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77" r:id="rId3"/>
    <p:sldId id="379" r:id="rId4"/>
    <p:sldId id="381" r:id="rId5"/>
    <p:sldId id="380" r:id="rId6"/>
    <p:sldId id="382" r:id="rId7"/>
    <p:sldId id="383" r:id="rId8"/>
    <p:sldId id="384" r:id="rId9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35" autoAdjust="0"/>
    <p:restoredTop sz="49468" autoAdjust="0"/>
  </p:normalViewPr>
  <p:slideViewPr>
    <p:cSldViewPr snapToGrid="0">
      <p:cViewPr varScale="1">
        <p:scale>
          <a:sx n="54" d="100"/>
          <a:sy n="54" d="100"/>
        </p:scale>
        <p:origin x="22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4139-2EE6-44A1-9A65-8A6AF468A7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B2203-D4CF-48AB-8EF6-54195B9695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aseline="0">
                <a:solidFill>
                  <a:srgbClr val="C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aseline="0">
                <a:solidFill>
                  <a:srgbClr val="002060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</a:ln>
          <a:effectLst/>
        </p:spPr>
        <p:txBody>
          <a:bodyPr/>
          <a:lstStyle/>
          <a:p>
            <a:endParaRPr 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dirty="0" smtClean="0"/>
              <a:t>单击此处编辑母版标题样式</a:t>
            </a:r>
            <a:endParaRPr 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 smtClean="0"/>
              <a:t>单击此处编辑母版文本样式</a:t>
            </a:r>
            <a:endParaRPr lang="zh-CN" dirty="0" smtClean="0"/>
          </a:p>
          <a:p>
            <a:pPr lvl="1"/>
            <a:r>
              <a:rPr lang="zh-CN" dirty="0" smtClean="0"/>
              <a:t>第二级</a:t>
            </a:r>
            <a:endParaRPr lang="zh-CN" dirty="0" smtClean="0"/>
          </a:p>
          <a:p>
            <a:pPr lvl="2"/>
            <a:r>
              <a:rPr lang="zh-CN" dirty="0" smtClean="0"/>
              <a:t>第三级</a:t>
            </a:r>
            <a:endParaRPr lang="zh-CN" dirty="0" smtClean="0"/>
          </a:p>
          <a:p>
            <a:pPr lvl="3"/>
            <a:r>
              <a:rPr lang="zh-CN" dirty="0" smtClean="0"/>
              <a:t>第四级</a:t>
            </a:r>
            <a:endParaRPr lang="zh-CN" dirty="0" smtClean="0"/>
          </a:p>
          <a:p>
            <a:pPr lvl="4"/>
            <a:r>
              <a:rPr lang="zh-CN" dirty="0" smtClean="0"/>
              <a:t>第五级</a:t>
            </a:r>
            <a:endParaRPr lang="zh-CN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</a:ln>
          <a:effectLst/>
        </p:spPr>
        <p:txBody>
          <a:bodyPr/>
          <a:lstStyle/>
          <a:p>
            <a:endParaRPr lang="en-US">
              <a:ea typeface="宋体" panose="02010600030101010101" pitchFamily="2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+mn-lt"/>
                <a:ea typeface="+mn-ea"/>
              </a:defRPr>
            </a:lvl1pPr>
          </a:lstStyle>
          <a:p>
            <a:fld id="{E9420B6A-C557-4AB5-AC2B-130A82A75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fld id="{AF024E67-F1D9-49E4-9750-8ABF306732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o"/>
        <a:defRPr sz="3000">
          <a:solidFill>
            <a:srgbClr val="002060"/>
          </a:solidFill>
          <a:latin typeface="+mn-lt"/>
          <a:ea typeface="+mn-ea"/>
          <a:cs typeface="+mn-cs"/>
        </a:defRPr>
      </a:lvl1pPr>
      <a:lvl2pPr marL="906780" indent="-4368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n"/>
        <a:defRPr sz="2600">
          <a:solidFill>
            <a:srgbClr val="002060"/>
          </a:solidFill>
          <a:latin typeface="+mn-lt"/>
          <a:ea typeface="+mn-ea"/>
        </a:defRPr>
      </a:lvl2pPr>
      <a:lvl3pPr marL="1303655" indent="-39560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o"/>
        <a:defRPr sz="2300">
          <a:solidFill>
            <a:srgbClr val="002060"/>
          </a:solidFill>
          <a:latin typeface="+mn-lt"/>
          <a:ea typeface="+mn-ea"/>
        </a:defRPr>
      </a:lvl3pPr>
      <a:lvl4pPr marL="1692275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n"/>
        <a:defRPr sz="2000">
          <a:solidFill>
            <a:srgbClr val="002060"/>
          </a:solidFill>
          <a:latin typeface="+mn-lt"/>
          <a:ea typeface="+mn-ea"/>
        </a:defRPr>
      </a:lvl4pPr>
      <a:lvl5pPr marL="20923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rgbClr val="002060"/>
          </a:solidFill>
          <a:latin typeface="+mn-lt"/>
          <a:ea typeface="+mn-ea"/>
        </a:defRPr>
      </a:lvl5pPr>
      <a:lvl6pPr marL="25495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67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39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11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课程简介</a:t>
            </a:r>
            <a:endParaRPr lang="zh-CN" altLang="en-US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4281170" y="3015615"/>
            <a:ext cx="3107055" cy="2522855"/>
          </a:xfrm>
        </p:spPr>
        <p:txBody>
          <a:bodyPr/>
          <a:p>
            <a:pPr algn="l"/>
            <a:r>
              <a:rPr lang="zh-CN" altLang="en-US" sz="2400"/>
              <a:t>北京信息科技大学</a:t>
            </a:r>
            <a:r>
              <a:rPr lang="en-US" altLang="zh-CN" sz="2400"/>
              <a:t> </a:t>
            </a:r>
            <a:endParaRPr lang="en-US" altLang="zh-CN" sz="2400"/>
          </a:p>
          <a:p>
            <a:pPr algn="l"/>
            <a:r>
              <a:rPr lang="zh-CN" altLang="en-US" sz="2400"/>
              <a:t>计算机学院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/>
              <a:t>李</a:t>
            </a:r>
            <a:r>
              <a:rPr lang="en-US" altLang="zh-CN" sz="2400"/>
              <a:t>  </a:t>
            </a:r>
            <a:r>
              <a:rPr lang="zh-CN" altLang="en-US" sz="2400"/>
              <a:t>宁</a:t>
            </a:r>
            <a:endParaRPr lang="zh-CN" altLang="en-US" sz="2400"/>
          </a:p>
          <a:p>
            <a:pPr algn="l"/>
            <a:r>
              <a:rPr lang="en-US" altLang="zh-CN" sz="2400"/>
              <a:t>2024.5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85" y="2858770"/>
            <a:ext cx="2102485" cy="2836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课程的地位和作用</a:t>
            </a:r>
            <a:endParaRPr lang="zh-CN" altLang="en-US" sz="2400"/>
          </a:p>
          <a:p>
            <a:pPr lvl="1"/>
            <a:r>
              <a:rPr lang="zh-CN" altLang="en-US" sz="2000"/>
              <a:t>本课程是计算机相关专业的专业基础课，其作用是专业导学，培养学生“知识、能力、素质、方法、思维、职业”六个维度的专业认知，为后续专业课程的学习以及自身的综合素质的养成打下基础。</a:t>
            </a:r>
            <a:endParaRPr lang="zh-CN" altLang="en-US" sz="2000"/>
          </a:p>
          <a:p>
            <a:r>
              <a:rPr lang="zh-CN" altLang="en-US" sz="2400"/>
              <a:t>课程目标</a:t>
            </a:r>
            <a:endParaRPr lang="zh-CN" altLang="en-US" sz="2400"/>
          </a:p>
          <a:p>
            <a:pPr lvl="1"/>
            <a:r>
              <a:rPr lang="zh-CN" altLang="en-US" sz="2000"/>
              <a:t>能够系统化、概括性地解释计算机工作的基本原理；理解计算机科学相关的基本知识和思维方法，形成初步的专业认知。</a:t>
            </a:r>
            <a:endParaRPr lang="zh-CN" altLang="en-US" sz="2000"/>
          </a:p>
          <a:p>
            <a:pPr lvl="1"/>
            <a:r>
              <a:rPr lang="zh-CN" altLang="en-US" sz="2000"/>
              <a:t>能够综合计算机发展的历程，分析计算机发展对环境等的影响，具有可持续发展意识。</a:t>
            </a:r>
            <a:endParaRPr lang="zh-CN" altLang="en-US" sz="2000"/>
          </a:p>
          <a:p>
            <a:pPr lvl="1"/>
            <a:r>
              <a:rPr lang="zh-CN" altLang="en-US" sz="2000"/>
              <a:t>能够分析计算机专业对社会、安全、环境、法律、文化等方面的影响，具有职业素质和社会责任感。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课内</a:t>
            </a:r>
            <a:r>
              <a:rPr lang="en-US" altLang="zh-CN"/>
              <a:t>+</a:t>
            </a:r>
            <a:r>
              <a:rPr lang="zh-CN" altLang="en-US"/>
              <a:t>课外</a:t>
            </a:r>
            <a:endParaRPr lang="zh-CN" altLang="en-US"/>
          </a:p>
          <a:p>
            <a:pPr lvl="1"/>
            <a:r>
              <a:rPr lang="zh-CN" altLang="en-US"/>
              <a:t>听讲、</a:t>
            </a:r>
            <a:r>
              <a:rPr lang="zh-CN" altLang="en-US">
                <a:sym typeface="+mn-ea"/>
              </a:rPr>
              <a:t>阅读、</a:t>
            </a:r>
            <a:r>
              <a:rPr lang="zh-CN" altLang="en-US">
                <a:sym typeface="+mn-ea"/>
              </a:rPr>
              <a:t>观察</a:t>
            </a:r>
            <a:endParaRPr lang="zh-CN" altLang="en-US"/>
          </a:p>
          <a:p>
            <a:r>
              <a:rPr lang="zh-CN" altLang="en-US"/>
              <a:t>学习</a:t>
            </a:r>
            <a:r>
              <a:rPr lang="en-US" altLang="zh-CN"/>
              <a:t>+</a:t>
            </a:r>
            <a:r>
              <a:rPr lang="zh-CN" altLang="en-US"/>
              <a:t>思考</a:t>
            </a:r>
            <a:endParaRPr lang="zh-CN" altLang="en-US"/>
          </a:p>
          <a:p>
            <a:pPr lvl="1"/>
            <a:r>
              <a:rPr lang="zh-CN" altLang="en-US"/>
              <a:t>笔记、表达</a:t>
            </a:r>
            <a:endParaRPr lang="zh-CN" altLang="en-US"/>
          </a:p>
          <a:p>
            <a:r>
              <a:rPr lang="zh-CN" altLang="en-US"/>
              <a:t>理论</a:t>
            </a:r>
            <a:r>
              <a:rPr lang="en-US" altLang="zh-CN"/>
              <a:t>+</a:t>
            </a:r>
            <a:r>
              <a:rPr lang="zh-CN" altLang="en-US"/>
              <a:t>实践</a:t>
            </a:r>
            <a:endParaRPr lang="zh-CN" altLang="en-US"/>
          </a:p>
          <a:p>
            <a:pPr lvl="1"/>
            <a:r>
              <a:rPr lang="zh-CN" altLang="en-US"/>
              <a:t>结合编程与学科竞赛</a:t>
            </a:r>
            <a:endParaRPr lang="zh-CN" altLang="en-US"/>
          </a:p>
          <a:p>
            <a:r>
              <a:rPr lang="zh-CN" altLang="en-US"/>
              <a:t>温故</a:t>
            </a:r>
            <a:r>
              <a:rPr lang="en-US" altLang="zh-CN"/>
              <a:t>+</a:t>
            </a:r>
            <a:r>
              <a:rPr lang="zh-CN" altLang="en-US"/>
              <a:t>知新</a:t>
            </a:r>
            <a:endParaRPr lang="zh-CN" altLang="en-US"/>
          </a:p>
          <a:p>
            <a:pPr lvl="1"/>
            <a:r>
              <a:rPr lang="zh-CN" altLang="en-US"/>
              <a:t>快速吸收更新知识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教材与参考书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教材：</a:t>
            </a:r>
            <a:endParaRPr lang="zh-CN" altLang="en-US" sz="2400"/>
          </a:p>
          <a:p>
            <a:pPr lvl="1"/>
            <a:r>
              <a:rPr lang="zh-CN" altLang="en-US" sz="2000"/>
              <a:t>李宁. 计算机导论. 清华大学出版社. 2024.3</a:t>
            </a:r>
            <a:endParaRPr lang="zh-CN" altLang="en-US" sz="2000"/>
          </a:p>
          <a:p>
            <a:r>
              <a:rPr lang="zh-CN" altLang="en-US" sz="2400"/>
              <a:t>参考书：</a:t>
            </a:r>
            <a:endParaRPr lang="zh-CN" altLang="en-US" sz="2400"/>
          </a:p>
          <a:p>
            <a:pPr lvl="1"/>
            <a:r>
              <a:rPr lang="zh-CN" altLang="en-US" sz="2000"/>
              <a:t>（美）帕森斯. 计算机文化（原书第20版）. 机械工业出版社. 2019.5.</a:t>
            </a:r>
            <a:endParaRPr lang="zh-CN" altLang="en-US" sz="2000"/>
          </a:p>
          <a:p>
            <a:pPr lvl="1"/>
            <a:r>
              <a:rPr lang="zh-CN" altLang="en-US" sz="2000"/>
              <a:t>Parsons J J，New Perspectives on Computer Concepts 2018: Comprehensive (Ver.20)，Course Technology，2018.</a:t>
            </a:r>
            <a:endParaRPr lang="zh-CN" altLang="en-US" sz="2000"/>
          </a:p>
          <a:p>
            <a:pPr lvl="1"/>
            <a:r>
              <a:rPr lang="zh-CN" altLang="en-US" sz="2000"/>
              <a:t>吴军. 浪潮之巅. 人民邮电出版社. 2019.7.</a:t>
            </a:r>
            <a:endParaRPr lang="zh-CN" altLang="en-US" sz="2000"/>
          </a:p>
          <a:p>
            <a:pPr lvl="1"/>
            <a:r>
              <a:rPr lang="zh-CN" altLang="en-US" sz="2000"/>
              <a:t>徐志伟. 计算机科学导论. 清华大学出版社. 2018.3.</a:t>
            </a:r>
            <a:endParaRPr lang="zh-CN" altLang="en-US" sz="2000"/>
          </a:p>
          <a:p>
            <a:pPr lvl="0"/>
            <a:r>
              <a:rPr lang="zh-CN" altLang="en-US" sz="2305"/>
              <a:t>知识库：</a:t>
            </a:r>
            <a:endParaRPr lang="zh-CN" altLang="en-US" sz="2305"/>
          </a:p>
          <a:p>
            <a:pPr lvl="1"/>
            <a:r>
              <a:rPr lang="zh-CN" altLang="en-US" sz="1995"/>
              <a:t>百度百科、</a:t>
            </a:r>
            <a:r>
              <a:rPr lang="en-US" altLang="zh-CN" sz="1995"/>
              <a:t>WWW</a:t>
            </a:r>
            <a:endParaRPr lang="en-US" altLang="zh-CN" sz="1995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85875" y="1934210"/>
          <a:ext cx="667829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715"/>
                <a:gridCol w="4384040"/>
                <a:gridCol w="1145540"/>
              </a:tblGrid>
              <a:tr h="3348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内容</a:t>
                      </a:r>
                      <a:endParaRPr lang="zh-CN" altLang="en-US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学时</a:t>
                      </a:r>
                      <a:endParaRPr lang="zh-CN" altLang="en-US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4800">
                <a:tc rowSpan="7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理论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24</a:t>
                      </a:r>
                      <a:r>
                        <a:rPr lang="zh-CN" altLang="en-US" sz="1600"/>
                        <a:t>学时）</a:t>
                      </a:r>
                      <a:endParaRPr lang="zh-CN" altLang="en-US" sz="1600"/>
                    </a:p>
                  </a:txBody>
                  <a:tcPr anchor="ctr" anchorCtr="0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第1章 计算机如何工作</a:t>
                      </a:r>
                      <a:endParaRPr lang="zh-CN" altLang="en-US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第2章 计算机如何记算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第3章 如何让计算机具有智慧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第4章 计算机如何改变外部世界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第5章 计算机如何通信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第6章 计算机如何创造虚拟时空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3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第7章 计算机如何从过去走向未来</a:t>
                      </a:r>
                      <a:endParaRPr lang="zh-CN" altLang="en-US" sz="1600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48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实践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（</a:t>
                      </a:r>
                      <a:r>
                        <a:rPr lang="en-US" altLang="zh-CN" sz="1600"/>
                        <a:t>8</a:t>
                      </a:r>
                      <a:r>
                        <a:rPr lang="zh-CN" altLang="en-US" sz="1600"/>
                        <a:t>学时）</a:t>
                      </a:r>
                      <a:endParaRPr lang="zh-CN" altLang="en-US" sz="1600"/>
                    </a:p>
                  </a:txBody>
                  <a:tcPr anchor="ctr" anchorCtr="0"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计算机组装实验</a:t>
                      </a:r>
                      <a:endParaRPr lang="zh-CN" altLang="en-US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348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图灵机实验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2</a:t>
                      </a:r>
                      <a:endParaRPr lang="en-US" altLang="zh-CN" sz="1600"/>
                    </a:p>
                  </a:txBody>
                  <a:tcPr/>
                </a:tc>
              </a:tr>
              <a:tr h="334800">
                <a:tc vMerge="1"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企业参观</a:t>
                      </a:r>
                      <a:endParaRPr lang="zh-CN" altLang="en-US" sz="1600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4</a:t>
                      </a:r>
                      <a:endParaRPr lang="en-US" altLang="zh-CN" sz="1600"/>
                    </a:p>
                  </a:txBody>
                  <a:tcP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考试安排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（略）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教学资源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平台</a:t>
            </a:r>
            <a:endParaRPr lang="zh-CN" altLang="en-US"/>
          </a:p>
          <a:p>
            <a:pPr lvl="1"/>
            <a:r>
              <a:rPr lang="zh-CN" altLang="en-US"/>
              <a:t>（</a:t>
            </a:r>
            <a:r>
              <a:rPr lang="en-US" altLang="zh-CN"/>
              <a:t>URL/</a:t>
            </a:r>
            <a:r>
              <a:rPr lang="zh-CN" altLang="en-US"/>
              <a:t>二维码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r>
              <a:rPr lang="zh-CN" altLang="en-US"/>
              <a:t>作业提交方式</a:t>
            </a:r>
            <a:endParaRPr lang="zh-CN" altLang="en-US"/>
          </a:p>
          <a:p>
            <a:pPr lvl="1"/>
            <a:r>
              <a:rPr lang="zh-CN" altLang="en-US"/>
              <a:t>（略）</a:t>
            </a:r>
            <a:endParaRPr lang="zh-CN" altLang="en-US"/>
          </a:p>
          <a:p>
            <a:r>
              <a:rPr lang="zh-CN" altLang="en-US"/>
              <a:t>教师联系方式</a:t>
            </a:r>
            <a:endParaRPr lang="zh-CN" altLang="en-US"/>
          </a:p>
          <a:p>
            <a:pPr lvl="1"/>
            <a:r>
              <a:rPr lang="zh-CN" altLang="en-US"/>
              <a:t>（略）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525*368"/>
  <p:tag name="TABLE_ENDDRAG_RECT" val="108*152*525*368"/>
</p:tagLst>
</file>

<file path=ppt/tags/tag2.xml><?xml version="1.0" encoding="utf-8"?>
<p:tagLst xmlns:p="http://schemas.openxmlformats.org/presentationml/2006/main">
  <p:tag name="COMMONDATA" val="eyJoZGlkIjoiN2E4Y2I5ZTdhMGViYTAyZGQ1MGM3NDA2NmU5ZWU2NTEifQ=="/>
  <p:tag name="KSO_WPP_MARK_KEY" val="0450f619-b26b-4f24-81d5-37ac80fbf2f8"/>
  <p:tag name="commondata" val="eyJoZGlkIjoiYzVhYzdkNzM0MzhhMTlkZGYxMzlmYTc4N2EzODNhNDMifQ=="/>
</p:tagLst>
</file>

<file path=ppt/theme/theme1.xml><?xml version="1.0" encoding="utf-8"?>
<a:theme xmlns:a="http://schemas.openxmlformats.org/drawingml/2006/main" name="1_BISTU_template_without_bg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方正标宋">
      <a:majorFont>
        <a:latin typeface="方正小标宋简体"/>
        <a:ea typeface="方正小标宋简体"/>
        <a:cs typeface=""/>
      </a:majorFont>
      <a:minorFont>
        <a:latin typeface="方正小标宋简体"/>
        <a:ea typeface="方正小标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anose="05000000000000000000" pitchFamily="2" charset="2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永中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anose="05000000000000000000" pitchFamily="2" charset="2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永中宋体" pitchFamily="2" charset="-122"/>
          </a:defRPr>
        </a:defPPr>
      </a:lstStyle>
    </a:lnDef>
  </a:objectDefaults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ComputerSchool_BISTU</Template>
  <TotalTime>0</TotalTime>
  <Words>812</Words>
  <Application>WPS 演示</Application>
  <PresentationFormat>全屏显示(4:3)</PresentationFormat>
  <Paragraphs>129</Paragraphs>
  <Slides>7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永中宋体</vt:lpstr>
      <vt:lpstr>Verdana</vt:lpstr>
      <vt:lpstr>方正小标宋简体</vt:lpstr>
      <vt:lpstr>微软雅黑</vt:lpstr>
      <vt:lpstr>Arial Unicode MS</vt:lpstr>
      <vt:lpstr>Calibri</vt:lpstr>
      <vt:lpstr>1_BISTU_template_without_bg</vt:lpstr>
      <vt:lpstr>课程简介</vt:lpstr>
      <vt:lpstr>课程简介</vt:lpstr>
      <vt:lpstr>学习方法</vt:lpstr>
      <vt:lpstr>教材与读物</vt:lpstr>
      <vt:lpstr>课程安排</vt:lpstr>
      <vt:lpstr>考试安排</vt:lpstr>
      <vt:lpstr>教学资源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Ning Li</dc:creator>
  <cp:lastModifiedBy>李宁N.Li</cp:lastModifiedBy>
  <cp:revision>327</cp:revision>
  <dcterms:created xsi:type="dcterms:W3CDTF">2014-07-20T00:23:00Z</dcterms:created>
  <dcterms:modified xsi:type="dcterms:W3CDTF">2024-06-03T08:15:18Z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97F4CE73890E4744B596AB39F65855B4_13</vt:lpwstr>
  </property>
  <property fmtid="{D5CDD505-2E9C-101B-9397-08002B2CF9AE}" pid="3" name="KSOProductBuildVer">
    <vt:lpwstr>2052-12.1.0.16929</vt:lpwstr>
  </property>
</Properties>
</file>