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58" r:id="rId7"/>
    <p:sldId id="259" r:id="rId8"/>
    <p:sldId id="268" r:id="rId9"/>
    <p:sldId id="260" r:id="rId10"/>
    <p:sldId id="269" r:id="rId11"/>
    <p:sldId id="261" r:id="rId12"/>
    <p:sldId id="270" r:id="rId13"/>
    <p:sldId id="263" r:id="rId14"/>
  </p:sldIdLst>
  <p:sldSz cx="12192000" cy="6858000"/>
  <p:notesSz cx="7556500" cy="10693400"/>
  <p:defaultTextStyle>
    <a:defPPr>
      <a:defRPr lang="en-US"/>
    </a:defPPr>
    <a:lvl1pPr marL="0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1pPr>
    <a:lvl2pPr marL="674827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2pPr>
    <a:lvl3pPr marL="1349654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3pPr>
    <a:lvl4pPr marL="2024482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4pPr>
    <a:lvl5pPr marL="2699309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5pPr>
    <a:lvl6pPr marL="3374136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6pPr>
    <a:lvl7pPr marL="4048963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7pPr>
    <a:lvl8pPr marL="4723790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8pPr>
    <a:lvl9pPr marL="5398618" algn="l" defTabSz="1349654" rtl="0" eaLnBrk="1" latinLnBrk="0" hangingPunct="1">
      <a:defRPr sz="26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 userDrawn="1">
          <p15:clr>
            <a:srgbClr val="A4A3A4"/>
          </p15:clr>
        </p15:guide>
        <p15:guide id="2" pos="34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1"/>
  </p:normalViewPr>
  <p:slideViewPr>
    <p:cSldViewPr>
      <p:cViewPr varScale="1">
        <p:scale>
          <a:sx n="105" d="100"/>
          <a:sy n="105" d="100"/>
        </p:scale>
        <p:origin x="216" y="416"/>
      </p:cViewPr>
      <p:guideLst>
        <p:guide orient="horz" pos="1847"/>
        <p:guide pos="34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2" y="2125980"/>
            <a:ext cx="10363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7120" y="450641"/>
            <a:ext cx="7577764" cy="512897"/>
          </a:xfrm>
        </p:spPr>
        <p:txBody>
          <a:bodyPr lIns="0" tIns="0" rIns="0" bIns="0"/>
          <a:lstStyle>
            <a:lvl1pPr>
              <a:defRPr sz="3333" b="0" i="0">
                <a:solidFill>
                  <a:srgbClr val="941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7120" y="450641"/>
            <a:ext cx="7577764" cy="512897"/>
          </a:xfrm>
        </p:spPr>
        <p:txBody>
          <a:bodyPr lIns="0" tIns="0" rIns="0" bIns="0"/>
          <a:lstStyle>
            <a:lvl1pPr>
              <a:defRPr sz="3333" b="0" i="0">
                <a:solidFill>
                  <a:srgbClr val="941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3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2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7120" y="450641"/>
            <a:ext cx="7577764" cy="512897"/>
          </a:xfrm>
        </p:spPr>
        <p:txBody>
          <a:bodyPr lIns="0" tIns="0" rIns="0" bIns="0"/>
          <a:lstStyle>
            <a:lvl1pPr>
              <a:defRPr sz="3333" b="0" i="0">
                <a:solidFill>
                  <a:srgbClr val="941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7120" y="450641"/>
            <a:ext cx="7577764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9412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408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2" y="6377941"/>
            <a:ext cx="2804160" cy="408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2" y="6377941"/>
            <a:ext cx="2804160" cy="408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86085">
        <a:defRPr>
          <a:latin typeface="+mn-lt"/>
          <a:ea typeface="+mn-ea"/>
          <a:cs typeface="+mn-cs"/>
        </a:defRPr>
      </a:lvl2pPr>
      <a:lvl3pPr marL="1172169">
        <a:defRPr>
          <a:latin typeface="+mn-lt"/>
          <a:ea typeface="+mn-ea"/>
          <a:cs typeface="+mn-cs"/>
        </a:defRPr>
      </a:lvl3pPr>
      <a:lvl4pPr marL="1758254">
        <a:defRPr>
          <a:latin typeface="+mn-lt"/>
          <a:ea typeface="+mn-ea"/>
          <a:cs typeface="+mn-cs"/>
        </a:defRPr>
      </a:lvl4pPr>
      <a:lvl5pPr marL="2344339">
        <a:defRPr>
          <a:latin typeface="+mn-lt"/>
          <a:ea typeface="+mn-ea"/>
          <a:cs typeface="+mn-cs"/>
        </a:defRPr>
      </a:lvl5pPr>
      <a:lvl6pPr marL="2930423">
        <a:defRPr>
          <a:latin typeface="+mn-lt"/>
          <a:ea typeface="+mn-ea"/>
          <a:cs typeface="+mn-cs"/>
        </a:defRPr>
      </a:lvl6pPr>
      <a:lvl7pPr marL="3516508">
        <a:defRPr>
          <a:latin typeface="+mn-lt"/>
          <a:ea typeface="+mn-ea"/>
          <a:cs typeface="+mn-cs"/>
        </a:defRPr>
      </a:lvl7pPr>
      <a:lvl8pPr marL="4102593">
        <a:defRPr>
          <a:latin typeface="+mn-lt"/>
          <a:ea typeface="+mn-ea"/>
          <a:cs typeface="+mn-cs"/>
        </a:defRPr>
      </a:lvl8pPr>
      <a:lvl9pPr marL="4688677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86085">
        <a:defRPr>
          <a:latin typeface="+mn-lt"/>
          <a:ea typeface="+mn-ea"/>
          <a:cs typeface="+mn-cs"/>
        </a:defRPr>
      </a:lvl2pPr>
      <a:lvl3pPr marL="1172169">
        <a:defRPr>
          <a:latin typeface="+mn-lt"/>
          <a:ea typeface="+mn-ea"/>
          <a:cs typeface="+mn-cs"/>
        </a:defRPr>
      </a:lvl3pPr>
      <a:lvl4pPr marL="1758254">
        <a:defRPr>
          <a:latin typeface="+mn-lt"/>
          <a:ea typeface="+mn-ea"/>
          <a:cs typeface="+mn-cs"/>
        </a:defRPr>
      </a:lvl4pPr>
      <a:lvl5pPr marL="2344339">
        <a:defRPr>
          <a:latin typeface="+mn-lt"/>
          <a:ea typeface="+mn-ea"/>
          <a:cs typeface="+mn-cs"/>
        </a:defRPr>
      </a:lvl5pPr>
      <a:lvl6pPr marL="2930423">
        <a:defRPr>
          <a:latin typeface="+mn-lt"/>
          <a:ea typeface="+mn-ea"/>
          <a:cs typeface="+mn-cs"/>
        </a:defRPr>
      </a:lvl6pPr>
      <a:lvl7pPr marL="3516508">
        <a:defRPr>
          <a:latin typeface="+mn-lt"/>
          <a:ea typeface="+mn-ea"/>
          <a:cs typeface="+mn-cs"/>
        </a:defRPr>
      </a:lvl7pPr>
      <a:lvl8pPr marL="4102593">
        <a:defRPr>
          <a:latin typeface="+mn-lt"/>
          <a:ea typeface="+mn-ea"/>
          <a:cs typeface="+mn-cs"/>
        </a:defRPr>
      </a:lvl8pPr>
      <a:lvl9pPr marL="4688677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old.it/portal/info/science" TargetMode="External"/><Relationship Id="rId2" Type="http://schemas.openxmlformats.org/officeDocument/2006/relationships/hyperlink" Target="http://bioinc.bakerlab.org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76200"/>
            <a:ext cx="9051746" cy="297619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102" dirty="0">
              <a:latin typeface="Times New Roman"/>
              <a:cs typeface="Times New Roman"/>
            </a:endParaRPr>
          </a:p>
          <a:p>
            <a:pPr>
              <a:spcBef>
                <a:spcPts val="51"/>
              </a:spcBef>
            </a:pPr>
            <a:endParaRPr sz="3205" dirty="0">
              <a:latin typeface="Times New Roman"/>
              <a:cs typeface="Times New Roman"/>
            </a:endParaRPr>
          </a:p>
          <a:p>
            <a:pPr marL="1594639" marR="1708600" indent="-131055" algn="ctr">
              <a:lnSpc>
                <a:spcPct val="101499"/>
              </a:lnSpc>
            </a:pPr>
            <a:r>
              <a:rPr sz="3653" spc="19" dirty="0">
                <a:solidFill>
                  <a:srgbClr val="941200"/>
                </a:solidFill>
                <a:latin typeface="Arial"/>
                <a:cs typeface="Arial"/>
              </a:rPr>
              <a:t>The </a:t>
            </a:r>
            <a:r>
              <a:rPr sz="3653" spc="13" dirty="0">
                <a:solidFill>
                  <a:srgbClr val="941200"/>
                </a:solidFill>
                <a:latin typeface="Arial"/>
                <a:cs typeface="Arial"/>
              </a:rPr>
              <a:t>Rosetta </a:t>
            </a:r>
            <a:r>
              <a:rPr sz="3653" spc="19" dirty="0">
                <a:solidFill>
                  <a:srgbClr val="941200"/>
                </a:solidFill>
                <a:latin typeface="Arial"/>
                <a:cs typeface="Arial"/>
              </a:rPr>
              <a:t>Method </a:t>
            </a:r>
            <a:r>
              <a:rPr sz="3653" spc="13" dirty="0">
                <a:solidFill>
                  <a:srgbClr val="941200"/>
                </a:solidFill>
                <a:latin typeface="Arial"/>
                <a:cs typeface="Arial"/>
              </a:rPr>
              <a:t>for  Protein Structure Prediction</a:t>
            </a:r>
            <a:endParaRPr sz="3653" dirty="0">
              <a:latin typeface="Arial"/>
              <a:cs typeface="Arial"/>
            </a:endParaRPr>
          </a:p>
          <a:p>
            <a:pPr>
              <a:spcBef>
                <a:spcPts val="64"/>
              </a:spcBef>
            </a:pPr>
            <a:endParaRPr sz="448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687" y="498579"/>
            <a:ext cx="9051746" cy="617475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14" rIns="0" bIns="0" rtlCol="0">
            <a:spAutoFit/>
          </a:bodyPr>
          <a:lstStyle/>
          <a:p>
            <a:pPr>
              <a:spcBef>
                <a:spcPts val="6"/>
              </a:spcBef>
            </a:pPr>
            <a:endParaRPr sz="3141" dirty="0">
              <a:latin typeface="Times New Roman"/>
              <a:cs typeface="Times New Roman"/>
            </a:endParaRPr>
          </a:p>
          <a:p>
            <a:pPr marL="3259282"/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Some</a:t>
            </a:r>
            <a:r>
              <a:rPr sz="3333" dirty="0">
                <a:solidFill>
                  <a:srgbClr val="941200"/>
                </a:solidFill>
                <a:latin typeface="Arial"/>
                <a:cs typeface="Arial"/>
              </a:rPr>
              <a:t> Details</a:t>
            </a:r>
            <a:endParaRPr sz="3333" dirty="0">
              <a:latin typeface="Arial"/>
              <a:cs typeface="Arial"/>
            </a:endParaRPr>
          </a:p>
          <a:p>
            <a:pPr marL="1179495" marR="1532774" indent="-288158">
              <a:lnSpc>
                <a:spcPct val="102099"/>
              </a:lnSpc>
              <a:spcBef>
                <a:spcPts val="2807"/>
              </a:spcBef>
              <a:buChar char="•"/>
              <a:tabLst>
                <a:tab pos="1178681" algn="l"/>
                <a:tab pos="1180309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scoring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function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search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progressively adds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terms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during 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search</a:t>
            </a:r>
            <a:endParaRPr sz="1987" dirty="0">
              <a:latin typeface="Arial"/>
              <a:cs typeface="Arial"/>
            </a:endParaRPr>
          </a:p>
          <a:p>
            <a:pPr marL="1562892" lvl="1" indent="-288158">
              <a:spcBef>
                <a:spcPts val="532"/>
              </a:spcBef>
              <a:buChar char="•"/>
              <a:tabLst>
                <a:tab pos="1562892" algn="l"/>
                <a:tab pos="1563706" algn="l"/>
              </a:tabLst>
            </a:pP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initially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on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steric overlap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term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is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used</a:t>
            </a:r>
            <a:endParaRPr sz="1987" dirty="0">
              <a:latin typeface="Arial"/>
              <a:cs typeface="Arial"/>
            </a:endParaRPr>
          </a:p>
          <a:p>
            <a:pPr marL="1562892" lvl="1" indent="-288158">
              <a:spcBef>
                <a:spcPts val="468"/>
              </a:spcBef>
              <a:buChar char="•"/>
              <a:tabLst>
                <a:tab pos="1562892" algn="l"/>
                <a:tab pos="1563706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then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all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but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“compactness” terms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are</a:t>
            </a:r>
            <a:r>
              <a:rPr sz="1987" spc="-19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used</a:t>
            </a:r>
            <a:endParaRPr sz="1987" dirty="0">
              <a:latin typeface="Arial"/>
              <a:cs typeface="Arial"/>
            </a:endParaRPr>
          </a:p>
          <a:p>
            <a:pPr marL="1562892" lvl="1" indent="-288158">
              <a:spcBef>
                <a:spcPts val="556"/>
              </a:spcBef>
              <a:buChar char="•"/>
              <a:tabLst>
                <a:tab pos="1562892" algn="l"/>
                <a:tab pos="1563706" algn="l"/>
              </a:tabLst>
            </a:pP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etc.</a:t>
            </a:r>
            <a:endParaRPr sz="1987" dirty="0">
              <a:latin typeface="Arial"/>
              <a:cs typeface="Arial"/>
            </a:endParaRPr>
          </a:p>
          <a:p>
            <a:pPr lvl="1">
              <a:spcBef>
                <a:spcPts val="19"/>
              </a:spcBef>
              <a:buClr>
                <a:srgbClr val="021279"/>
              </a:buClr>
              <a:buFont typeface="Arial"/>
              <a:buChar char="•"/>
            </a:pPr>
            <a:endParaRPr sz="2948" dirty="0">
              <a:latin typeface="Times New Roman"/>
              <a:cs typeface="Times New Roman"/>
            </a:endParaRPr>
          </a:p>
          <a:p>
            <a:pPr marL="1179495" indent="-288158">
              <a:buChar char="•"/>
              <a:tabLst>
                <a:tab pos="1178681" algn="l"/>
                <a:tab pos="1180309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search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is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initiated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from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different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random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seeds</a:t>
            </a:r>
            <a:endParaRPr sz="1987" dirty="0">
              <a:latin typeface="Arial"/>
              <a:cs typeface="Arial"/>
            </a:endParaRPr>
          </a:p>
          <a:p>
            <a:pPr>
              <a:spcBef>
                <a:spcPts val="19"/>
              </a:spcBef>
              <a:buClr>
                <a:srgbClr val="021279"/>
              </a:buClr>
              <a:buFont typeface="Arial"/>
              <a:buChar char="•"/>
            </a:pPr>
            <a:endParaRPr sz="2884" dirty="0">
              <a:latin typeface="Times New Roman"/>
              <a:cs typeface="Times New Roman"/>
            </a:endParaRPr>
          </a:p>
          <a:p>
            <a:pPr marL="1179495" marR="1461956" indent="-288158">
              <a:lnSpc>
                <a:spcPct val="103000"/>
              </a:lnSpc>
              <a:buChar char="•"/>
              <a:tabLst>
                <a:tab pos="1178681" algn="l"/>
                <a:tab pos="1180309" algn="l"/>
              </a:tabLst>
            </a:pP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for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some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applications,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an atomic-level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scoring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function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is 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used</a:t>
            </a: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79495" marR="1461956" indent="-288158">
              <a:lnSpc>
                <a:spcPct val="103000"/>
              </a:lnSpc>
              <a:buChar char="•"/>
              <a:tabLst>
                <a:tab pos="1178681" algn="l"/>
                <a:tab pos="1180309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79495" marR="1461956" indent="-288158">
              <a:lnSpc>
                <a:spcPct val="103000"/>
              </a:lnSpc>
              <a:buChar char="•"/>
              <a:tabLst>
                <a:tab pos="1178681" algn="l"/>
                <a:tab pos="1180309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79495" marR="1461956" indent="-288158">
              <a:lnSpc>
                <a:spcPct val="103000"/>
              </a:lnSpc>
              <a:buChar char="•"/>
              <a:tabLst>
                <a:tab pos="1178681" algn="l"/>
                <a:tab pos="1180309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79495" marR="1461956" indent="-288158">
              <a:lnSpc>
                <a:spcPct val="103000"/>
              </a:lnSpc>
              <a:buChar char="•"/>
              <a:tabLst>
                <a:tab pos="1178681" algn="l"/>
                <a:tab pos="1180309" algn="l"/>
              </a:tabLst>
            </a:pPr>
            <a:endParaRPr sz="19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573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687" y="303217"/>
            <a:ext cx="9051746" cy="61260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14" rIns="0" bIns="0" rtlCol="0">
            <a:spAutoFit/>
          </a:bodyPr>
          <a:lstStyle/>
          <a:p>
            <a:pPr>
              <a:spcBef>
                <a:spcPts val="6"/>
              </a:spcBef>
            </a:pPr>
            <a:endParaRPr sz="3141" dirty="0">
              <a:latin typeface="Times New Roman"/>
              <a:cs typeface="Times New Roman"/>
            </a:endParaRPr>
          </a:p>
          <a:p>
            <a:pPr marL="1018322"/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Applications of the Rosetta</a:t>
            </a:r>
            <a:r>
              <a:rPr sz="3333" spc="-6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Approach</a:t>
            </a:r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  <a:p>
            <a:pPr marL="1018322"/>
            <a:endParaRPr lang="en-US" sz="3333" spc="13" dirty="0">
              <a:solidFill>
                <a:srgbClr val="9412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9451" y="1660680"/>
            <a:ext cx="2708354" cy="19373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4" name="object 4"/>
          <p:cNvSpPr/>
          <p:nvPr/>
        </p:nvSpPr>
        <p:spPr>
          <a:xfrm>
            <a:off x="6271404" y="1652052"/>
            <a:ext cx="3321192" cy="189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5" name="object 5"/>
          <p:cNvSpPr/>
          <p:nvPr/>
        </p:nvSpPr>
        <p:spPr>
          <a:xfrm>
            <a:off x="6201671" y="4003489"/>
            <a:ext cx="3370615" cy="1927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6" name="object 6"/>
          <p:cNvSpPr/>
          <p:nvPr/>
        </p:nvSpPr>
        <p:spPr>
          <a:xfrm>
            <a:off x="2472697" y="4016606"/>
            <a:ext cx="3420038" cy="2233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6330474" y="1453908"/>
            <a:ext cx="3505169" cy="5094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8" name="object 8"/>
          <p:cNvSpPr txBox="1"/>
          <p:nvPr/>
        </p:nvSpPr>
        <p:spPr>
          <a:xfrm>
            <a:off x="1602687" y="498579"/>
            <a:ext cx="9051746" cy="609097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5493" rIns="0" bIns="0" rtlCol="0">
            <a:spAutoFit/>
          </a:bodyPr>
          <a:lstStyle/>
          <a:p>
            <a:pPr marL="837613">
              <a:spcBef>
                <a:spcPts val="3429"/>
              </a:spcBef>
            </a:pPr>
            <a:r>
              <a:rPr sz="3653" spc="26" dirty="0">
                <a:solidFill>
                  <a:srgbClr val="941200"/>
                </a:solidFill>
                <a:latin typeface="Arial"/>
                <a:cs typeface="Arial"/>
              </a:rPr>
              <a:t>Some </a:t>
            </a:r>
            <a:r>
              <a:rPr sz="3653" spc="13" dirty="0">
                <a:solidFill>
                  <a:srgbClr val="941200"/>
                </a:solidFill>
                <a:latin typeface="Arial"/>
                <a:cs typeface="Arial"/>
              </a:rPr>
              <a:t>Rosetta-Predicted</a:t>
            </a:r>
            <a:r>
              <a:rPr sz="3653" spc="-32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653" spc="13" dirty="0">
                <a:solidFill>
                  <a:srgbClr val="941200"/>
                </a:solidFill>
                <a:latin typeface="Arial"/>
                <a:cs typeface="Arial"/>
              </a:rPr>
              <a:t>Structures</a:t>
            </a:r>
            <a:endParaRPr sz="3653" dirty="0">
              <a:latin typeface="Arial"/>
              <a:cs typeface="Arial"/>
            </a:endParaRPr>
          </a:p>
          <a:p>
            <a:pPr marL="1115189" marR="5194989" indent="-288158">
              <a:lnSpc>
                <a:spcPct val="102099"/>
              </a:lnSpc>
              <a:spcBef>
                <a:spcPts val="2609"/>
              </a:spcBef>
              <a:buFont typeface="Arial"/>
              <a:buChar char="•"/>
              <a:tabLst>
                <a:tab pos="1115189" algn="l"/>
                <a:tab pos="1116003" algn="l"/>
              </a:tabLst>
            </a:pPr>
            <a:r>
              <a:rPr sz="1987" i="1" spc="6" dirty="0">
                <a:solidFill>
                  <a:srgbClr val="021279"/>
                </a:solidFill>
                <a:latin typeface="Arial"/>
                <a:cs typeface="Arial"/>
              </a:rPr>
              <a:t>Native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indicates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</a:t>
            </a:r>
            <a:r>
              <a:rPr sz="1987" spc="-83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real  structure</a:t>
            </a:r>
            <a:endParaRPr sz="1987" dirty="0">
              <a:latin typeface="Arial"/>
              <a:cs typeface="Arial"/>
            </a:endParaRPr>
          </a:p>
          <a:p>
            <a:pPr marL="1115189" marR="4598323" indent="-288158">
              <a:lnSpc>
                <a:spcPts val="2372"/>
              </a:lnSpc>
              <a:spcBef>
                <a:spcPts val="620"/>
              </a:spcBef>
              <a:buFont typeface="Arial"/>
              <a:buChar char="•"/>
              <a:tabLst>
                <a:tab pos="1115189" algn="l"/>
                <a:tab pos="1116003" algn="l"/>
              </a:tabLst>
            </a:pPr>
            <a:r>
              <a:rPr sz="1987" i="1" spc="13" dirty="0">
                <a:solidFill>
                  <a:srgbClr val="021279"/>
                </a:solidFill>
                <a:latin typeface="Arial"/>
                <a:cs typeface="Arial"/>
              </a:rPr>
              <a:t>Model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indicates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</a:t>
            </a:r>
            <a:r>
              <a:rPr sz="1987" spc="-109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predicted  structure</a:t>
            </a:r>
            <a:endParaRPr sz="1987" dirty="0">
              <a:latin typeface="Arial"/>
              <a:cs typeface="Arial"/>
            </a:endParaRPr>
          </a:p>
          <a:p>
            <a:pPr marL="1115189" indent="-288158">
              <a:spcBef>
                <a:spcPts val="460"/>
              </a:spcBef>
              <a:buChar char="•"/>
              <a:tabLst>
                <a:tab pos="1115189" algn="l"/>
                <a:tab pos="1116003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rightmost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structures in</a:t>
            </a:r>
            <a:r>
              <a:rPr sz="1987" spc="-13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cases</a:t>
            </a:r>
            <a:endParaRPr sz="1987" dirty="0">
              <a:latin typeface="Arial"/>
              <a:cs typeface="Arial"/>
            </a:endParaRPr>
          </a:p>
          <a:p>
            <a:pPr marL="1115189" marR="4412729">
              <a:lnSpc>
                <a:spcPct val="100899"/>
              </a:lnSpc>
              <a:spcBef>
                <a:spcPts val="45"/>
              </a:spcBef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B.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and C.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show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similar  structures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identified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by 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searching a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structure</a:t>
            </a:r>
            <a:r>
              <a:rPr sz="1987" spc="-58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database  with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</a:t>
            </a:r>
            <a:r>
              <a:rPr sz="1987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model</a:t>
            </a: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15189" marR="4412729">
              <a:lnSpc>
                <a:spcPct val="100899"/>
              </a:lnSpc>
              <a:spcBef>
                <a:spcPts val="45"/>
              </a:spcBef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15189" marR="4412729">
              <a:lnSpc>
                <a:spcPct val="100899"/>
              </a:lnSpc>
              <a:spcBef>
                <a:spcPts val="45"/>
              </a:spcBef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15189" marR="4412729">
              <a:lnSpc>
                <a:spcPct val="100899"/>
              </a:lnSpc>
              <a:spcBef>
                <a:spcPts val="45"/>
              </a:spcBef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15189" marR="4412729">
              <a:lnSpc>
                <a:spcPct val="100899"/>
              </a:lnSpc>
              <a:spcBef>
                <a:spcPts val="45"/>
              </a:spcBef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15189" marR="4412729">
              <a:lnSpc>
                <a:spcPct val="100899"/>
              </a:lnSpc>
              <a:spcBef>
                <a:spcPts val="45"/>
              </a:spcBef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115189" marR="4412729">
              <a:lnSpc>
                <a:spcPct val="100899"/>
              </a:lnSpc>
              <a:spcBef>
                <a:spcPts val="45"/>
              </a:spcBef>
            </a:pPr>
            <a:endParaRPr sz="19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92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24000" y="305242"/>
            <a:ext cx="9051746" cy="6552758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95607" rIns="0" bIns="0" rtlCol="0">
            <a:spAutoFit/>
          </a:bodyPr>
          <a:lstStyle/>
          <a:p>
            <a:pPr marL="1422069">
              <a:spcBef>
                <a:spcPts val="3115"/>
              </a:spcBef>
            </a:pPr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Want </a:t>
            </a:r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to Help Predict</a:t>
            </a:r>
            <a:r>
              <a:rPr sz="3333" spc="-6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Structures?</a:t>
            </a:r>
            <a:endParaRPr sz="3333" dirty="0">
              <a:latin typeface="Arial"/>
              <a:cs typeface="Arial"/>
            </a:endParaRPr>
          </a:p>
          <a:p>
            <a:pPr marL="1050882" marR="5118472" indent="-287343">
              <a:lnSpc>
                <a:spcPct val="102099"/>
              </a:lnSpc>
              <a:spcBef>
                <a:spcPts val="3307"/>
              </a:spcBef>
              <a:buClr>
                <a:srgbClr val="021279"/>
              </a:buClr>
              <a:buFont typeface="Arial"/>
              <a:buChar char="•"/>
              <a:tabLst>
                <a:tab pos="1122515" algn="l"/>
                <a:tab pos="1123329" algn="l"/>
              </a:tabLst>
            </a:pPr>
            <a:r>
              <a:rPr sz="3406" dirty="0"/>
              <a:t>	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Rosetta@home 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  <a:hlinkClick r:id="rId2"/>
              </a:rPr>
              <a:t>http://bioinc.bakerlab.org/</a:t>
            </a:r>
            <a:endParaRPr sz="1987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21279"/>
              </a:buClr>
              <a:buFont typeface="Arial"/>
              <a:buChar char="•"/>
            </a:pPr>
            <a:endParaRPr sz="2179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21279"/>
              </a:buClr>
              <a:buFont typeface="Arial"/>
              <a:buChar char="•"/>
            </a:pPr>
            <a:endParaRPr sz="2179" dirty="0">
              <a:latin typeface="Times New Roman"/>
              <a:cs typeface="Times New Roman"/>
            </a:endParaRPr>
          </a:p>
          <a:p>
            <a:pPr marL="1050882" marR="4602393" indent="-287343">
              <a:lnSpc>
                <a:spcPts val="2372"/>
              </a:lnSpc>
              <a:spcBef>
                <a:spcPts val="1404"/>
              </a:spcBef>
              <a:buChar char="•"/>
              <a:tabLst>
                <a:tab pos="1050882" algn="l"/>
                <a:tab pos="1051695" algn="l"/>
              </a:tabLst>
            </a:pP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Foldit 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  <a:hlinkClick r:id="rId3"/>
              </a:rPr>
              <a:t>http://fold.it/portal/info/science</a:t>
            </a: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050882" marR="4602393" indent="-287343">
              <a:lnSpc>
                <a:spcPts val="2372"/>
              </a:lnSpc>
              <a:spcBef>
                <a:spcPts val="1404"/>
              </a:spcBef>
              <a:buChar char="•"/>
              <a:tabLst>
                <a:tab pos="1050882" algn="l"/>
                <a:tab pos="1051695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050882" marR="4602393" indent="-287343">
              <a:lnSpc>
                <a:spcPts val="2372"/>
              </a:lnSpc>
              <a:spcBef>
                <a:spcPts val="1404"/>
              </a:spcBef>
              <a:buChar char="•"/>
              <a:tabLst>
                <a:tab pos="1050882" algn="l"/>
                <a:tab pos="1051695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050882" marR="4602393" indent="-287343">
              <a:lnSpc>
                <a:spcPts val="2372"/>
              </a:lnSpc>
              <a:spcBef>
                <a:spcPts val="1404"/>
              </a:spcBef>
              <a:buChar char="•"/>
              <a:tabLst>
                <a:tab pos="1050882" algn="l"/>
                <a:tab pos="1051695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050882" marR="4602393" indent="-287343">
              <a:lnSpc>
                <a:spcPts val="2372"/>
              </a:lnSpc>
              <a:spcBef>
                <a:spcPts val="1404"/>
              </a:spcBef>
              <a:buChar char="•"/>
              <a:tabLst>
                <a:tab pos="1050882" algn="l"/>
                <a:tab pos="1051695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050882" marR="4602393" indent="-287343">
              <a:lnSpc>
                <a:spcPts val="2372"/>
              </a:lnSpc>
              <a:spcBef>
                <a:spcPts val="1404"/>
              </a:spcBef>
              <a:buChar char="•"/>
              <a:tabLst>
                <a:tab pos="1050882" algn="l"/>
                <a:tab pos="1051695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050882" marR="4602393" indent="-287343">
              <a:lnSpc>
                <a:spcPts val="2372"/>
              </a:lnSpc>
              <a:spcBef>
                <a:spcPts val="1404"/>
              </a:spcBef>
              <a:buChar char="•"/>
              <a:tabLst>
                <a:tab pos="1050882" algn="l"/>
                <a:tab pos="1051695" algn="l"/>
              </a:tabLst>
            </a:pPr>
            <a:endParaRPr sz="1987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09704" y="3992434"/>
            <a:ext cx="4165484" cy="2447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6" name="object 6"/>
          <p:cNvSpPr/>
          <p:nvPr/>
        </p:nvSpPr>
        <p:spPr>
          <a:xfrm>
            <a:off x="6256307" y="1305287"/>
            <a:ext cx="3518884" cy="2709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228600"/>
            <a:ext cx="9772593" cy="6452047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326" rIns="0" bIns="0" rtlCol="0">
            <a:spAutoFit/>
          </a:bodyPr>
          <a:lstStyle/>
          <a:p>
            <a:pPr>
              <a:spcBef>
                <a:spcPts val="58"/>
              </a:spcBef>
            </a:pPr>
            <a:endParaRPr sz="3141" dirty="0">
              <a:latin typeface="Times New Roman"/>
              <a:cs typeface="Times New Roman"/>
            </a:endParaRPr>
          </a:p>
          <a:p>
            <a:pPr marL="2361433"/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The </a:t>
            </a:r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Rosetta</a:t>
            </a:r>
            <a:r>
              <a:rPr sz="3333" spc="-13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Approach</a:t>
            </a:r>
            <a:endParaRPr sz="3333" dirty="0">
              <a:latin typeface="Arial"/>
              <a:cs typeface="Arial"/>
            </a:endParaRPr>
          </a:p>
          <a:p>
            <a:pPr marL="2290613">
              <a:spcBef>
                <a:spcPts val="32"/>
              </a:spcBef>
            </a:pPr>
            <a:r>
              <a:rPr sz="1987" spc="13" dirty="0">
                <a:solidFill>
                  <a:srgbClr val="941200"/>
                </a:solidFill>
                <a:latin typeface="Arial"/>
                <a:cs typeface="Arial"/>
              </a:rPr>
              <a:t>(David Baker </a:t>
            </a:r>
            <a:r>
              <a:rPr sz="1987" spc="6" dirty="0">
                <a:solidFill>
                  <a:srgbClr val="941200"/>
                </a:solidFill>
                <a:latin typeface="Arial"/>
                <a:cs typeface="Arial"/>
              </a:rPr>
              <a:t>lab, Univ. of</a:t>
            </a:r>
            <a:r>
              <a:rPr sz="1987" spc="-19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941200"/>
                </a:solidFill>
                <a:latin typeface="Arial"/>
                <a:cs typeface="Arial"/>
              </a:rPr>
              <a:t>Washington)</a:t>
            </a:r>
            <a:endParaRPr sz="1987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051" dirty="0">
              <a:latin typeface="Times New Roman"/>
              <a:cs typeface="Times New Roman"/>
            </a:endParaRPr>
          </a:p>
          <a:p>
            <a:pPr marL="1435093" indent="-288158">
              <a:buChar char="•"/>
              <a:tabLst>
                <a:tab pos="1435093" algn="l"/>
                <a:tab pos="1435907" algn="l"/>
              </a:tabLst>
            </a:pP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In contrast to threading, Rosetta does </a:t>
            </a:r>
            <a:r>
              <a:rPr sz="1987" i="1" spc="6" dirty="0">
                <a:solidFill>
                  <a:srgbClr val="021279"/>
                </a:solidFill>
                <a:latin typeface="Arial"/>
                <a:cs typeface="Arial"/>
              </a:rPr>
              <a:t>de novo</a:t>
            </a:r>
            <a:r>
              <a:rPr sz="1987" i="1" spc="32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prediction</a:t>
            </a:r>
            <a:endParaRPr sz="1987" dirty="0">
              <a:latin typeface="Arial"/>
              <a:cs typeface="Arial"/>
            </a:endParaRPr>
          </a:p>
          <a:p>
            <a:pPr marL="1435093">
              <a:spcBef>
                <a:spcPts val="51"/>
              </a:spcBef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–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doesn’t use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templates/homologous</a:t>
            </a:r>
            <a:r>
              <a:rPr sz="1987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structures</a:t>
            </a:r>
            <a:endParaRPr sz="1987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84" dirty="0">
              <a:latin typeface="Times New Roman"/>
              <a:cs typeface="Times New Roman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instead performs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Monte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Carlo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search through space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of 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conformations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to find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minimal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energy</a:t>
            </a:r>
            <a:r>
              <a:rPr sz="1987" spc="-32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conformation</a:t>
            </a: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418813" indent="-288158">
              <a:lnSpc>
                <a:spcPct val="103000"/>
              </a:lnSpc>
              <a:buChar char="•"/>
              <a:tabLst>
                <a:tab pos="1435093" algn="l"/>
                <a:tab pos="1435907" algn="l"/>
              </a:tabLst>
            </a:pPr>
            <a:endParaRPr sz="19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387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934" y="741759"/>
            <a:ext cx="5961779" cy="544570"/>
          </a:xfrm>
          <a:prstGeom prst="rect">
            <a:avLst/>
          </a:prstGeom>
        </p:spPr>
        <p:txBody>
          <a:bodyPr vert="horz" wrap="square" lIns="0" tIns="19536" rIns="0" bIns="0" rtlCol="0">
            <a:spAutoFit/>
          </a:bodyPr>
          <a:lstStyle/>
          <a:p>
            <a:pPr marL="16280">
              <a:spcBef>
                <a:spcPts val="154"/>
              </a:spcBef>
            </a:pPr>
            <a:r>
              <a:rPr spc="13" dirty="0"/>
              <a:t>The </a:t>
            </a:r>
            <a:r>
              <a:rPr spc="6" dirty="0"/>
              <a:t>Folding </a:t>
            </a:r>
            <a:r>
              <a:rPr spc="13" dirty="0"/>
              <a:t>Energy</a:t>
            </a:r>
            <a:r>
              <a:rPr spc="-71" dirty="0"/>
              <a:t> </a:t>
            </a:r>
            <a:r>
              <a:rPr spc="6" dirty="0"/>
              <a:t>Landscape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31618" y="1387954"/>
            <a:ext cx="6774157" cy="616971"/>
          </a:xfrm>
          <a:prstGeom prst="rect">
            <a:avLst/>
          </a:prstGeom>
        </p:spPr>
        <p:txBody>
          <a:bodyPr vert="horz" wrap="square" lIns="0" tIns="13024" rIns="0" bIns="0" rtlCol="0">
            <a:spAutoFit/>
          </a:bodyPr>
          <a:lstStyle/>
          <a:p>
            <a:pPr marL="303623" marR="6512" indent="-287343">
              <a:lnSpc>
                <a:spcPct val="102099"/>
              </a:lnSpc>
              <a:spcBef>
                <a:spcPts val="103"/>
              </a:spcBef>
              <a:buChar char="•"/>
              <a:tabLst>
                <a:tab pos="303623" algn="l"/>
                <a:tab pos="304438" algn="l"/>
              </a:tabLst>
            </a:pP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energies of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conformations considered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in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Rosetta’s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Monte 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Carlo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minimization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procedure for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a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given</a:t>
            </a:r>
            <a:r>
              <a:rPr sz="1987" spc="-19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protein</a:t>
            </a:r>
            <a:endParaRPr sz="1987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17748" y="2183618"/>
            <a:ext cx="2583609" cy="3928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14" name="object 14"/>
          <p:cNvSpPr txBox="1"/>
          <p:nvPr/>
        </p:nvSpPr>
        <p:spPr>
          <a:xfrm>
            <a:off x="6154460" y="3827240"/>
            <a:ext cx="231178" cy="1001842"/>
          </a:xfrm>
          <a:prstGeom prst="rect">
            <a:avLst/>
          </a:prstGeom>
        </p:spPr>
        <p:txBody>
          <a:bodyPr vert="horz" wrap="square" lIns="0" tIns="182337" rIns="0" bIns="0" rtlCol="0">
            <a:spAutoFit/>
          </a:bodyPr>
          <a:lstStyle/>
          <a:p>
            <a:pPr>
              <a:spcBef>
                <a:spcPts val="1436"/>
              </a:spcBef>
            </a:pPr>
            <a:r>
              <a:rPr sz="2115" i="1" spc="122" dirty="0">
                <a:latin typeface="Times New Roman"/>
                <a:cs typeface="Times New Roman"/>
              </a:rPr>
              <a:t>x</a:t>
            </a:r>
            <a:r>
              <a:rPr sz="1827" i="1" spc="9" baseline="-23391" dirty="0">
                <a:latin typeface="Times New Roman"/>
                <a:cs typeface="Times New Roman"/>
              </a:rPr>
              <a:t>n</a:t>
            </a:r>
            <a:endParaRPr sz="1827" baseline="-23391">
              <a:latin typeface="Times New Roman"/>
              <a:cs typeface="Times New Roman"/>
            </a:endParaRPr>
          </a:p>
          <a:p>
            <a:pPr>
              <a:spcBef>
                <a:spcPts val="1314"/>
              </a:spcBef>
            </a:pPr>
            <a:r>
              <a:rPr sz="3173" i="1" spc="-1143" baseline="-5050" dirty="0">
                <a:latin typeface="Times New Roman"/>
                <a:cs typeface="Times New Roman"/>
              </a:rPr>
              <a:t>x</a:t>
            </a:r>
            <a:r>
              <a:rPr sz="2115" spc="173" dirty="0">
                <a:latin typeface="Times New Roman"/>
                <a:cs typeface="Times New Roman"/>
              </a:rPr>
              <a:t>ˆ</a:t>
            </a:r>
            <a:r>
              <a:rPr sz="1827" i="1" spc="9" baseline="-32163" dirty="0">
                <a:latin typeface="Times New Roman"/>
                <a:cs typeface="Times New Roman"/>
              </a:rPr>
              <a:t>n</a:t>
            </a:r>
            <a:endParaRPr sz="1827" baseline="-3216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33915" y="4080385"/>
            <a:ext cx="2506323" cy="274435"/>
          </a:xfrm>
          <a:prstGeom prst="rect">
            <a:avLst/>
          </a:prstGeom>
        </p:spPr>
        <p:txBody>
          <a:bodyPr vert="horz" wrap="square" lIns="0" tIns="17908" rIns="0" bIns="0" rtlCol="0">
            <a:spAutoFit/>
          </a:bodyPr>
          <a:lstStyle/>
          <a:p>
            <a:pPr>
              <a:spcBef>
                <a:spcPts val="141"/>
              </a:spcBef>
            </a:pP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coordinate of nth </a:t>
            </a:r>
            <a:r>
              <a:rPr sz="1666" spc="468" dirty="0">
                <a:solidFill>
                  <a:srgbClr val="021279"/>
                </a:solidFill>
                <a:latin typeface="Times New Roman"/>
                <a:cs typeface="Times New Roman"/>
              </a:rPr>
              <a:t>!</a:t>
            </a:r>
            <a:r>
              <a:rPr sz="1666" spc="-6" dirty="0">
                <a:solidFill>
                  <a:srgbClr val="021279"/>
                </a:solidFill>
                <a:latin typeface="Times New Roman"/>
                <a:cs typeface="Times New Roman"/>
              </a:rPr>
              <a:t>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carbon</a:t>
            </a:r>
            <a:endParaRPr sz="166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33915" y="4586941"/>
            <a:ext cx="3443245" cy="274435"/>
          </a:xfrm>
          <a:prstGeom prst="rect">
            <a:avLst/>
          </a:prstGeom>
        </p:spPr>
        <p:txBody>
          <a:bodyPr vert="horz" wrap="square" lIns="0" tIns="17908" rIns="0" bIns="0" rtlCol="0">
            <a:spAutoFit/>
          </a:bodyPr>
          <a:lstStyle/>
          <a:p>
            <a:pPr>
              <a:spcBef>
                <a:spcPts val="141"/>
              </a:spcBef>
            </a:pPr>
            <a:r>
              <a:rPr sz="1666" i="1" dirty="0">
                <a:solidFill>
                  <a:srgbClr val="021279"/>
                </a:solidFill>
                <a:latin typeface="Arial"/>
                <a:cs typeface="Arial"/>
              </a:rPr>
              <a:t>predicted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coordinate of nth </a:t>
            </a:r>
            <a:r>
              <a:rPr sz="1666" spc="468" dirty="0">
                <a:solidFill>
                  <a:srgbClr val="021279"/>
                </a:solidFill>
                <a:latin typeface="Times New Roman"/>
                <a:cs typeface="Times New Roman"/>
              </a:rPr>
              <a:t>!</a:t>
            </a:r>
            <a:r>
              <a:rPr sz="1666" dirty="0">
                <a:solidFill>
                  <a:srgbClr val="021279"/>
                </a:solidFill>
                <a:latin typeface="Times New Roman"/>
                <a:cs typeface="Times New Roman"/>
              </a:rPr>
              <a:t>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carbon</a:t>
            </a:r>
            <a:endParaRPr sz="1666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00368" y="205537"/>
            <a:ext cx="9051746" cy="6418437"/>
          </a:xfrm>
          <a:custGeom>
            <a:avLst/>
            <a:gdLst/>
            <a:ahLst/>
            <a:cxnLst/>
            <a:rect l="l" t="t" r="r" b="b"/>
            <a:pathLst>
              <a:path w="7061200" h="5006975">
                <a:moveTo>
                  <a:pt x="0" y="5006568"/>
                </a:moveTo>
                <a:lnTo>
                  <a:pt x="7061200" y="5006568"/>
                </a:lnTo>
                <a:lnTo>
                  <a:pt x="7061200" y="0"/>
                </a:lnTo>
                <a:lnTo>
                  <a:pt x="0" y="0"/>
                </a:lnTo>
                <a:lnTo>
                  <a:pt x="0" y="50065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0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16D46B-F8B2-C94D-825E-DC9F73F7EBC0}"/>
                  </a:ext>
                </a:extLst>
              </p:cNvPr>
              <p:cNvSpPr txBox="1"/>
              <p:nvPr/>
            </p:nvSpPr>
            <p:spPr>
              <a:xfrm>
                <a:off x="6154460" y="2503156"/>
                <a:ext cx="3646896" cy="1208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16D46B-F8B2-C94D-825E-DC9F73F7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460" y="2503156"/>
                <a:ext cx="3646896" cy="1208023"/>
              </a:xfrm>
              <a:prstGeom prst="rect">
                <a:avLst/>
              </a:prstGeom>
              <a:blipFill>
                <a:blip r:embed="rId3"/>
                <a:stretch>
                  <a:fillRect t="-40625" b="-4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602687" y="303217"/>
            <a:ext cx="9051746" cy="642340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628" rIns="0" bIns="0" rtlCol="0">
            <a:spAutoFit/>
          </a:bodyPr>
          <a:lstStyle/>
          <a:p>
            <a:pPr>
              <a:spcBef>
                <a:spcPts val="13"/>
              </a:spcBef>
            </a:pPr>
            <a:endParaRPr sz="4230" dirty="0">
              <a:latin typeface="Times New Roman"/>
              <a:cs typeface="Times New Roman"/>
            </a:endParaRPr>
          </a:p>
          <a:p>
            <a:pPr marL="1460328"/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Representing Protein</a:t>
            </a:r>
            <a:r>
              <a:rPr sz="3333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Structures</a:t>
            </a:r>
            <a:endParaRPr sz="3333" dirty="0">
              <a:latin typeface="Arial"/>
              <a:cs typeface="Arial"/>
            </a:endParaRPr>
          </a:p>
          <a:p>
            <a:pPr marL="1435093" marR="1318691" indent="-288158">
              <a:lnSpc>
                <a:spcPct val="102099"/>
              </a:lnSpc>
              <a:spcBef>
                <a:spcPts val="3057"/>
              </a:spcBef>
              <a:buChar char="•"/>
              <a:tabLst>
                <a:tab pos="1435093" algn="l"/>
                <a:tab pos="1435907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predicted structure of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a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protein is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represented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in 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terms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of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987" i="1" spc="6" dirty="0">
                <a:solidFill>
                  <a:srgbClr val="021279"/>
                </a:solidFill>
                <a:latin typeface="Arial"/>
                <a:cs typeface="Arial"/>
              </a:rPr>
              <a:t>torsion angles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of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polypeptide</a:t>
            </a:r>
            <a:r>
              <a:rPr sz="1987" spc="-58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backbone</a:t>
            </a: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318691" indent="-288158">
              <a:lnSpc>
                <a:spcPct val="102099"/>
              </a:lnSpc>
              <a:spcBef>
                <a:spcPts val="3057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318691" indent="-288158">
              <a:lnSpc>
                <a:spcPct val="102099"/>
              </a:lnSpc>
              <a:spcBef>
                <a:spcPts val="3057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318691" indent="-288158">
              <a:lnSpc>
                <a:spcPct val="102099"/>
              </a:lnSpc>
              <a:spcBef>
                <a:spcPts val="3057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318691" indent="-288158">
              <a:lnSpc>
                <a:spcPct val="102099"/>
              </a:lnSpc>
              <a:spcBef>
                <a:spcPts val="3057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318691" indent="-288158">
              <a:lnSpc>
                <a:spcPct val="102099"/>
              </a:lnSpc>
              <a:spcBef>
                <a:spcPts val="3057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6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318691" indent="-288158">
              <a:lnSpc>
                <a:spcPct val="102099"/>
              </a:lnSpc>
              <a:spcBef>
                <a:spcPts val="3057"/>
              </a:spcBef>
              <a:buChar char="•"/>
              <a:tabLst>
                <a:tab pos="1435093" algn="l"/>
                <a:tab pos="1435907" algn="l"/>
              </a:tabLst>
            </a:pPr>
            <a:endParaRPr sz="1987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49722" y="2612017"/>
            <a:ext cx="3450158" cy="3667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</p:spTree>
    <p:extLst>
      <p:ext uri="{BB962C8B-B14F-4D97-AF65-F5344CB8AC3E}">
        <p14:creationId xmlns:p14="http://schemas.microsoft.com/office/powerpoint/2010/main" val="393453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61096" y="2221904"/>
            <a:ext cx="4675827" cy="416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3" name="object 3"/>
          <p:cNvSpPr txBox="1"/>
          <p:nvPr/>
        </p:nvSpPr>
        <p:spPr>
          <a:xfrm>
            <a:off x="1602687" y="303218"/>
            <a:ext cx="9051746" cy="632545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63861" rIns="0" bIns="0" rtlCol="0">
            <a:spAutoFit/>
          </a:bodyPr>
          <a:lstStyle/>
          <a:p>
            <a:pPr marL="1247057">
              <a:spcBef>
                <a:spcPts val="2865"/>
              </a:spcBef>
            </a:pPr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Overview </a:t>
            </a:r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of the Rosetta</a:t>
            </a:r>
            <a:r>
              <a:rPr sz="3333" spc="-26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Approach</a:t>
            </a:r>
            <a:endParaRPr sz="3333" dirty="0"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Rosetta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searches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structure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space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by replacing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 </a:t>
            </a:r>
            <a:r>
              <a:rPr sz="1987" i="1" spc="6" dirty="0">
                <a:solidFill>
                  <a:srgbClr val="021279"/>
                </a:solidFill>
                <a:latin typeface="Arial"/>
                <a:cs typeface="Arial"/>
              </a:rPr>
              <a:t>torsion angles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of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a fragment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in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current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model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with 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torsion angles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from known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structure</a:t>
            </a:r>
            <a:r>
              <a:rPr sz="1987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fragments</a:t>
            </a: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435093" marR="1574289" indent="-288158">
              <a:lnSpc>
                <a:spcPct val="102099"/>
              </a:lnSpc>
              <a:spcBef>
                <a:spcPts val="1038"/>
              </a:spcBef>
              <a:buChar char="•"/>
              <a:tabLst>
                <a:tab pos="1435093" algn="l"/>
                <a:tab pos="1435907" algn="l"/>
              </a:tabLst>
            </a:pPr>
            <a:endParaRPr sz="19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51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02687" y="791621"/>
            <a:ext cx="9051746" cy="5483804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884" rIns="0" bIns="0" rtlCol="0">
            <a:spAutoFit/>
          </a:bodyPr>
          <a:lstStyle/>
          <a:p>
            <a:pPr>
              <a:spcBef>
                <a:spcPts val="38"/>
              </a:spcBef>
            </a:pPr>
            <a:endParaRPr sz="3333">
              <a:latin typeface="Times New Roman"/>
              <a:cs typeface="Times New Roman"/>
            </a:endParaRPr>
          </a:p>
          <a:p>
            <a:pPr marL="2297126"/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The </a:t>
            </a:r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Rosetta</a:t>
            </a:r>
            <a:r>
              <a:rPr sz="3333" spc="-13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Approach</a:t>
            </a:r>
            <a:endParaRPr sz="3333">
              <a:latin typeface="Arial"/>
              <a:cs typeface="Arial"/>
            </a:endParaRPr>
          </a:p>
          <a:p>
            <a:pPr>
              <a:spcBef>
                <a:spcPts val="19"/>
              </a:spcBef>
            </a:pPr>
            <a:endParaRPr sz="3397">
              <a:latin typeface="Times New Roman"/>
              <a:cs typeface="Times New Roman"/>
            </a:endParaRPr>
          </a:p>
          <a:p>
            <a:pPr marL="954830">
              <a:spcBef>
                <a:spcPts val="6"/>
              </a:spcBef>
            </a:pPr>
            <a:r>
              <a:rPr sz="1666" b="1" spc="6" dirty="0">
                <a:solidFill>
                  <a:srgbClr val="021279"/>
                </a:solidFill>
                <a:latin typeface="Arial"/>
                <a:cs typeface="Arial"/>
              </a:rPr>
              <a:t>Given: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protein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sequence</a:t>
            </a:r>
            <a:r>
              <a:rPr sz="1666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P</a:t>
            </a:r>
            <a:endParaRPr sz="1666">
              <a:latin typeface="Arial"/>
              <a:cs typeface="Arial"/>
            </a:endParaRPr>
          </a:p>
          <a:p>
            <a:pPr marL="1361833">
              <a:spcBef>
                <a:spcPts val="250"/>
              </a:spcBef>
            </a:pP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for each window of length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9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in </a:t>
            </a: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P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assemble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a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set of structure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fragments</a:t>
            </a:r>
            <a:endParaRPr sz="1666">
              <a:latin typeface="Arial"/>
              <a:cs typeface="Arial"/>
            </a:endParaRPr>
          </a:p>
          <a:p>
            <a:pPr marL="1339041">
              <a:spcBef>
                <a:spcPts val="179"/>
              </a:spcBef>
            </a:pP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M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= </a:t>
            </a:r>
            <a:r>
              <a:rPr sz="1666" spc="-6" dirty="0">
                <a:solidFill>
                  <a:srgbClr val="021279"/>
                </a:solidFill>
                <a:latin typeface="Arial"/>
                <a:cs typeface="Arial"/>
              </a:rPr>
              <a:t>initial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structure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model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of </a:t>
            </a: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P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(fully extended conformation)</a:t>
            </a:r>
            <a:endParaRPr sz="1666">
              <a:latin typeface="Arial"/>
              <a:cs typeface="Arial"/>
            </a:endParaRPr>
          </a:p>
          <a:p>
            <a:pPr marL="1339041">
              <a:spcBef>
                <a:spcPts val="186"/>
              </a:spcBef>
            </a:pP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S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=</a:t>
            </a:r>
            <a:r>
              <a:rPr sz="1666" spc="-13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score(</a:t>
            </a:r>
            <a:r>
              <a:rPr sz="1666" i="1" dirty="0">
                <a:solidFill>
                  <a:srgbClr val="021279"/>
                </a:solidFill>
                <a:latin typeface="Arial"/>
                <a:cs typeface="Arial"/>
              </a:rPr>
              <a:t>M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)</a:t>
            </a:r>
            <a:endParaRPr sz="1666">
              <a:latin typeface="Arial"/>
              <a:cs typeface="Arial"/>
            </a:endParaRPr>
          </a:p>
          <a:p>
            <a:pPr marL="1339041">
              <a:spcBef>
                <a:spcPts val="268"/>
              </a:spcBef>
            </a:pP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while stopping criteria not</a:t>
            </a:r>
            <a:r>
              <a:rPr sz="1666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met</a:t>
            </a:r>
            <a:endParaRPr sz="1666">
              <a:latin typeface="Arial"/>
              <a:cs typeface="Arial"/>
            </a:endParaRPr>
          </a:p>
          <a:p>
            <a:pPr marL="1723252">
              <a:spcBef>
                <a:spcPts val="179"/>
              </a:spcBef>
            </a:pP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randomly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select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a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fixed width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“window”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of amino acids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from</a:t>
            </a:r>
            <a:r>
              <a:rPr sz="1666" spc="-2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P</a:t>
            </a:r>
            <a:endParaRPr sz="1666">
              <a:latin typeface="Arial"/>
              <a:cs typeface="Arial"/>
            </a:endParaRPr>
          </a:p>
          <a:p>
            <a:pPr marL="1723252">
              <a:spcBef>
                <a:spcPts val="269"/>
              </a:spcBef>
            </a:pP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randomly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select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a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fragment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from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666" spc="-6" dirty="0">
                <a:solidFill>
                  <a:srgbClr val="021279"/>
                </a:solidFill>
                <a:latin typeface="Arial"/>
                <a:cs typeface="Arial"/>
              </a:rPr>
              <a:t>list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for this</a:t>
            </a:r>
            <a:r>
              <a:rPr sz="1666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window</a:t>
            </a:r>
            <a:endParaRPr sz="1666">
              <a:latin typeface="Arial"/>
              <a:cs typeface="Arial"/>
            </a:endParaRPr>
          </a:p>
          <a:p>
            <a:pPr marL="1914543" marR="1516494" indent="-192106">
              <a:lnSpc>
                <a:spcPts val="1782"/>
              </a:lnSpc>
              <a:spcBef>
                <a:spcPts val="423"/>
              </a:spcBef>
            </a:pP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M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’ = </a:t>
            </a: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M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with torsion angles in window replaced by angles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from 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fragment</a:t>
            </a:r>
            <a:endParaRPr sz="1666">
              <a:latin typeface="Arial"/>
              <a:cs typeface="Arial"/>
            </a:endParaRPr>
          </a:p>
          <a:p>
            <a:pPr marL="1723252">
              <a:spcBef>
                <a:spcPts val="224"/>
              </a:spcBef>
            </a:pPr>
            <a:r>
              <a:rPr sz="1666" i="1" dirty="0">
                <a:solidFill>
                  <a:srgbClr val="021279"/>
                </a:solidFill>
                <a:latin typeface="Arial"/>
                <a:cs typeface="Arial"/>
              </a:rPr>
              <a:t>S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’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=</a:t>
            </a:r>
            <a:r>
              <a:rPr sz="1666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score(</a:t>
            </a:r>
            <a:r>
              <a:rPr sz="1666" i="1" dirty="0">
                <a:solidFill>
                  <a:srgbClr val="021279"/>
                </a:solidFill>
                <a:latin typeface="Arial"/>
                <a:cs typeface="Arial"/>
              </a:rPr>
              <a:t>M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’)</a:t>
            </a:r>
            <a:endParaRPr sz="1666">
              <a:latin typeface="Arial"/>
              <a:cs typeface="Arial"/>
            </a:endParaRPr>
          </a:p>
          <a:p>
            <a:pPr marL="1723252">
              <a:spcBef>
                <a:spcPts val="186"/>
              </a:spcBef>
            </a:pP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if Metropolis criterion(</a:t>
            </a:r>
            <a:r>
              <a:rPr sz="1666" i="1" dirty="0">
                <a:solidFill>
                  <a:srgbClr val="021279"/>
                </a:solidFill>
                <a:latin typeface="Arial"/>
                <a:cs typeface="Arial"/>
              </a:rPr>
              <a:t>S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, </a:t>
            </a:r>
            <a:r>
              <a:rPr sz="1666" i="1" dirty="0">
                <a:solidFill>
                  <a:srgbClr val="021279"/>
                </a:solidFill>
                <a:latin typeface="Arial"/>
                <a:cs typeface="Arial"/>
              </a:rPr>
              <a:t>S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’) satisfied</a:t>
            </a:r>
            <a:endParaRPr sz="1666">
              <a:latin typeface="Arial"/>
              <a:cs typeface="Arial"/>
            </a:endParaRPr>
          </a:p>
          <a:p>
            <a:pPr marL="2106649" marR="6289014" algn="ctr">
              <a:lnSpc>
                <a:spcPct val="109200"/>
              </a:lnSpc>
              <a:spcBef>
                <a:spcPts val="83"/>
              </a:spcBef>
            </a:pP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M</a:t>
            </a:r>
            <a:r>
              <a:rPr sz="1666" i="1" spc="-64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=</a:t>
            </a:r>
            <a:r>
              <a:rPr sz="1666" spc="-58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M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’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S </a:t>
            </a:r>
            <a:r>
              <a:rPr sz="1666" spc="6" dirty="0">
                <a:solidFill>
                  <a:srgbClr val="021279"/>
                </a:solidFill>
                <a:latin typeface="Arial"/>
                <a:cs typeface="Arial"/>
              </a:rPr>
              <a:t>=</a:t>
            </a:r>
            <a:r>
              <a:rPr sz="1666" spc="-9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i="1" dirty="0">
                <a:solidFill>
                  <a:srgbClr val="021279"/>
                </a:solidFill>
                <a:latin typeface="Arial"/>
                <a:cs typeface="Arial"/>
              </a:rPr>
              <a:t>S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’</a:t>
            </a:r>
            <a:endParaRPr sz="1666">
              <a:latin typeface="Arial"/>
              <a:cs typeface="Arial"/>
            </a:endParaRPr>
          </a:p>
          <a:p>
            <a:pPr marR="4310164" algn="ctr">
              <a:spcBef>
                <a:spcPts val="268"/>
              </a:spcBef>
            </a:pPr>
            <a:r>
              <a:rPr sz="1666" b="1" dirty="0">
                <a:solidFill>
                  <a:srgbClr val="021279"/>
                </a:solidFill>
                <a:latin typeface="Arial"/>
                <a:cs typeface="Arial"/>
              </a:rPr>
              <a:t>Return: </a:t>
            </a:r>
            <a:r>
              <a:rPr sz="1666" dirty="0">
                <a:solidFill>
                  <a:srgbClr val="021279"/>
                </a:solidFill>
                <a:latin typeface="Arial"/>
                <a:cs typeface="Arial"/>
              </a:rPr>
              <a:t>predicted structure</a:t>
            </a:r>
            <a:r>
              <a:rPr sz="1666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666" i="1" spc="6" dirty="0">
                <a:solidFill>
                  <a:srgbClr val="021279"/>
                </a:solidFill>
                <a:latin typeface="Arial"/>
                <a:cs typeface="Arial"/>
              </a:rPr>
              <a:t>M</a:t>
            </a:r>
            <a:endParaRPr sz="166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48244" y="1601197"/>
            <a:ext cx="4002730" cy="4283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3" name="object 3"/>
          <p:cNvSpPr txBox="1"/>
          <p:nvPr/>
        </p:nvSpPr>
        <p:spPr>
          <a:xfrm>
            <a:off x="1602687" y="400898"/>
            <a:ext cx="9051746" cy="6190807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35493" rIns="0" bIns="0" rtlCol="0">
            <a:spAutoFit/>
          </a:bodyPr>
          <a:lstStyle/>
          <a:p>
            <a:pPr marL="2493302">
              <a:spcBef>
                <a:spcPts val="3429"/>
              </a:spcBef>
            </a:pPr>
            <a:r>
              <a:rPr sz="3653" spc="19" dirty="0">
                <a:solidFill>
                  <a:srgbClr val="941200"/>
                </a:solidFill>
                <a:latin typeface="Arial"/>
                <a:cs typeface="Arial"/>
              </a:rPr>
              <a:t>Fragment</a:t>
            </a:r>
            <a:r>
              <a:rPr sz="3653" spc="6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653" spc="13" dirty="0">
                <a:solidFill>
                  <a:srgbClr val="941200"/>
                </a:solidFill>
                <a:latin typeface="Arial"/>
                <a:cs typeface="Arial"/>
              </a:rPr>
              <a:t>Selection</a:t>
            </a:r>
            <a:endParaRPr sz="3653" dirty="0">
              <a:latin typeface="Arial"/>
              <a:cs typeface="Arial"/>
            </a:endParaRPr>
          </a:p>
          <a:p>
            <a:pPr marL="1179495" marR="4674838" indent="-288158">
              <a:lnSpc>
                <a:spcPct val="102099"/>
              </a:lnSpc>
              <a:spcBef>
                <a:spcPts val="2609"/>
              </a:spcBef>
              <a:buChar char="•"/>
              <a:tabLst>
                <a:tab pos="1178681" algn="l"/>
                <a:tab pos="1180309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fragments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are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selected</a:t>
            </a:r>
            <a:r>
              <a:rPr sz="1987" spc="-103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from  known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structures</a:t>
            </a:r>
            <a:endParaRPr sz="1987" dirty="0">
              <a:latin typeface="Arial"/>
              <a:cs typeface="Arial"/>
            </a:endParaRPr>
          </a:p>
          <a:p>
            <a:pPr marL="1179495" marR="4449360" indent="-288158">
              <a:lnSpc>
                <a:spcPts val="2372"/>
              </a:lnSpc>
              <a:spcBef>
                <a:spcPts val="620"/>
              </a:spcBef>
              <a:buChar char="•"/>
              <a:tabLst>
                <a:tab pos="1178681" algn="l"/>
                <a:tab pos="1180309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window-fragment</a:t>
            </a:r>
            <a:r>
              <a:rPr sz="1987" spc="-77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matches 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are calculated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using</a:t>
            </a:r>
            <a:endParaRPr sz="1987" dirty="0">
              <a:latin typeface="Arial"/>
              <a:cs typeface="Arial"/>
            </a:endParaRPr>
          </a:p>
          <a:p>
            <a:pPr marL="1520564" marR="4344353" lvl="1" indent="-245830">
              <a:lnSpc>
                <a:spcPct val="103000"/>
              </a:lnSpc>
              <a:spcBef>
                <a:spcPts val="391"/>
              </a:spcBef>
              <a:buChar char="–"/>
              <a:tabLst>
                <a:tab pos="1515680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PSI-BLAST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to build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a</a:t>
            </a:r>
            <a:r>
              <a:rPr sz="1987" spc="-83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profile 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model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of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</a:t>
            </a:r>
            <a:r>
              <a:rPr sz="1987" spc="-2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sequence</a:t>
            </a:r>
            <a:endParaRPr sz="1987" dirty="0">
              <a:latin typeface="Arial"/>
              <a:cs typeface="Arial"/>
            </a:endParaRPr>
          </a:p>
          <a:p>
            <a:pPr marL="1520564" marR="4632511" lvl="1" indent="-245830">
              <a:lnSpc>
                <a:spcPct val="103000"/>
              </a:lnSpc>
              <a:spcBef>
                <a:spcPts val="378"/>
              </a:spcBef>
              <a:buChar char="–"/>
              <a:tabLst>
                <a:tab pos="1515680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predicted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secondary 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structure of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</a:t>
            </a:r>
            <a:r>
              <a:rPr sz="1987" spc="-45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sequence</a:t>
            </a: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520564" marR="4632511" lvl="1" indent="-245830">
              <a:lnSpc>
                <a:spcPct val="103000"/>
              </a:lnSpc>
              <a:spcBef>
                <a:spcPts val="378"/>
              </a:spcBef>
              <a:buChar char="–"/>
              <a:tabLst>
                <a:tab pos="1515680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520564" marR="4632511" lvl="1" indent="-245830">
              <a:lnSpc>
                <a:spcPct val="103000"/>
              </a:lnSpc>
              <a:spcBef>
                <a:spcPts val="378"/>
              </a:spcBef>
              <a:buChar char="–"/>
              <a:tabLst>
                <a:tab pos="1515680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520564" marR="4632511" lvl="1" indent="-245830">
              <a:lnSpc>
                <a:spcPct val="103000"/>
              </a:lnSpc>
              <a:spcBef>
                <a:spcPts val="378"/>
              </a:spcBef>
              <a:buChar char="–"/>
              <a:tabLst>
                <a:tab pos="1515680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520564" marR="4632511" lvl="1" indent="-245830">
              <a:lnSpc>
                <a:spcPct val="103000"/>
              </a:lnSpc>
              <a:spcBef>
                <a:spcPts val="378"/>
              </a:spcBef>
              <a:buChar char="–"/>
              <a:tabLst>
                <a:tab pos="1515680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520564" marR="4632511" lvl="1" indent="-245830">
              <a:lnSpc>
                <a:spcPct val="103000"/>
              </a:lnSpc>
              <a:spcBef>
                <a:spcPts val="378"/>
              </a:spcBef>
              <a:buChar char="–"/>
              <a:tabLst>
                <a:tab pos="1515680" algn="l"/>
              </a:tabLst>
            </a:pPr>
            <a:endParaRPr lang="en-US" sz="1987" spc="13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520564" marR="4632511" lvl="1" indent="-245830">
              <a:lnSpc>
                <a:spcPct val="103000"/>
              </a:lnSpc>
              <a:spcBef>
                <a:spcPts val="378"/>
              </a:spcBef>
              <a:buChar char="–"/>
              <a:tabLst>
                <a:tab pos="1515680" algn="l"/>
              </a:tabLst>
            </a:pPr>
            <a:endParaRPr sz="198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81586" y="743468"/>
            <a:ext cx="3713495" cy="532624"/>
          </a:xfrm>
          <a:prstGeom prst="rect">
            <a:avLst/>
          </a:prstGeom>
        </p:spPr>
        <p:txBody>
          <a:bodyPr vert="horz" wrap="square" lIns="0" tIns="19536" rIns="0" bIns="0" rtlCol="0">
            <a:spAutoFit/>
          </a:bodyPr>
          <a:lstStyle/>
          <a:p>
            <a:pPr>
              <a:spcBef>
                <a:spcPts val="154"/>
              </a:spcBef>
            </a:pPr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Metropolis</a:t>
            </a:r>
            <a:r>
              <a:rPr sz="3333" spc="-26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333" dirty="0">
                <a:solidFill>
                  <a:srgbClr val="941200"/>
                </a:solidFill>
                <a:latin typeface="Arial"/>
                <a:cs typeface="Arial"/>
              </a:rPr>
              <a:t>Criterion</a:t>
            </a:r>
            <a:endParaRPr sz="33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6238" y="1677570"/>
            <a:ext cx="6904398" cy="618317"/>
          </a:xfrm>
          <a:prstGeom prst="rect">
            <a:avLst/>
          </a:prstGeom>
        </p:spPr>
        <p:txBody>
          <a:bodyPr vert="horz" wrap="square" lIns="0" tIns="13024" rIns="0" bIns="0" rtlCol="0">
            <a:spAutoFit/>
          </a:bodyPr>
          <a:lstStyle/>
          <a:p>
            <a:pPr marL="287343" marR="6512" indent="-287343">
              <a:lnSpc>
                <a:spcPct val="102099"/>
              </a:lnSpc>
              <a:spcBef>
                <a:spcPts val="103"/>
              </a:spcBef>
              <a:buChar char="•"/>
              <a:tabLst>
                <a:tab pos="287343" algn="l"/>
                <a:tab pos="288158" algn="l"/>
              </a:tabLst>
            </a:pP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given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previous structure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model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with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score </a:t>
            </a:r>
            <a:r>
              <a:rPr sz="1987" i="1" spc="13" dirty="0">
                <a:solidFill>
                  <a:srgbClr val="021279"/>
                </a:solidFill>
                <a:latin typeface="Times New Roman"/>
                <a:cs typeface="Times New Roman"/>
              </a:rPr>
              <a:t>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and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 new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one with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score </a:t>
            </a:r>
            <a:r>
              <a:rPr sz="1987" i="1" spc="6" dirty="0">
                <a:solidFill>
                  <a:srgbClr val="021279"/>
                </a:solidFill>
                <a:latin typeface="Times New Roman"/>
                <a:cs typeface="Times New Roman"/>
              </a:rPr>
              <a:t>S’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, accept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the new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one with</a:t>
            </a:r>
            <a:r>
              <a:rPr sz="1987" spc="-13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probability</a:t>
            </a:r>
            <a:endParaRPr sz="19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5122" y="4044820"/>
            <a:ext cx="3607674" cy="517357"/>
          </a:xfrm>
          <a:prstGeom prst="rect">
            <a:avLst/>
          </a:prstGeom>
        </p:spPr>
        <p:txBody>
          <a:bodyPr vert="horz" wrap="square" lIns="0" tIns="15466" rIns="0" bIns="0" rtlCol="0">
            <a:spAutoFit/>
          </a:bodyPr>
          <a:lstStyle/>
          <a:p>
            <a:pPr marR="6512">
              <a:lnSpc>
                <a:spcPct val="100800"/>
              </a:lnSpc>
              <a:spcBef>
                <a:spcPts val="122"/>
              </a:spcBef>
            </a:pPr>
            <a:r>
              <a:rPr sz="1666" dirty="0">
                <a:solidFill>
                  <a:srgbClr val="941200"/>
                </a:solidFill>
                <a:latin typeface="Arial"/>
                <a:cs typeface="Arial"/>
              </a:rPr>
              <a:t>“temperature” parameter that is varied  during the</a:t>
            </a:r>
            <a:r>
              <a:rPr sz="1666" spc="-6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1666" spc="6" dirty="0">
                <a:solidFill>
                  <a:srgbClr val="941200"/>
                </a:solidFill>
                <a:latin typeface="Arial"/>
                <a:cs typeface="Arial"/>
              </a:rPr>
              <a:t>search</a:t>
            </a:r>
            <a:endParaRPr sz="166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6412" y="3454006"/>
            <a:ext cx="389909" cy="761096"/>
          </a:xfrm>
          <a:custGeom>
            <a:avLst/>
            <a:gdLst/>
            <a:ahLst/>
            <a:cxnLst/>
            <a:rect l="l" t="t" r="r" b="b"/>
            <a:pathLst>
              <a:path w="304164" h="593725">
                <a:moveTo>
                  <a:pt x="107618" y="593374"/>
                </a:moveTo>
                <a:lnTo>
                  <a:pt x="59268" y="591814"/>
                </a:lnTo>
                <a:lnTo>
                  <a:pt x="20275" y="580897"/>
                </a:lnTo>
                <a:lnTo>
                  <a:pt x="0" y="551262"/>
                </a:lnTo>
                <a:lnTo>
                  <a:pt x="0" y="526307"/>
                </a:lnTo>
                <a:lnTo>
                  <a:pt x="24955" y="451442"/>
                </a:lnTo>
                <a:lnTo>
                  <a:pt x="49910" y="401532"/>
                </a:lnTo>
                <a:lnTo>
                  <a:pt x="82143" y="344344"/>
                </a:lnTo>
                <a:lnTo>
                  <a:pt x="120096" y="281436"/>
                </a:lnTo>
                <a:lnTo>
                  <a:pt x="162727" y="213850"/>
                </a:lnTo>
                <a:lnTo>
                  <a:pt x="208998" y="142624"/>
                </a:lnTo>
                <a:lnTo>
                  <a:pt x="303581" y="0"/>
                </a:lnTo>
              </a:path>
            </a:pathLst>
          </a:custGeom>
          <a:ln w="16636">
            <a:solidFill>
              <a:srgbClr val="941200"/>
            </a:solidFill>
          </a:ln>
        </p:spPr>
        <p:txBody>
          <a:bodyPr wrap="square" lIns="0" tIns="0" rIns="0" bIns="0" rtlCol="0"/>
          <a:lstStyle/>
          <a:p>
            <a:endParaRPr sz="3406"/>
          </a:p>
        </p:txBody>
      </p:sp>
      <p:sp>
        <p:nvSpPr>
          <p:cNvPr id="13" name="object 13"/>
          <p:cNvSpPr/>
          <p:nvPr/>
        </p:nvSpPr>
        <p:spPr>
          <a:xfrm>
            <a:off x="1602687" y="303218"/>
            <a:ext cx="9051746" cy="6418437"/>
          </a:xfrm>
          <a:custGeom>
            <a:avLst/>
            <a:gdLst/>
            <a:ahLst/>
            <a:cxnLst/>
            <a:rect l="l" t="t" r="r" b="b"/>
            <a:pathLst>
              <a:path w="7061200" h="5006975">
                <a:moveTo>
                  <a:pt x="0" y="5006567"/>
                </a:moveTo>
                <a:lnTo>
                  <a:pt x="7061200" y="5006567"/>
                </a:lnTo>
                <a:lnTo>
                  <a:pt x="7061200" y="0"/>
                </a:lnTo>
                <a:lnTo>
                  <a:pt x="0" y="0"/>
                </a:lnTo>
                <a:lnTo>
                  <a:pt x="0" y="50065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40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1AA7B4-FDC8-9940-AB24-5113959CEC67}"/>
                  </a:ext>
                </a:extLst>
              </p:cNvPr>
              <p:cNvSpPr txBox="1"/>
              <p:nvPr/>
            </p:nvSpPr>
            <p:spPr>
              <a:xfrm>
                <a:off x="3810000" y="2620932"/>
                <a:ext cx="3268557" cy="971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́"/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1AA7B4-FDC8-9940-AB24-5113959CE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620932"/>
                <a:ext cx="3268557" cy="971997"/>
              </a:xfrm>
              <a:prstGeom prst="rect">
                <a:avLst/>
              </a:prstGeom>
              <a:blipFill>
                <a:blip r:embed="rId2"/>
                <a:stretch>
                  <a:fillRect l="-3891" t="-769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53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687" y="596259"/>
            <a:ext cx="9051746" cy="62290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14" rIns="0" bIns="0" rtlCol="0">
            <a:spAutoFit/>
          </a:bodyPr>
          <a:lstStyle/>
          <a:p>
            <a:pPr>
              <a:spcBef>
                <a:spcPts val="6"/>
              </a:spcBef>
            </a:pPr>
            <a:endParaRPr sz="3141" dirty="0">
              <a:latin typeface="Times New Roman"/>
              <a:cs typeface="Times New Roman"/>
            </a:endParaRPr>
          </a:p>
          <a:p>
            <a:pPr marL="1041928"/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Scoring Function </a:t>
            </a:r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Takes </a:t>
            </a:r>
            <a:r>
              <a:rPr sz="3333" spc="6" dirty="0">
                <a:solidFill>
                  <a:srgbClr val="941200"/>
                </a:solidFill>
                <a:latin typeface="Arial"/>
                <a:cs typeface="Arial"/>
              </a:rPr>
              <a:t>Into</a:t>
            </a:r>
            <a:r>
              <a:rPr sz="3333" spc="-6" dirty="0">
                <a:solidFill>
                  <a:srgbClr val="941200"/>
                </a:solidFill>
                <a:latin typeface="Arial"/>
                <a:cs typeface="Arial"/>
              </a:rPr>
              <a:t> </a:t>
            </a:r>
            <a:r>
              <a:rPr sz="3333" spc="13" dirty="0">
                <a:solidFill>
                  <a:srgbClr val="941200"/>
                </a:solidFill>
                <a:latin typeface="Arial"/>
                <a:cs typeface="Arial"/>
              </a:rPr>
              <a:t>Account</a:t>
            </a:r>
            <a:endParaRPr sz="3333" dirty="0">
              <a:latin typeface="Arial"/>
              <a:cs typeface="Arial"/>
            </a:endParaRPr>
          </a:p>
          <a:p>
            <a:pPr marL="1370787" indent="-287343">
              <a:spcBef>
                <a:spcPts val="2852"/>
              </a:spcBef>
              <a:buChar char="•"/>
              <a:tabLst>
                <a:tab pos="1370787" algn="l"/>
                <a:tab pos="1371601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residue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environment</a:t>
            </a:r>
            <a:r>
              <a:rPr sz="1987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(solvation)</a:t>
            </a:r>
            <a:endParaRPr sz="1987" dirty="0">
              <a:latin typeface="Arial"/>
              <a:cs typeface="Arial"/>
            </a:endParaRPr>
          </a:p>
          <a:p>
            <a:pPr marL="1370787" indent="-287343">
              <a:spcBef>
                <a:spcPts val="538"/>
              </a:spcBef>
              <a:buChar char="•"/>
              <a:tabLst>
                <a:tab pos="1370787" algn="l"/>
                <a:tab pos="1371601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residue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pair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interactions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(electrostatics,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disulfides)</a:t>
            </a:r>
            <a:endParaRPr sz="1987" dirty="0">
              <a:latin typeface="Arial"/>
              <a:cs typeface="Arial"/>
            </a:endParaRPr>
          </a:p>
          <a:p>
            <a:pPr marL="1370787" indent="-287343">
              <a:spcBef>
                <a:spcPts val="468"/>
              </a:spcBef>
              <a:buChar char="•"/>
              <a:tabLst>
                <a:tab pos="1370787" algn="l"/>
                <a:tab pos="1371601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strand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pairing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(hydrogen</a:t>
            </a:r>
            <a:r>
              <a:rPr sz="1987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bonding)</a:t>
            </a:r>
            <a:endParaRPr sz="1987" dirty="0">
              <a:latin typeface="Arial"/>
              <a:cs typeface="Arial"/>
            </a:endParaRPr>
          </a:p>
          <a:p>
            <a:pPr marL="1370787" indent="-287343">
              <a:spcBef>
                <a:spcPts val="556"/>
              </a:spcBef>
              <a:buChar char="•"/>
              <a:tabLst>
                <a:tab pos="1370787" algn="l"/>
                <a:tab pos="1371601" algn="l"/>
              </a:tabLst>
            </a:pP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strand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arrangement into</a:t>
            </a:r>
            <a:r>
              <a:rPr sz="1987" spc="-6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13" dirty="0">
                <a:solidFill>
                  <a:srgbClr val="021279"/>
                </a:solidFill>
                <a:latin typeface="Arial"/>
                <a:cs typeface="Arial"/>
              </a:rPr>
              <a:t>sheets</a:t>
            </a:r>
            <a:endParaRPr sz="1987" dirty="0">
              <a:latin typeface="Arial"/>
              <a:cs typeface="Arial"/>
            </a:endParaRPr>
          </a:p>
          <a:p>
            <a:pPr marL="1370787" indent="-287343">
              <a:spcBef>
                <a:spcPts val="468"/>
              </a:spcBef>
              <a:buChar char="•"/>
              <a:tabLst>
                <a:tab pos="1370787" algn="l"/>
                <a:tab pos="1371601" algn="l"/>
              </a:tabLst>
            </a:pP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helix-strand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packing</a:t>
            </a:r>
            <a:endParaRPr sz="1987" dirty="0">
              <a:latin typeface="Arial"/>
              <a:cs typeface="Arial"/>
            </a:endParaRPr>
          </a:p>
          <a:p>
            <a:pPr marL="1370787" indent="-287343">
              <a:spcBef>
                <a:spcPts val="556"/>
              </a:spcBef>
              <a:buChar char="•"/>
              <a:tabLst>
                <a:tab pos="1370787" algn="l"/>
                <a:tab pos="1371601" algn="l"/>
              </a:tabLst>
            </a:pP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steric</a:t>
            </a: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 </a:t>
            </a:r>
            <a:r>
              <a:rPr sz="1987" spc="6" dirty="0">
                <a:solidFill>
                  <a:srgbClr val="021279"/>
                </a:solidFill>
                <a:latin typeface="Arial"/>
                <a:cs typeface="Arial"/>
              </a:rPr>
              <a:t>repulsion</a:t>
            </a:r>
            <a:endParaRPr sz="1987" dirty="0">
              <a:latin typeface="Arial"/>
              <a:cs typeface="Arial"/>
            </a:endParaRPr>
          </a:p>
          <a:p>
            <a:pPr marL="1370787" indent="-287343">
              <a:spcBef>
                <a:spcPts val="551"/>
              </a:spcBef>
              <a:buChar char="•"/>
              <a:tabLst>
                <a:tab pos="1370787" algn="l"/>
                <a:tab pos="1371601" algn="l"/>
              </a:tabLst>
            </a:pPr>
            <a:r>
              <a:rPr sz="1987" dirty="0">
                <a:solidFill>
                  <a:srgbClr val="021279"/>
                </a:solidFill>
                <a:latin typeface="Arial"/>
                <a:cs typeface="Arial"/>
              </a:rPr>
              <a:t>etc.</a:t>
            </a:r>
            <a:endParaRPr lang="en-US" sz="1987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370787" indent="-287343">
              <a:spcBef>
                <a:spcPts val="551"/>
              </a:spcBef>
              <a:buChar char="•"/>
              <a:tabLst>
                <a:tab pos="1370787" algn="l"/>
                <a:tab pos="1371601" algn="l"/>
              </a:tabLst>
            </a:pPr>
            <a:endParaRPr lang="en-US" sz="1987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370787" indent="-287343">
              <a:spcBef>
                <a:spcPts val="551"/>
              </a:spcBef>
              <a:buChar char="•"/>
              <a:tabLst>
                <a:tab pos="1370787" algn="l"/>
                <a:tab pos="1371601" algn="l"/>
              </a:tabLst>
            </a:pPr>
            <a:endParaRPr lang="en-US" sz="1987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370787" indent="-287343">
              <a:spcBef>
                <a:spcPts val="551"/>
              </a:spcBef>
              <a:buChar char="•"/>
              <a:tabLst>
                <a:tab pos="1370787" algn="l"/>
                <a:tab pos="1371601" algn="l"/>
              </a:tabLst>
            </a:pPr>
            <a:endParaRPr lang="en-US" sz="1987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370787" indent="-287343">
              <a:spcBef>
                <a:spcPts val="551"/>
              </a:spcBef>
              <a:buChar char="•"/>
              <a:tabLst>
                <a:tab pos="1370787" algn="l"/>
                <a:tab pos="1371601" algn="l"/>
              </a:tabLst>
            </a:pPr>
            <a:endParaRPr lang="en-US" sz="1987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370787" indent="-287343">
              <a:spcBef>
                <a:spcPts val="551"/>
              </a:spcBef>
              <a:buChar char="•"/>
              <a:tabLst>
                <a:tab pos="1370787" algn="l"/>
                <a:tab pos="1371601" algn="l"/>
              </a:tabLst>
            </a:pPr>
            <a:endParaRPr lang="en-US" sz="1987" dirty="0">
              <a:solidFill>
                <a:srgbClr val="021279"/>
              </a:solidFill>
              <a:latin typeface="Arial"/>
              <a:cs typeface="Arial"/>
            </a:endParaRPr>
          </a:p>
          <a:p>
            <a:pPr marL="1370787" indent="-287343">
              <a:spcBef>
                <a:spcPts val="551"/>
              </a:spcBef>
              <a:buChar char="•"/>
              <a:tabLst>
                <a:tab pos="1370787" algn="l"/>
                <a:tab pos="1371601" algn="l"/>
              </a:tabLst>
            </a:pPr>
            <a:endParaRPr sz="198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2127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440</Words>
  <Application>Microsoft Macintosh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The Folding Energy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Rosetta.pptx</dc:title>
  <dc:creator>Mark Craven</dc:creator>
  <cp:lastModifiedBy>Roy, Amitava (NIH/NIAID) [C]</cp:lastModifiedBy>
  <cp:revision>4</cp:revision>
  <dcterms:created xsi:type="dcterms:W3CDTF">2019-03-07T10:56:40Z</dcterms:created>
  <dcterms:modified xsi:type="dcterms:W3CDTF">2019-03-07T11:24:29Z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2010-04-27T00:00:00Z</vt:filetime>
  </property>
  <property fmtid="{D5CDD505-2E9C-101B-9397-08002B2CF9AE}" pid="3" name="Creator">
    <vt:lpwstr>pdftopdf filter</vt:lpwstr>
  </property>
  <property fmtid="{D5CDD505-2E9C-101B-9397-08002B2CF9AE}" pid="4" name="LastSaved">
    <vt:filetime>2019-03-07T00:00:00Z</vt:filetime>
  </property>
</Properties>
</file>