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9" r:id="rId4"/>
    <p:sldId id="258" r:id="rId5"/>
    <p:sldId id="260" r:id="rId6"/>
    <p:sldId id="261" r:id="rId7"/>
    <p:sldId id="262" r:id="rId8"/>
    <p:sldId id="259" r:id="rId9"/>
    <p:sldId id="263" r:id="rId10"/>
    <p:sldId id="264" r:id="rId11"/>
    <p:sldId id="266" r:id="rId12"/>
    <p:sldId id="274" r:id="rId13"/>
    <p:sldId id="275" r:id="rId14"/>
    <p:sldId id="277" r:id="rId15"/>
    <p:sldId id="278" r:id="rId16"/>
    <p:sldId id="276" r:id="rId17"/>
    <p:sldId id="279" r:id="rId18"/>
    <p:sldId id="280" r:id="rId19"/>
    <p:sldId id="282" r:id="rId20"/>
    <p:sldId id="283" r:id="rId21"/>
    <p:sldId id="284" r:id="rId22"/>
    <p:sldId id="285" r:id="rId23"/>
    <p:sldId id="286" r:id="rId24"/>
    <p:sldId id="287" r:id="rId25"/>
    <p:sldId id="267" r:id="rId26"/>
    <p:sldId id="268" r:id="rId27"/>
    <p:sldId id="269" r:id="rId28"/>
    <p:sldId id="28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82E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C0A49B-825F-47D0-8FD6-EBC51D467EC6}"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B3FB-160E-4874-9345-F8C784CF69EB}" type="slidenum">
              <a:rPr lang="en-US" smtClean="0"/>
              <a:t>‹#›</a:t>
            </a:fld>
            <a:endParaRPr lang="en-US"/>
          </a:p>
        </p:txBody>
      </p:sp>
    </p:spTree>
    <p:extLst>
      <p:ext uri="{BB962C8B-B14F-4D97-AF65-F5344CB8AC3E}">
        <p14:creationId xmlns:p14="http://schemas.microsoft.com/office/powerpoint/2010/main" val="2195779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C0A49B-825F-47D0-8FD6-EBC51D467EC6}"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B3FB-160E-4874-9345-F8C784CF69EB}" type="slidenum">
              <a:rPr lang="en-US" smtClean="0"/>
              <a:t>‹#›</a:t>
            </a:fld>
            <a:endParaRPr lang="en-US"/>
          </a:p>
        </p:txBody>
      </p:sp>
    </p:spTree>
    <p:extLst>
      <p:ext uri="{BB962C8B-B14F-4D97-AF65-F5344CB8AC3E}">
        <p14:creationId xmlns:p14="http://schemas.microsoft.com/office/powerpoint/2010/main" val="350123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C0A49B-825F-47D0-8FD6-EBC51D467EC6}"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B3FB-160E-4874-9345-F8C784CF69EB}" type="slidenum">
              <a:rPr lang="en-US" smtClean="0"/>
              <a:t>‹#›</a:t>
            </a:fld>
            <a:endParaRPr lang="en-US"/>
          </a:p>
        </p:txBody>
      </p:sp>
    </p:spTree>
    <p:extLst>
      <p:ext uri="{BB962C8B-B14F-4D97-AF65-F5344CB8AC3E}">
        <p14:creationId xmlns:p14="http://schemas.microsoft.com/office/powerpoint/2010/main" val="417196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C0A49B-825F-47D0-8FD6-EBC51D467EC6}"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B3FB-160E-4874-9345-F8C784CF69EB}" type="slidenum">
              <a:rPr lang="en-US" smtClean="0"/>
              <a:t>‹#›</a:t>
            </a:fld>
            <a:endParaRPr lang="en-US"/>
          </a:p>
        </p:txBody>
      </p:sp>
    </p:spTree>
    <p:extLst>
      <p:ext uri="{BB962C8B-B14F-4D97-AF65-F5344CB8AC3E}">
        <p14:creationId xmlns:p14="http://schemas.microsoft.com/office/powerpoint/2010/main" val="2409220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C0A49B-825F-47D0-8FD6-EBC51D467EC6}"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B3FB-160E-4874-9345-F8C784CF69EB}" type="slidenum">
              <a:rPr lang="en-US" smtClean="0"/>
              <a:t>‹#›</a:t>
            </a:fld>
            <a:endParaRPr lang="en-US"/>
          </a:p>
        </p:txBody>
      </p:sp>
    </p:spTree>
    <p:extLst>
      <p:ext uri="{BB962C8B-B14F-4D97-AF65-F5344CB8AC3E}">
        <p14:creationId xmlns:p14="http://schemas.microsoft.com/office/powerpoint/2010/main" val="2983066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C0A49B-825F-47D0-8FD6-EBC51D467EC6}" type="datetimeFigureOut">
              <a:rPr lang="en-US" smtClean="0"/>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E6B3FB-160E-4874-9345-F8C784CF69EB}" type="slidenum">
              <a:rPr lang="en-US" smtClean="0"/>
              <a:t>‹#›</a:t>
            </a:fld>
            <a:endParaRPr lang="en-US"/>
          </a:p>
        </p:txBody>
      </p:sp>
    </p:spTree>
    <p:extLst>
      <p:ext uri="{BB962C8B-B14F-4D97-AF65-F5344CB8AC3E}">
        <p14:creationId xmlns:p14="http://schemas.microsoft.com/office/powerpoint/2010/main" val="3066855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C0A49B-825F-47D0-8FD6-EBC51D467EC6}" type="datetimeFigureOut">
              <a:rPr lang="en-US" smtClean="0"/>
              <a:t>1/28/2015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E6B3FB-160E-4874-9345-F8C784CF69EB}" type="slidenum">
              <a:rPr lang="en-US" smtClean="0"/>
              <a:t>‹#›</a:t>
            </a:fld>
            <a:endParaRPr lang="en-US"/>
          </a:p>
        </p:txBody>
      </p:sp>
    </p:spTree>
    <p:extLst>
      <p:ext uri="{BB962C8B-B14F-4D97-AF65-F5344CB8AC3E}">
        <p14:creationId xmlns:p14="http://schemas.microsoft.com/office/powerpoint/2010/main" val="2617057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C0A49B-825F-47D0-8FD6-EBC51D467EC6}" type="datetimeFigureOut">
              <a:rPr lang="en-US" smtClean="0"/>
              <a:t>1/28/2015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E6B3FB-160E-4874-9345-F8C784CF69EB}" type="slidenum">
              <a:rPr lang="en-US" smtClean="0"/>
              <a:t>‹#›</a:t>
            </a:fld>
            <a:endParaRPr lang="en-US"/>
          </a:p>
        </p:txBody>
      </p:sp>
    </p:spTree>
    <p:extLst>
      <p:ext uri="{BB962C8B-B14F-4D97-AF65-F5344CB8AC3E}">
        <p14:creationId xmlns:p14="http://schemas.microsoft.com/office/powerpoint/2010/main" val="1233989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C0A49B-825F-47D0-8FD6-EBC51D467EC6}" type="datetimeFigureOut">
              <a:rPr lang="en-US" smtClean="0"/>
              <a:t>1/28/2015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E6B3FB-160E-4874-9345-F8C784CF69EB}" type="slidenum">
              <a:rPr lang="en-US" smtClean="0"/>
              <a:t>‹#›</a:t>
            </a:fld>
            <a:endParaRPr lang="en-US"/>
          </a:p>
        </p:txBody>
      </p:sp>
    </p:spTree>
    <p:extLst>
      <p:ext uri="{BB962C8B-B14F-4D97-AF65-F5344CB8AC3E}">
        <p14:creationId xmlns:p14="http://schemas.microsoft.com/office/powerpoint/2010/main" val="1347942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C0A49B-825F-47D0-8FD6-EBC51D467EC6}" type="datetimeFigureOut">
              <a:rPr lang="en-US" smtClean="0"/>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E6B3FB-160E-4874-9345-F8C784CF69EB}" type="slidenum">
              <a:rPr lang="en-US" smtClean="0"/>
              <a:t>‹#›</a:t>
            </a:fld>
            <a:endParaRPr lang="en-US"/>
          </a:p>
        </p:txBody>
      </p:sp>
    </p:spTree>
    <p:extLst>
      <p:ext uri="{BB962C8B-B14F-4D97-AF65-F5344CB8AC3E}">
        <p14:creationId xmlns:p14="http://schemas.microsoft.com/office/powerpoint/2010/main" val="62039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C0A49B-825F-47D0-8FD6-EBC51D467EC6}" type="datetimeFigureOut">
              <a:rPr lang="en-US" smtClean="0"/>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E6B3FB-160E-4874-9345-F8C784CF69EB}" type="slidenum">
              <a:rPr lang="en-US" smtClean="0"/>
              <a:t>‹#›</a:t>
            </a:fld>
            <a:endParaRPr lang="en-US"/>
          </a:p>
        </p:txBody>
      </p:sp>
    </p:spTree>
    <p:extLst>
      <p:ext uri="{BB962C8B-B14F-4D97-AF65-F5344CB8AC3E}">
        <p14:creationId xmlns:p14="http://schemas.microsoft.com/office/powerpoint/2010/main" val="3598552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C0A49B-825F-47D0-8FD6-EBC51D467EC6}" type="datetimeFigureOut">
              <a:rPr lang="en-US" smtClean="0"/>
              <a:t>1/28/2015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E6B3FB-160E-4874-9345-F8C784CF69EB}" type="slidenum">
              <a:rPr lang="en-US" smtClean="0"/>
              <a:t>‹#›</a:t>
            </a:fld>
            <a:endParaRPr lang="en-US"/>
          </a:p>
        </p:txBody>
      </p:sp>
    </p:spTree>
    <p:extLst>
      <p:ext uri="{BB962C8B-B14F-4D97-AF65-F5344CB8AC3E}">
        <p14:creationId xmlns:p14="http://schemas.microsoft.com/office/powerpoint/2010/main" val="2007834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82E2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solidFill>
                  <a:schemeClr val="bg1"/>
                </a:solidFill>
              </a:rPr>
              <a:t>INTRODUCTION</a:t>
            </a:r>
            <a:endParaRPr lang="en-US" dirty="0">
              <a:solidFill>
                <a:schemeClr val="bg1"/>
              </a:solidFill>
            </a:endParaRPr>
          </a:p>
        </p:txBody>
      </p:sp>
    </p:spTree>
    <p:extLst>
      <p:ext uri="{BB962C8B-B14F-4D97-AF65-F5344CB8AC3E}">
        <p14:creationId xmlns:p14="http://schemas.microsoft.com/office/powerpoint/2010/main" val="2455784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58457" y="1759197"/>
            <a:ext cx="5440042" cy="4351338"/>
          </a:xfrm>
        </p:spPr>
        <p:txBody>
          <a:bodyPr/>
          <a:lstStyle/>
          <a:p>
            <a:pPr marL="0" indent="0">
              <a:buNone/>
            </a:pPr>
            <a:r>
              <a:rPr lang="en-US" sz="3600" dirty="0" smtClean="0">
                <a:solidFill>
                  <a:schemeClr val="bg1"/>
                </a:solidFill>
                <a:latin typeface="+mj-lt"/>
              </a:rPr>
              <a:t>A </a:t>
            </a:r>
            <a:r>
              <a:rPr lang="en-US" sz="3600" dirty="0" smtClean="0">
                <a:solidFill>
                  <a:schemeClr val="bg1"/>
                </a:solidFill>
                <a:latin typeface="+mj-lt"/>
              </a:rPr>
              <a:t>Collection </a:t>
            </a:r>
            <a:r>
              <a:rPr lang="en-US" sz="3600" dirty="0" smtClean="0">
                <a:solidFill>
                  <a:schemeClr val="bg1"/>
                </a:solidFill>
                <a:latin typeface="+mj-lt"/>
              </a:rPr>
              <a:t>of </a:t>
            </a:r>
            <a:r>
              <a:rPr lang="en-US" sz="3600" dirty="0" smtClean="0">
                <a:solidFill>
                  <a:schemeClr val="bg1"/>
                </a:solidFill>
                <a:latin typeface="+mj-lt"/>
              </a:rPr>
              <a:t>Computers</a:t>
            </a:r>
            <a:endParaRPr lang="en-US" sz="3600" dirty="0" smtClean="0">
              <a:solidFill>
                <a:schemeClr val="bg1"/>
              </a:solidFill>
              <a:latin typeface="+mj-lt"/>
            </a:endParaRPr>
          </a:p>
          <a:p>
            <a:pPr marL="0" indent="0">
              <a:buNone/>
            </a:pPr>
            <a:r>
              <a:rPr lang="en-US" dirty="0" smtClean="0">
                <a:solidFill>
                  <a:schemeClr val="bg1"/>
                </a:solidFill>
                <a:latin typeface="+mj-lt"/>
              </a:rPr>
              <a:t/>
            </a:r>
            <a:br>
              <a:rPr lang="en-US" dirty="0" smtClean="0">
                <a:solidFill>
                  <a:schemeClr val="bg1"/>
                </a:solidFill>
                <a:latin typeface="+mj-lt"/>
              </a:rPr>
            </a:br>
            <a:r>
              <a:rPr lang="en-US" dirty="0" smtClean="0">
                <a:solidFill>
                  <a:schemeClr val="bg1"/>
                </a:solidFill>
                <a:latin typeface="+mj-lt"/>
              </a:rPr>
              <a:t>The internet is just a </a:t>
            </a:r>
            <a:r>
              <a:rPr lang="en-US" dirty="0" smtClean="0">
                <a:solidFill>
                  <a:schemeClr val="bg1"/>
                </a:solidFill>
                <a:latin typeface="+mj-lt"/>
              </a:rPr>
              <a:t>bunch </a:t>
            </a:r>
            <a:r>
              <a:rPr lang="en-US" dirty="0" smtClean="0">
                <a:solidFill>
                  <a:schemeClr val="bg1"/>
                </a:solidFill>
                <a:latin typeface="+mj-lt"/>
              </a:rPr>
              <a:t>of </a:t>
            </a:r>
            <a:r>
              <a:rPr lang="en-US" dirty="0" smtClean="0">
                <a:solidFill>
                  <a:schemeClr val="bg1"/>
                </a:solidFill>
                <a:latin typeface="+mj-lt"/>
              </a:rPr>
              <a:t>computers that talk to each other via a bunch of standard languages and protocols. </a:t>
            </a:r>
            <a:r>
              <a:rPr lang="en-US" dirty="0" smtClean="0">
                <a:solidFill>
                  <a:schemeClr val="bg1"/>
                </a:solidFill>
                <a:latin typeface="+mj-lt"/>
              </a:rPr>
              <a:t>How it came to be is a story involving capitalism, communism, global politics and fear of nuclear holocaust.</a:t>
            </a:r>
            <a:r>
              <a:rPr lang="en-US" dirty="0" smtClean="0">
                <a:solidFill>
                  <a:schemeClr val="bg1"/>
                </a:solidFill>
                <a:latin typeface="+mj-lt"/>
              </a:rPr>
              <a:t/>
            </a:r>
            <a:br>
              <a:rPr lang="en-US" dirty="0" smtClean="0">
                <a:solidFill>
                  <a:schemeClr val="bg1"/>
                </a:solidFill>
                <a:latin typeface="+mj-lt"/>
              </a:rPr>
            </a:br>
            <a:endParaRPr lang="en-US" dirty="0" smtClean="0">
              <a:solidFill>
                <a:schemeClr val="bg1"/>
              </a:solidFill>
              <a:latin typeface="+mj-lt"/>
            </a:endParaRPr>
          </a:p>
          <a:p>
            <a:pPr marL="0" indent="0">
              <a:buNone/>
            </a:pPr>
            <a:endParaRPr lang="en-US" dirty="0">
              <a:latin typeface="+mj-lt"/>
            </a:endParaRPr>
          </a:p>
        </p:txBody>
      </p:sp>
      <p:pic>
        <p:nvPicPr>
          <p:cNvPr id="8194" name="Picture 2" descr="http://www.101traveldestinations.com/wp-content/uploads/2014/11/map-of-the-internet-39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67707" y="414013"/>
            <a:ext cx="6224293" cy="6224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4523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tcf.ua.edu/AZ/RailroadComputer1967.jp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 y="0"/>
            <a:ext cx="12757127"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758457" y="1759197"/>
            <a:ext cx="6144049" cy="4351338"/>
          </a:xfrm>
        </p:spPr>
        <p:txBody>
          <a:bodyPr>
            <a:normAutofit/>
          </a:bodyPr>
          <a:lstStyle/>
          <a:p>
            <a:pPr marL="0" indent="0">
              <a:buNone/>
            </a:pPr>
            <a:r>
              <a:rPr lang="en-US" sz="3600" dirty="0" smtClean="0">
                <a:latin typeface="+mj-lt"/>
              </a:rPr>
              <a:t>A Story </a:t>
            </a:r>
            <a:r>
              <a:rPr lang="en-US" sz="3600" dirty="0" smtClean="0">
                <a:latin typeface="+mj-lt"/>
              </a:rPr>
              <a:t>of </a:t>
            </a:r>
            <a:r>
              <a:rPr lang="en-US" sz="3600" dirty="0" smtClean="0">
                <a:latin typeface="+mj-lt"/>
              </a:rPr>
              <a:t>Evolution</a:t>
            </a:r>
          </a:p>
          <a:p>
            <a:pPr marL="0" indent="0">
              <a:buNone/>
            </a:pPr>
            <a:endParaRPr lang="en-US" dirty="0" smtClean="0">
              <a:latin typeface="+mj-lt"/>
            </a:endParaRPr>
          </a:p>
          <a:p>
            <a:pPr marL="0" indent="0">
              <a:buNone/>
            </a:pPr>
            <a:r>
              <a:rPr lang="en-US" sz="1900" dirty="0" smtClean="0">
                <a:latin typeface="+mj-lt"/>
              </a:rPr>
              <a:t>1957 – Invention of timesharing on computers enabling computers to speak to each other. </a:t>
            </a:r>
          </a:p>
          <a:p>
            <a:pPr marL="0" indent="0">
              <a:buNone/>
            </a:pPr>
            <a:endParaRPr lang="en-US" sz="1900" dirty="0">
              <a:latin typeface="+mj-lt"/>
            </a:endParaRPr>
          </a:p>
          <a:p>
            <a:pPr marL="0" indent="0">
              <a:buNone/>
            </a:pPr>
            <a:r>
              <a:rPr lang="en-US" sz="1900" dirty="0" smtClean="0">
                <a:latin typeface="+mj-lt"/>
              </a:rPr>
              <a:t>1958 – DARPA is founded in response to soviet union SPUTNIK launch. In order to spread information they plan a large network of computers</a:t>
            </a:r>
            <a:r>
              <a:rPr lang="en-US" sz="1900" dirty="0" smtClean="0">
                <a:latin typeface="+mj-lt"/>
              </a:rPr>
              <a:t/>
            </a:r>
            <a:br>
              <a:rPr lang="en-US" sz="1900" dirty="0" smtClean="0">
                <a:latin typeface="+mj-lt"/>
              </a:rPr>
            </a:br>
            <a:r>
              <a:rPr lang="en-US" dirty="0" smtClean="0">
                <a:latin typeface="+mj-lt"/>
              </a:rPr>
              <a:t/>
            </a:r>
            <a:br>
              <a:rPr lang="en-US" dirty="0" smtClean="0">
                <a:latin typeface="+mj-lt"/>
              </a:rPr>
            </a:br>
            <a:endParaRPr lang="en-US" dirty="0" smtClean="0">
              <a:latin typeface="+mj-lt"/>
            </a:endParaRPr>
          </a:p>
          <a:p>
            <a:pPr marL="0" indent="0">
              <a:buNone/>
            </a:pPr>
            <a:endParaRPr lang="en-US" dirty="0">
              <a:latin typeface="+mj-lt"/>
            </a:endParaRPr>
          </a:p>
        </p:txBody>
      </p:sp>
    </p:spTree>
    <p:extLst>
      <p:ext uri="{BB962C8B-B14F-4D97-AF65-F5344CB8AC3E}">
        <p14:creationId xmlns:p14="http://schemas.microsoft.com/office/powerpoint/2010/main" val="2707829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4641" y="1759197"/>
            <a:ext cx="8527979" cy="4351338"/>
          </a:xfrm>
        </p:spPr>
        <p:txBody>
          <a:bodyPr>
            <a:normAutofit/>
          </a:bodyPr>
          <a:lstStyle/>
          <a:p>
            <a:pPr marL="0" indent="0">
              <a:buNone/>
            </a:pPr>
            <a:r>
              <a:rPr lang="en-US" sz="3600" dirty="0" smtClean="0">
                <a:latin typeface="+mj-lt"/>
              </a:rPr>
              <a:t>The 60’s - A Lose Collection of Networks</a:t>
            </a:r>
            <a:endParaRPr lang="en-US" sz="3600" dirty="0" smtClean="0">
              <a:latin typeface="+mj-lt"/>
            </a:endParaRPr>
          </a:p>
          <a:p>
            <a:pPr marL="0" indent="0">
              <a:buNone/>
            </a:pPr>
            <a:r>
              <a:rPr lang="en-US" dirty="0" smtClean="0">
                <a:latin typeface="+mj-lt"/>
              </a:rPr>
              <a:t/>
            </a:r>
            <a:br>
              <a:rPr lang="en-US" dirty="0" smtClean="0">
                <a:latin typeface="+mj-lt"/>
              </a:rPr>
            </a:br>
            <a:endParaRPr lang="en-US" dirty="0" smtClean="0">
              <a:latin typeface="+mj-lt"/>
            </a:endParaRPr>
          </a:p>
          <a:p>
            <a:pPr marL="0" indent="0">
              <a:buNone/>
            </a:pPr>
            <a:endParaRPr lang="en-US" dirty="0">
              <a:latin typeface="+mj-lt"/>
            </a:endParaRPr>
          </a:p>
        </p:txBody>
      </p:sp>
      <p:pic>
        <p:nvPicPr>
          <p:cNvPr id="4098" name="Picture 2" descr="http://techblog.aasisvinayak.com/wp-content/uploads/2010/03/image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0843" y="2791752"/>
            <a:ext cx="1527847" cy="138314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techblog.aasisvinayak.com/wp-content/uploads/2010/03/image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2896" y="2791752"/>
            <a:ext cx="1247667" cy="144563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RAND "/>
          <p:cNvPicPr>
            <a:picLocks noChangeAspect="1" noChangeArrowheads="1"/>
          </p:cNvPicPr>
          <p:nvPr/>
        </p:nvPicPr>
        <p:blipFill rotWithShape="1">
          <a:blip r:embed="rId4">
            <a:extLst>
              <a:ext uri="{28A0092B-C50C-407E-A947-70E740481C1C}">
                <a14:useLocalDpi xmlns:a14="http://schemas.microsoft.com/office/drawing/2010/main" val="0"/>
              </a:ext>
            </a:extLst>
          </a:blip>
          <a:srcRect r="5160" b="3249"/>
          <a:stretch/>
        </p:blipFill>
        <p:spPr bwMode="auto">
          <a:xfrm>
            <a:off x="774641" y="2791752"/>
            <a:ext cx="1174089" cy="130468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ARPANET"/>
          <p:cNvPicPr>
            <a:picLocks noChangeAspect="1" noChangeArrowheads="1"/>
          </p:cNvPicPr>
          <p:nvPr/>
        </p:nvPicPr>
        <p:blipFill rotWithShape="1">
          <a:blip r:embed="rId5">
            <a:extLst>
              <a:ext uri="{28A0092B-C50C-407E-A947-70E740481C1C}">
                <a14:useLocalDpi xmlns:a14="http://schemas.microsoft.com/office/drawing/2010/main" val="0"/>
              </a:ext>
            </a:extLst>
          </a:blip>
          <a:srcRect r="7505" b="2946"/>
          <a:stretch/>
        </p:blipFill>
        <p:spPr bwMode="auto">
          <a:xfrm>
            <a:off x="2868044" y="2723902"/>
            <a:ext cx="1321313" cy="1518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088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om.csudh.edu/fac/lpress/history/arpamaps/f8sep1971.jp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72171" y="-37449"/>
            <a:ext cx="12564171" cy="794463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758457" y="1759197"/>
            <a:ext cx="6144049" cy="4351338"/>
          </a:xfrm>
        </p:spPr>
        <p:txBody>
          <a:bodyPr>
            <a:normAutofit/>
          </a:bodyPr>
          <a:lstStyle/>
          <a:p>
            <a:pPr marL="0" indent="0">
              <a:buNone/>
            </a:pPr>
            <a:r>
              <a:rPr lang="en-US" sz="3600" dirty="0" smtClean="0">
                <a:latin typeface="+mj-lt"/>
              </a:rPr>
              <a:t>ARPANET</a:t>
            </a:r>
            <a:endParaRPr lang="en-US" sz="3600" dirty="0" smtClean="0">
              <a:latin typeface="+mj-lt"/>
            </a:endParaRPr>
          </a:p>
          <a:p>
            <a:pPr marL="0" indent="0">
              <a:buNone/>
            </a:pPr>
            <a:r>
              <a:rPr lang="en-US" sz="2000" dirty="0" smtClean="0">
                <a:latin typeface="+mj-lt"/>
              </a:rPr>
              <a:t>Universities were untrusting to interface mainframes to the ARPANET so they developed smaller, interface computers that </a:t>
            </a:r>
            <a:r>
              <a:rPr lang="en-US" sz="2000" dirty="0" err="1" smtClean="0">
                <a:latin typeface="+mj-lt"/>
              </a:rPr>
              <a:t>proxied</a:t>
            </a:r>
            <a:r>
              <a:rPr lang="en-US" sz="2000" dirty="0" smtClean="0">
                <a:latin typeface="+mj-lt"/>
              </a:rPr>
              <a:t> requests. </a:t>
            </a:r>
          </a:p>
          <a:p>
            <a:pPr marL="0" indent="0">
              <a:buNone/>
            </a:pPr>
            <a:r>
              <a:rPr lang="en-US" sz="2000" dirty="0" smtClean="0">
                <a:latin typeface="+mj-lt"/>
              </a:rPr>
              <a:t>In order for these smaller computers to speak to each other, DARPA developed TCP as the primary protocol for these computers to speak to each other</a:t>
            </a:r>
            <a:r>
              <a:rPr lang="en-US" dirty="0" smtClean="0">
                <a:latin typeface="+mj-lt"/>
              </a:rPr>
              <a:t/>
            </a:r>
            <a:br>
              <a:rPr lang="en-US" dirty="0" smtClean="0">
                <a:latin typeface="+mj-lt"/>
              </a:rPr>
            </a:br>
            <a:endParaRPr lang="en-US" dirty="0" smtClean="0">
              <a:latin typeface="+mj-lt"/>
            </a:endParaRPr>
          </a:p>
          <a:p>
            <a:pPr marL="0" indent="0">
              <a:buNone/>
            </a:pPr>
            <a:endParaRPr lang="en-US" dirty="0">
              <a:latin typeface="+mj-lt"/>
            </a:endParaRPr>
          </a:p>
        </p:txBody>
      </p:sp>
    </p:spTree>
    <p:extLst>
      <p:ext uri="{BB962C8B-B14F-4D97-AF65-F5344CB8AC3E}">
        <p14:creationId xmlns:p14="http://schemas.microsoft.com/office/powerpoint/2010/main" val="633657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rogerdmoore.ca/PS/CIGALE/ZCYCL2F1.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5930282" y="1101178"/>
            <a:ext cx="7143750" cy="566737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758457" y="1759197"/>
            <a:ext cx="6144049" cy="4351338"/>
          </a:xfrm>
        </p:spPr>
        <p:txBody>
          <a:bodyPr>
            <a:normAutofit/>
          </a:bodyPr>
          <a:lstStyle/>
          <a:p>
            <a:pPr marL="0" indent="0">
              <a:buNone/>
            </a:pPr>
            <a:r>
              <a:rPr lang="en-US" sz="3600" dirty="0"/>
              <a:t>CYCLADES </a:t>
            </a:r>
            <a:endParaRPr lang="en-US" sz="3600" dirty="0" smtClean="0"/>
          </a:p>
          <a:p>
            <a:pPr marL="0" indent="0">
              <a:buNone/>
            </a:pPr>
            <a:r>
              <a:rPr lang="en-US" sz="2000" dirty="0" smtClean="0">
                <a:latin typeface="+mj-lt"/>
              </a:rPr>
              <a:t>Having a reduced budget, they were forced to develop a loosely distributed network. In doing this they created hardware level routing, rather then relying on software to route packets. </a:t>
            </a:r>
          </a:p>
          <a:p>
            <a:pPr marL="0" indent="0">
              <a:buNone/>
            </a:pPr>
            <a:r>
              <a:rPr lang="en-US" sz="2000" dirty="0" smtClean="0">
                <a:latin typeface="+mj-lt"/>
              </a:rPr>
              <a:t>Thus the router was born.</a:t>
            </a:r>
            <a:r>
              <a:rPr lang="en-US" dirty="0" smtClean="0">
                <a:latin typeface="+mj-lt"/>
              </a:rPr>
              <a:t/>
            </a:r>
            <a:br>
              <a:rPr lang="en-US" dirty="0" smtClean="0">
                <a:latin typeface="+mj-lt"/>
              </a:rPr>
            </a:br>
            <a:endParaRPr lang="en-US" dirty="0" smtClean="0">
              <a:latin typeface="+mj-lt"/>
            </a:endParaRPr>
          </a:p>
          <a:p>
            <a:pPr marL="0" indent="0">
              <a:buNone/>
            </a:pPr>
            <a:endParaRPr lang="en-US" dirty="0">
              <a:latin typeface="+mj-lt"/>
            </a:endParaRPr>
          </a:p>
        </p:txBody>
      </p:sp>
    </p:spTree>
    <p:extLst>
      <p:ext uri="{BB962C8B-B14F-4D97-AF65-F5344CB8AC3E}">
        <p14:creationId xmlns:p14="http://schemas.microsoft.com/office/powerpoint/2010/main" val="4094246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7.computerhistory.org/is/image/CHM/500004868-03-01?$re-medium$"/>
          <p:cNvPicPr>
            <a:picLocks noChangeAspect="1" noChangeArrowheads="1"/>
          </p:cNvPicPr>
          <p:nvPr/>
        </p:nvPicPr>
        <p:blipFill rotWithShape="1">
          <a:blip r:embed="rId2">
            <a:lum bright="70000" contrast="-70000"/>
            <a:extLst>
              <a:ext uri="{28A0092B-C50C-407E-A947-70E740481C1C}">
                <a14:useLocalDpi xmlns:a14="http://schemas.microsoft.com/office/drawing/2010/main" val="0"/>
              </a:ext>
            </a:extLst>
          </a:blip>
          <a:srcRect l="-212" t="-298" r="54679" b="24372"/>
          <a:stretch/>
        </p:blipFill>
        <p:spPr bwMode="auto">
          <a:xfrm>
            <a:off x="5891002" y="-601851"/>
            <a:ext cx="6300998" cy="745985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758457" y="1759197"/>
            <a:ext cx="6144049" cy="4351338"/>
          </a:xfrm>
        </p:spPr>
        <p:txBody>
          <a:bodyPr>
            <a:normAutofit/>
          </a:bodyPr>
          <a:lstStyle/>
          <a:p>
            <a:pPr marL="0" indent="0">
              <a:buNone/>
            </a:pPr>
            <a:r>
              <a:rPr lang="en-US" sz="3600" dirty="0" smtClean="0"/>
              <a:t>NPL</a:t>
            </a:r>
          </a:p>
          <a:p>
            <a:pPr marL="0" indent="0">
              <a:buNone/>
            </a:pPr>
            <a:r>
              <a:rPr lang="en-US" sz="2000" dirty="0" smtClean="0">
                <a:latin typeface="+mj-lt"/>
              </a:rPr>
              <a:t>The other three networks lacked the ability to transfer files. NPL being developed for commerce required file transfer. In order to support sending files, and not ‘breaking the pipes’ the notion of packets were developed to break apart information when sending. Thus packet switching was born. </a:t>
            </a:r>
            <a:r>
              <a:rPr lang="en-US" dirty="0" smtClean="0">
                <a:latin typeface="+mj-lt"/>
              </a:rPr>
              <a:t/>
            </a:r>
            <a:br>
              <a:rPr lang="en-US" dirty="0" smtClean="0">
                <a:latin typeface="+mj-lt"/>
              </a:rPr>
            </a:br>
            <a:endParaRPr lang="en-US" dirty="0" smtClean="0">
              <a:latin typeface="+mj-lt"/>
            </a:endParaRPr>
          </a:p>
          <a:p>
            <a:pPr marL="0" indent="0">
              <a:buNone/>
            </a:pPr>
            <a:endParaRPr lang="en-US" dirty="0">
              <a:latin typeface="+mj-lt"/>
            </a:endParaRPr>
          </a:p>
        </p:txBody>
      </p:sp>
    </p:spTree>
    <p:extLst>
      <p:ext uri="{BB962C8B-B14F-4D97-AF65-F5344CB8AC3E}">
        <p14:creationId xmlns:p14="http://schemas.microsoft.com/office/powerpoint/2010/main" val="1416497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http://thumbs.media.smithsonianmag.com/filer/Cuban-Missile-Crisis-631.jpg__800x600_q85_crop.jp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0" y="0"/>
            <a:ext cx="1442466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917077" y="2020454"/>
            <a:ext cx="6144049" cy="4351338"/>
          </a:xfrm>
        </p:spPr>
        <p:txBody>
          <a:bodyPr>
            <a:normAutofit/>
          </a:bodyPr>
          <a:lstStyle/>
          <a:p>
            <a:pPr marL="0" indent="0">
              <a:buNone/>
            </a:pPr>
            <a:r>
              <a:rPr lang="en-US" sz="3600" dirty="0" smtClean="0">
                <a:latin typeface="+mj-lt"/>
              </a:rPr>
              <a:t>Cuban Missile Crisis </a:t>
            </a:r>
            <a:endParaRPr lang="en-US" sz="3600" dirty="0" smtClean="0">
              <a:latin typeface="+mj-lt"/>
            </a:endParaRPr>
          </a:p>
          <a:p>
            <a:pPr marL="0" indent="0">
              <a:buNone/>
            </a:pPr>
            <a:r>
              <a:rPr lang="en-US" sz="2000" dirty="0" smtClean="0">
                <a:latin typeface="+mj-lt"/>
              </a:rPr>
              <a:t>Fear of airborne attack lead to creation of a distributed network, rather than a spoke and hub model network which has single points of failure</a:t>
            </a:r>
            <a:r>
              <a:rPr lang="en-US" dirty="0" smtClean="0">
                <a:latin typeface="+mj-lt"/>
              </a:rPr>
              <a:t>.</a:t>
            </a:r>
            <a:r>
              <a:rPr lang="en-US" dirty="0" smtClean="0">
                <a:latin typeface="+mj-lt"/>
              </a:rPr>
              <a:t/>
            </a:r>
            <a:br>
              <a:rPr lang="en-US" dirty="0" smtClean="0">
                <a:latin typeface="+mj-lt"/>
              </a:rPr>
            </a:br>
            <a:endParaRPr lang="en-US" dirty="0" smtClean="0">
              <a:latin typeface="+mj-lt"/>
            </a:endParaRPr>
          </a:p>
          <a:p>
            <a:pPr marL="0" indent="0">
              <a:buNone/>
            </a:pPr>
            <a:endParaRPr lang="en-US" dirty="0">
              <a:latin typeface="+mj-lt"/>
            </a:endParaRPr>
          </a:p>
        </p:txBody>
      </p:sp>
    </p:spTree>
    <p:extLst>
      <p:ext uri="{BB962C8B-B14F-4D97-AF65-F5344CB8AC3E}">
        <p14:creationId xmlns:p14="http://schemas.microsoft.com/office/powerpoint/2010/main" val="2735857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www.shields-energy.com/_uploads/iso_anonymous_biodegradable_iso-1979px.png"/>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6581949" y="1759197"/>
            <a:ext cx="6078783" cy="607878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758457" y="1759197"/>
            <a:ext cx="7041935" cy="4351338"/>
          </a:xfrm>
        </p:spPr>
        <p:txBody>
          <a:bodyPr>
            <a:normAutofit/>
          </a:bodyPr>
          <a:lstStyle/>
          <a:p>
            <a:pPr marL="0" indent="0">
              <a:buNone/>
            </a:pPr>
            <a:r>
              <a:rPr lang="en-US" sz="3600" dirty="0" smtClean="0"/>
              <a:t>1970’s/80’s - ISO creates a standard</a:t>
            </a:r>
          </a:p>
          <a:p>
            <a:pPr marL="0" indent="0">
              <a:buNone/>
            </a:pPr>
            <a:r>
              <a:rPr lang="en-US" sz="2000" dirty="0" smtClean="0">
                <a:latin typeface="+mj-lt"/>
              </a:rPr>
              <a:t>Coming from innovations from TCP, Routing and Packet Switching the International Standards Organization creates an interconnect standard – this becomes the internet. </a:t>
            </a:r>
            <a:endParaRPr lang="en-US" sz="2000" dirty="0" smtClean="0">
              <a:latin typeface="+mj-lt"/>
            </a:endParaRPr>
          </a:p>
          <a:p>
            <a:pPr marL="0" indent="0">
              <a:buNone/>
            </a:pPr>
            <a:endParaRPr lang="en-US" dirty="0">
              <a:latin typeface="+mj-lt"/>
            </a:endParaRPr>
          </a:p>
        </p:txBody>
      </p:sp>
    </p:spTree>
    <p:extLst>
      <p:ext uri="{BB962C8B-B14F-4D97-AF65-F5344CB8AC3E}">
        <p14:creationId xmlns:p14="http://schemas.microsoft.com/office/powerpoint/2010/main" val="1946887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8457" y="1759197"/>
            <a:ext cx="6977529" cy="4351338"/>
          </a:xfrm>
        </p:spPr>
        <p:txBody>
          <a:bodyPr>
            <a:normAutofit/>
          </a:bodyPr>
          <a:lstStyle/>
          <a:p>
            <a:pPr marL="0" indent="0">
              <a:buNone/>
            </a:pPr>
            <a:r>
              <a:rPr lang="en-US" sz="3600" dirty="0" smtClean="0"/>
              <a:t>1990 – The modern internet is born</a:t>
            </a:r>
          </a:p>
          <a:p>
            <a:pPr marL="0" indent="0">
              <a:buNone/>
            </a:pPr>
            <a:r>
              <a:rPr lang="en-US" sz="2000" dirty="0" smtClean="0">
                <a:latin typeface="+mj-lt"/>
              </a:rPr>
              <a:t>In 1990 </a:t>
            </a:r>
            <a:r>
              <a:rPr lang="en-US" sz="2000" dirty="0" err="1" smtClean="0">
                <a:latin typeface="+mj-lt"/>
              </a:rPr>
              <a:t>ARPANet</a:t>
            </a:r>
            <a:r>
              <a:rPr lang="en-US" sz="2000" dirty="0" smtClean="0">
                <a:latin typeface="+mj-lt"/>
              </a:rPr>
              <a:t> is officially retired and the modern internet is born as universities, corporations and research facilities all connect their computers to each other.</a:t>
            </a:r>
            <a:endParaRPr lang="en-US" sz="2000" dirty="0" smtClean="0">
              <a:latin typeface="+mj-lt"/>
            </a:endParaRPr>
          </a:p>
          <a:p>
            <a:pPr marL="0" indent="0">
              <a:buNone/>
            </a:pPr>
            <a:endParaRPr lang="en-US" dirty="0">
              <a:latin typeface="+mj-lt"/>
            </a:endParaRPr>
          </a:p>
        </p:txBody>
      </p:sp>
    </p:spTree>
    <p:extLst>
      <p:ext uri="{BB962C8B-B14F-4D97-AF65-F5344CB8AC3E}">
        <p14:creationId xmlns:p14="http://schemas.microsoft.com/office/powerpoint/2010/main" val="3899613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8458" y="1759197"/>
            <a:ext cx="5744979" cy="4351338"/>
          </a:xfrm>
        </p:spPr>
        <p:txBody>
          <a:bodyPr>
            <a:normAutofit/>
          </a:bodyPr>
          <a:lstStyle/>
          <a:p>
            <a:pPr marL="0" indent="0">
              <a:buNone/>
            </a:pPr>
            <a:r>
              <a:rPr lang="en-US" sz="3600" dirty="0" smtClean="0"/>
              <a:t>1992- Web 1.0</a:t>
            </a:r>
          </a:p>
          <a:p>
            <a:pPr marL="0" indent="0">
              <a:buNone/>
            </a:pPr>
            <a:r>
              <a:rPr lang="en-US" sz="2000" dirty="0" smtClean="0">
                <a:latin typeface="+mj-lt"/>
              </a:rPr>
              <a:t>Initially the WWW was purely text driven, with an image or two providing raw access to </a:t>
            </a:r>
            <a:r>
              <a:rPr lang="en-US" sz="2000" dirty="0" smtClean="0">
                <a:latin typeface="+mj-lt"/>
              </a:rPr>
              <a:t>content. It was boring and based on HTML, a language developed by Tim Berners</a:t>
            </a:r>
            <a:r>
              <a:rPr lang="en-US" sz="3600" dirty="0" smtClean="0">
                <a:latin typeface="+mj-lt"/>
              </a:rPr>
              <a:t>. </a:t>
            </a:r>
            <a:endParaRPr lang="en-US" dirty="0" smtClean="0">
              <a:latin typeface="+mj-lt"/>
            </a:endParaRPr>
          </a:p>
          <a:p>
            <a:pPr marL="0" indent="0">
              <a:buNone/>
            </a:pPr>
            <a:endParaRPr lang="en-US" dirty="0">
              <a:latin typeface="+mj-lt"/>
            </a:endParaRPr>
          </a:p>
        </p:txBody>
      </p:sp>
      <p:pic>
        <p:nvPicPr>
          <p:cNvPr id="6150" name="Picture 6" descr="https://www.microsoft.com/library/images/gifs/stories/flshbk_starmap.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1436" y="1037958"/>
            <a:ext cx="4676775" cy="5267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450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 Am</a:t>
            </a:r>
            <a:endParaRPr lang="en-US" dirty="0"/>
          </a:p>
        </p:txBody>
      </p:sp>
      <p:sp>
        <p:nvSpPr>
          <p:cNvPr id="3" name="Content Placeholder 2"/>
          <p:cNvSpPr>
            <a:spLocks noGrp="1"/>
          </p:cNvSpPr>
          <p:nvPr>
            <p:ph idx="1"/>
          </p:nvPr>
        </p:nvSpPr>
        <p:spPr/>
        <p:txBody>
          <a:bodyPr/>
          <a:lstStyle/>
          <a:p>
            <a:pPr marL="0" indent="0">
              <a:buNone/>
            </a:pPr>
            <a:r>
              <a:rPr lang="en-US" dirty="0" smtClean="0">
                <a:latin typeface="+mj-lt"/>
              </a:rPr>
              <a:t>A Creative Technologist who has worked in Advertising for over 10 </a:t>
            </a:r>
            <a:r>
              <a:rPr lang="en-US" dirty="0" smtClean="0">
                <a:latin typeface="+mj-lt"/>
              </a:rPr>
              <a:t>years </a:t>
            </a:r>
            <a:r>
              <a:rPr lang="en-US" dirty="0" smtClean="0">
                <a:latin typeface="+mj-lt"/>
              </a:rPr>
              <a:t>doing creative executions for companies such as Verizon, Motorola, Prudential, Under Amour, </a:t>
            </a:r>
            <a:r>
              <a:rPr lang="en-US" dirty="0" err="1" smtClean="0">
                <a:latin typeface="+mj-lt"/>
              </a:rPr>
              <a:t>Belvita</a:t>
            </a:r>
            <a:r>
              <a:rPr lang="en-US" dirty="0" smtClean="0">
                <a:latin typeface="+mj-lt"/>
              </a:rPr>
              <a:t>, </a:t>
            </a:r>
            <a:r>
              <a:rPr lang="en-US" dirty="0" err="1" smtClean="0">
                <a:latin typeface="+mj-lt"/>
              </a:rPr>
              <a:t>Chobani</a:t>
            </a:r>
            <a:r>
              <a:rPr lang="en-US" dirty="0" smtClean="0">
                <a:latin typeface="+mj-lt"/>
              </a:rPr>
              <a:t>. I have </a:t>
            </a:r>
            <a:r>
              <a:rPr lang="en-US" dirty="0" smtClean="0">
                <a:latin typeface="+mj-lt"/>
              </a:rPr>
              <a:t>won </a:t>
            </a:r>
            <a:r>
              <a:rPr lang="en-US" dirty="0" smtClean="0">
                <a:latin typeface="+mj-lt"/>
              </a:rPr>
              <a:t>numerous awards in both the creative and advertising fields. </a:t>
            </a:r>
            <a:r>
              <a:rPr lang="en-US" dirty="0" smtClean="0">
                <a:latin typeface="+mj-lt"/>
              </a:rPr>
              <a:t>I currently co-own a creative agency. </a:t>
            </a:r>
          </a:p>
          <a:p>
            <a:pPr marL="0" indent="0">
              <a:buNone/>
            </a:pPr>
            <a:endParaRPr lang="en-US" dirty="0" smtClean="0">
              <a:latin typeface="+mj-lt"/>
            </a:endParaRPr>
          </a:p>
          <a:p>
            <a:pPr marL="0" indent="0">
              <a:buNone/>
            </a:pPr>
            <a:r>
              <a:rPr lang="en-US" dirty="0" smtClean="0">
                <a:latin typeface="+mj-lt"/>
              </a:rPr>
              <a:t>Basically a design geek and nerd. </a:t>
            </a:r>
            <a:endParaRPr lang="en-US" dirty="0">
              <a:latin typeface="+mj-lt"/>
            </a:endParaRPr>
          </a:p>
        </p:txBody>
      </p:sp>
    </p:spTree>
    <p:extLst>
      <p:ext uri="{BB962C8B-B14F-4D97-AF65-F5344CB8AC3E}">
        <p14:creationId xmlns:p14="http://schemas.microsoft.com/office/powerpoint/2010/main" val="2657148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8459" y="1759197"/>
            <a:ext cx="6258162" cy="4351338"/>
          </a:xfrm>
        </p:spPr>
        <p:txBody>
          <a:bodyPr>
            <a:normAutofit/>
          </a:bodyPr>
          <a:lstStyle/>
          <a:p>
            <a:pPr marL="0" indent="0">
              <a:buNone/>
            </a:pPr>
            <a:r>
              <a:rPr lang="en-US" sz="3600" dirty="0" smtClean="0"/>
              <a:t>In 1994 W3C was formed</a:t>
            </a:r>
          </a:p>
          <a:p>
            <a:pPr marL="0" indent="0">
              <a:buNone/>
            </a:pPr>
            <a:r>
              <a:rPr lang="en-US" sz="2000" dirty="0" smtClean="0">
                <a:latin typeface="+mj-lt"/>
              </a:rPr>
              <a:t>The World Wide Web Consortium was developed and was responsible for crafting future versions of HTML, CSS and JS. In that same Year Netscape was founded, the first true web browser (being built from Tim’s test browser – Mosaic).</a:t>
            </a:r>
            <a:endParaRPr lang="en-US" sz="2000" dirty="0" smtClean="0">
              <a:latin typeface="+mj-lt"/>
            </a:endParaRPr>
          </a:p>
          <a:p>
            <a:pPr marL="0" indent="0">
              <a:buNone/>
            </a:pPr>
            <a:endParaRPr lang="en-US" dirty="0">
              <a:latin typeface="+mj-lt"/>
            </a:endParaRPr>
          </a:p>
        </p:txBody>
      </p:sp>
      <p:pic>
        <p:nvPicPr>
          <p:cNvPr id="9218" name="Picture 2" descr="http://blog.whiterabbitstudio.fr/wp-content/uploads/2014/10/mosaicNetscapeVersion0.9bet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9845" y="2029785"/>
            <a:ext cx="4478693" cy="3359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210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0466" y="1647229"/>
            <a:ext cx="5614350" cy="4351338"/>
          </a:xfrm>
        </p:spPr>
        <p:txBody>
          <a:bodyPr>
            <a:normAutofit/>
          </a:bodyPr>
          <a:lstStyle/>
          <a:p>
            <a:pPr marL="0" indent="0">
              <a:buNone/>
            </a:pPr>
            <a:r>
              <a:rPr lang="en-US" sz="3600" dirty="0" smtClean="0"/>
              <a:t>1994 to 2000</a:t>
            </a:r>
          </a:p>
          <a:p>
            <a:pPr marL="0" indent="0">
              <a:buNone/>
            </a:pPr>
            <a:r>
              <a:rPr lang="en-US" sz="2000" dirty="0" smtClean="0">
                <a:latin typeface="+mj-lt"/>
              </a:rPr>
              <a:t>From 1994 to 2000 the internet grew by an outstanding rate. Amazon was founded as the first web ecommerce store, and the notion of the modern web was born.</a:t>
            </a:r>
            <a:endParaRPr lang="en-US" sz="2000" dirty="0" smtClean="0">
              <a:latin typeface="+mj-lt"/>
            </a:endParaRPr>
          </a:p>
          <a:p>
            <a:pPr marL="0" indent="0">
              <a:buNone/>
            </a:pPr>
            <a:endParaRPr lang="en-US" dirty="0">
              <a:latin typeface="+mj-lt"/>
            </a:endParaRPr>
          </a:p>
        </p:txBody>
      </p:sp>
      <p:pic>
        <p:nvPicPr>
          <p:cNvPr id="11266" name="Picture 2" descr="http://www.bryaneisenberg.com/wp-content/uploads/2013/07/Amazon_origin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4326" y="1201316"/>
            <a:ext cx="5133975" cy="501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872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0466" y="1647229"/>
            <a:ext cx="7284530" cy="4351338"/>
          </a:xfrm>
        </p:spPr>
        <p:txBody>
          <a:bodyPr>
            <a:normAutofit/>
          </a:bodyPr>
          <a:lstStyle/>
          <a:p>
            <a:pPr marL="0" indent="0">
              <a:buNone/>
            </a:pPr>
            <a:r>
              <a:rPr lang="en-US" sz="3600" dirty="0" smtClean="0"/>
              <a:t>Browser Wars</a:t>
            </a:r>
          </a:p>
          <a:p>
            <a:pPr marL="0" indent="0">
              <a:buNone/>
            </a:pPr>
            <a:r>
              <a:rPr lang="en-US" sz="2000" dirty="0" smtClean="0">
                <a:latin typeface="+mj-lt"/>
              </a:rPr>
              <a:t>Until about 2000, there were two main browsers. Netscape and IE, with IE holding 98% of the market. </a:t>
            </a:r>
          </a:p>
          <a:p>
            <a:pPr marL="0" indent="0">
              <a:buNone/>
            </a:pPr>
            <a:endParaRPr lang="en-US" sz="2000" dirty="0">
              <a:latin typeface="+mj-lt"/>
            </a:endParaRPr>
          </a:p>
          <a:p>
            <a:pPr marL="0" indent="0">
              <a:buNone/>
            </a:pPr>
            <a:r>
              <a:rPr lang="en-US" sz="2000" dirty="0" smtClean="0">
                <a:latin typeface="+mj-lt"/>
              </a:rPr>
              <a:t>Starting around 2000 Mozilla was released and the Browser wars began.</a:t>
            </a:r>
            <a:endParaRPr lang="en-US" sz="2000" dirty="0" smtClean="0">
              <a:latin typeface="+mj-lt"/>
            </a:endParaRPr>
          </a:p>
          <a:p>
            <a:pPr marL="0" indent="0">
              <a:buNone/>
            </a:pPr>
            <a:endParaRPr lang="en-US" dirty="0">
              <a:latin typeface="+mj-lt"/>
            </a:endParaRPr>
          </a:p>
        </p:txBody>
      </p:sp>
      <p:pic>
        <p:nvPicPr>
          <p:cNvPr id="10242" name="Picture 2" descr="http://venturebeat.com/wp-content/uploads/2013/04/ie-chrome-firefo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8873" y="3405674"/>
            <a:ext cx="3061323" cy="2271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745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codinginparadise.org/clients/sitepen/dojo_offline/SPOT_Mockups/Synchronizing1.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0" y="0"/>
            <a:ext cx="12192000" cy="78103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5314" y="1558212"/>
            <a:ext cx="12257314" cy="4590661"/>
          </a:xfrm>
          <a:prstGeom prst="rect">
            <a:avLst/>
          </a:prstGeom>
          <a:solidFill>
            <a:srgbClr val="FFFFFF">
              <a:alpha val="7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3103" y="1729490"/>
            <a:ext cx="7284530" cy="4351338"/>
          </a:xfrm>
        </p:spPr>
        <p:txBody>
          <a:bodyPr>
            <a:normAutofit/>
          </a:bodyPr>
          <a:lstStyle/>
          <a:p>
            <a:pPr marL="0" indent="0">
              <a:buNone/>
            </a:pPr>
            <a:r>
              <a:rPr lang="en-US" sz="3600" dirty="0" smtClean="0"/>
              <a:t>WEB 2.0 (2001- 2004)</a:t>
            </a:r>
          </a:p>
          <a:p>
            <a:pPr marL="0" indent="0">
              <a:buNone/>
            </a:pPr>
            <a:r>
              <a:rPr lang="en-US" sz="2000" dirty="0" smtClean="0">
                <a:latin typeface="+mj-lt"/>
              </a:rPr>
              <a:t>In 2000 IE released an update that allowed for </a:t>
            </a:r>
            <a:r>
              <a:rPr lang="en-US" sz="2000" dirty="0" err="1" smtClean="0">
                <a:latin typeface="+mj-lt"/>
              </a:rPr>
              <a:t>async</a:t>
            </a:r>
            <a:r>
              <a:rPr lang="en-US" sz="2000" dirty="0" smtClean="0">
                <a:latin typeface="+mj-lt"/>
              </a:rPr>
              <a:t> requests to other pages. This action lead to the development of AJAX, a methodology for creating dynamic apps such as Gmail. </a:t>
            </a:r>
          </a:p>
          <a:p>
            <a:pPr marL="0" indent="0">
              <a:buNone/>
            </a:pPr>
            <a:endParaRPr lang="en-US" sz="2000" dirty="0" smtClean="0">
              <a:latin typeface="+mj-lt"/>
            </a:endParaRPr>
          </a:p>
          <a:p>
            <a:pPr marL="0" indent="0">
              <a:buNone/>
            </a:pPr>
            <a:r>
              <a:rPr lang="en-US" sz="2000" dirty="0" smtClean="0">
                <a:latin typeface="+mj-lt"/>
              </a:rPr>
              <a:t>Thus Web 2.0 was born.</a:t>
            </a:r>
            <a:endParaRPr lang="en-US" sz="2000" dirty="0" smtClean="0">
              <a:latin typeface="+mj-lt"/>
            </a:endParaRPr>
          </a:p>
          <a:p>
            <a:pPr marL="0" indent="0">
              <a:buNone/>
            </a:pPr>
            <a:endParaRPr lang="en-US" dirty="0">
              <a:latin typeface="+mj-lt"/>
            </a:endParaRPr>
          </a:p>
        </p:txBody>
      </p:sp>
    </p:spTree>
    <p:extLst>
      <p:ext uri="{BB962C8B-B14F-4D97-AF65-F5344CB8AC3E}">
        <p14:creationId xmlns:p14="http://schemas.microsoft.com/office/powerpoint/2010/main" val="1347303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www.gutewerbung.net/wp-content/uploads/2014/09/Under-Armour-I-Will-What-I-Want-Gisele-B%C3%BCndchen.jp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 y="0"/>
            <a:ext cx="12354483"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6804695" y="1253331"/>
            <a:ext cx="4755934" cy="4351338"/>
          </a:xfrm>
        </p:spPr>
        <p:txBody>
          <a:bodyPr>
            <a:normAutofit/>
          </a:bodyPr>
          <a:lstStyle/>
          <a:p>
            <a:pPr marL="0" indent="0">
              <a:buNone/>
            </a:pPr>
            <a:r>
              <a:rPr lang="en-US" sz="3600" dirty="0" smtClean="0"/>
              <a:t>Modern Web</a:t>
            </a:r>
          </a:p>
          <a:p>
            <a:pPr marL="0" indent="0">
              <a:buNone/>
            </a:pPr>
            <a:r>
              <a:rPr lang="en-US" sz="2000" b="1" dirty="0" smtClean="0">
                <a:latin typeface="+mj-lt"/>
              </a:rPr>
              <a:t>Bat shit crazy. </a:t>
            </a:r>
          </a:p>
          <a:p>
            <a:pPr marL="0" indent="0">
              <a:buNone/>
            </a:pPr>
            <a:r>
              <a:rPr lang="en-US" sz="2000" dirty="0" smtClean="0">
                <a:latin typeface="+mj-lt"/>
              </a:rPr>
              <a:t>Over the past 5 years progress has been made to turn the internet into a power house with technologies such as </a:t>
            </a:r>
            <a:r>
              <a:rPr lang="en-US" sz="2000" dirty="0" err="1" smtClean="0">
                <a:latin typeface="+mj-lt"/>
              </a:rPr>
              <a:t>WebGL</a:t>
            </a:r>
            <a:r>
              <a:rPr lang="en-US" sz="2000" dirty="0" smtClean="0">
                <a:latin typeface="+mj-lt"/>
              </a:rPr>
              <a:t>, HTML5 video / Audio and new server side JavaScript. </a:t>
            </a:r>
            <a:endParaRPr lang="en-US" sz="2000" dirty="0" smtClean="0">
              <a:latin typeface="+mj-lt"/>
            </a:endParaRPr>
          </a:p>
          <a:p>
            <a:pPr marL="0" indent="0">
              <a:buNone/>
            </a:pPr>
            <a:endParaRPr lang="en-US" dirty="0">
              <a:latin typeface="+mj-lt"/>
            </a:endParaRPr>
          </a:p>
        </p:txBody>
      </p:sp>
    </p:spTree>
    <p:extLst>
      <p:ext uri="{BB962C8B-B14F-4D97-AF65-F5344CB8AC3E}">
        <p14:creationId xmlns:p14="http://schemas.microsoft.com/office/powerpoint/2010/main" val="838059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82E2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solidFill>
                  <a:schemeClr val="bg1"/>
                </a:solidFill>
              </a:rPr>
              <a:t>OUR FIRST PAGE</a:t>
            </a:r>
            <a:endParaRPr lang="en-US" dirty="0">
              <a:solidFill>
                <a:schemeClr val="bg1"/>
              </a:solidFill>
            </a:endParaRPr>
          </a:p>
        </p:txBody>
      </p:sp>
    </p:spTree>
    <p:extLst>
      <p:ext uri="{BB962C8B-B14F-4D97-AF65-F5344CB8AC3E}">
        <p14:creationId xmlns:p14="http://schemas.microsoft.com/office/powerpoint/2010/main" val="3088539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82E2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solidFill>
                  <a:schemeClr val="bg1"/>
                </a:solidFill>
              </a:rPr>
              <a:t>BREAK</a:t>
            </a:r>
            <a:endParaRPr lang="en-US" dirty="0">
              <a:solidFill>
                <a:schemeClr val="bg1"/>
              </a:solidFill>
            </a:endParaRPr>
          </a:p>
        </p:txBody>
      </p:sp>
    </p:spTree>
    <p:extLst>
      <p:ext uri="{BB962C8B-B14F-4D97-AF65-F5344CB8AC3E}">
        <p14:creationId xmlns:p14="http://schemas.microsoft.com/office/powerpoint/2010/main" val="2320434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82E2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solidFill>
                  <a:schemeClr val="bg1"/>
                </a:solidFill>
              </a:rPr>
              <a:t>MAKING IT LOOK BETTER</a:t>
            </a:r>
            <a:endParaRPr lang="en-US" dirty="0">
              <a:solidFill>
                <a:schemeClr val="bg1"/>
              </a:solidFill>
            </a:endParaRPr>
          </a:p>
        </p:txBody>
      </p:sp>
    </p:spTree>
    <p:extLst>
      <p:ext uri="{BB962C8B-B14F-4D97-AF65-F5344CB8AC3E}">
        <p14:creationId xmlns:p14="http://schemas.microsoft.com/office/powerpoint/2010/main" val="346958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17036"/>
            <a:ext cx="12257314" cy="5029199"/>
          </a:xfrm>
          <a:prstGeom prst="rect">
            <a:avLst/>
          </a:prstGeom>
          <a:solidFill>
            <a:srgbClr val="FFFFFF">
              <a:alpha val="7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p:cNvSpPr>
            <a:spLocks noGrp="1"/>
          </p:cNvSpPr>
          <p:nvPr>
            <p:ph idx="1"/>
          </p:nvPr>
        </p:nvSpPr>
        <p:spPr>
          <a:xfrm>
            <a:off x="870857" y="1284448"/>
            <a:ext cx="10515600" cy="4761787"/>
          </a:xfrm>
        </p:spPr>
        <p:txBody>
          <a:bodyPr>
            <a:normAutofit fontScale="70000" lnSpcReduction="20000"/>
          </a:bodyPr>
          <a:lstStyle/>
          <a:p>
            <a:pPr marL="0" indent="0">
              <a:buNone/>
            </a:pPr>
            <a:r>
              <a:rPr lang="en-US" sz="5100" dirty="0" smtClean="0"/>
              <a:t>Assignment</a:t>
            </a:r>
          </a:p>
          <a:p>
            <a:pPr marL="0" indent="0">
              <a:buNone/>
            </a:pPr>
            <a:r>
              <a:rPr lang="en-US" dirty="0"/>
              <a:t/>
            </a:r>
            <a:br>
              <a:rPr lang="en-US" dirty="0"/>
            </a:br>
            <a:r>
              <a:rPr lang="en-US" b="1" dirty="0">
                <a:latin typeface="+mj-lt"/>
              </a:rPr>
              <a:t>Reading: </a:t>
            </a:r>
          </a:p>
          <a:p>
            <a:pPr marL="0" indent="0">
              <a:buNone/>
            </a:pPr>
            <a:r>
              <a:rPr lang="en-US" dirty="0">
                <a:latin typeface="+mj-lt"/>
              </a:rPr>
              <a:t>HTML &amp; CSS | Chapters 1 through 6. </a:t>
            </a:r>
          </a:p>
          <a:p>
            <a:pPr marL="0" indent="0">
              <a:buNone/>
            </a:pPr>
            <a:endParaRPr lang="en-US" dirty="0">
              <a:latin typeface="+mj-lt"/>
            </a:endParaRPr>
          </a:p>
          <a:p>
            <a:pPr marL="0" indent="0">
              <a:buNone/>
            </a:pPr>
            <a:r>
              <a:rPr lang="en-US" b="1" dirty="0">
                <a:latin typeface="+mj-lt"/>
              </a:rPr>
              <a:t>Development: </a:t>
            </a:r>
          </a:p>
          <a:p>
            <a:pPr marL="0" indent="0">
              <a:buNone/>
            </a:pPr>
            <a:r>
              <a:rPr lang="en-US" dirty="0">
                <a:latin typeface="+mj-lt"/>
              </a:rPr>
              <a:t>Take the simple hello world page that we created today and use that to create a page to link out to the other work you do this semester in this class. Key criteria are:</a:t>
            </a:r>
          </a:p>
          <a:p>
            <a:pPr marL="0" indent="0">
              <a:buNone/>
            </a:pPr>
            <a:endParaRPr lang="en-US" dirty="0">
              <a:latin typeface="+mj-lt"/>
            </a:endParaRPr>
          </a:p>
          <a:p>
            <a:r>
              <a:rPr lang="en-US" dirty="0">
                <a:latin typeface="+mj-lt"/>
              </a:rPr>
              <a:t>Should have a header element that titles the page (something like "My Lab Work" - but be </a:t>
            </a:r>
            <a:r>
              <a:rPr lang="en-US" dirty="0" smtClean="0">
                <a:latin typeface="+mj-lt"/>
              </a:rPr>
              <a:t>creative) </a:t>
            </a:r>
            <a:endParaRPr lang="en-US" dirty="0">
              <a:latin typeface="+mj-lt"/>
            </a:endParaRPr>
          </a:p>
          <a:p>
            <a:r>
              <a:rPr lang="en-US" dirty="0">
                <a:latin typeface="+mj-lt"/>
              </a:rPr>
              <a:t>Should have a small section that talks about who you are</a:t>
            </a:r>
          </a:p>
          <a:p>
            <a:r>
              <a:rPr lang="en-US" dirty="0">
                <a:latin typeface="+mj-lt"/>
              </a:rPr>
              <a:t>Should have a place for links to go that will link out to the work you will be doing</a:t>
            </a:r>
          </a:p>
          <a:p>
            <a:r>
              <a:rPr lang="en-US" dirty="0">
                <a:latin typeface="+mj-lt"/>
              </a:rPr>
              <a:t>Should be styled with simple colors. Play around - have fun. </a:t>
            </a:r>
          </a:p>
          <a:p>
            <a:pPr marL="0" indent="0">
              <a:buNone/>
            </a:pPr>
            <a:r>
              <a:rPr lang="en-US" dirty="0">
                <a:latin typeface="+mj-lt"/>
              </a:rPr>
              <a:t>And as always, if you have any questions, please feel free to reach out to me.</a:t>
            </a:r>
          </a:p>
        </p:txBody>
      </p:sp>
    </p:spTree>
    <p:extLst>
      <p:ext uri="{BB962C8B-B14F-4D97-AF65-F5344CB8AC3E}">
        <p14:creationId xmlns:p14="http://schemas.microsoft.com/office/powerpoint/2010/main" val="3879635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77901"/>
            <a:ext cx="10515600" cy="1325563"/>
          </a:xfrm>
        </p:spPr>
        <p:txBody>
          <a:bodyPr/>
          <a:lstStyle/>
          <a:p>
            <a:r>
              <a:rPr lang="en-US" dirty="0" smtClean="0"/>
              <a:t>Who </a:t>
            </a:r>
            <a:r>
              <a:rPr lang="en-US" dirty="0" smtClean="0"/>
              <a:t>Are You?</a:t>
            </a:r>
            <a:endParaRPr lang="en-US" dirty="0"/>
          </a:p>
        </p:txBody>
      </p:sp>
    </p:spTree>
    <p:extLst>
      <p:ext uri="{BB962C8B-B14F-4D97-AF65-F5344CB8AC3E}">
        <p14:creationId xmlns:p14="http://schemas.microsoft.com/office/powerpoint/2010/main" val="266607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0825" y="2193925"/>
            <a:ext cx="17048416" cy="2149069"/>
          </a:xfrm>
        </p:spPr>
        <p:txBody>
          <a:bodyPr/>
          <a:lstStyle/>
          <a:p>
            <a:r>
              <a:rPr lang="en-US" dirty="0" smtClean="0"/>
              <a:t>Books For This Class</a:t>
            </a:r>
            <a:endParaRPr lang="en-US" dirty="0"/>
          </a:p>
        </p:txBody>
      </p:sp>
      <p:pic>
        <p:nvPicPr>
          <p:cNvPr id="1026" name="Picture 2" descr="HTML &amp; CSS (design and build website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838199" y="0"/>
            <a:ext cx="17145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lstStyle/>
          <a:p>
            <a:pPr marL="0" indent="0">
              <a:buNone/>
            </a:pPr>
            <a:r>
              <a:rPr lang="en-US" sz="3600" dirty="0" smtClean="0">
                <a:latin typeface="+mj-lt"/>
              </a:rPr>
              <a:t>Books For This Studio</a:t>
            </a:r>
          </a:p>
          <a:p>
            <a:pPr marL="0" indent="0">
              <a:buNone/>
            </a:pPr>
            <a:endParaRPr lang="en-US" dirty="0">
              <a:latin typeface="+mj-lt"/>
            </a:endParaRPr>
          </a:p>
          <a:p>
            <a:pPr marL="0" indent="0">
              <a:buNone/>
            </a:pPr>
            <a:r>
              <a:rPr lang="en-US" dirty="0" smtClean="0">
                <a:latin typeface="+mj-lt"/>
              </a:rPr>
              <a:t>HTML &amp; CSS | Design and Build Websites</a:t>
            </a:r>
            <a:br>
              <a:rPr lang="en-US" dirty="0" smtClean="0">
                <a:latin typeface="+mj-lt"/>
              </a:rPr>
            </a:br>
            <a:r>
              <a:rPr lang="en-US" dirty="0" err="1" smtClean="0">
                <a:latin typeface="+mj-lt"/>
              </a:rPr>
              <a:t>Javascript</a:t>
            </a:r>
            <a:r>
              <a:rPr lang="en-US" dirty="0" smtClean="0">
                <a:latin typeface="+mj-lt"/>
              </a:rPr>
              <a:t> &amp; </a:t>
            </a:r>
            <a:r>
              <a:rPr lang="en-US" dirty="0" err="1" smtClean="0">
                <a:latin typeface="+mj-lt"/>
              </a:rPr>
              <a:t>Jquery</a:t>
            </a:r>
            <a:r>
              <a:rPr lang="en-US" dirty="0" smtClean="0">
                <a:latin typeface="+mj-lt"/>
              </a:rPr>
              <a:t> |</a:t>
            </a:r>
            <a:r>
              <a:rPr lang="en-US" dirty="0">
                <a:latin typeface="+mj-lt"/>
              </a:rPr>
              <a:t>Interactive Frontend Development</a:t>
            </a:r>
          </a:p>
        </p:txBody>
      </p:sp>
    </p:spTree>
    <p:extLst>
      <p:ext uri="{BB962C8B-B14F-4D97-AF65-F5344CB8AC3E}">
        <p14:creationId xmlns:p14="http://schemas.microsoft.com/office/powerpoint/2010/main" val="2220093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3600" dirty="0" smtClean="0">
                <a:latin typeface="+mj-lt"/>
              </a:rPr>
              <a:t>Tools For This Studio</a:t>
            </a:r>
          </a:p>
          <a:p>
            <a:pPr marL="0" indent="0">
              <a:buNone/>
            </a:pPr>
            <a:r>
              <a:rPr lang="en-US" dirty="0" smtClean="0">
                <a:latin typeface="+mj-lt"/>
              </a:rPr>
              <a:t/>
            </a:r>
            <a:br>
              <a:rPr lang="en-US" dirty="0" smtClean="0">
                <a:latin typeface="+mj-lt"/>
              </a:rPr>
            </a:br>
            <a:r>
              <a:rPr lang="en-US" dirty="0" smtClean="0">
                <a:latin typeface="+mj-lt"/>
              </a:rPr>
              <a:t>Brackets.io – easy to use code editor from adobe. [And Free!]</a:t>
            </a:r>
            <a:r>
              <a:rPr lang="en-US" dirty="0">
                <a:latin typeface="+mj-lt"/>
              </a:rPr>
              <a:t/>
            </a:r>
            <a:br>
              <a:rPr lang="en-US" dirty="0">
                <a:latin typeface="+mj-lt"/>
              </a:rPr>
            </a:br>
            <a:r>
              <a:rPr lang="en-US" dirty="0" smtClean="0">
                <a:latin typeface="+mj-lt"/>
              </a:rPr>
              <a:t/>
            </a:r>
            <a:br>
              <a:rPr lang="en-US" dirty="0" smtClean="0">
                <a:latin typeface="+mj-lt"/>
              </a:rPr>
            </a:br>
            <a:r>
              <a:rPr lang="en-US" sz="1600" b="1" dirty="0" smtClean="0">
                <a:latin typeface="+mj-lt"/>
              </a:rPr>
              <a:t>Alternatives</a:t>
            </a:r>
            <a:r>
              <a:rPr lang="en-US" sz="1600" dirty="0" smtClean="0">
                <a:latin typeface="+mj-lt"/>
              </a:rPr>
              <a:t/>
            </a:r>
            <a:br>
              <a:rPr lang="en-US" sz="1600" dirty="0" smtClean="0">
                <a:latin typeface="+mj-lt"/>
              </a:rPr>
            </a:br>
            <a:r>
              <a:rPr lang="en-US" sz="1600" dirty="0" smtClean="0">
                <a:latin typeface="+mj-lt"/>
              </a:rPr>
              <a:t>Sublime Text 3</a:t>
            </a:r>
            <a:br>
              <a:rPr lang="en-US" sz="1600" dirty="0" smtClean="0">
                <a:latin typeface="+mj-lt"/>
              </a:rPr>
            </a:br>
            <a:r>
              <a:rPr lang="en-US" sz="1600" dirty="0" smtClean="0">
                <a:latin typeface="+mj-lt"/>
              </a:rPr>
              <a:t>Code 2</a:t>
            </a:r>
            <a:br>
              <a:rPr lang="en-US" sz="1600" dirty="0" smtClean="0">
                <a:latin typeface="+mj-lt"/>
              </a:rPr>
            </a:br>
            <a:r>
              <a:rPr lang="en-US" sz="1600" dirty="0" smtClean="0">
                <a:latin typeface="+mj-lt"/>
              </a:rPr>
              <a:t>Text Mate</a:t>
            </a:r>
            <a:br>
              <a:rPr lang="en-US" sz="1600" dirty="0" smtClean="0">
                <a:latin typeface="+mj-lt"/>
              </a:rPr>
            </a:br>
            <a:r>
              <a:rPr lang="en-US" sz="1600" dirty="0" smtClean="0">
                <a:latin typeface="+mj-lt"/>
              </a:rPr>
              <a:t>Notepad ++</a:t>
            </a:r>
            <a:br>
              <a:rPr lang="en-US" sz="1600" dirty="0" smtClean="0">
                <a:latin typeface="+mj-lt"/>
              </a:rPr>
            </a:br>
            <a:r>
              <a:rPr lang="en-US" dirty="0" smtClean="0">
                <a:latin typeface="+mj-lt"/>
              </a:rPr>
              <a:t/>
            </a:r>
            <a:br>
              <a:rPr lang="en-US" dirty="0" smtClean="0">
                <a:latin typeface="+mj-lt"/>
              </a:rPr>
            </a:br>
            <a:endParaRPr lang="en-US" dirty="0" smtClean="0">
              <a:latin typeface="+mj-lt"/>
            </a:endParaRPr>
          </a:p>
          <a:p>
            <a:pPr marL="0" indent="0">
              <a:buNone/>
            </a:pPr>
            <a:endParaRPr lang="en-US" dirty="0">
              <a:latin typeface="+mj-lt"/>
            </a:endParaRPr>
          </a:p>
        </p:txBody>
      </p:sp>
      <p:pic>
        <p:nvPicPr>
          <p:cNvPr id="2050" name="Picture 2" descr="Screenshot of Brackets"/>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749707" y="3324224"/>
            <a:ext cx="10953750" cy="3533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0872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8457" y="1759197"/>
            <a:ext cx="10515600" cy="4351338"/>
          </a:xfrm>
        </p:spPr>
        <p:txBody>
          <a:bodyPr/>
          <a:lstStyle/>
          <a:p>
            <a:pPr marL="0" indent="0">
              <a:buNone/>
            </a:pPr>
            <a:r>
              <a:rPr lang="en-US" sz="3600" dirty="0" smtClean="0">
                <a:latin typeface="+mj-lt"/>
              </a:rPr>
              <a:t>Main Assignments</a:t>
            </a:r>
          </a:p>
          <a:p>
            <a:pPr marL="0" indent="0">
              <a:buNone/>
            </a:pPr>
            <a:endParaRPr lang="en-US" sz="2000" dirty="0">
              <a:latin typeface="+mj-lt"/>
            </a:endParaRPr>
          </a:p>
          <a:p>
            <a:pPr marL="342900" indent="-342900">
              <a:buFont typeface="+mj-lt"/>
              <a:buAutoNum type="arabicPeriod"/>
            </a:pPr>
            <a:r>
              <a:rPr lang="en-US" sz="2000" dirty="0" smtClean="0">
                <a:latin typeface="+mj-lt"/>
              </a:rPr>
              <a:t>Project 1 – Creating a simple landing page for an application.</a:t>
            </a:r>
          </a:p>
          <a:p>
            <a:pPr marL="342900" indent="-342900">
              <a:buFont typeface="+mj-lt"/>
              <a:buAutoNum type="arabicPeriod"/>
            </a:pPr>
            <a:r>
              <a:rPr lang="en-US" sz="2000" dirty="0" smtClean="0">
                <a:latin typeface="+mj-lt"/>
              </a:rPr>
              <a:t>Project 2 – Creating a </a:t>
            </a:r>
            <a:r>
              <a:rPr lang="en-US" sz="2000" dirty="0" smtClean="0">
                <a:latin typeface="+mj-lt"/>
              </a:rPr>
              <a:t>digital magazine</a:t>
            </a:r>
            <a:endParaRPr lang="en-US" sz="2000" dirty="0" smtClean="0">
              <a:latin typeface="+mj-lt"/>
            </a:endParaRPr>
          </a:p>
          <a:p>
            <a:pPr marL="0" indent="0">
              <a:buNone/>
            </a:pPr>
            <a:r>
              <a:rPr lang="en-US" sz="1600" dirty="0" smtClean="0">
                <a:latin typeface="+mj-lt"/>
              </a:rPr>
              <a:t/>
            </a:r>
            <a:br>
              <a:rPr lang="en-US" sz="1600" dirty="0" smtClean="0">
                <a:latin typeface="+mj-lt"/>
              </a:rPr>
            </a:br>
            <a:r>
              <a:rPr lang="en-US" dirty="0" smtClean="0">
                <a:latin typeface="+mj-lt"/>
              </a:rPr>
              <a:t/>
            </a:r>
            <a:br>
              <a:rPr lang="en-US" dirty="0" smtClean="0">
                <a:latin typeface="+mj-lt"/>
              </a:rPr>
            </a:br>
            <a:endParaRPr lang="en-US" dirty="0" smtClean="0">
              <a:latin typeface="+mj-lt"/>
            </a:endParaRPr>
          </a:p>
          <a:p>
            <a:pPr marL="0" indent="0">
              <a:buNone/>
            </a:pPr>
            <a:endParaRPr lang="en-US" dirty="0">
              <a:latin typeface="+mj-lt"/>
            </a:endParaRPr>
          </a:p>
        </p:txBody>
      </p:sp>
    </p:spTree>
    <p:extLst>
      <p:ext uri="{BB962C8B-B14F-4D97-AF65-F5344CB8AC3E}">
        <p14:creationId xmlns:p14="http://schemas.microsoft.com/office/powerpoint/2010/main" val="140228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8457" y="1759197"/>
            <a:ext cx="10515600" cy="4351338"/>
          </a:xfrm>
        </p:spPr>
        <p:txBody>
          <a:bodyPr/>
          <a:lstStyle/>
          <a:p>
            <a:pPr marL="0" indent="0">
              <a:buNone/>
            </a:pPr>
            <a:r>
              <a:rPr lang="en-US" sz="3600" dirty="0" smtClean="0">
                <a:latin typeface="+mj-lt"/>
              </a:rPr>
              <a:t>Homework and Readings</a:t>
            </a:r>
          </a:p>
          <a:p>
            <a:pPr marL="0" indent="0">
              <a:buNone/>
            </a:pPr>
            <a:r>
              <a:rPr lang="en-US" sz="2000" dirty="0" smtClean="0">
                <a:latin typeface="+mj-lt"/>
              </a:rPr>
              <a:t>Homework </a:t>
            </a:r>
            <a:r>
              <a:rPr lang="en-US" sz="2000" dirty="0" smtClean="0">
                <a:latin typeface="+mj-lt"/>
              </a:rPr>
              <a:t>and readings will be assigned at the end of class. They are meant to be simple and </a:t>
            </a:r>
            <a:r>
              <a:rPr lang="en-US" sz="2000" dirty="0" smtClean="0">
                <a:latin typeface="+mj-lt"/>
              </a:rPr>
              <a:t>fun</a:t>
            </a:r>
            <a:r>
              <a:rPr lang="en-US" sz="2000" dirty="0">
                <a:latin typeface="+mj-lt"/>
              </a:rPr>
              <a:t> </a:t>
            </a:r>
            <a:r>
              <a:rPr lang="en-US" sz="2000" dirty="0" smtClean="0">
                <a:latin typeface="+mj-lt"/>
              </a:rPr>
              <a:t>and will be posted to the class site</a:t>
            </a:r>
            <a:r>
              <a:rPr lang="en-US" dirty="0" smtClean="0">
                <a:latin typeface="+mj-lt"/>
              </a:rPr>
              <a:t>. </a:t>
            </a:r>
            <a:r>
              <a:rPr lang="en-US" sz="1600" dirty="0" smtClean="0">
                <a:latin typeface="+mj-lt"/>
              </a:rPr>
              <a:t/>
            </a:r>
            <a:br>
              <a:rPr lang="en-US" sz="1600" dirty="0" smtClean="0">
                <a:latin typeface="+mj-lt"/>
              </a:rPr>
            </a:br>
            <a:r>
              <a:rPr lang="en-US" dirty="0" smtClean="0">
                <a:latin typeface="+mj-lt"/>
              </a:rPr>
              <a:t/>
            </a:r>
            <a:br>
              <a:rPr lang="en-US" dirty="0" smtClean="0">
                <a:latin typeface="+mj-lt"/>
              </a:rPr>
            </a:br>
            <a:endParaRPr lang="en-US" dirty="0" smtClean="0">
              <a:latin typeface="+mj-lt"/>
            </a:endParaRPr>
          </a:p>
          <a:p>
            <a:pPr marL="0" indent="0">
              <a:buNone/>
            </a:pPr>
            <a:endParaRPr lang="en-US" dirty="0">
              <a:latin typeface="+mj-lt"/>
            </a:endParaRPr>
          </a:p>
        </p:txBody>
      </p:sp>
    </p:spTree>
    <p:extLst>
      <p:ext uri="{BB962C8B-B14F-4D97-AF65-F5344CB8AC3E}">
        <p14:creationId xmlns:p14="http://schemas.microsoft.com/office/powerpoint/2010/main" val="2169747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8457" y="1759197"/>
            <a:ext cx="10515600" cy="4351338"/>
          </a:xfrm>
        </p:spPr>
        <p:txBody>
          <a:bodyPr/>
          <a:lstStyle/>
          <a:p>
            <a:pPr marL="0" indent="0">
              <a:buNone/>
            </a:pPr>
            <a:r>
              <a:rPr lang="en-US" sz="3600" dirty="0" smtClean="0">
                <a:latin typeface="+mj-lt"/>
              </a:rPr>
              <a:t>How you will be graded</a:t>
            </a:r>
          </a:p>
          <a:p>
            <a:pPr marL="0" indent="0">
              <a:buNone/>
            </a:pPr>
            <a:r>
              <a:rPr lang="en-US" sz="2000" dirty="0" smtClean="0">
                <a:latin typeface="+mj-lt"/>
              </a:rPr>
              <a:t>You </a:t>
            </a:r>
            <a:r>
              <a:rPr lang="en-US" sz="2000" dirty="0" smtClean="0">
                <a:latin typeface="+mj-lt"/>
              </a:rPr>
              <a:t>will be graded based on your ability to complete the class assignments, with both an eye towards aesthetic and code quality / completeness.</a:t>
            </a:r>
            <a:r>
              <a:rPr lang="en-US" sz="1600" dirty="0" smtClean="0">
                <a:latin typeface="+mj-lt"/>
              </a:rPr>
              <a:t/>
            </a:r>
            <a:br>
              <a:rPr lang="en-US" sz="1600" dirty="0" smtClean="0">
                <a:latin typeface="+mj-lt"/>
              </a:rPr>
            </a:br>
            <a:r>
              <a:rPr lang="en-US" dirty="0" smtClean="0">
                <a:latin typeface="+mj-lt"/>
              </a:rPr>
              <a:t/>
            </a:r>
            <a:br>
              <a:rPr lang="en-US" dirty="0" smtClean="0">
                <a:latin typeface="+mj-lt"/>
              </a:rPr>
            </a:br>
            <a:endParaRPr lang="en-US" dirty="0" smtClean="0">
              <a:latin typeface="+mj-lt"/>
            </a:endParaRPr>
          </a:p>
          <a:p>
            <a:pPr marL="0" indent="0">
              <a:buNone/>
            </a:pPr>
            <a:endParaRPr lang="en-US" dirty="0">
              <a:latin typeface="+mj-lt"/>
            </a:endParaRPr>
          </a:p>
        </p:txBody>
      </p:sp>
    </p:spTree>
    <p:extLst>
      <p:ext uri="{BB962C8B-B14F-4D97-AF65-F5344CB8AC3E}">
        <p14:creationId xmlns:p14="http://schemas.microsoft.com/office/powerpoint/2010/main" val="835063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82E21"/>
        </a:solidFill>
        <a:effectLst/>
      </p:bgPr>
    </p:bg>
    <p:spTree>
      <p:nvGrpSpPr>
        <p:cNvPr id="1" name=""/>
        <p:cNvGrpSpPr/>
        <p:nvPr/>
      </p:nvGrpSpPr>
      <p:grpSpPr>
        <a:xfrm>
          <a:off x="0" y="0"/>
          <a:ext cx="0" cy="0"/>
          <a:chOff x="0" y="0"/>
          <a:chExt cx="0" cy="0"/>
        </a:xfrm>
      </p:grpSpPr>
      <p:pic>
        <p:nvPicPr>
          <p:cNvPr id="7170" name="Picture 2" descr="https://fbcdn-sphotos-g-a.akamaihd.net/hphotos-ak-xpa1/t31.0-8/1277996_594923673896221_1165953211_o.jpg?d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288000" cy="10287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692727" y="-74815"/>
            <a:ext cx="9144000" cy="2387600"/>
          </a:xfrm>
        </p:spPr>
        <p:txBody>
          <a:bodyPr/>
          <a:lstStyle/>
          <a:p>
            <a:pPr algn="l"/>
            <a:r>
              <a:rPr lang="en-US" dirty="0" smtClean="0">
                <a:solidFill>
                  <a:sysClr val="windowText" lastClr="000000"/>
                </a:solidFill>
              </a:rPr>
              <a:t>THE INTERNET</a:t>
            </a:r>
            <a:endParaRPr lang="en-US" dirty="0">
              <a:solidFill>
                <a:sysClr val="windowText" lastClr="000000"/>
              </a:solidFill>
            </a:endParaRPr>
          </a:p>
        </p:txBody>
      </p:sp>
    </p:spTree>
    <p:extLst>
      <p:ext uri="{BB962C8B-B14F-4D97-AF65-F5344CB8AC3E}">
        <p14:creationId xmlns:p14="http://schemas.microsoft.com/office/powerpoint/2010/main" val="2991062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1465</TotalTime>
  <Words>717</Words>
  <Application>Microsoft Office PowerPoint</Application>
  <PresentationFormat>Widescreen</PresentationFormat>
  <Paragraphs>77</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INTRODUCTION</vt:lpstr>
      <vt:lpstr>Who I Am</vt:lpstr>
      <vt:lpstr>Who Are You?</vt:lpstr>
      <vt:lpstr>Books For This Class</vt:lpstr>
      <vt:lpstr>PowerPoint Presentation</vt:lpstr>
      <vt:lpstr>PowerPoint Presentation</vt:lpstr>
      <vt:lpstr>PowerPoint Presentation</vt:lpstr>
      <vt:lpstr>PowerPoint Presentation</vt:lpstr>
      <vt:lpstr>THE INTERNET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OUR FIRST PAGE</vt:lpstr>
      <vt:lpstr>BREAK</vt:lpstr>
      <vt:lpstr>MAKING IT LOOK BETTER</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Justus</dc:creator>
  <cp:lastModifiedBy>David Justus</cp:lastModifiedBy>
  <cp:revision>21</cp:revision>
  <dcterms:created xsi:type="dcterms:W3CDTF">2015-01-26T23:18:27Z</dcterms:created>
  <dcterms:modified xsi:type="dcterms:W3CDTF">2015-01-28T19:36:47Z</dcterms:modified>
</cp:coreProperties>
</file>