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7" r:id="rId2"/>
    <p:sldId id="278" r:id="rId3"/>
    <p:sldId id="258" r:id="rId4"/>
    <p:sldId id="259" r:id="rId5"/>
    <p:sldId id="328" r:id="rId6"/>
    <p:sldId id="279" r:id="rId7"/>
    <p:sldId id="280" r:id="rId8"/>
    <p:sldId id="260" r:id="rId9"/>
    <p:sldId id="261" r:id="rId10"/>
    <p:sldId id="262" r:id="rId11"/>
    <p:sldId id="263" r:id="rId12"/>
    <p:sldId id="264" r:id="rId13"/>
    <p:sldId id="268" r:id="rId14"/>
    <p:sldId id="373" r:id="rId15"/>
    <p:sldId id="271" r:id="rId16"/>
    <p:sldId id="272" r:id="rId17"/>
    <p:sldId id="273" r:id="rId18"/>
    <p:sldId id="275" r:id="rId19"/>
    <p:sldId id="276" r:id="rId20"/>
    <p:sldId id="277" r:id="rId21"/>
    <p:sldId id="282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89" r:id="rId35"/>
    <p:sldId id="374" r:id="rId36"/>
    <p:sldId id="383" r:id="rId37"/>
    <p:sldId id="375" r:id="rId38"/>
    <p:sldId id="376" r:id="rId39"/>
    <p:sldId id="381" r:id="rId40"/>
    <p:sldId id="377" r:id="rId41"/>
    <p:sldId id="382" r:id="rId42"/>
    <p:sldId id="378" r:id="rId43"/>
    <p:sldId id="379" r:id="rId44"/>
    <p:sldId id="38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84" r:id="rId62"/>
    <p:sldId id="357" r:id="rId63"/>
    <p:sldId id="385" r:id="rId64"/>
    <p:sldId id="358" r:id="rId65"/>
    <p:sldId id="371" r:id="rId66"/>
    <p:sldId id="367" r:id="rId67"/>
    <p:sldId id="387" r:id="rId68"/>
    <p:sldId id="368" r:id="rId69"/>
    <p:sldId id="372" r:id="rId70"/>
    <p:sldId id="388" r:id="rId71"/>
    <p:sldId id="369" r:id="rId72"/>
    <p:sldId id="386" r:id="rId7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5AF1F-82A2-5D48-A5C4-89A5B398CF04}" type="slidenum">
              <a:rPr lang="en-US"/>
              <a:pPr/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B15A-AED5-1E48-8358-0612DA5C4576}" type="slidenum">
              <a:rPr lang="en-US"/>
              <a:pPr/>
              <a:t>16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90746-4A09-134A-9061-D5EFC815B0EB}" type="slidenum">
              <a:rPr lang="en-US"/>
              <a:pPr/>
              <a:t>17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BC9B-A33F-9641-B4A4-7674471312C3}" type="slidenum">
              <a:rPr lang="en-US"/>
              <a:pPr/>
              <a:t>18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D8287-896B-0F45-AE54-CD412F774653}" type="slidenum">
              <a:rPr lang="en-US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D6289-725F-844A-87AF-D56207878BB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C377-2C02-42A8-9484-F1699EA0ED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6BE3C-AA7F-4AF9-BF9B-826E3197C7A1}" type="slidenum">
              <a:rPr lang="en-US"/>
              <a:pPr/>
              <a:t>37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FD755-B0B3-4513-91BA-FC4817997780}" type="slidenum">
              <a:rPr lang="en-US"/>
              <a:pPr/>
              <a:t>38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E42CE-86BF-4E15-98D2-D6F4BE120969}" type="slidenum">
              <a:rPr lang="en-US"/>
              <a:pPr/>
              <a:t>40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65CE6-ABCE-D84F-A04E-FEEEB4A1874C}" type="slidenum">
              <a:rPr lang="en-US"/>
              <a:pPr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D5943-5D36-47C7-B05A-3324768A6A76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0F5BF-E112-4E20-9E24-7178CD5AD2EE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6F21A-C7D0-4A0F-9381-63EDFF966FDB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F5AF1-7435-6F49-A2E9-C236FFD0ACA8}" type="slidenum">
              <a:rPr lang="en-US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7EE8A-7D78-8D44-BA25-5ADCD0EB8370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BD8AE-B502-EA47-9F0F-43EF24C7E269}" type="slidenum">
              <a:rPr lang="en-US"/>
              <a:pPr/>
              <a:t>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062F7-CEDF-2041-9DF3-18BA689EF7AB}" type="slidenum">
              <a:rPr lang="en-US"/>
              <a:pPr/>
              <a:t>10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20AF7-07C1-ED4D-B075-B196E9201F87}" type="slidenum">
              <a:rPr lang="en-US"/>
              <a:pPr/>
              <a:t>11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1FB20-B623-C540-8F23-3BFF74DF30FA}" type="slidenum">
              <a:rPr lang="en-US"/>
              <a:pPr/>
              <a:t>12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94A-70D8-604C-A56B-4C41E7568EA4}" type="slidenum">
              <a:rPr lang="en-US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635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 </a:t>
            </a:r>
            <a:r>
              <a:rPr lang="en-US" sz="1200" baseline="0" dirty="0" smtClean="0">
                <a:latin typeface="Times New Roman" pitchFamily="-107" charset="0"/>
              </a:rPr>
              <a:t>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ciencedirect.com/science/book/978012374957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reiher@cs.ucla.edu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aqi@cs.ucla.edu" TargetMode="External"/><Relationship Id="rId3" Type="http://schemas.openxmlformats.org/officeDocument/2006/relationships/hyperlink" Target="mailto:zhoudiyu@cs.ucla.edu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 Principles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Format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Two </a:t>
            </a:r>
            <a:r>
              <a:rPr lang="en-GB" sz="2800" dirty="0"/>
              <a:t>weekly</a:t>
            </a:r>
            <a:r>
              <a:rPr lang="en-GB" sz="2800" dirty="0" smtClean="0"/>
              <a:t> reading </a:t>
            </a:r>
            <a:r>
              <a:rPr lang="en-GB" sz="2800" dirty="0"/>
              <a:t>assignments</a:t>
            </a:r>
            <a:endParaRPr lang="en-GB" sz="2800" dirty="0" smtClean="0"/>
          </a:p>
          <a:p>
            <a:pPr lvl="1"/>
            <a:r>
              <a:rPr lang="en-GB" sz="2400" dirty="0" smtClean="0"/>
              <a:t>Mostly </a:t>
            </a:r>
            <a:r>
              <a:rPr lang="en-GB" sz="2400" dirty="0"/>
              <a:t>from the primary text</a:t>
            </a:r>
            <a:endParaRPr lang="en-GB" sz="2400" dirty="0" smtClean="0"/>
          </a:p>
          <a:p>
            <a:pPr lvl="1"/>
            <a:r>
              <a:rPr lang="en-GB" sz="2400" dirty="0" smtClean="0"/>
              <a:t>Some </a:t>
            </a:r>
            <a:r>
              <a:rPr lang="en-GB" sz="2400" dirty="0"/>
              <a:t>supplementary</a:t>
            </a:r>
            <a:r>
              <a:rPr lang="en-GB" sz="2400" dirty="0" smtClean="0"/>
              <a:t> materials available </a:t>
            </a:r>
            <a:r>
              <a:rPr lang="en-GB" sz="2400" dirty="0"/>
              <a:t>on web</a:t>
            </a:r>
            <a:endParaRPr lang="en-GB" sz="2400" dirty="0" smtClean="0"/>
          </a:p>
          <a:p>
            <a:r>
              <a:rPr lang="en-GB" sz="2800" dirty="0" smtClean="0"/>
              <a:t>Two </a:t>
            </a:r>
            <a:r>
              <a:rPr lang="en-GB" sz="2800" dirty="0"/>
              <a:t>weekly</a:t>
            </a:r>
            <a:r>
              <a:rPr lang="en-GB" sz="2800" dirty="0" smtClean="0"/>
              <a:t> lectures</a:t>
            </a:r>
          </a:p>
          <a:p>
            <a:pPr lvl="1"/>
            <a:r>
              <a:rPr lang="en-GB" sz="2400" dirty="0" smtClean="0"/>
              <a:t>With online quizzes before the lectures</a:t>
            </a:r>
          </a:p>
          <a:p>
            <a:r>
              <a:rPr lang="en-GB" sz="2800" dirty="0" smtClean="0"/>
              <a:t>Four </a:t>
            </a:r>
            <a:r>
              <a:rPr lang="en-GB" sz="2800" dirty="0"/>
              <a:t>(10-25 hour)</a:t>
            </a:r>
            <a:r>
              <a:rPr lang="en-GB" sz="2800" dirty="0" smtClean="0"/>
              <a:t> individual projects</a:t>
            </a:r>
          </a:p>
          <a:p>
            <a:pPr lvl="1"/>
            <a:r>
              <a:rPr lang="en-GB" sz="2400" dirty="0" smtClean="0"/>
              <a:t>Exploring </a:t>
            </a:r>
            <a:r>
              <a:rPr lang="en-GB" sz="2400" dirty="0"/>
              <a:t>and exploiting OS </a:t>
            </a:r>
            <a:r>
              <a:rPr lang="en-GB" sz="2400" dirty="0" smtClean="0"/>
              <a:t>features</a:t>
            </a:r>
            <a:endParaRPr lang="en-GB" dirty="0" smtClean="0"/>
          </a:p>
          <a:p>
            <a:pPr lvl="1"/>
            <a:r>
              <a:rPr lang="en-GB" sz="2400" dirty="0" smtClean="0"/>
              <a:t>Plus one warm-up project</a:t>
            </a:r>
          </a:p>
          <a:p>
            <a:r>
              <a:rPr lang="en-GB" sz="2800" dirty="0" smtClean="0"/>
              <a:t>A midterm and a final exam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08"/>
            <a:ext cx="8229600" cy="1143000"/>
          </a:xfrm>
        </p:spPr>
        <p:txBody>
          <a:bodyPr/>
          <a:lstStyle/>
          <a:p>
            <a:r>
              <a:rPr lang="en-GB" dirty="0"/>
              <a:t>Course Load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8662"/>
            <a:ext cx="8153400" cy="5334000"/>
          </a:xfrm>
        </p:spPr>
        <p:txBody>
          <a:bodyPr/>
          <a:lstStyle/>
          <a:p>
            <a:r>
              <a:rPr lang="en-GB" dirty="0"/>
              <a:t>Reputation: THE hardest </a:t>
            </a:r>
            <a:r>
              <a:rPr lang="en-GB" dirty="0" smtClean="0"/>
              <a:t>undergrad </a:t>
            </a:r>
            <a:r>
              <a:rPr lang="en-GB" dirty="0"/>
              <a:t>CS class</a:t>
            </a:r>
            <a:endParaRPr lang="en-GB" dirty="0" smtClean="0"/>
          </a:p>
          <a:p>
            <a:pPr lvl="1"/>
            <a:r>
              <a:rPr lang="en-GB" dirty="0" smtClean="0"/>
              <a:t>Fast </a:t>
            </a:r>
            <a:r>
              <a:rPr lang="en-GB" dirty="0"/>
              <a:t>pace through much non-trivial </a:t>
            </a:r>
            <a:r>
              <a:rPr lang="en-GB" dirty="0" smtClean="0"/>
              <a:t>material</a:t>
            </a:r>
          </a:p>
          <a:p>
            <a:r>
              <a:rPr lang="en-GB" dirty="0" smtClean="0"/>
              <a:t>Expectations </a:t>
            </a:r>
            <a:r>
              <a:rPr lang="en-GB" dirty="0"/>
              <a:t>you should have</a:t>
            </a:r>
            <a:endParaRPr lang="en-GB" dirty="0" smtClean="0"/>
          </a:p>
          <a:p>
            <a:pPr lvl="1"/>
            <a:r>
              <a:rPr lang="en-GB" dirty="0" smtClean="0"/>
              <a:t>lectures	</a:t>
            </a:r>
            <a:r>
              <a:rPr lang="en-GB" dirty="0"/>
              <a:t>	</a:t>
            </a:r>
            <a:r>
              <a:rPr lang="en-GB" dirty="0" smtClean="0"/>
              <a:t>	4-</a:t>
            </a:r>
            <a:r>
              <a:rPr lang="en-GB" dirty="0"/>
              <a:t>6 hours/week</a:t>
            </a:r>
            <a:endParaRPr lang="en-GB" dirty="0" smtClean="0"/>
          </a:p>
          <a:p>
            <a:pPr lvl="1"/>
            <a:r>
              <a:rPr lang="en-GB" dirty="0" smtClean="0"/>
              <a:t>reading				3-6 </a:t>
            </a:r>
            <a:r>
              <a:rPr lang="en-GB" dirty="0"/>
              <a:t>hours/week</a:t>
            </a:r>
          </a:p>
          <a:p>
            <a:pPr lvl="1"/>
            <a:r>
              <a:rPr lang="en-GB" dirty="0"/>
              <a:t>projects			3-20 hours/week</a:t>
            </a:r>
          </a:p>
          <a:p>
            <a:pPr lvl="1"/>
            <a:r>
              <a:rPr lang="en-GB" dirty="0"/>
              <a:t>exam study	</a:t>
            </a:r>
            <a:r>
              <a:rPr lang="en-GB" dirty="0" smtClean="0"/>
              <a:t>	5</a:t>
            </a:r>
            <a:r>
              <a:rPr lang="en-GB" dirty="0"/>
              <a:t>-15 hours (twice)</a:t>
            </a:r>
          </a:p>
          <a:p>
            <a:r>
              <a:rPr lang="en-GB" dirty="0"/>
              <a:t>Keeping up (week by week) is critical</a:t>
            </a:r>
            <a:endParaRPr lang="en-GB" dirty="0" smtClean="0"/>
          </a:p>
          <a:p>
            <a:pPr lvl="1"/>
            <a:r>
              <a:rPr lang="en-GB" dirty="0" smtClean="0"/>
              <a:t>Catching </a:t>
            </a:r>
            <a:r>
              <a:rPr lang="en-GB" dirty="0"/>
              <a:t>up is extremely difficult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Text for Course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9900" y="1600200"/>
            <a:ext cx="8229600" cy="4525963"/>
          </a:xfrm>
        </p:spPr>
        <p:txBody>
          <a:bodyPr/>
          <a:lstStyle/>
          <a:p>
            <a:r>
              <a:rPr lang="en-GB" sz="2800" dirty="0" err="1" smtClean="0"/>
              <a:t>Remzi</a:t>
            </a:r>
            <a:r>
              <a:rPr lang="en-GB" sz="2800" dirty="0" smtClean="0"/>
              <a:t> and Andrea </a:t>
            </a:r>
            <a:r>
              <a:rPr lang="en-GB" sz="2800" dirty="0" err="1" smtClean="0"/>
              <a:t>Arpaci-Dusseau</a:t>
            </a:r>
            <a:r>
              <a:rPr lang="en-GB" sz="2800" dirty="0" smtClean="0"/>
              <a:t>: </a:t>
            </a:r>
            <a:r>
              <a:rPr lang="en-GB" sz="2800" i="1" dirty="0" smtClean="0"/>
              <a:t>Operating Systems: Three Easy Pieces</a:t>
            </a:r>
          </a:p>
          <a:p>
            <a:pPr lvl="1"/>
            <a:r>
              <a:rPr lang="en-GB" sz="2400" dirty="0" smtClean="0"/>
              <a:t>Freely available on line at </a:t>
            </a:r>
            <a:r>
              <a:rPr lang="en-US" sz="2400" dirty="0" smtClean="0"/>
              <a:t>http://</a:t>
            </a:r>
            <a:r>
              <a:rPr lang="en-US" sz="2400" dirty="0" err="1" smtClean="0"/>
              <a:t>pages.cs.wisc.edu/~remzi/OSTEP</a:t>
            </a:r>
            <a:r>
              <a:rPr lang="en-US" sz="2400" dirty="0" smtClean="0"/>
              <a:t>/</a:t>
            </a:r>
            <a:endParaRPr lang="en-GB" sz="2400" dirty="0" smtClean="0"/>
          </a:p>
          <a:p>
            <a:r>
              <a:rPr lang="en-GB" sz="2800" dirty="0" smtClean="0"/>
              <a:t>Supplementary readings from </a:t>
            </a:r>
            <a:r>
              <a:rPr lang="en-GB" sz="2800" dirty="0" err="1" smtClean="0"/>
              <a:t>Saltzer</a:t>
            </a:r>
            <a:r>
              <a:rPr lang="en-GB" sz="2800" dirty="0" smtClean="0"/>
              <a:t> and </a:t>
            </a:r>
            <a:r>
              <a:rPr lang="en-GB" sz="2800" dirty="0" err="1" smtClean="0"/>
              <a:t>Kaashoek</a:t>
            </a:r>
            <a:r>
              <a:rPr lang="en-GB" sz="2800" dirty="0" smtClean="0"/>
              <a:t>: </a:t>
            </a:r>
            <a:r>
              <a:rPr lang="en-GB" sz="2800" i="1" dirty="0" smtClean="0"/>
              <a:t>Principles of Computer Systems Design</a:t>
            </a:r>
          </a:p>
          <a:p>
            <a:pPr lvl="1"/>
            <a:r>
              <a:rPr lang="en-GB" sz="2400" dirty="0" smtClean="0"/>
              <a:t>Free on line at</a:t>
            </a:r>
          </a:p>
          <a:p>
            <a:pPr lvl="2">
              <a:buNone/>
            </a:pPr>
            <a:r>
              <a:rPr lang="en-US" sz="1800" dirty="0" smtClean="0">
                <a:hlinkClick r:id="rId3"/>
              </a:rPr>
              <a:t>http://www.sciencedirect.com/science/book/9780123749574</a:t>
            </a:r>
            <a:endParaRPr lang="en-US" sz="1800" dirty="0" smtClean="0"/>
          </a:p>
          <a:p>
            <a:pPr lvl="2"/>
            <a:r>
              <a:rPr lang="en-US" sz="2000" dirty="0" smtClean="0"/>
              <a:t>Only on-campus or through the UCLA VPN</a:t>
            </a:r>
            <a:endParaRPr lang="en-GB" sz="2000" dirty="0" smtClean="0"/>
          </a:p>
          <a:p>
            <a:r>
              <a:rPr lang="en-GB" sz="2800" dirty="0" smtClean="0"/>
              <a:t>Supplemented with web-based materials</a:t>
            </a: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Grading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3985"/>
            <a:ext cx="8229600" cy="4525963"/>
          </a:xfrm>
        </p:spPr>
        <p:txBody>
          <a:bodyPr/>
          <a:lstStyle/>
          <a:p>
            <a:r>
              <a:rPr lang="en-GB" dirty="0" smtClean="0"/>
              <a:t>Basis for grading:</a:t>
            </a:r>
          </a:p>
          <a:p>
            <a:pPr lvl="1"/>
            <a:r>
              <a:rPr lang="en-GB" sz="2400" dirty="0" smtClean="0"/>
              <a:t>Quizzes				  5%</a:t>
            </a:r>
          </a:p>
          <a:p>
            <a:pPr lvl="1"/>
            <a:r>
              <a:rPr lang="en-GB" sz="2400" dirty="0" smtClean="0"/>
              <a:t>1 midterm exam		20%</a:t>
            </a:r>
          </a:p>
          <a:p>
            <a:pPr lvl="1"/>
            <a:r>
              <a:rPr lang="en-GB" sz="2400" dirty="0" smtClean="0"/>
              <a:t>Final </a:t>
            </a:r>
            <a:r>
              <a:rPr lang="en-GB" sz="2400" dirty="0"/>
              <a:t>exam		</a:t>
            </a:r>
            <a:r>
              <a:rPr lang="en-GB" sz="2400" dirty="0" smtClean="0"/>
              <a:t>	30%</a:t>
            </a:r>
          </a:p>
          <a:p>
            <a:pPr lvl="1"/>
            <a:r>
              <a:rPr lang="en-GB" sz="2400" dirty="0" smtClean="0"/>
              <a:t>Lab 0	</a:t>
            </a:r>
            <a:r>
              <a:rPr lang="en-GB" sz="2400" dirty="0"/>
              <a:t>		</a:t>
            </a:r>
            <a:r>
              <a:rPr lang="en-GB" sz="2400" dirty="0" smtClean="0"/>
              <a:t>	  5%</a:t>
            </a:r>
          </a:p>
          <a:p>
            <a:pPr lvl="1"/>
            <a:r>
              <a:rPr lang="en-GB" sz="2400" dirty="0" smtClean="0"/>
              <a:t>Other labs			10% each</a:t>
            </a:r>
            <a:endParaRPr lang="en-GB" dirty="0" smtClean="0"/>
          </a:p>
          <a:p>
            <a:r>
              <a:rPr lang="en-GB" dirty="0"/>
              <a:t>I do look at distribution for final grades</a:t>
            </a:r>
            <a:endParaRPr lang="en-GB" dirty="0" smtClean="0"/>
          </a:p>
          <a:p>
            <a:pPr lvl="1"/>
            <a:r>
              <a:rPr lang="en-GB" dirty="0" smtClean="0"/>
              <a:t>But don’t use a formal curve</a:t>
            </a:r>
          </a:p>
          <a:p>
            <a:r>
              <a:rPr lang="en-GB" dirty="0" smtClean="0"/>
              <a:t>All </a:t>
            </a:r>
            <a:r>
              <a:rPr lang="en-GB" dirty="0"/>
              <a:t>scores available on </a:t>
            </a:r>
            <a:r>
              <a:rPr lang="en-GB" dirty="0" err="1"/>
              <a:t>MyUCLA</a:t>
            </a:r>
            <a:endParaRPr lang="en-GB" dirty="0" smtClean="0"/>
          </a:p>
          <a:p>
            <a:pPr lvl="1"/>
            <a:r>
              <a:rPr lang="en-GB" dirty="0" smtClean="0"/>
              <a:t>Please </a:t>
            </a:r>
            <a:r>
              <a:rPr lang="en-GB" dirty="0"/>
              <a:t>check them for accuracy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3-5 question quizzes on the assigned reading materials</a:t>
            </a:r>
          </a:p>
          <a:p>
            <a:r>
              <a:rPr lang="en-US" dirty="0" smtClean="0"/>
              <a:t>Must be taken before the lecture</a:t>
            </a:r>
          </a:p>
          <a:p>
            <a:r>
              <a:rPr lang="en-US" dirty="0" smtClean="0"/>
              <a:t>Not intended to be hard questions</a:t>
            </a:r>
          </a:p>
          <a:p>
            <a:pPr lvl="1"/>
            <a:r>
              <a:rPr lang="en-US" dirty="0" smtClean="0"/>
              <a:t>IF you’ve read the assigned materials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Midterm Examination</a:t>
            </a:r>
            <a:endParaRPr lang="en-GB" dirty="0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When:</a:t>
            </a:r>
            <a:r>
              <a:rPr lang="en-GB" sz="2800" dirty="0" smtClean="0"/>
              <a:t> Second lecture of the 5th week (in class section, Tuesday, October 25)</a:t>
            </a:r>
          </a:p>
          <a:p>
            <a:r>
              <a:rPr lang="en-GB" sz="2800" dirty="0"/>
              <a:t>Scope:</a:t>
            </a:r>
            <a:r>
              <a:rPr lang="en-GB" sz="2800" dirty="0" smtClean="0"/>
              <a:t> All lectures up to the exam date</a:t>
            </a:r>
          </a:p>
          <a:p>
            <a:pPr lvl="1"/>
            <a:r>
              <a:rPr lang="en-GB" sz="2400" dirty="0" smtClean="0"/>
              <a:t>Approximately </a:t>
            </a:r>
            <a:r>
              <a:rPr lang="en-GB" sz="2400" dirty="0"/>
              <a:t>60% lecture, 40% text</a:t>
            </a:r>
          </a:p>
          <a:p>
            <a:r>
              <a:rPr lang="en-GB" sz="2800" dirty="0"/>
              <a:t>Format:</a:t>
            </a:r>
            <a:endParaRPr lang="en-GB" sz="2800" dirty="0" smtClean="0"/>
          </a:p>
          <a:p>
            <a:pPr lvl="1"/>
            <a:r>
              <a:rPr lang="en-GB" sz="2400" dirty="0" smtClean="0"/>
              <a:t>Closed </a:t>
            </a:r>
            <a:r>
              <a:rPr lang="en-GB" sz="2400" dirty="0"/>
              <a:t>book</a:t>
            </a:r>
          </a:p>
          <a:p>
            <a:pPr lvl="1"/>
            <a:r>
              <a:rPr lang="en-GB" sz="2400" dirty="0"/>
              <a:t>10-15 essay questions, most with short answers</a:t>
            </a:r>
          </a:p>
          <a:p>
            <a:r>
              <a:rPr lang="en-GB" sz="2800" dirty="0"/>
              <a:t>Goals:</a:t>
            </a:r>
            <a:endParaRPr lang="en-GB" sz="28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understanding of key concepts</a:t>
            </a:r>
            <a:endParaRPr lang="en-GB" sz="24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ability to apply principles to practical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Exam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</a:t>
            </a:r>
            <a:r>
              <a:rPr lang="en-GB" sz="2800" dirty="0" smtClean="0"/>
              <a:t>: Monday, December 5, 11:30 AM-2:30 PM</a:t>
            </a:r>
          </a:p>
          <a:p>
            <a:r>
              <a:rPr lang="en-GB" sz="2800" dirty="0"/>
              <a:t>Scope:</a:t>
            </a:r>
            <a:r>
              <a:rPr lang="en-GB" sz="2800" dirty="0" smtClean="0"/>
              <a:t> Entire </a:t>
            </a:r>
            <a:r>
              <a:rPr lang="en-GB" sz="2800" dirty="0"/>
              <a:t>course</a:t>
            </a:r>
          </a:p>
          <a:p>
            <a:r>
              <a:rPr lang="en-GB" sz="2800" dirty="0"/>
              <a:t>Format:</a:t>
            </a:r>
          </a:p>
          <a:p>
            <a:pPr lvl="1"/>
            <a:r>
              <a:rPr lang="en-GB" sz="2400" dirty="0"/>
              <a:t>6-8 hard multi-part essay questions</a:t>
            </a:r>
            <a:endParaRPr lang="en-GB" sz="2400" dirty="0" smtClean="0"/>
          </a:p>
          <a:p>
            <a:pPr lvl="1"/>
            <a:r>
              <a:rPr lang="en-GB" sz="2400" dirty="0" smtClean="0"/>
              <a:t>You </a:t>
            </a:r>
            <a:r>
              <a:rPr lang="en-GB" sz="2400" dirty="0"/>
              <a:t>get to pick a subset of them to answer</a:t>
            </a:r>
          </a:p>
          <a:p>
            <a:r>
              <a:rPr lang="en-GB" sz="2800" dirty="0"/>
              <a:t>Goals:</a:t>
            </a:r>
            <a:endParaRPr lang="en-GB" sz="28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mastery of key concepts</a:t>
            </a:r>
            <a:endParaRPr lang="en-GB" sz="24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ability to apply key concepts to real problems</a:t>
            </a:r>
            <a:endParaRPr lang="en-GB" sz="2400" dirty="0" smtClean="0"/>
          </a:p>
          <a:p>
            <a:pPr lvl="1"/>
            <a:r>
              <a:rPr lang="en-GB" sz="2400" dirty="0" smtClean="0"/>
              <a:t>Use </a:t>
            </a:r>
            <a:r>
              <a:rPr lang="en-GB" sz="2400" dirty="0"/>
              <a:t>key concepts to gain insight into new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Projects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91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Format: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1 warm-up project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4 regular projects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Done individually</a:t>
            </a:r>
          </a:p>
          <a:p>
            <a:pPr>
              <a:lnSpc>
                <a:spcPct val="90000"/>
              </a:lnSpc>
            </a:pPr>
            <a:r>
              <a:rPr lang="en-GB" dirty="0"/>
              <a:t>Goals: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Develop </a:t>
            </a:r>
            <a:r>
              <a:rPr lang="en-GB" dirty="0"/>
              <a:t>ability to exploit OS features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Develop </a:t>
            </a:r>
            <a:r>
              <a:rPr lang="en-GB" dirty="0"/>
              <a:t>programming/problem solving ability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Practice software </a:t>
            </a:r>
            <a:r>
              <a:rPr lang="en-GB" dirty="0"/>
              <a:t>project skills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Lab </a:t>
            </a:r>
            <a:r>
              <a:rPr lang="en-GB" dirty="0"/>
              <a:t>and lecture are fairly distinct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Ask instructor about tests and lectures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Ask TAs about labs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Late Assignments &amp; Make-ups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17600"/>
            <a:ext cx="8229600" cy="4525963"/>
          </a:xfrm>
        </p:spPr>
        <p:txBody>
          <a:bodyPr/>
          <a:lstStyle/>
          <a:p>
            <a:r>
              <a:rPr lang="en-GB" sz="2800" dirty="0" smtClean="0"/>
              <a:t>Quizzes</a:t>
            </a:r>
          </a:p>
          <a:p>
            <a:pPr lvl="1"/>
            <a:r>
              <a:rPr lang="en-GB" sz="2400" dirty="0" smtClean="0"/>
              <a:t>No late quizzes accepted, no make-ups</a:t>
            </a:r>
          </a:p>
          <a:p>
            <a:r>
              <a:rPr lang="en-GB" dirty="0" smtClean="0"/>
              <a:t>Labs</a:t>
            </a:r>
          </a:p>
          <a:p>
            <a:pPr lvl="1"/>
            <a:r>
              <a:rPr lang="en-GB" sz="2400" dirty="0" smtClean="0"/>
              <a:t>Due dates set by TAs</a:t>
            </a:r>
          </a:p>
          <a:p>
            <a:pPr lvl="1"/>
            <a:r>
              <a:rPr lang="en-GB" sz="2400" dirty="0" smtClean="0"/>
              <a:t>TAs also sets policy on late assignments</a:t>
            </a:r>
          </a:p>
          <a:p>
            <a:pPr lvl="1"/>
            <a:r>
              <a:rPr lang="en-GB" sz="2400" dirty="0" smtClean="0"/>
              <a:t>The TAs will handle all issues related to labs</a:t>
            </a:r>
          </a:p>
          <a:p>
            <a:pPr lvl="2"/>
            <a:r>
              <a:rPr lang="en-GB" sz="2000" dirty="0" smtClean="0"/>
              <a:t>Ask them, not me</a:t>
            </a:r>
          </a:p>
          <a:p>
            <a:pPr lvl="2"/>
            <a:r>
              <a:rPr lang="en-GB" sz="2000" dirty="0" smtClean="0"/>
              <a:t>Don’t expect me to overrule their decisions</a:t>
            </a:r>
          </a:p>
          <a:p>
            <a:r>
              <a:rPr lang="en-GB" sz="2800" dirty="0" smtClean="0"/>
              <a:t>Exams</a:t>
            </a:r>
          </a:p>
          <a:p>
            <a:pPr lvl="1"/>
            <a:r>
              <a:rPr lang="en-GB" sz="2400" dirty="0" smtClean="0"/>
              <a:t>Alternate times or make-ups only possible with prior consent of the instructor</a:t>
            </a:r>
          </a:p>
          <a:p>
            <a:pPr lvl="1"/>
            <a:r>
              <a:rPr lang="en-GB" sz="2400" dirty="0" smtClean="0"/>
              <a:t>If you miss a test, too bad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It </a:t>
            </a:r>
            <a:r>
              <a:rPr lang="en-GB" sz="2800" dirty="0"/>
              <a:t>is OK to study with friends 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Discussing </a:t>
            </a:r>
            <a:r>
              <a:rPr lang="en-GB" sz="2400" dirty="0"/>
              <a:t>problems helps you to understand them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It </a:t>
            </a:r>
            <a:r>
              <a:rPr lang="en-GB" sz="2800" dirty="0"/>
              <a:t>is OK to do independent research on a subject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There </a:t>
            </a:r>
            <a:r>
              <a:rPr lang="en-GB" sz="2400" dirty="0"/>
              <a:t>are many excellent treatments out there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But </a:t>
            </a:r>
            <a:r>
              <a:rPr lang="en-GB" sz="2800" dirty="0"/>
              <a:t>all work you submit must be your own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Do </a:t>
            </a:r>
            <a:r>
              <a:rPr lang="en-GB" sz="2400" dirty="0"/>
              <a:t>not </a:t>
            </a:r>
            <a:r>
              <a:rPr lang="en-GB" sz="2400" u="sng" dirty="0"/>
              <a:t>write</a:t>
            </a:r>
            <a:r>
              <a:rPr lang="en-GB" sz="2400" dirty="0"/>
              <a:t> your</a:t>
            </a:r>
            <a:r>
              <a:rPr lang="en-GB" sz="2400" dirty="0" smtClean="0"/>
              <a:t> lab answers with </a:t>
            </a:r>
            <a:r>
              <a:rPr lang="en-GB" sz="2400" dirty="0"/>
              <a:t>a friend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Do </a:t>
            </a:r>
            <a:r>
              <a:rPr lang="en-GB" sz="2400" dirty="0"/>
              <a:t>not </a:t>
            </a:r>
            <a:r>
              <a:rPr lang="en-GB" sz="2400" u="sng" dirty="0"/>
              <a:t>copy</a:t>
            </a:r>
            <a:r>
              <a:rPr lang="en-GB" sz="2400" dirty="0"/>
              <a:t> another student's work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Do </a:t>
            </a:r>
            <a:r>
              <a:rPr lang="en-GB" sz="2400" dirty="0"/>
              <a:t>not turn in solutions </a:t>
            </a:r>
            <a:r>
              <a:rPr lang="en-GB" sz="2400" u="sng" dirty="0"/>
              <a:t>from off the web</a:t>
            </a:r>
            <a:endParaRPr lang="en-GB" sz="2400" u="sng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If </a:t>
            </a:r>
            <a:r>
              <a:rPr lang="en-GB" sz="2400" dirty="0"/>
              <a:t>you do research on a problem, </a:t>
            </a:r>
            <a:r>
              <a:rPr lang="en-GB" sz="2400" u="sng" dirty="0"/>
              <a:t>cite your sources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800" dirty="0"/>
              <a:t>I decide when two assignments are too similar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And </a:t>
            </a:r>
            <a:r>
              <a:rPr lang="en-GB" sz="2400" dirty="0"/>
              <a:t>I forward them immediately to the Dean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If </a:t>
            </a:r>
            <a:r>
              <a:rPr lang="en-GB" sz="2800" dirty="0"/>
              <a:t>you need help, ask the instructor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materials</a:t>
            </a:r>
          </a:p>
          <a:p>
            <a:r>
              <a:rPr lang="en-US" dirty="0" smtClean="0"/>
              <a:t>Introduction to the course</a:t>
            </a:r>
          </a:p>
          <a:p>
            <a:pPr lvl="1"/>
            <a:r>
              <a:rPr lang="en-US" dirty="0" smtClean="0"/>
              <a:t>Why study operating systems?</a:t>
            </a:r>
          </a:p>
          <a:p>
            <a:pPr lvl="1"/>
            <a:r>
              <a:rPr lang="en-US" dirty="0" smtClean="0"/>
              <a:t>Basics of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 – Projects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82"/>
            <a:ext cx="8229600" cy="4525963"/>
          </a:xfrm>
        </p:spPr>
        <p:txBody>
          <a:bodyPr/>
          <a:lstStyle/>
          <a:p>
            <a:r>
              <a:rPr lang="en-GB" sz="2800" dirty="0" smtClean="0"/>
              <a:t>Do </a:t>
            </a:r>
            <a:r>
              <a:rPr lang="en-GB" sz="2800" dirty="0"/>
              <a:t>your own projects</a:t>
            </a:r>
            <a:endParaRPr lang="en-GB" sz="2800" dirty="0" smtClean="0"/>
          </a:p>
          <a:p>
            <a:pPr lvl="1"/>
            <a:r>
              <a:rPr lang="en-GB" sz="2400" dirty="0" smtClean="0"/>
              <a:t>If </a:t>
            </a:r>
            <a:r>
              <a:rPr lang="en-GB" sz="2400" dirty="0"/>
              <a:t>you need additional help, ask the TA</a:t>
            </a:r>
            <a:endParaRPr lang="en-GB" sz="2400" dirty="0" smtClean="0"/>
          </a:p>
          <a:p>
            <a:r>
              <a:rPr lang="en-GB" sz="2800" dirty="0" smtClean="0"/>
              <a:t>You </a:t>
            </a:r>
            <a:r>
              <a:rPr lang="en-GB" sz="2800" dirty="0"/>
              <a:t>must design and write </a:t>
            </a:r>
            <a:r>
              <a:rPr lang="en-GB" sz="2800" u="sng" dirty="0"/>
              <a:t>all</a:t>
            </a:r>
            <a:r>
              <a:rPr lang="en-GB" sz="2800" dirty="0"/>
              <a:t> your own </a:t>
            </a:r>
            <a:r>
              <a:rPr lang="en-GB" sz="2800" dirty="0" smtClean="0"/>
              <a:t>code</a:t>
            </a:r>
            <a:endParaRPr lang="en-GB" sz="2400" dirty="0" smtClean="0"/>
          </a:p>
          <a:p>
            <a:pPr lvl="1"/>
            <a:r>
              <a:rPr lang="en-GB" sz="2400" dirty="0" smtClean="0"/>
              <a:t>Do </a:t>
            </a:r>
            <a:r>
              <a:rPr lang="en-GB" sz="2400" dirty="0"/>
              <a:t>not ask others how they solved the problem</a:t>
            </a:r>
            <a:endParaRPr lang="en-GB" sz="2400" dirty="0" smtClean="0"/>
          </a:p>
          <a:p>
            <a:pPr lvl="1"/>
            <a:r>
              <a:rPr lang="en-GB" sz="2400" dirty="0" smtClean="0"/>
              <a:t>Do </a:t>
            </a:r>
            <a:r>
              <a:rPr lang="en-GB" sz="2400" dirty="0"/>
              <a:t>not copy solutions from the web, files or listings</a:t>
            </a:r>
            <a:endParaRPr lang="en-GB" sz="2400" dirty="0" smtClean="0"/>
          </a:p>
          <a:p>
            <a:pPr lvl="1"/>
            <a:r>
              <a:rPr lang="en-GB" sz="2400" dirty="0" smtClean="0"/>
              <a:t>Cite </a:t>
            </a:r>
            <a:r>
              <a:rPr lang="en-GB" sz="2400" dirty="0"/>
              <a:t>any research sources you use</a:t>
            </a:r>
            <a:endParaRPr lang="en-GB" sz="2400" dirty="0" smtClean="0"/>
          </a:p>
          <a:p>
            <a:r>
              <a:rPr lang="en-GB" sz="2800" dirty="0" smtClean="0"/>
              <a:t>Protect </a:t>
            </a:r>
            <a:r>
              <a:rPr lang="en-GB" sz="2800" dirty="0"/>
              <a:t>yourself</a:t>
            </a:r>
            <a:endParaRPr lang="en-GB" sz="2800" dirty="0" smtClean="0"/>
          </a:p>
          <a:p>
            <a:pPr lvl="1"/>
            <a:r>
              <a:rPr lang="en-GB" sz="2400" dirty="0" smtClean="0"/>
              <a:t>Do </a:t>
            </a:r>
            <a:r>
              <a:rPr lang="en-GB" sz="2400" dirty="0"/>
              <a:t>not show other people your solutions</a:t>
            </a:r>
            <a:endParaRPr lang="en-GB" sz="2400" dirty="0" smtClean="0"/>
          </a:p>
          <a:p>
            <a:pPr lvl="1"/>
            <a:r>
              <a:rPr lang="en-GB" sz="2400" dirty="0" smtClean="0"/>
              <a:t>Be </a:t>
            </a:r>
            <a:r>
              <a:rPr lang="en-GB" sz="2400" dirty="0"/>
              <a:t>careful with old listings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 and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US" sz="2800" dirty="0" smtClean="0"/>
              <a:t>You might be able to find existing answers to some of the assignments on line</a:t>
            </a:r>
          </a:p>
          <a:p>
            <a:r>
              <a:rPr lang="en-US" sz="2800" dirty="0" smtClean="0"/>
              <a:t>Remember, if you can find it, so can we</a:t>
            </a:r>
          </a:p>
          <a:p>
            <a:pPr lvl="1"/>
            <a:r>
              <a:rPr lang="en-US" sz="2400" dirty="0" smtClean="0"/>
              <a:t>And we have, before</a:t>
            </a:r>
          </a:p>
          <a:p>
            <a:r>
              <a:rPr lang="en-US" sz="2800" dirty="0" smtClean="0"/>
              <a:t>It IS NOT OK to copy the answers from other people’s old assignments</a:t>
            </a:r>
          </a:p>
          <a:p>
            <a:pPr lvl="1"/>
            <a:r>
              <a:rPr lang="en-US" sz="2400" dirty="0" smtClean="0"/>
              <a:t>People who tried that have been caught and referred to the Office of the Dean of Students</a:t>
            </a:r>
          </a:p>
          <a:p>
            <a:r>
              <a:rPr lang="en-US" sz="2800" dirty="0" smtClean="0"/>
              <a:t>ANYTHING you get off the Internet must be treated as reference material</a:t>
            </a:r>
          </a:p>
          <a:p>
            <a:pPr lvl="1"/>
            <a:r>
              <a:rPr lang="en-US" sz="2400" dirty="0" smtClean="0"/>
              <a:t>If you use it, quote it and reference it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Purpose of course and relationships to other courses</a:t>
            </a:r>
          </a:p>
          <a:p>
            <a:r>
              <a:rPr lang="en-GB" dirty="0" smtClean="0"/>
              <a:t>Why study operating systems?</a:t>
            </a:r>
          </a:p>
          <a:p>
            <a:r>
              <a:rPr lang="en-GB" dirty="0" smtClean="0"/>
              <a:t>Major themes &amp; lessons in this course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99808" y="540399"/>
            <a:ext cx="6215336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CS 111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 smtClean="0"/>
              <a:t>Build on concepts from other courses</a:t>
            </a:r>
          </a:p>
          <a:p>
            <a:pPr lvl="1"/>
            <a:r>
              <a:rPr lang="en-GB" sz="2400" dirty="0" smtClean="0"/>
              <a:t>Data structures, programming languages, assembly language programming, computer architectures, ...</a:t>
            </a:r>
            <a:endParaRPr lang="en-GB" sz="2000" dirty="0" smtClean="0"/>
          </a:p>
          <a:p>
            <a:r>
              <a:rPr lang="en-GB" sz="2800" dirty="0" smtClean="0"/>
              <a:t>Prepare you for advanced courses</a:t>
            </a:r>
          </a:p>
          <a:p>
            <a:pPr lvl="1"/>
            <a:r>
              <a:rPr lang="en-GB" sz="2400" dirty="0" smtClean="0"/>
              <a:t>Data bases and distributed computing</a:t>
            </a:r>
          </a:p>
          <a:p>
            <a:pPr lvl="1"/>
            <a:r>
              <a:rPr lang="en-GB" sz="2400" dirty="0" smtClean="0"/>
              <a:t>Security, fault-tolerance, high availability</a:t>
            </a:r>
          </a:p>
          <a:p>
            <a:pPr lvl="1"/>
            <a:r>
              <a:rPr lang="en-GB" sz="2400" dirty="0" smtClean="0"/>
              <a:t>Network protocols, computer system </a:t>
            </a:r>
            <a:r>
              <a:rPr lang="en-GB" sz="2400" dirty="0" err="1" smtClean="0"/>
              <a:t>modeling</a:t>
            </a:r>
            <a:r>
              <a:rPr lang="en-GB" sz="2400" dirty="0" smtClean="0"/>
              <a:t>, </a:t>
            </a:r>
            <a:r>
              <a:rPr lang="en-GB" sz="2400" dirty="0" err="1" smtClean="0"/>
              <a:t>queueing</a:t>
            </a:r>
            <a:r>
              <a:rPr lang="en-GB" sz="2400" dirty="0" smtClean="0"/>
              <a:t> theory</a:t>
            </a:r>
          </a:p>
          <a:p>
            <a:r>
              <a:rPr lang="en-GB" sz="2800" dirty="0" smtClean="0"/>
              <a:t>Provide you with foundation concepts</a:t>
            </a:r>
          </a:p>
          <a:p>
            <a:pPr lvl="1"/>
            <a:r>
              <a:rPr lang="en-GB" sz="2400" dirty="0" smtClean="0"/>
              <a:t>Processes, threads, virtual address space, files</a:t>
            </a:r>
          </a:p>
          <a:p>
            <a:pPr lvl="1"/>
            <a:r>
              <a:rPr lang="en-GB" sz="2400" dirty="0" smtClean="0"/>
              <a:t>Capabilities, synchronization, leases, deadlock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570"/>
            <a:ext cx="8229600" cy="4525963"/>
          </a:xfrm>
        </p:spPr>
        <p:txBody>
          <a:bodyPr/>
          <a:lstStyle/>
          <a:p>
            <a:r>
              <a:rPr lang="en-GB" sz="2800" dirty="0" smtClean="0"/>
              <a:t>Few of you will actually build </a:t>
            </a:r>
            <a:r>
              <a:rPr lang="en-GB" sz="2800" dirty="0" err="1" smtClean="0"/>
              <a:t>OSs</a:t>
            </a:r>
            <a:endParaRPr lang="en-GB" sz="2800" dirty="0" smtClean="0"/>
          </a:p>
          <a:p>
            <a:r>
              <a:rPr lang="en-GB" sz="2800" dirty="0" smtClean="0"/>
              <a:t>But many of you will:</a:t>
            </a:r>
          </a:p>
          <a:p>
            <a:pPr lvl="1"/>
            <a:r>
              <a:rPr lang="en-GB" sz="2400" dirty="0" smtClean="0"/>
              <a:t>Set up, configure, manage computer systems</a:t>
            </a:r>
          </a:p>
          <a:p>
            <a:pPr lvl="1"/>
            <a:r>
              <a:rPr lang="en-GB" sz="2400" dirty="0" smtClean="0"/>
              <a:t>Write programs that exploit OS features</a:t>
            </a:r>
          </a:p>
          <a:p>
            <a:pPr lvl="1"/>
            <a:r>
              <a:rPr lang="en-GB" sz="2400" dirty="0" smtClean="0"/>
              <a:t>Work with complex, distributed, parallel software</a:t>
            </a:r>
          </a:p>
          <a:p>
            <a:pPr lvl="1"/>
            <a:r>
              <a:rPr lang="en-GB" sz="2400" dirty="0" smtClean="0"/>
              <a:t>Work with abstracted services and resources</a:t>
            </a:r>
          </a:p>
          <a:p>
            <a:r>
              <a:rPr lang="en-GB" sz="2800" dirty="0" smtClean="0"/>
              <a:t>Many hard problems have been solved in OS context</a:t>
            </a:r>
          </a:p>
          <a:p>
            <a:pPr lvl="1"/>
            <a:r>
              <a:rPr lang="en-GB" sz="2400" dirty="0" smtClean="0"/>
              <a:t>Synchronization, security, integrity, protocols, distributed computing, dynamic resource management, ...</a:t>
            </a:r>
          </a:p>
          <a:p>
            <a:pPr lvl="1"/>
            <a:r>
              <a:rPr lang="en-GB" sz="2400" dirty="0" smtClean="0"/>
              <a:t>In this class, we study these problems and their solutions</a:t>
            </a:r>
          </a:p>
          <a:p>
            <a:pPr lvl="1"/>
            <a:r>
              <a:rPr lang="en-GB" sz="2400" dirty="0" smtClean="0"/>
              <a:t>These approaches can be applied to other areas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7775" y="540399"/>
            <a:ext cx="7363083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718"/>
            <a:ext cx="8229600" cy="1143000"/>
          </a:xfrm>
        </p:spPr>
        <p:txBody>
          <a:bodyPr/>
          <a:lstStyle/>
          <a:p>
            <a:r>
              <a:rPr lang="en-US" dirty="0" smtClean="0"/>
              <a:t>Why Are Operating Systems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They are extremely complex</a:t>
            </a:r>
          </a:p>
          <a:p>
            <a:pPr lvl="1"/>
            <a:r>
              <a:rPr lang="en-GB" sz="2400" dirty="0" smtClean="0"/>
              <a:t>But try to appear simple enough for everyone to use</a:t>
            </a:r>
          </a:p>
          <a:p>
            <a:r>
              <a:rPr lang="en-GB" sz="2800" dirty="0" smtClean="0"/>
              <a:t>They are very demanding</a:t>
            </a:r>
          </a:p>
          <a:p>
            <a:pPr lvl="1"/>
            <a:r>
              <a:rPr lang="en-GB" sz="2400" dirty="0" smtClean="0"/>
              <a:t>They require vision, imagination, and insight</a:t>
            </a:r>
          </a:p>
          <a:p>
            <a:pPr lvl="1"/>
            <a:r>
              <a:rPr lang="en-GB" sz="2400" dirty="0" smtClean="0"/>
              <a:t>They must have elegance and generality</a:t>
            </a:r>
          </a:p>
          <a:p>
            <a:pPr lvl="1"/>
            <a:r>
              <a:rPr lang="en-GB" sz="2400" dirty="0" smtClean="0"/>
              <a:t>They demand meticulous attention to detail</a:t>
            </a:r>
          </a:p>
          <a:p>
            <a:r>
              <a:rPr lang="en-GB" sz="2800" dirty="0" smtClean="0"/>
              <a:t>They are held to very high standards</a:t>
            </a:r>
          </a:p>
          <a:p>
            <a:pPr lvl="1"/>
            <a:r>
              <a:rPr lang="en-GB" sz="2400" dirty="0" smtClean="0"/>
              <a:t>Performance, correctness, robustness,</a:t>
            </a:r>
          </a:p>
          <a:p>
            <a:pPr lvl="1"/>
            <a:r>
              <a:rPr lang="en-GB" sz="2400" dirty="0" smtClean="0"/>
              <a:t>Scalability, extensibility, reusability</a:t>
            </a:r>
          </a:p>
          <a:p>
            <a:r>
              <a:rPr lang="en-GB" sz="2800" dirty="0" smtClean="0"/>
              <a:t>They are the base we all work from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042"/>
            <a:ext cx="8229600" cy="1143000"/>
          </a:xfrm>
        </p:spPr>
        <p:txBody>
          <a:bodyPr/>
          <a:lstStyle/>
          <a:p>
            <a:r>
              <a:rPr lang="en-GB" dirty="0" smtClean="0"/>
              <a:t>Recurring OS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926"/>
            <a:ext cx="8229600" cy="4525963"/>
          </a:xfrm>
        </p:spPr>
        <p:txBody>
          <a:bodyPr/>
          <a:lstStyle/>
          <a:p>
            <a:r>
              <a:rPr lang="en-GB" sz="2800" dirty="0" smtClean="0"/>
              <a:t>View services as objects and operations</a:t>
            </a:r>
          </a:p>
          <a:p>
            <a:pPr lvl="1"/>
            <a:r>
              <a:rPr lang="en-GB" sz="2400" dirty="0" smtClean="0"/>
              <a:t>Behind every object there is a data structure</a:t>
            </a:r>
          </a:p>
          <a:p>
            <a:r>
              <a:rPr lang="en-GB" sz="2800" dirty="0" smtClean="0"/>
              <a:t>Separate policy from mechanism</a:t>
            </a:r>
          </a:p>
          <a:p>
            <a:pPr lvl="1"/>
            <a:r>
              <a:rPr lang="en-GB" sz="2400" dirty="0" smtClean="0"/>
              <a:t>Policy determines what can/should be done</a:t>
            </a:r>
          </a:p>
          <a:p>
            <a:pPr lvl="1"/>
            <a:r>
              <a:rPr lang="en-GB" sz="2400" dirty="0" smtClean="0"/>
              <a:t>Mechanism implements basic operations to do it</a:t>
            </a:r>
          </a:p>
          <a:p>
            <a:pPr lvl="1"/>
            <a:r>
              <a:rPr lang="en-GB" sz="2400" dirty="0" smtClean="0"/>
              <a:t>Mechanisms shouldn’t dictate or limit policies</a:t>
            </a:r>
          </a:p>
          <a:p>
            <a:pPr lvl="1"/>
            <a:r>
              <a:rPr lang="en-GB" sz="2400" dirty="0" smtClean="0"/>
              <a:t>Policies must be changeable without changing mechanisms</a:t>
            </a:r>
          </a:p>
          <a:p>
            <a:r>
              <a:rPr lang="en-GB" sz="2800" dirty="0" smtClean="0"/>
              <a:t>Parallelism and asynchrony are powerful and vital</a:t>
            </a:r>
          </a:p>
          <a:p>
            <a:pPr lvl="1"/>
            <a:r>
              <a:rPr lang="en-GB" sz="2400" dirty="0" smtClean="0"/>
              <a:t>But dangerous when used carelessly</a:t>
            </a:r>
          </a:p>
          <a:p>
            <a:r>
              <a:rPr lang="en-GB" sz="2800" dirty="0" smtClean="0"/>
              <a:t>Performance and correctness are often at odds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Recurring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940"/>
            <a:ext cx="8229600" cy="4525963"/>
          </a:xfrm>
        </p:spPr>
        <p:txBody>
          <a:bodyPr/>
          <a:lstStyle/>
          <a:p>
            <a:r>
              <a:rPr lang="en-GB" dirty="0" smtClean="0"/>
              <a:t>An interface specification is a contract</a:t>
            </a:r>
          </a:p>
          <a:p>
            <a:pPr lvl="1"/>
            <a:r>
              <a:rPr lang="en-GB" dirty="0" smtClean="0"/>
              <a:t>Specifies responsibilities of producers &amp; consumers</a:t>
            </a:r>
          </a:p>
          <a:p>
            <a:pPr lvl="1"/>
            <a:r>
              <a:rPr lang="en-GB" dirty="0" smtClean="0"/>
              <a:t>Basis for product/release interoperability</a:t>
            </a:r>
          </a:p>
          <a:p>
            <a:r>
              <a:rPr lang="en-GB" dirty="0" smtClean="0"/>
              <a:t>Interface vs. implementation</a:t>
            </a:r>
          </a:p>
          <a:p>
            <a:pPr lvl="1"/>
            <a:r>
              <a:rPr lang="en-GB" dirty="0" smtClean="0"/>
              <a:t>An implementation is not a specification</a:t>
            </a:r>
          </a:p>
          <a:p>
            <a:pPr lvl="1"/>
            <a:r>
              <a:rPr lang="en-GB" dirty="0" smtClean="0"/>
              <a:t>Many compliant implementations are possible</a:t>
            </a:r>
          </a:p>
          <a:p>
            <a:pPr lvl="1"/>
            <a:r>
              <a:rPr lang="en-GB" dirty="0" smtClean="0"/>
              <a:t>Inappropriate dependencies cause problems</a:t>
            </a:r>
          </a:p>
          <a:p>
            <a:r>
              <a:rPr lang="en-GB" dirty="0" smtClean="0"/>
              <a:t>Modularity and functional encapsulation</a:t>
            </a:r>
          </a:p>
          <a:p>
            <a:pPr lvl="1"/>
            <a:r>
              <a:rPr lang="en-GB" dirty="0" smtClean="0"/>
              <a:t>Complexity hiding and appropriate 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/>
          <a:lstStyle/>
          <a:p>
            <a:r>
              <a:rPr lang="en-US" dirty="0" smtClean="0"/>
              <a:t>Life Lessons From Studying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260"/>
            <a:ext cx="8229600" cy="4525963"/>
          </a:xfrm>
        </p:spPr>
        <p:txBody>
          <a:bodyPr/>
          <a:lstStyle/>
          <a:p>
            <a:r>
              <a:rPr lang="en-GB" sz="2400" dirty="0" smtClean="0"/>
              <a:t>There </a:t>
            </a:r>
            <a:r>
              <a:rPr lang="en-GB" sz="2400" dirty="0" err="1" smtClean="0"/>
              <a:t>Ain’t</a:t>
            </a:r>
            <a:r>
              <a:rPr lang="en-GB" sz="2400" dirty="0" smtClean="0"/>
              <a:t> No Such Thing As A Free Lunch! (TANSTAAFL)</a:t>
            </a:r>
          </a:p>
          <a:p>
            <a:pPr lvl="1"/>
            <a:r>
              <a:rPr lang="en-GB" sz="2000" dirty="0" smtClean="0"/>
              <a:t>Everything has a cost, there are always trade-offs</a:t>
            </a:r>
          </a:p>
          <a:p>
            <a:pPr lvl="1"/>
            <a:r>
              <a:rPr lang="en-GB" sz="2000" dirty="0" smtClean="0"/>
              <a:t>But there are bad, expensive lunches . . .</a:t>
            </a:r>
          </a:p>
          <a:p>
            <a:r>
              <a:rPr lang="en-GB" sz="2400" dirty="0" smtClean="0"/>
              <a:t>Keep It Simple, Stupid!</a:t>
            </a:r>
          </a:p>
          <a:p>
            <a:pPr lvl="1"/>
            <a:r>
              <a:rPr lang="en-GB" sz="2000" dirty="0" smtClean="0"/>
              <a:t>Avoid complex solutions, and being overly clever</a:t>
            </a:r>
          </a:p>
          <a:p>
            <a:pPr lvl="1"/>
            <a:r>
              <a:rPr lang="en-GB" sz="2000" dirty="0" smtClean="0"/>
              <a:t>Both usually create more problems than they solve</a:t>
            </a:r>
          </a:p>
          <a:p>
            <a:r>
              <a:rPr lang="en-GB" sz="2400" dirty="0" smtClean="0"/>
              <a:t>Be very clear what your goals are</a:t>
            </a:r>
          </a:p>
          <a:p>
            <a:pPr lvl="1"/>
            <a:r>
              <a:rPr lang="en-GB" sz="2000" dirty="0" smtClean="0"/>
              <a:t>Make the right trade-offs, focus on the right problems</a:t>
            </a:r>
          </a:p>
          <a:p>
            <a:r>
              <a:rPr lang="en-GB" sz="2400" dirty="0" smtClean="0"/>
              <a:t>Responsible and sustainable living</a:t>
            </a:r>
          </a:p>
          <a:p>
            <a:pPr lvl="1"/>
            <a:r>
              <a:rPr lang="en-GB" sz="2000" dirty="0" smtClean="0"/>
              <a:t>Understand the consequences of your actions</a:t>
            </a:r>
          </a:p>
          <a:p>
            <a:pPr lvl="1"/>
            <a:r>
              <a:rPr lang="en-GB" sz="2000" dirty="0" smtClean="0"/>
              <a:t>Nothing must be lost, everything must be recycled</a:t>
            </a:r>
          </a:p>
          <a:p>
            <a:pPr lvl="1"/>
            <a:r>
              <a:rPr lang="en-GB" sz="2000" dirty="0" smtClean="0"/>
              <a:t>It is all in the details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978"/>
            <a:ext cx="8229600" cy="1143000"/>
          </a:xfrm>
        </p:spPr>
        <p:txBody>
          <a:bodyPr/>
          <a:lstStyle/>
          <a:p>
            <a:r>
              <a:rPr lang="en-US" dirty="0" smtClean="0"/>
              <a:t>Moving on To Operating Systems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480"/>
            <a:ext cx="8229600" cy="4525963"/>
          </a:xfrm>
        </p:spPr>
        <p:txBody>
          <a:bodyPr/>
          <a:lstStyle/>
          <a:p>
            <a:r>
              <a:rPr lang="en-GB" dirty="0" smtClean="0"/>
              <a:t>What is an operating system?</a:t>
            </a:r>
          </a:p>
          <a:p>
            <a:r>
              <a:rPr lang="en-GB" dirty="0" smtClean="0"/>
              <a:t>What does an OS do?</a:t>
            </a:r>
          </a:p>
          <a:p>
            <a:r>
              <a:rPr lang="en-GB" dirty="0" smtClean="0"/>
              <a:t>How does an OS appear to its clients?</a:t>
            </a:r>
          </a:p>
          <a:p>
            <a:pPr lvl="1"/>
            <a:r>
              <a:rPr lang="en-GB" dirty="0" smtClean="0"/>
              <a:t>Abstracted resources</a:t>
            </a:r>
          </a:p>
          <a:p>
            <a:pPr lvl="2"/>
            <a:r>
              <a:rPr lang="en-GB" dirty="0" smtClean="0"/>
              <a:t>Simplifying, generalizing</a:t>
            </a:r>
          </a:p>
          <a:p>
            <a:pPr lvl="2"/>
            <a:r>
              <a:rPr lang="en-GB" dirty="0" smtClean="0"/>
              <a:t>Serially reusable, partitioned, sharable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Administrative Issues</a:t>
            </a:r>
            <a:endParaRPr lang="en-GB" dirty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Instructor and TAs</a:t>
            </a:r>
          </a:p>
          <a:p>
            <a:r>
              <a:rPr lang="en-GB" dirty="0" smtClean="0"/>
              <a:t>Load </a:t>
            </a:r>
            <a:r>
              <a:rPr lang="en-GB" dirty="0"/>
              <a:t>and prerequisites</a:t>
            </a:r>
            <a:endParaRPr lang="en-GB" dirty="0" smtClean="0"/>
          </a:p>
          <a:p>
            <a:r>
              <a:rPr lang="en-GB" dirty="0" smtClean="0"/>
              <a:t>Web </a:t>
            </a:r>
            <a:r>
              <a:rPr lang="en-GB" dirty="0"/>
              <a:t>site, syllabus, reading, and lectures</a:t>
            </a:r>
            <a:endParaRPr lang="en-GB" dirty="0" smtClean="0"/>
          </a:p>
          <a:p>
            <a:r>
              <a:rPr lang="en-GB" dirty="0" smtClean="0"/>
              <a:t>Quizzes, exams, </a:t>
            </a:r>
            <a:r>
              <a:rPr lang="en-GB" dirty="0"/>
              <a:t>homework, projects</a:t>
            </a:r>
            <a:endParaRPr lang="en-GB" dirty="0" smtClean="0"/>
          </a:p>
          <a:p>
            <a:r>
              <a:rPr lang="en-GB" dirty="0" smtClean="0"/>
              <a:t>Grading</a:t>
            </a:r>
          </a:p>
          <a:p>
            <a:r>
              <a:rPr lang="en-GB" dirty="0" smtClean="0"/>
              <a:t>Academic </a:t>
            </a:r>
            <a:r>
              <a:rPr lang="en-GB" dirty="0"/>
              <a:t>honesty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possible definitions</a:t>
            </a:r>
          </a:p>
          <a:p>
            <a:r>
              <a:rPr lang="en-US" dirty="0" smtClean="0"/>
              <a:t>One is:</a:t>
            </a:r>
          </a:p>
          <a:p>
            <a:pPr lvl="1"/>
            <a:r>
              <a:rPr lang="en-US" dirty="0" smtClean="0"/>
              <a:t>It is low level software . . .</a:t>
            </a:r>
          </a:p>
          <a:p>
            <a:pPr lvl="1"/>
            <a:r>
              <a:rPr lang="en-US" dirty="0" smtClean="0"/>
              <a:t>That provides better, more usable abstractions of the hardware below it</a:t>
            </a:r>
          </a:p>
          <a:p>
            <a:pPr lvl="1"/>
            <a:r>
              <a:rPr lang="en-US" dirty="0" smtClean="0"/>
              <a:t>To allow easy, safe, fair use and sharing of those resources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50055" y="540399"/>
            <a:ext cx="7230803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GB" dirty="0" smtClean="0"/>
              <a:t>It manages hardware for programs</a:t>
            </a:r>
          </a:p>
          <a:p>
            <a:pPr lvl="1"/>
            <a:r>
              <a:rPr lang="en-GB" dirty="0" smtClean="0"/>
              <a:t>Allocates hardware and manages its use</a:t>
            </a:r>
          </a:p>
          <a:p>
            <a:pPr lvl="1"/>
            <a:r>
              <a:rPr lang="en-GB" dirty="0" smtClean="0"/>
              <a:t>Enforces controlled sharing (and privacy)</a:t>
            </a:r>
          </a:p>
          <a:p>
            <a:pPr lvl="1"/>
            <a:r>
              <a:rPr lang="en-GB" dirty="0" smtClean="0"/>
              <a:t>Oversees execution and handles problems</a:t>
            </a:r>
          </a:p>
          <a:p>
            <a:r>
              <a:rPr lang="en-GB" dirty="0" smtClean="0"/>
              <a:t>It abstracts the hardware</a:t>
            </a:r>
          </a:p>
          <a:p>
            <a:pPr lvl="1"/>
            <a:r>
              <a:rPr lang="en-GB" dirty="0" smtClean="0"/>
              <a:t>Makes it easier to use and improves SW portability</a:t>
            </a:r>
          </a:p>
          <a:p>
            <a:pPr lvl="1"/>
            <a:r>
              <a:rPr lang="en-GB" dirty="0" smtClean="0"/>
              <a:t>Optimizes performance</a:t>
            </a:r>
          </a:p>
          <a:p>
            <a:r>
              <a:rPr lang="en-GB" dirty="0" smtClean="0"/>
              <a:t>It provides new abstractions for applications</a:t>
            </a:r>
          </a:p>
          <a:p>
            <a:pPr lvl="1"/>
            <a:r>
              <a:rPr lang="en-GB" dirty="0" smtClean="0"/>
              <a:t>Powerful features beyond the bare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268"/>
            <a:ext cx="8229600" cy="1143000"/>
          </a:xfrm>
        </p:spPr>
        <p:txBody>
          <a:bodyPr/>
          <a:lstStyle/>
          <a:p>
            <a:r>
              <a:rPr lang="en-US" dirty="0" smtClean="0"/>
              <a:t>What Does An OS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 smtClean="0"/>
              <a:t>A set of management &amp; abstraction services</a:t>
            </a:r>
          </a:p>
          <a:p>
            <a:pPr lvl="1"/>
            <a:r>
              <a:rPr lang="en-GB" sz="2400" dirty="0" smtClean="0"/>
              <a:t>Invisible, they happen behind the scenes</a:t>
            </a:r>
          </a:p>
          <a:p>
            <a:r>
              <a:rPr lang="en-GB" sz="2800" dirty="0" smtClean="0"/>
              <a:t>Applications see objects and their services</a:t>
            </a:r>
          </a:p>
          <a:p>
            <a:pPr lvl="1"/>
            <a:r>
              <a:rPr lang="en-GB" sz="2400" dirty="0" smtClean="0"/>
              <a:t>CPU supports data-types and operations </a:t>
            </a:r>
          </a:p>
          <a:p>
            <a:pPr lvl="2"/>
            <a:r>
              <a:rPr lang="en-GB" sz="2000" dirty="0" smtClean="0"/>
              <a:t>bytes, shorts, longs, floats, pointers, ...</a:t>
            </a:r>
          </a:p>
          <a:p>
            <a:pPr lvl="2"/>
            <a:r>
              <a:rPr lang="en-GB" sz="2000" dirty="0" smtClean="0"/>
              <a:t>add, subtract, copy, compare, indirection, ...</a:t>
            </a:r>
          </a:p>
          <a:p>
            <a:pPr lvl="1"/>
            <a:r>
              <a:rPr lang="en-GB" sz="2400" dirty="0" smtClean="0"/>
              <a:t>So does an operating system, but at a higher level</a:t>
            </a:r>
          </a:p>
          <a:p>
            <a:pPr lvl="2"/>
            <a:r>
              <a:rPr lang="en-GB" sz="2000" dirty="0" smtClean="0"/>
              <a:t>files, processes, threads, devices, ports, ...</a:t>
            </a:r>
          </a:p>
          <a:p>
            <a:pPr lvl="2"/>
            <a:r>
              <a:rPr lang="en-GB" sz="2000" dirty="0" smtClean="0"/>
              <a:t>create, destroy, read, write, signal, ...</a:t>
            </a:r>
          </a:p>
          <a:p>
            <a:r>
              <a:rPr lang="en-GB" sz="2800" dirty="0" smtClean="0"/>
              <a:t>An OS extends a computer</a:t>
            </a:r>
          </a:p>
          <a:p>
            <a:pPr lvl="1"/>
            <a:r>
              <a:rPr lang="en-GB" sz="2400" dirty="0" smtClean="0"/>
              <a:t>Creating a much richer virtual computing platform</a:t>
            </a:r>
          </a:p>
          <a:p>
            <a:pPr lvl="2"/>
            <a:r>
              <a:rPr lang="en-GB" sz="2000" dirty="0" smtClean="0"/>
              <a:t>Supporting richer objects, more powerful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OS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325563" y="3467100"/>
            <a:ext cx="3316287" cy="1835150"/>
            <a:chOff x="835" y="2184"/>
            <a:chExt cx="2089" cy="115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906" y="2494"/>
              <a:ext cx="1826" cy="436"/>
            </a:xfrm>
            <a:prstGeom prst="roundRect">
              <a:avLst>
                <a:gd name="adj" fmla="val 208"/>
              </a:avLst>
            </a:prstGeom>
            <a:solidFill>
              <a:srgbClr val="FFFF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1437" y="2929"/>
              <a:ext cx="6" cy="405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213" y="2184"/>
              <a:ext cx="1" cy="28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116" y="2593"/>
              <a:ext cx="139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2200">
                  <a:latin typeface="Helvetica" charset="0"/>
                </a:rPr>
                <a:t>Operating System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V="1">
              <a:off x="835" y="2379"/>
              <a:ext cx="2089" cy="6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886" y="2224"/>
              <a:ext cx="128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System Call Interface</a:t>
              </a: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572" y="2929"/>
              <a:ext cx="3" cy="411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366838" y="4792663"/>
            <a:ext cx="6342062" cy="1225550"/>
            <a:chOff x="861" y="3019"/>
            <a:chExt cx="3995" cy="77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873" y="3323"/>
              <a:ext cx="3912" cy="468"/>
            </a:xfrm>
            <a:prstGeom prst="roundRect">
              <a:avLst>
                <a:gd name="adj" fmla="val 190"/>
              </a:avLst>
            </a:prstGeom>
            <a:solidFill>
              <a:srgbClr val="FF99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018" y="3448"/>
              <a:ext cx="764" cy="1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</a:tabLst>
              </a:pPr>
              <a:r>
                <a:rPr lang="en-GB" sz="2200">
                  <a:latin typeface="Helvetica" charset="0"/>
                </a:rPr>
                <a:t>Hardware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403" y="3180"/>
              <a:ext cx="2453" cy="3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03" y="3021"/>
              <a:ext cx="136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Standard</a:t>
              </a:r>
              <a:r>
                <a:rPr lang="en-GB" sz="1100">
                  <a:latin typeface="Helvetica" charset="0"/>
                </a:rPr>
                <a:t> </a:t>
              </a:r>
              <a:r>
                <a:rPr lang="en-GB" sz="1600">
                  <a:latin typeface="Helvetica" charset="0"/>
                </a:rPr>
                <a:t>instruction set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861" y="3019"/>
              <a:ext cx="1374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 dirty="0">
                  <a:latin typeface="Helvetica" charset="0"/>
                </a:rPr>
                <a:t>Privileged</a:t>
              </a:r>
              <a:r>
                <a:rPr lang="en-GB" sz="1100" dirty="0">
                  <a:latin typeface="Helvetica" charset="0"/>
                </a:rPr>
                <a:t> </a:t>
              </a:r>
              <a:r>
                <a:rPr lang="en-GB" sz="1600" dirty="0">
                  <a:latin typeface="Helvetica" charset="0"/>
                </a:rPr>
                <a:t>instruction set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63" y="3180"/>
              <a:ext cx="1391" cy="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953" y="3511"/>
              <a:ext cx="2625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lang="en-GB" sz="1300">
                  <a:latin typeface="VAG Rounded Thin" pitchFamily="32" charset="0"/>
                </a:rPr>
                <a:t>(arithmetic, logical, copy, test, flow-control operations, ...</a:t>
              </a:r>
              <a:r>
                <a:rPr lang="en-GB" sz="1100">
                  <a:latin typeface="VAG Rounded Thin" pitchFamily="32" charset="0"/>
                </a:rPr>
                <a:t>)</a:t>
              </a:r>
            </a:p>
          </p:txBody>
        </p:sp>
      </p:grp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667250" y="310356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230313" y="2270125"/>
            <a:ext cx="4581525" cy="2963863"/>
            <a:chOff x="775" y="1430"/>
            <a:chExt cx="2886" cy="1867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582" y="1430"/>
              <a:ext cx="1" cy="259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32"/>
            <p:cNvGrpSpPr>
              <a:grpSpLocks/>
            </p:cNvGrpSpPr>
            <p:nvPr/>
          </p:nvGrpSpPr>
          <p:grpSpPr bwMode="auto">
            <a:xfrm>
              <a:off x="775" y="1454"/>
              <a:ext cx="2886" cy="1843"/>
              <a:chOff x="775" y="1454"/>
              <a:chExt cx="2886" cy="1843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839" y="1707"/>
                <a:ext cx="2714" cy="468"/>
              </a:xfrm>
              <a:prstGeom prst="roundRect">
                <a:avLst>
                  <a:gd name="adj" fmla="val 190"/>
                </a:avLst>
              </a:prstGeom>
              <a:solidFill>
                <a:srgbClr val="99FF33"/>
              </a:solidFill>
              <a:ln w="27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009" y="2175"/>
                <a:ext cx="1" cy="1122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1136" y="1742"/>
                <a:ext cx="2016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</a:tabLst>
                </a:pPr>
                <a:r>
                  <a:rPr lang="en-GB" sz="2200">
                    <a:latin typeface="Helvetica" charset="0"/>
                  </a:rPr>
                  <a:t>System Services/Libraries</a:t>
                </a: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835" y="1606"/>
                <a:ext cx="2826" cy="5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775" y="1454"/>
                <a:ext cx="163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</a:tabLst>
                </a:pPr>
                <a:r>
                  <a:rPr lang="en-GB" sz="1600">
                    <a:latin typeface="Helvetica" charset="0"/>
                  </a:rPr>
                  <a:t> Application Binary Interface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201" y="1970"/>
                <a:ext cx="22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  <a:tab pos="3282950" algn="l"/>
                  </a:tabLst>
                </a:pPr>
                <a:r>
                  <a:rPr lang="en-GB" sz="1300" dirty="0">
                    <a:latin typeface="VAG Rounded Thin" pitchFamily="32" charset="0"/>
                  </a:rPr>
                  <a:t>(e.g. string, random #</a:t>
                </a:r>
                <a:r>
                  <a:rPr lang="en-GB" sz="1300" dirty="0" err="1">
                    <a:latin typeface="VAG Rounded Thin" pitchFamily="32" charset="0"/>
                  </a:rPr>
                  <a:t>s</a:t>
                </a:r>
                <a:r>
                  <a:rPr lang="en-GB" sz="1300" dirty="0">
                    <a:latin typeface="VAG Rounded Thin" pitchFamily="32" charset="0"/>
                  </a:rPr>
                  <a:t>, encryption</a:t>
                </a:r>
                <a:r>
                  <a:rPr lang="en-GB" sz="1300" dirty="0" smtClean="0">
                    <a:latin typeface="VAG Rounded Thin" pitchFamily="32" charset="0"/>
                  </a:rPr>
                  <a:t>, graphics </a:t>
                </a:r>
                <a:r>
                  <a:rPr lang="en-GB" sz="1300" dirty="0">
                    <a:latin typeface="VAG Rounded Thin" pitchFamily="32" charset="0"/>
                  </a:rPr>
                  <a:t>...)</a:t>
                </a:r>
              </a:p>
            </p:txBody>
          </p:sp>
        </p:grp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52650" y="192881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344613" y="1539875"/>
            <a:ext cx="6210300" cy="3681413"/>
            <a:chOff x="847" y="970"/>
            <a:chExt cx="3912" cy="2319"/>
          </a:xfrm>
        </p:grpSpPr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847" y="970"/>
              <a:ext cx="3912" cy="469"/>
            </a:xfrm>
            <a:prstGeom prst="roundRect">
              <a:avLst>
                <a:gd name="adj" fmla="val 190"/>
              </a:avLst>
            </a:prstGeom>
            <a:solidFill>
              <a:srgbClr val="33CCFF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836" y="1014"/>
              <a:ext cx="168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</a:tabLst>
              </a:pPr>
              <a:r>
                <a:rPr lang="en-GB" sz="2200">
                  <a:latin typeface="Helvetica" charset="0"/>
                </a:rPr>
                <a:t>Applications Software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4215" y="1447"/>
              <a:ext cx="2" cy="1842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1487" y="1240"/>
              <a:ext cx="230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</a:pPr>
              <a:r>
                <a:rPr lang="en-GB" sz="1300" dirty="0">
                  <a:latin typeface="VAG Rounded Thin" pitchFamily="32" charset="0"/>
                </a:rPr>
                <a:t>(e.g. word processor, compiler,</a:t>
              </a:r>
              <a:r>
                <a:rPr lang="en-GB" sz="1300" dirty="0" smtClean="0">
                  <a:latin typeface="VAG Rounded Thin" pitchFamily="32" charset="0"/>
                </a:rPr>
                <a:t> VOIP program, </a:t>
              </a:r>
              <a:r>
                <a:rPr lang="en-GB" sz="1300" dirty="0">
                  <a:latin typeface="VAG Rounded Thin" pitchFamily="32" charset="0"/>
                </a:rPr>
                <a:t>...)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Structure (artists conception)</a:t>
            </a:r>
            <a:endParaRPr lang="en-US" dirty="0"/>
          </a:p>
        </p:txBody>
      </p:sp>
      <p:sp>
        <p:nvSpPr>
          <p:cNvPr id="19" name="Rectangle 90"/>
          <p:cNvSpPr>
            <a:spLocks noChangeArrowheads="1"/>
          </p:cNvSpPr>
          <p:nvPr/>
        </p:nvSpPr>
        <p:spPr bwMode="auto">
          <a:xfrm>
            <a:off x="1143000" y="2733675"/>
            <a:ext cx="1143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800"/>
          </a:p>
        </p:txBody>
      </p:sp>
      <p:sp>
        <p:nvSpPr>
          <p:cNvPr id="20" name="Rectangle 89"/>
          <p:cNvSpPr>
            <a:spLocks noChangeArrowheads="1"/>
          </p:cNvSpPr>
          <p:nvPr/>
        </p:nvSpPr>
        <p:spPr bwMode="auto">
          <a:xfrm>
            <a:off x="1066800" y="2809875"/>
            <a:ext cx="1143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800"/>
          </a:p>
        </p:txBody>
      </p:sp>
      <p:sp>
        <p:nvSpPr>
          <p:cNvPr id="21" name="Rectangle 88"/>
          <p:cNvSpPr>
            <a:spLocks noChangeArrowheads="1"/>
          </p:cNvSpPr>
          <p:nvPr/>
        </p:nvSpPr>
        <p:spPr bwMode="auto">
          <a:xfrm>
            <a:off x="2590800" y="2733675"/>
            <a:ext cx="1143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800"/>
          </a:p>
        </p:txBody>
      </p:sp>
      <p:sp>
        <p:nvSpPr>
          <p:cNvPr id="22" name="Rectangle 87"/>
          <p:cNvSpPr>
            <a:spLocks noChangeArrowheads="1"/>
          </p:cNvSpPr>
          <p:nvPr/>
        </p:nvSpPr>
        <p:spPr bwMode="auto">
          <a:xfrm>
            <a:off x="2514600" y="2809875"/>
            <a:ext cx="1143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800"/>
          </a:p>
        </p:txBody>
      </p:sp>
      <p:sp>
        <p:nvSpPr>
          <p:cNvPr id="23" name="Rectangle 79"/>
          <p:cNvSpPr>
            <a:spLocks noChangeArrowheads="1"/>
          </p:cNvSpPr>
          <p:nvPr/>
        </p:nvSpPr>
        <p:spPr bwMode="auto">
          <a:xfrm>
            <a:off x="1162050" y="47244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78"/>
          <p:cNvSpPr>
            <a:spLocks noChangeArrowheads="1"/>
          </p:cNvSpPr>
          <p:nvPr/>
        </p:nvSpPr>
        <p:spPr bwMode="auto">
          <a:xfrm>
            <a:off x="1085850" y="48006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438400" y="5791200"/>
            <a:ext cx="5334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interrupts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200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traps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962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processor</a:t>
            </a:r>
          </a:p>
          <a:p>
            <a:pPr algn="ctr"/>
            <a:r>
              <a:rPr lang="en-US" sz="800"/>
              <a:t>mode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4724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memory</a:t>
            </a:r>
          </a:p>
          <a:p>
            <a:pPr algn="ctr"/>
            <a:r>
              <a:rPr lang="en-US" sz="800"/>
              <a:t>mapping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248400" y="5791200"/>
            <a:ext cx="685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atomic</a:t>
            </a:r>
          </a:p>
          <a:p>
            <a:pPr algn="ctr"/>
            <a:r>
              <a:rPr lang="en-US" sz="800"/>
              <a:t>updates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6576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processor</a:t>
            </a:r>
          </a:p>
          <a:p>
            <a:pPr algn="ctr"/>
            <a:r>
              <a:rPr lang="en-US" sz="800"/>
              <a:t>exceptions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762250" y="4876800"/>
            <a:ext cx="9144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configuration</a:t>
            </a:r>
          </a:p>
          <a:p>
            <a:pPr algn="ctr"/>
            <a:r>
              <a:rPr lang="en-US" sz="800"/>
              <a:t>analysis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086600" y="5791200"/>
            <a:ext cx="685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timers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486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cache</a:t>
            </a:r>
          </a:p>
          <a:p>
            <a:pPr algn="ctr"/>
            <a:r>
              <a:rPr lang="en-US" sz="800"/>
              <a:t>mgmt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2438400" y="5791200"/>
            <a:ext cx="5334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interrupts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1676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I/O</a:t>
            </a:r>
          </a:p>
          <a:p>
            <a:pPr algn="ctr"/>
            <a:r>
              <a:rPr lang="en-US" sz="800"/>
              <a:t>operations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3200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traps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3962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processor</a:t>
            </a:r>
          </a:p>
          <a:p>
            <a:pPr algn="ctr"/>
            <a:r>
              <a:rPr lang="en-US" sz="800"/>
              <a:t>mode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4724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memory</a:t>
            </a:r>
          </a:p>
          <a:p>
            <a:pPr algn="ctr"/>
            <a:r>
              <a:rPr lang="en-US" sz="800"/>
              <a:t>mapping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6248400" y="5791200"/>
            <a:ext cx="685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atomic</a:t>
            </a:r>
          </a:p>
          <a:p>
            <a:pPr algn="ctr"/>
            <a:r>
              <a:rPr lang="en-US" sz="800"/>
              <a:t>updates</a:t>
            </a: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context</a:t>
            </a:r>
          </a:p>
          <a:p>
            <a:pPr algn="ctr"/>
            <a:r>
              <a:rPr lang="en-US" sz="800"/>
              <a:t>switching</a:t>
            </a: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914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DMA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009650" y="48768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bus drivers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7086600" y="5791200"/>
            <a:ext cx="685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timers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5486400" y="5791200"/>
            <a:ext cx="6096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cache</a:t>
            </a:r>
          </a:p>
          <a:p>
            <a:pPr algn="ctr"/>
            <a:r>
              <a:rPr lang="en-US" sz="800"/>
              <a:t>mgmt</a:t>
            </a: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1009650" y="3810000"/>
            <a:ext cx="6096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network</a:t>
            </a:r>
          </a:p>
          <a:p>
            <a:pPr algn="ctr"/>
            <a:r>
              <a:rPr lang="en-US" sz="800"/>
              <a:t>class driver</a:t>
            </a: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1695450" y="3810000"/>
            <a:ext cx="6096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serial</a:t>
            </a:r>
          </a:p>
          <a:p>
            <a:pPr algn="ctr"/>
            <a:r>
              <a:rPr lang="en-US" sz="800"/>
              <a:t>class driver</a:t>
            </a: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2381250" y="3810000"/>
            <a:ext cx="6096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display</a:t>
            </a:r>
          </a:p>
          <a:p>
            <a:pPr algn="ctr"/>
            <a:r>
              <a:rPr lang="en-US" sz="800"/>
              <a:t>class driver</a:t>
            </a: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3067050" y="3810000"/>
            <a:ext cx="6096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storage</a:t>
            </a:r>
          </a:p>
          <a:p>
            <a:pPr algn="ctr"/>
            <a:r>
              <a:rPr lang="en-US" sz="800"/>
              <a:t>class driver</a:t>
            </a: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1009650" y="33528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stream</a:t>
            </a:r>
          </a:p>
          <a:p>
            <a:pPr algn="ctr"/>
            <a:r>
              <a:rPr lang="en-US" sz="800"/>
              <a:t>services</a:t>
            </a:r>
          </a:p>
        </p:txBody>
      </p: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3067050" y="33528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block I/O</a:t>
            </a:r>
          </a:p>
          <a:p>
            <a:pPr algn="ctr"/>
            <a:r>
              <a:rPr lang="en-US" sz="800"/>
              <a:t>services</a:t>
            </a:r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45720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processor</a:t>
            </a:r>
          </a:p>
          <a:p>
            <a:pPr algn="ctr"/>
            <a:r>
              <a:rPr lang="en-US" sz="800"/>
              <a:t>initialization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933450" y="3276600"/>
            <a:ext cx="2819400" cy="1981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381250" y="33528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hot-plug</a:t>
            </a:r>
          </a:p>
          <a:p>
            <a:pPr algn="ctr"/>
            <a:r>
              <a:rPr lang="en-US" sz="800"/>
              <a:t>services</a:t>
            </a: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7432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enclosure</a:t>
            </a:r>
          </a:p>
          <a:p>
            <a:pPr algn="ctr"/>
            <a:r>
              <a:rPr lang="en-US" sz="800"/>
              <a:t>management</a:t>
            </a: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762000" y="5334000"/>
            <a:ext cx="70866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7848600" y="5410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processor abstraction</a:t>
            </a: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47625" y="38703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b="1"/>
              <a:t>I/O abstraction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5200650" y="4876800"/>
            <a:ext cx="762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memory</a:t>
            </a:r>
          </a:p>
          <a:p>
            <a:pPr algn="ctr"/>
            <a:r>
              <a:rPr lang="en-US" sz="800"/>
              <a:t>allocation</a:t>
            </a: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6115050" y="4876800"/>
            <a:ext cx="762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memory</a:t>
            </a:r>
          </a:p>
          <a:p>
            <a:pPr algn="ctr"/>
            <a:r>
              <a:rPr lang="en-US" sz="800"/>
              <a:t>segments</a:t>
            </a: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4286250" y="4876800"/>
            <a:ext cx="762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thread</a:t>
            </a:r>
          </a:p>
          <a:p>
            <a:pPr algn="ctr"/>
            <a:r>
              <a:rPr lang="en-US" sz="800"/>
              <a:t>dispatching</a:t>
            </a:r>
          </a:p>
        </p:txBody>
      </p:sp>
      <p:sp>
        <p:nvSpPr>
          <p:cNvPr id="61" name="Rectangle 47"/>
          <p:cNvSpPr>
            <a:spLocks noChangeArrowheads="1"/>
          </p:cNvSpPr>
          <p:nvPr/>
        </p:nvSpPr>
        <p:spPr bwMode="auto">
          <a:xfrm>
            <a:off x="5734050" y="4267200"/>
            <a:ext cx="1143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processes</a:t>
            </a:r>
          </a:p>
          <a:p>
            <a:pPr algn="ctr"/>
            <a:r>
              <a:rPr lang="en-US" sz="800"/>
              <a:t>(resource containers)</a:t>
            </a:r>
          </a:p>
        </p:txBody>
      </p: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4819650" y="4267200"/>
            <a:ext cx="762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process/thread</a:t>
            </a:r>
          </a:p>
          <a:p>
            <a:pPr algn="ctr"/>
            <a:r>
              <a:rPr lang="en-US" sz="800"/>
              <a:t>scheduling</a:t>
            </a: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7029450" y="4876800"/>
            <a:ext cx="762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thread</a:t>
            </a:r>
          </a:p>
          <a:p>
            <a:pPr algn="ctr"/>
            <a:r>
              <a:rPr lang="en-US" sz="800"/>
              <a:t>synchronization</a:t>
            </a: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6096000" y="36576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memory</a:t>
            </a:r>
          </a:p>
          <a:p>
            <a:pPr algn="ctr"/>
            <a:r>
              <a:rPr lang="en-US" sz="800"/>
              <a:t>scheduling</a:t>
            </a: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5181600" y="36576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paging</a:t>
            </a: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4267200" y="36576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swapping</a:t>
            </a: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3905250" y="4267200"/>
            <a:ext cx="762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fault</a:t>
            </a:r>
          </a:p>
          <a:p>
            <a:pPr algn="ctr"/>
            <a:r>
              <a:rPr lang="en-US" sz="800"/>
              <a:t>handling</a:t>
            </a: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18288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I/O resource</a:t>
            </a:r>
          </a:p>
          <a:p>
            <a:pPr algn="ctr"/>
            <a:r>
              <a:rPr lang="en-US" sz="800"/>
              <a:t>allocation</a:t>
            </a:r>
          </a:p>
        </p:txBody>
      </p: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2076450" y="4876800"/>
            <a:ext cx="609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DMA</a:t>
            </a:r>
          </a:p>
          <a:p>
            <a:pPr algn="ctr"/>
            <a:r>
              <a:rPr lang="en-US" sz="800"/>
              <a:t>services</a:t>
            </a:r>
          </a:p>
        </p:txBody>
      </p:sp>
      <p:sp>
        <p:nvSpPr>
          <p:cNvPr id="70" name="Rectangle 56"/>
          <p:cNvSpPr>
            <a:spLocks noChangeArrowheads="1"/>
          </p:cNvSpPr>
          <p:nvPr/>
        </p:nvSpPr>
        <p:spPr bwMode="auto">
          <a:xfrm>
            <a:off x="3829050" y="3505200"/>
            <a:ext cx="4038600" cy="1752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57"/>
          <p:cNvSpPr txBox="1">
            <a:spLocks noChangeArrowheads="1"/>
          </p:cNvSpPr>
          <p:nvPr/>
        </p:nvSpPr>
        <p:spPr bwMode="auto">
          <a:xfrm>
            <a:off x="7924800" y="4022725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virtual execution engine</a:t>
            </a:r>
          </a:p>
        </p:txBody>
      </p:sp>
      <p:sp>
        <p:nvSpPr>
          <p:cNvPr id="72" name="Rectangle 58"/>
          <p:cNvSpPr>
            <a:spLocks noChangeArrowheads="1"/>
          </p:cNvSpPr>
          <p:nvPr/>
        </p:nvSpPr>
        <p:spPr bwMode="auto">
          <a:xfrm>
            <a:off x="990600" y="2886075"/>
            <a:ext cx="1143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transport</a:t>
            </a:r>
          </a:p>
          <a:p>
            <a:pPr algn="ctr"/>
            <a:r>
              <a:rPr lang="en-US" sz="800"/>
              <a:t>protocols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2438400" y="2886075"/>
            <a:ext cx="1143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file systems</a:t>
            </a: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6934200" y="1828800"/>
            <a:ext cx="914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synchronization 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5943600" y="1828800"/>
            <a:ext cx="914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exception 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191000" y="1828800"/>
            <a:ext cx="685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IPC 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2667000" y="1828800"/>
            <a:ext cx="685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file 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78" name="Rectangle 71"/>
          <p:cNvSpPr>
            <a:spLocks noChangeArrowheads="1"/>
          </p:cNvSpPr>
          <p:nvPr/>
        </p:nvSpPr>
        <p:spPr bwMode="auto">
          <a:xfrm>
            <a:off x="3429000" y="1828800"/>
            <a:ext cx="685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file I/O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79" name="Rectangle 72"/>
          <p:cNvSpPr>
            <a:spLocks noChangeArrowheads="1"/>
          </p:cNvSpPr>
          <p:nvPr/>
        </p:nvSpPr>
        <p:spPr bwMode="auto">
          <a:xfrm>
            <a:off x="4953000" y="1828800"/>
            <a:ext cx="914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process/thread 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990600" y="1828800"/>
            <a:ext cx="838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file namespace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990600" y="1600200"/>
            <a:ext cx="6858000" cy="152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/>
              <a:t>system call interfaces</a:t>
            </a:r>
          </a:p>
        </p:txBody>
      </p:sp>
      <p:sp>
        <p:nvSpPr>
          <p:cNvPr id="82" name="Rectangle 75"/>
          <p:cNvSpPr>
            <a:spLocks noChangeArrowheads="1"/>
          </p:cNvSpPr>
          <p:nvPr/>
        </p:nvSpPr>
        <p:spPr bwMode="auto">
          <a:xfrm>
            <a:off x="838200" y="1371600"/>
            <a:ext cx="7162800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8001000" y="15843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user visible OS model</a:t>
            </a:r>
          </a:p>
        </p:txBody>
      </p:sp>
      <p:sp>
        <p:nvSpPr>
          <p:cNvPr id="84" name="Rectangle 77"/>
          <p:cNvSpPr>
            <a:spLocks noChangeArrowheads="1"/>
          </p:cNvSpPr>
          <p:nvPr/>
        </p:nvSpPr>
        <p:spPr bwMode="auto">
          <a:xfrm>
            <a:off x="7029450" y="4267200"/>
            <a:ext cx="762000" cy="304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asynchronous</a:t>
            </a:r>
          </a:p>
          <a:p>
            <a:pPr algn="ctr"/>
            <a:r>
              <a:rPr lang="en-US" sz="800"/>
              <a:t>events</a:t>
            </a:r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1390650" y="41910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1314450" y="42672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1238250" y="43434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device drivers</a:t>
            </a:r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2609850" y="41910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2533650" y="42672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5"/>
          <p:cNvSpPr>
            <a:spLocks noChangeArrowheads="1"/>
          </p:cNvSpPr>
          <p:nvPr/>
        </p:nvSpPr>
        <p:spPr bwMode="auto">
          <a:xfrm>
            <a:off x="2457450" y="4343400"/>
            <a:ext cx="8382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device drivers</a:t>
            </a:r>
          </a:p>
        </p:txBody>
      </p:sp>
      <p:sp>
        <p:nvSpPr>
          <p:cNvPr id="91" name="Rectangle 86"/>
          <p:cNvSpPr>
            <a:spLocks noChangeArrowheads="1"/>
          </p:cNvSpPr>
          <p:nvPr/>
        </p:nvSpPr>
        <p:spPr bwMode="auto">
          <a:xfrm>
            <a:off x="1695450" y="33528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volume</a:t>
            </a:r>
          </a:p>
          <a:p>
            <a:pPr algn="ctr"/>
            <a:r>
              <a:rPr lang="en-US" sz="800"/>
              <a:t>management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62400" y="28194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run-time</a:t>
            </a:r>
          </a:p>
          <a:p>
            <a:pPr algn="ctr"/>
            <a:r>
              <a:rPr lang="en-US" sz="800"/>
              <a:t>loader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876800" y="28194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configuration</a:t>
            </a:r>
          </a:p>
          <a:p>
            <a:pPr algn="ctr"/>
            <a:r>
              <a:rPr lang="en-US" sz="800"/>
              <a:t>services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64008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kernel</a:t>
            </a:r>
          </a:p>
          <a:p>
            <a:pPr algn="ctr"/>
            <a:r>
              <a:rPr lang="en-US" sz="800"/>
              <a:t>debugger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7010400" y="36576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logging</a:t>
            </a:r>
          </a:p>
          <a:p>
            <a:pPr algn="ctr"/>
            <a:r>
              <a:rPr lang="en-US" sz="800"/>
              <a:t>&amp; tracing</a:t>
            </a:r>
          </a:p>
        </p:txBody>
      </p:sp>
      <p:sp>
        <p:nvSpPr>
          <p:cNvPr id="96" name="Text Box 95"/>
          <p:cNvSpPr txBox="1">
            <a:spLocks noChangeArrowheads="1"/>
          </p:cNvSpPr>
          <p:nvPr/>
        </p:nvSpPr>
        <p:spPr bwMode="auto">
          <a:xfrm>
            <a:off x="7924800" y="2819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higher level services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905000" y="1828800"/>
            <a:ext cx="685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authorization </a:t>
            </a:r>
          </a:p>
          <a:p>
            <a:pPr algn="ctr"/>
            <a:r>
              <a:rPr lang="en-US" sz="800"/>
              <a:t> model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914400" y="5410200"/>
            <a:ext cx="7620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boot</a:t>
            </a:r>
          </a:p>
          <a:p>
            <a:pPr algn="ctr"/>
            <a:r>
              <a:rPr lang="en-US" sz="800"/>
              <a:t>strap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5791200" y="28194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fault</a:t>
            </a:r>
          </a:p>
          <a:p>
            <a:pPr algn="ctr"/>
            <a:r>
              <a:rPr lang="en-US" sz="800"/>
              <a:t> management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705600" y="2819400"/>
            <a:ext cx="762000" cy="304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quality</a:t>
            </a:r>
          </a:p>
          <a:p>
            <a:pPr algn="ctr"/>
            <a:r>
              <a:rPr lang="en-US" sz="800"/>
              <a:t>of service</a:t>
            </a:r>
          </a:p>
        </p:txBody>
      </p:sp>
      <p:sp>
        <p:nvSpPr>
          <p:cNvPr id="101" name="Text Box 100"/>
          <p:cNvSpPr txBox="1">
            <a:spLocks noChangeArrowheads="1"/>
          </p:cNvSpPr>
          <p:nvPr/>
        </p:nvSpPr>
        <p:spPr bwMode="auto">
          <a:xfrm>
            <a:off x="7518400" y="27813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Architectures (</a:t>
            </a:r>
            <a:r>
              <a:rPr lang="en-US" dirty="0" err="1" smtClean="0"/>
              <a:t>ISAs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GB" sz="2800" dirty="0" smtClean="0"/>
              <a:t>The set of instructions supported by a computer</a:t>
            </a:r>
          </a:p>
          <a:p>
            <a:pPr lvl="1"/>
            <a:r>
              <a:rPr lang="en-GB" sz="2400" dirty="0" smtClean="0"/>
              <a:t>What bit patterns correspond to what operations</a:t>
            </a:r>
          </a:p>
          <a:p>
            <a:r>
              <a:rPr lang="en-GB" sz="2800" dirty="0" smtClean="0"/>
              <a:t>There are many different </a:t>
            </a:r>
            <a:r>
              <a:rPr lang="en-GB" sz="2800" dirty="0" err="1" smtClean="0"/>
              <a:t>ISAs</a:t>
            </a:r>
            <a:r>
              <a:rPr lang="en-GB" sz="2800" dirty="0" smtClean="0"/>
              <a:t> (all incompatible)</a:t>
            </a:r>
          </a:p>
          <a:p>
            <a:pPr lvl="1"/>
            <a:r>
              <a:rPr lang="en-GB" sz="2400" dirty="0" smtClean="0"/>
              <a:t>Different word/bus widths (8, 16, 32, 64 bit)</a:t>
            </a:r>
          </a:p>
          <a:p>
            <a:pPr lvl="1"/>
            <a:r>
              <a:rPr lang="en-GB" sz="2400" dirty="0" smtClean="0"/>
              <a:t>Different features (low power, </a:t>
            </a:r>
            <a:r>
              <a:rPr lang="en-GB" sz="2400" dirty="0" err="1" smtClean="0"/>
              <a:t>DSPs</a:t>
            </a:r>
            <a:r>
              <a:rPr lang="en-GB" sz="2400" dirty="0" smtClean="0"/>
              <a:t>, floating point)</a:t>
            </a:r>
          </a:p>
          <a:p>
            <a:pPr lvl="1"/>
            <a:r>
              <a:rPr lang="en-GB" sz="2400" dirty="0" smtClean="0"/>
              <a:t>Different design philosophies (RISC vs. CISC)</a:t>
            </a:r>
          </a:p>
          <a:p>
            <a:pPr lvl="1"/>
            <a:r>
              <a:rPr lang="en-GB" sz="2400" dirty="0" smtClean="0"/>
              <a:t>Competitive reasons (68000, x86, PowerPC)</a:t>
            </a:r>
          </a:p>
          <a:p>
            <a:r>
              <a:rPr lang="en-GB" sz="2800" dirty="0" smtClean="0"/>
              <a:t>They usually come in families</a:t>
            </a:r>
          </a:p>
          <a:p>
            <a:pPr lvl="1"/>
            <a:r>
              <a:rPr lang="en-GB" sz="2400" dirty="0" smtClean="0"/>
              <a:t>Newer models add features (e.g., Pentium vs. 386)</a:t>
            </a:r>
          </a:p>
          <a:p>
            <a:pPr lvl="1"/>
            <a:r>
              <a:rPr lang="en-GB" sz="2400" dirty="0" smtClean="0"/>
              <a:t>But remain upwards-compatible with older models</a:t>
            </a:r>
          </a:p>
          <a:p>
            <a:pPr lvl="2"/>
            <a:r>
              <a:rPr lang="en-GB" sz="2000" dirty="0" smtClean="0"/>
              <a:t>A program written for an ISA will run on any compliant CPU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Privileged vs. General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</a:t>
            </a:r>
            <a:r>
              <a:rPr lang="en-US" dirty="0" err="1" smtClean="0"/>
              <a:t>ISAs</a:t>
            </a:r>
            <a:r>
              <a:rPr lang="en-US" dirty="0" smtClean="0"/>
              <a:t> divide instruction set into privileged vs. general</a:t>
            </a:r>
          </a:p>
          <a:p>
            <a:r>
              <a:rPr lang="en-US" dirty="0" smtClean="0"/>
              <a:t>Any code running on the machine can execute general instructions</a:t>
            </a:r>
          </a:p>
          <a:p>
            <a:r>
              <a:rPr lang="en-US" dirty="0" smtClean="0"/>
              <a:t>Processor must be put into a special mode to execute privileged instructions</a:t>
            </a:r>
          </a:p>
          <a:p>
            <a:pPr lvl="1"/>
            <a:r>
              <a:rPr lang="en-US" dirty="0" smtClean="0"/>
              <a:t>Usually only in that mode when the OS is running</a:t>
            </a:r>
          </a:p>
          <a:p>
            <a:pPr lvl="1"/>
            <a:r>
              <a:rPr lang="en-US" dirty="0" smtClean="0"/>
              <a:t>Privileged instructions do things that are “dangerous”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Platforms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r>
              <a:rPr lang="en-GB" dirty="0"/>
              <a:t>ISA doesn’t completely define a computer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unctionality </a:t>
            </a:r>
            <a:r>
              <a:rPr lang="en-GB" dirty="0"/>
              <a:t>beyond user mode instructions</a:t>
            </a:r>
            <a:endParaRPr lang="en-GB" dirty="0" smtClean="0"/>
          </a:p>
          <a:p>
            <a:pPr lvl="2"/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controllers, DMA controllers</a:t>
            </a:r>
            <a:endParaRPr lang="en-GB" dirty="0" smtClean="0"/>
          </a:p>
          <a:p>
            <a:pPr lvl="2"/>
            <a:r>
              <a:rPr lang="en-GB" dirty="0"/>
              <a:t>M</a:t>
            </a:r>
            <a:r>
              <a:rPr lang="en-GB" dirty="0" smtClean="0"/>
              <a:t>emory </a:t>
            </a:r>
            <a:r>
              <a:rPr lang="en-GB" dirty="0"/>
              <a:t>management unit, I/O busses</a:t>
            </a:r>
          </a:p>
          <a:p>
            <a:pPr lvl="2"/>
            <a:r>
              <a:rPr lang="en-GB" dirty="0"/>
              <a:t>BIOS, configuration, diagnostic features</a:t>
            </a:r>
            <a:endParaRPr lang="en-GB" dirty="0" smtClean="0"/>
          </a:p>
          <a:p>
            <a:pPr lvl="2"/>
            <a:r>
              <a:rPr lang="en-GB" dirty="0"/>
              <a:t>M</a:t>
            </a:r>
            <a:r>
              <a:rPr lang="en-GB" dirty="0" smtClean="0"/>
              <a:t>ulti</a:t>
            </a:r>
            <a:r>
              <a:rPr lang="en-GB" dirty="0"/>
              <a:t>-processor &amp; interconnect support</a:t>
            </a:r>
          </a:p>
          <a:p>
            <a:pPr lvl="1"/>
            <a:r>
              <a:rPr lang="en-GB" dirty="0"/>
              <a:t>I/O devices</a:t>
            </a:r>
            <a:endParaRPr lang="en-GB" dirty="0" smtClean="0"/>
          </a:p>
          <a:p>
            <a:pPr lvl="2"/>
            <a:r>
              <a:rPr lang="en-GB" dirty="0"/>
              <a:t>D</a:t>
            </a:r>
            <a:r>
              <a:rPr lang="en-GB" dirty="0" smtClean="0"/>
              <a:t>isplay</a:t>
            </a:r>
            <a:r>
              <a:rPr lang="en-GB" dirty="0"/>
              <a:t>, disk, network, serial device controllers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hese </a:t>
            </a:r>
            <a:r>
              <a:rPr lang="en-GB" dirty="0"/>
              <a:t>variations are called “platforms”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platform on which the OS must run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Portability to</a:t>
            </a:r>
            <a:r>
              <a:rPr lang="en-GB" dirty="0" smtClean="0"/>
              <a:t> Multiple </a:t>
            </a:r>
            <a:r>
              <a:rPr lang="en-GB" dirty="0" err="1"/>
              <a:t>ISAs</a:t>
            </a:r>
            <a:endParaRPr lang="en-GB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successful </a:t>
            </a:r>
            <a:r>
              <a:rPr lang="en-GB" dirty="0"/>
              <a:t>OS will run on many </a:t>
            </a:r>
            <a:r>
              <a:rPr lang="en-GB" dirty="0" err="1"/>
              <a:t>ISAs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ome </a:t>
            </a:r>
            <a:r>
              <a:rPr lang="en-GB" dirty="0"/>
              <a:t>customers cannot choose their ISA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you don’t support it, you can’t sell to them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inimal </a:t>
            </a:r>
            <a:r>
              <a:rPr lang="en-GB" dirty="0"/>
              <a:t>assumptions about specific</a:t>
            </a:r>
            <a:r>
              <a:rPr lang="en-GB" dirty="0" smtClean="0"/>
              <a:t> HW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frameworks are</a:t>
            </a:r>
            <a:r>
              <a:rPr lang="en-GB" dirty="0" smtClean="0"/>
              <a:t> HW </a:t>
            </a:r>
            <a:r>
              <a:rPr lang="en-GB" dirty="0"/>
              <a:t>independent</a:t>
            </a:r>
            <a:endParaRPr lang="en-GB" dirty="0" smtClean="0"/>
          </a:p>
          <a:p>
            <a:pPr lvl="2"/>
            <a:r>
              <a:rPr lang="en-GB" dirty="0"/>
              <a:t>F</a:t>
            </a:r>
            <a:r>
              <a:rPr lang="en-GB" dirty="0" smtClean="0"/>
              <a:t>ile </a:t>
            </a:r>
            <a:r>
              <a:rPr lang="en-GB" dirty="0"/>
              <a:t>systems, protocols, processes, etc.</a:t>
            </a:r>
            <a:endParaRPr lang="en-GB" dirty="0" smtClean="0"/>
          </a:p>
          <a:p>
            <a:pPr lvl="1"/>
            <a:r>
              <a:rPr lang="en-GB" dirty="0" smtClean="0"/>
              <a:t>HW </a:t>
            </a:r>
            <a:r>
              <a:rPr lang="en-GB" dirty="0"/>
              <a:t>assumptions isolated to specific modules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ontext </a:t>
            </a:r>
            <a:r>
              <a:rPr lang="en-GB" dirty="0"/>
              <a:t>switching, I/O, memory management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areful </a:t>
            </a:r>
            <a:r>
              <a:rPr lang="en-GB" dirty="0"/>
              <a:t>use of types</a:t>
            </a:r>
            <a:endParaRPr lang="en-GB" dirty="0" smtClean="0"/>
          </a:p>
          <a:p>
            <a:pPr lvl="2"/>
            <a:r>
              <a:rPr lang="en-GB" dirty="0"/>
              <a:t>W</a:t>
            </a:r>
            <a:r>
              <a:rPr lang="en-GB" dirty="0" smtClean="0"/>
              <a:t>ord </a:t>
            </a:r>
            <a:r>
              <a:rPr lang="en-GB" dirty="0"/>
              <a:t>length, sign extension, byte order, alignment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want their OS to run on as many machines as possible</a:t>
            </a:r>
          </a:p>
          <a:p>
            <a:r>
              <a:rPr lang="en-US" dirty="0" smtClean="0"/>
              <a:t>There are many different </a:t>
            </a:r>
            <a:r>
              <a:rPr lang="en-US" dirty="0" err="1" smtClean="0"/>
              <a:t>ISAs</a:t>
            </a:r>
            <a:endParaRPr lang="en-US" dirty="0" smtClean="0"/>
          </a:p>
          <a:p>
            <a:pPr lvl="1"/>
            <a:r>
              <a:rPr lang="en-US" dirty="0" smtClean="0"/>
              <a:t>And other platform differences</a:t>
            </a:r>
          </a:p>
          <a:p>
            <a:r>
              <a:rPr lang="en-US" dirty="0" smtClean="0"/>
              <a:t>Even more types of peripherals</a:t>
            </a:r>
          </a:p>
          <a:p>
            <a:r>
              <a:rPr lang="en-US" dirty="0" smtClean="0"/>
              <a:t>And vast numbers of different applications and configurations</a:t>
            </a:r>
          </a:p>
          <a:p>
            <a:r>
              <a:rPr lang="en-US" dirty="0" smtClean="0"/>
              <a:t>How to get wide, effective distribution?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Instructor:</a:t>
            </a:r>
            <a:r>
              <a:rPr lang="en-GB" dirty="0" smtClean="0"/>
              <a:t> Peter Reiher</a:t>
            </a:r>
            <a:endParaRPr lang="en-GB" dirty="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UCLA Computer Science department faculty member</a:t>
            </a:r>
          </a:p>
          <a:p>
            <a:r>
              <a:rPr lang="en-GB" dirty="0" smtClean="0"/>
              <a:t>Long history of research in operating systems</a:t>
            </a:r>
          </a:p>
          <a:p>
            <a:r>
              <a:rPr lang="en-GB" dirty="0" smtClean="0"/>
              <a:t>Email</a:t>
            </a:r>
            <a:r>
              <a:rPr lang="en-GB" dirty="0"/>
              <a:t>:		</a:t>
            </a:r>
            <a:r>
              <a:rPr lang="en-GB" dirty="0" smtClean="0"/>
              <a:t>	</a:t>
            </a:r>
            <a:r>
              <a:rPr lang="en-GB" dirty="0" smtClean="0">
                <a:hlinkClick r:id="rId3"/>
              </a:rPr>
              <a:t>reiher@cs.ucla.edu</a:t>
            </a:r>
            <a:endParaRPr lang="en-GB" dirty="0" smtClean="0"/>
          </a:p>
          <a:p>
            <a:r>
              <a:rPr lang="en-GB" dirty="0" smtClean="0"/>
              <a:t>Office:  3532F </a:t>
            </a:r>
            <a:r>
              <a:rPr lang="en-GB" dirty="0" err="1" smtClean="0"/>
              <a:t>Boelter</a:t>
            </a:r>
            <a:r>
              <a:rPr lang="en-GB" dirty="0" smtClean="0"/>
              <a:t> Hall</a:t>
            </a:r>
          </a:p>
          <a:p>
            <a:pPr lvl="1"/>
            <a:r>
              <a:rPr lang="en-GB" dirty="0" smtClean="0"/>
              <a:t>Office hours: </a:t>
            </a:r>
            <a:r>
              <a:rPr lang="en-GB" dirty="0" err="1" smtClean="0"/>
              <a:t>TTh</a:t>
            </a:r>
            <a:r>
              <a:rPr lang="en-GB" dirty="0" smtClean="0"/>
              <a:t> 1-2</a:t>
            </a:r>
          </a:p>
          <a:p>
            <a:pPr lvl="1"/>
            <a:r>
              <a:rPr lang="en-GB" dirty="0" smtClean="0"/>
              <a:t>Often available at other times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Distribution Model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inary </a:t>
            </a:r>
            <a:r>
              <a:rPr lang="en-GB" dirty="0"/>
              <a:t>is the opposite of source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source distribution must be compiled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binary distribution is ready to </a:t>
            </a:r>
            <a:r>
              <a:rPr lang="en-GB" dirty="0" smtClean="0"/>
              <a:t>run</a:t>
            </a:r>
          </a:p>
          <a:p>
            <a:r>
              <a:rPr lang="en-GB" dirty="0" err="1" smtClean="0"/>
              <a:t>OSes</a:t>
            </a:r>
            <a:r>
              <a:rPr lang="en-GB" dirty="0" smtClean="0"/>
              <a:t> usually distributed in binary</a:t>
            </a:r>
          </a:p>
          <a:p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binary distribution per ISA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need for special per-OEM OS versions</a:t>
            </a:r>
            <a:endParaRPr lang="en-GB" dirty="0" smtClean="0"/>
          </a:p>
          <a:p>
            <a:r>
              <a:rPr lang="en-GB" dirty="0"/>
              <a:t>B</a:t>
            </a:r>
            <a:r>
              <a:rPr lang="en-GB" dirty="0" smtClean="0"/>
              <a:t>inary </a:t>
            </a:r>
            <a:r>
              <a:rPr lang="en-GB" dirty="0"/>
              <a:t>model for platform support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drivers can be added, after-market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be written and distributed by 3</a:t>
            </a:r>
            <a:r>
              <a:rPr lang="en-GB" baseline="30000" dirty="0"/>
              <a:t>rd</a:t>
            </a:r>
            <a:r>
              <a:rPr lang="en-GB" dirty="0"/>
              <a:t> parties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en-GB" dirty="0" smtClean="0"/>
              <a:t>ame </a:t>
            </a:r>
            <a:r>
              <a:rPr lang="en-GB" dirty="0"/>
              <a:t>driver works with many versions of 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 Source Distribution?</a:t>
            </a:r>
            <a:endParaRPr lang="en-US" sz="48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What is wrong with distributing an OS in source form?</a:t>
            </a:r>
          </a:p>
          <a:p>
            <a:pPr marL="990600" lvl="1" indent="-533400">
              <a:buFontTx/>
              <a:buAutoNum type="arabicPeriod"/>
            </a:pPr>
            <a:r>
              <a:rPr lang="en-US" i="1" dirty="0"/>
              <a:t>On </a:t>
            </a:r>
            <a:r>
              <a:rPr lang="en-US" i="1" dirty="0" smtClean="0"/>
              <a:t>what </a:t>
            </a:r>
            <a:r>
              <a:rPr lang="en-US" i="1" dirty="0"/>
              <a:t>are you going to compile it?</a:t>
            </a:r>
          </a:p>
          <a:p>
            <a:pPr marL="990600" lvl="1" indent="-533400">
              <a:buFontTx/>
              <a:buAutoNum type="arabicPeriod"/>
            </a:pPr>
            <a:r>
              <a:rPr lang="en-US" i="1" dirty="0"/>
              <a:t>Are your customers competent to build the OS?  Do they want to build the OS?</a:t>
            </a:r>
          </a:p>
          <a:p>
            <a:pPr marL="990600" lvl="1" indent="-533400">
              <a:buFontTx/>
              <a:buAutoNum type="arabicPeriod"/>
            </a:pPr>
            <a:r>
              <a:rPr lang="en-US" i="1" dirty="0"/>
              <a:t>Do you really want to give all of your customers the sources to your main product</a:t>
            </a:r>
            <a:r>
              <a:rPr lang="en-US" i="1" dirty="0" smtClean="0"/>
              <a:t>?</a:t>
            </a:r>
          </a:p>
          <a:p>
            <a:pPr marL="590550" indent="-533400"/>
            <a:r>
              <a:rPr lang="en-US" dirty="0" smtClean="0"/>
              <a:t>Open source </a:t>
            </a:r>
            <a:r>
              <a:rPr lang="en-US" dirty="0" err="1" smtClean="0"/>
              <a:t>OSes</a:t>
            </a:r>
            <a:r>
              <a:rPr lang="en-US" dirty="0" smtClean="0"/>
              <a:t> are available</a:t>
            </a:r>
          </a:p>
          <a:p>
            <a:pPr marL="990600" lvl="1" indent="-533400"/>
            <a:r>
              <a:rPr lang="en-US" dirty="0" smtClean="0"/>
              <a:t>But most users still download the binary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Configuration Model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Good to eliminate </a:t>
            </a:r>
            <a:r>
              <a:rPr lang="en-GB" dirty="0"/>
              <a:t>manual/static configuration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nable </a:t>
            </a:r>
            <a:r>
              <a:rPr lang="en-GB" dirty="0"/>
              <a:t>one distribution to serve all users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mprove </a:t>
            </a:r>
            <a:r>
              <a:rPr lang="en-GB" dirty="0"/>
              <a:t>both ease of use and performance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utomatic </a:t>
            </a:r>
            <a:r>
              <a:rPr lang="en-GB" dirty="0"/>
              <a:t>hardware discovery</a:t>
            </a:r>
            <a:endParaRPr lang="en-GB" dirty="0" smtClean="0"/>
          </a:p>
          <a:p>
            <a:pPr lvl="1"/>
            <a:r>
              <a:rPr lang="en-GB" dirty="0" smtClean="0"/>
              <a:t>Self-identifying </a:t>
            </a:r>
            <a:r>
              <a:rPr lang="en-GB" dirty="0"/>
              <a:t>busses</a:t>
            </a:r>
          </a:p>
          <a:p>
            <a:pPr lvl="2"/>
            <a:r>
              <a:rPr lang="en-GB" dirty="0"/>
              <a:t>PCI, USB, PCMCIA, EISA, etc. 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utomatically </a:t>
            </a:r>
            <a:r>
              <a:rPr lang="en-GB" dirty="0"/>
              <a:t>find and load required drivers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utomatic </a:t>
            </a:r>
            <a:r>
              <a:rPr lang="en-GB" dirty="0"/>
              <a:t>resource allocation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/>
              <a:t>fixed sized resource pools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ynamically </a:t>
            </a:r>
            <a:r>
              <a:rPr lang="en-GB" dirty="0"/>
              <a:t>(</a:t>
            </a:r>
            <a:r>
              <a:rPr lang="en-GB" dirty="0" err="1"/>
              <a:t>re)allocate</a:t>
            </a:r>
            <a:r>
              <a:rPr lang="en-GB" dirty="0"/>
              <a:t> resources on demand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Flexibility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</a:t>
            </a:r>
            <a:r>
              <a:rPr lang="en-GB" dirty="0" smtClean="0"/>
              <a:t>ifferent </a:t>
            </a:r>
            <a:r>
              <a:rPr lang="en-GB" dirty="0"/>
              <a:t>customers have different needs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cannot anticipate all possible needs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must design for flexibility/extension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echanism</a:t>
            </a:r>
            <a:r>
              <a:rPr lang="en-GB" dirty="0"/>
              <a:t>/policy separation</a:t>
            </a:r>
            <a:endParaRPr lang="en-GB" dirty="0" smtClean="0"/>
          </a:p>
          <a:p>
            <a:pPr lvl="2"/>
            <a:r>
              <a:rPr lang="en-GB" dirty="0"/>
              <a:t>A</a:t>
            </a:r>
            <a:r>
              <a:rPr lang="en-GB" dirty="0" smtClean="0"/>
              <a:t>llow </a:t>
            </a:r>
            <a:r>
              <a:rPr lang="en-GB" dirty="0"/>
              <a:t>customers to override default policies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hanging </a:t>
            </a:r>
            <a:r>
              <a:rPr lang="en-GB" dirty="0"/>
              <a:t>policies</a:t>
            </a:r>
            <a:r>
              <a:rPr lang="en-GB" dirty="0" smtClean="0"/>
              <a:t> without </a:t>
            </a:r>
            <a:r>
              <a:rPr lang="en-GB" dirty="0"/>
              <a:t>having to change the OS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ynamically </a:t>
            </a:r>
            <a:r>
              <a:rPr lang="en-GB" dirty="0"/>
              <a:t>loadable features</a:t>
            </a:r>
            <a:endParaRPr lang="en-GB" dirty="0" smtClean="0"/>
          </a:p>
          <a:p>
            <a:pPr lvl="2"/>
            <a:r>
              <a:rPr lang="en-GB" dirty="0"/>
              <a:t>A</a:t>
            </a:r>
            <a:r>
              <a:rPr lang="en-GB" dirty="0" smtClean="0"/>
              <a:t>llow </a:t>
            </a:r>
            <a:r>
              <a:rPr lang="en-GB" dirty="0"/>
              <a:t>new features to be added, after market</a:t>
            </a:r>
            <a:endParaRPr lang="en-GB" dirty="0" smtClean="0"/>
          </a:p>
          <a:p>
            <a:pPr lvl="2"/>
            <a:r>
              <a:rPr lang="en-GB" dirty="0"/>
              <a:t>F</a:t>
            </a:r>
            <a:r>
              <a:rPr lang="en-GB" dirty="0" smtClean="0"/>
              <a:t>ile </a:t>
            </a:r>
            <a:r>
              <a:rPr lang="en-GB" dirty="0"/>
              <a:t>systems, protocols, load module formats, etc.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eature </a:t>
            </a:r>
            <a:r>
              <a:rPr lang="en-GB" dirty="0"/>
              <a:t>independence and </a:t>
            </a:r>
            <a:r>
              <a:rPr lang="en-GB" dirty="0" err="1"/>
              <a:t>orthogonality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Interface Stability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eople </a:t>
            </a:r>
            <a:r>
              <a:rPr lang="en-GB" dirty="0"/>
              <a:t>want new releases of an OS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ew </a:t>
            </a:r>
            <a:r>
              <a:rPr lang="en-GB" dirty="0"/>
              <a:t>features, bug fixes, enhancements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eople </a:t>
            </a:r>
            <a:r>
              <a:rPr lang="en-GB" dirty="0"/>
              <a:t>also fear new releases of an OS</a:t>
            </a:r>
          </a:p>
          <a:p>
            <a:pPr lvl="1"/>
            <a:r>
              <a:rPr lang="en-GB" dirty="0"/>
              <a:t>OS changes can break old applications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can we prevent such problems?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efine </a:t>
            </a:r>
            <a:r>
              <a:rPr lang="en-GB" dirty="0"/>
              <a:t>well specified Application </a:t>
            </a:r>
            <a:r>
              <a:rPr lang="en-GB" dirty="0" smtClean="0"/>
              <a:t>Interfaces</a:t>
            </a:r>
          </a:p>
          <a:p>
            <a:pPr lvl="2"/>
            <a:r>
              <a:rPr lang="en-GB" dirty="0" smtClean="0"/>
              <a:t>Application programming interfaces (APIs)</a:t>
            </a:r>
          </a:p>
          <a:p>
            <a:pPr lvl="2"/>
            <a:r>
              <a:rPr lang="en-GB" dirty="0" smtClean="0"/>
              <a:t>Application binary interfaces (</a:t>
            </a:r>
            <a:r>
              <a:rPr lang="en-GB" dirty="0" err="1" smtClean="0"/>
              <a:t>ABIs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Applications </a:t>
            </a:r>
            <a:r>
              <a:rPr lang="en-GB" dirty="0"/>
              <a:t>only use committed interfaces</a:t>
            </a:r>
          </a:p>
          <a:p>
            <a:pPr lvl="1"/>
            <a:r>
              <a:rPr lang="en-GB" dirty="0"/>
              <a:t>OS vendors preserve upwards-compatibility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Special About the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r>
              <a:rPr lang="en-GB" sz="2400" dirty="0" smtClean="0"/>
              <a:t>It is always in control of the hardware</a:t>
            </a:r>
          </a:p>
          <a:p>
            <a:pPr lvl="1"/>
            <a:r>
              <a:rPr lang="en-GB" sz="2000" dirty="0" smtClean="0"/>
              <a:t>Automatically loaded when the machine boots</a:t>
            </a:r>
          </a:p>
          <a:p>
            <a:pPr lvl="1"/>
            <a:r>
              <a:rPr lang="en-GB" sz="2000" dirty="0" smtClean="0"/>
              <a:t>First software to have access to hardware</a:t>
            </a:r>
          </a:p>
          <a:p>
            <a:pPr lvl="1"/>
            <a:r>
              <a:rPr lang="en-GB" sz="2000" dirty="0" smtClean="0"/>
              <a:t>Continues running while apps come &amp; go</a:t>
            </a:r>
          </a:p>
          <a:p>
            <a:r>
              <a:rPr lang="en-GB" sz="2400" dirty="0" smtClean="0"/>
              <a:t>It alone has </a:t>
            </a:r>
            <a:r>
              <a:rPr lang="en-GB" sz="2400" u="sng" dirty="0" smtClean="0"/>
              <a:t>complete access</a:t>
            </a:r>
            <a:r>
              <a:rPr lang="en-GB" sz="2400" dirty="0" smtClean="0"/>
              <a:t> to hardware</a:t>
            </a:r>
          </a:p>
          <a:p>
            <a:pPr lvl="1"/>
            <a:r>
              <a:rPr lang="en-GB" sz="2000" dirty="0" smtClean="0"/>
              <a:t>Privileged instruction set, all of memory &amp; I/O</a:t>
            </a:r>
          </a:p>
          <a:p>
            <a:r>
              <a:rPr lang="en-GB" sz="2400" dirty="0" smtClean="0"/>
              <a:t>It mediates applications’ access to hardware</a:t>
            </a:r>
          </a:p>
          <a:p>
            <a:pPr lvl="1"/>
            <a:r>
              <a:rPr lang="en-GB" sz="2000" dirty="0" smtClean="0"/>
              <a:t>Block, permit, or modify application requests</a:t>
            </a:r>
          </a:p>
          <a:p>
            <a:r>
              <a:rPr lang="en-GB" sz="2400" dirty="0" smtClean="0"/>
              <a:t>It is trusted</a:t>
            </a:r>
          </a:p>
          <a:p>
            <a:pPr lvl="1"/>
            <a:r>
              <a:rPr lang="en-GB" sz="2000" dirty="0" smtClean="0"/>
              <a:t>To store and manage critical data</a:t>
            </a:r>
          </a:p>
          <a:p>
            <a:pPr lvl="1"/>
            <a:r>
              <a:rPr lang="en-GB" sz="2000" dirty="0" smtClean="0"/>
              <a:t>To always act in good faith</a:t>
            </a:r>
          </a:p>
          <a:p>
            <a:r>
              <a:rPr lang="en-GB" sz="2400" dirty="0" smtClean="0"/>
              <a:t>If the OS crashes, it takes everything else with it</a:t>
            </a:r>
          </a:p>
          <a:p>
            <a:pPr lvl="1"/>
            <a:r>
              <a:rPr lang="en-GB" sz="2000" dirty="0" smtClean="0"/>
              <a:t>So it better not crash 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Functionality Is In the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020"/>
            <a:ext cx="8229600" cy="4525963"/>
          </a:xfrm>
        </p:spPr>
        <p:txBody>
          <a:bodyPr/>
          <a:lstStyle/>
          <a:p>
            <a:r>
              <a:rPr lang="en-GB" sz="2800" dirty="0" smtClean="0"/>
              <a:t>As much as necessary, as little as possible</a:t>
            </a:r>
          </a:p>
          <a:p>
            <a:pPr lvl="1"/>
            <a:r>
              <a:rPr lang="en-GB" sz="2400" dirty="0" smtClean="0"/>
              <a:t>OS code is </a:t>
            </a:r>
            <a:r>
              <a:rPr lang="en-GB" sz="2400" u="sng" dirty="0" smtClean="0"/>
              <a:t>very expensive</a:t>
            </a:r>
            <a:r>
              <a:rPr lang="en-GB" sz="2400" dirty="0" smtClean="0"/>
              <a:t> to develop and maintain</a:t>
            </a:r>
          </a:p>
          <a:p>
            <a:r>
              <a:rPr lang="en-GB" sz="2800" dirty="0" smtClean="0"/>
              <a:t>Functionality must be in the OS if it ...</a:t>
            </a:r>
          </a:p>
          <a:p>
            <a:pPr lvl="1"/>
            <a:r>
              <a:rPr lang="en-GB" sz="2400" dirty="0" smtClean="0"/>
              <a:t>Requires the use of privileged instructions</a:t>
            </a:r>
          </a:p>
          <a:p>
            <a:pPr lvl="1"/>
            <a:r>
              <a:rPr lang="en-GB" sz="2400" dirty="0" smtClean="0"/>
              <a:t>Requires the manipulation of OS data structures</a:t>
            </a:r>
          </a:p>
          <a:p>
            <a:pPr lvl="1"/>
            <a:r>
              <a:rPr lang="en-GB" sz="2400" dirty="0" smtClean="0"/>
              <a:t>Must maintain security, trust, or resource integrity</a:t>
            </a:r>
          </a:p>
          <a:p>
            <a:r>
              <a:rPr lang="en-GB" sz="2800" dirty="0" smtClean="0"/>
              <a:t>Functions should be in libraries if they ...</a:t>
            </a:r>
          </a:p>
          <a:p>
            <a:pPr lvl="1"/>
            <a:r>
              <a:rPr lang="en-GB" sz="2400" dirty="0" smtClean="0"/>
              <a:t>Are a service commonly needed by applications</a:t>
            </a:r>
          </a:p>
          <a:p>
            <a:pPr lvl="1"/>
            <a:r>
              <a:rPr lang="en-GB" sz="2400" dirty="0" smtClean="0"/>
              <a:t>Do not actually have to be implemented inside OS</a:t>
            </a:r>
          </a:p>
          <a:p>
            <a:r>
              <a:rPr lang="en-GB" sz="2800" dirty="0" smtClean="0"/>
              <a:t>But there is also the performance excuse</a:t>
            </a:r>
          </a:p>
          <a:p>
            <a:pPr lvl="1"/>
            <a:r>
              <a:rPr lang="en-GB" sz="2400" dirty="0" smtClean="0"/>
              <a:t>Some things may be faster if done in the 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Offer a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Hardware, OS, library or application?</a:t>
            </a:r>
          </a:p>
          <a:p>
            <a:r>
              <a:rPr lang="en-US" dirty="0" smtClean="0"/>
              <a:t>Increasing requirements for stability as you move through these options</a:t>
            </a:r>
          </a:p>
          <a:p>
            <a:r>
              <a:rPr lang="en-US" dirty="0" smtClean="0"/>
              <a:t>Hardware services rarely change</a:t>
            </a:r>
          </a:p>
          <a:p>
            <a:r>
              <a:rPr lang="en-US" dirty="0" smtClean="0"/>
              <a:t>OS services can change, but it’s a big deal</a:t>
            </a:r>
          </a:p>
          <a:p>
            <a:r>
              <a:rPr lang="en-US" dirty="0" smtClean="0"/>
              <a:t>Libraries are a bit more dynamic</a:t>
            </a:r>
          </a:p>
          <a:p>
            <a:r>
              <a:rPr lang="en-US" dirty="0" smtClean="0"/>
              <a:t>Applications can change services much more readily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Reason For This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</a:p>
          <a:p>
            <a:r>
              <a:rPr lang="en-US" dirty="0" smtClean="0"/>
              <a:t>Things literally everyone uses belong lower in the hierarchy</a:t>
            </a:r>
          </a:p>
          <a:p>
            <a:pPr lvl="1"/>
            <a:r>
              <a:rPr lang="en-US" dirty="0" smtClean="0"/>
              <a:t>Particularly if the same service needs to work the same for everyone</a:t>
            </a:r>
          </a:p>
          <a:p>
            <a:r>
              <a:rPr lang="en-US" dirty="0" smtClean="0"/>
              <a:t>Things used by fewer/more specialized parties belong higher</a:t>
            </a:r>
          </a:p>
          <a:p>
            <a:pPr lvl="1"/>
            <a:r>
              <a:rPr lang="en-US" dirty="0" smtClean="0"/>
              <a:t>Particularly if each party requires a substantially different version of the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operating systems get big is based on speed</a:t>
            </a:r>
          </a:p>
          <a:p>
            <a:r>
              <a:rPr lang="en-US" dirty="0" smtClean="0"/>
              <a:t>It’s faster to offer a service in the OS than outside it</a:t>
            </a:r>
          </a:p>
          <a:p>
            <a:r>
              <a:rPr lang="en-US" dirty="0" smtClean="0"/>
              <a:t>Thus, there’s a push to move services with strong performance requirements down to the 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Ph.D. dissertation was on the Locus operating system</a:t>
            </a:r>
          </a:p>
          <a:p>
            <a:r>
              <a:rPr lang="en-US" dirty="0" smtClean="0"/>
              <a:t>Much research on file systems</a:t>
            </a:r>
          </a:p>
          <a:p>
            <a:pPr lvl="1"/>
            <a:r>
              <a:rPr lang="en-US" dirty="0" err="1" smtClean="0"/>
              <a:t>Ficus</a:t>
            </a:r>
            <a:r>
              <a:rPr lang="en-US" dirty="0" smtClean="0"/>
              <a:t>, Rumor, Truffles, Conquest</a:t>
            </a:r>
          </a:p>
          <a:p>
            <a:r>
              <a:rPr lang="en-US" dirty="0" smtClean="0"/>
              <a:t>Research on OS security issues</a:t>
            </a:r>
          </a:p>
          <a:p>
            <a:pPr lvl="1"/>
            <a:r>
              <a:rPr lang="en-US" dirty="0" smtClean="0"/>
              <a:t>Data Tethers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OS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 something at the application level, above it?</a:t>
            </a:r>
          </a:p>
          <a:p>
            <a:pPr lvl="1"/>
            <a:r>
              <a:rPr lang="en-US" dirty="0" smtClean="0"/>
              <a:t>If it involves processes communicating, working at app level requires scheduling and swapping them</a:t>
            </a:r>
          </a:p>
          <a:p>
            <a:pPr lvl="1"/>
            <a:r>
              <a:rPr lang="en-US" dirty="0" smtClean="0"/>
              <a:t>The OS has direct access to many pieces of state and system services</a:t>
            </a:r>
          </a:p>
          <a:p>
            <a:pPr lvl="2"/>
            <a:r>
              <a:rPr lang="en-US" dirty="0" smtClean="0"/>
              <a:t>If an operation requires such things, application has to pay the cost to enter and leave OS, anyway</a:t>
            </a:r>
          </a:p>
          <a:p>
            <a:pPr lvl="1"/>
            <a:r>
              <a:rPr lang="en-US" dirty="0" smtClean="0"/>
              <a:t>The OS can make direct use of privileged instructions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208"/>
            <a:ext cx="8229600" cy="1143000"/>
          </a:xfrm>
        </p:spPr>
        <p:txBody>
          <a:bodyPr/>
          <a:lstStyle/>
          <a:p>
            <a:r>
              <a:rPr lang="en-US" dirty="0" smtClean="0"/>
              <a:t>Is An OS Implementation </a:t>
            </a:r>
            <a:br>
              <a:rPr lang="en-US" dirty="0" smtClean="0"/>
            </a:br>
            <a:r>
              <a:rPr lang="en-US" dirty="0" smtClean="0"/>
              <a:t>Always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always</a:t>
            </a:r>
          </a:p>
          <a:p>
            <a:r>
              <a:rPr lang="en-US" dirty="0" smtClean="0"/>
              <a:t>Running standard instructions no faster from the OS than from applications</a:t>
            </a:r>
          </a:p>
          <a:p>
            <a:r>
              <a:rPr lang="en-US" dirty="0" smtClean="0"/>
              <a:t>Entering the OS involves some fairly elaborate state saving and mode changing</a:t>
            </a:r>
          </a:p>
          <a:p>
            <a:r>
              <a:rPr lang="en-US" dirty="0" smtClean="0"/>
              <a:t>If you don’t need special OS services, may be cheaper to manipulate at the app level</a:t>
            </a:r>
          </a:p>
          <a:p>
            <a:pPr lvl="1"/>
            <a:r>
              <a:rPr lang="en-US" dirty="0" smtClean="0"/>
              <a:t>Maybe by an order of magnitude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major function of an OS is to offer abstract versions of resources</a:t>
            </a:r>
          </a:p>
          <a:p>
            <a:pPr lvl="1"/>
            <a:r>
              <a:rPr lang="en-US" dirty="0" smtClean="0"/>
              <a:t>As opposed to actual physical resources</a:t>
            </a:r>
          </a:p>
          <a:p>
            <a:r>
              <a:rPr lang="en-US" dirty="0" smtClean="0"/>
              <a:t>Essentially, the OS implements the abstract resources using the physical resources</a:t>
            </a:r>
          </a:p>
          <a:p>
            <a:pPr lvl="1"/>
            <a:r>
              <a:rPr lang="en-US" dirty="0" smtClean="0"/>
              <a:t>E.g., processes (an abstraction) are implemented using the CPU and RAM (physical resources)</a:t>
            </a:r>
          </a:p>
          <a:p>
            <a:pPr lvl="1"/>
            <a:r>
              <a:rPr lang="en-US" dirty="0" smtClean="0"/>
              <a:t>And files (an abstraction) are implemented using disks (a physical resource)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24684" y="540399"/>
            <a:ext cx="5709570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248"/>
            <a:ext cx="8229600" cy="1143000"/>
          </a:xfrm>
        </p:spPr>
        <p:txBody>
          <a:bodyPr/>
          <a:lstStyle/>
          <a:p>
            <a:r>
              <a:rPr lang="en-US" dirty="0" smtClean="0"/>
              <a:t>Why Abstract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abstractions are typically simpler and better suited for programmers and users</a:t>
            </a:r>
          </a:p>
          <a:p>
            <a:pPr lvl="1"/>
            <a:r>
              <a:rPr lang="en-GB" sz="2400" dirty="0" smtClean="0"/>
              <a:t>Easier to use than the original resources</a:t>
            </a:r>
          </a:p>
          <a:p>
            <a:pPr lvl="2"/>
            <a:r>
              <a:rPr lang="en-GB" sz="2000" dirty="0" smtClean="0"/>
              <a:t>E.g., don’t need to worry about keeping track of disk interrupts</a:t>
            </a:r>
          </a:p>
          <a:p>
            <a:pPr lvl="1"/>
            <a:r>
              <a:rPr lang="en-GB" sz="2400" dirty="0" smtClean="0"/>
              <a:t>Compartmentalize/encapsulate complexity</a:t>
            </a:r>
          </a:p>
          <a:p>
            <a:pPr lvl="2"/>
            <a:r>
              <a:rPr lang="en-GB" sz="2000" dirty="0" smtClean="0"/>
              <a:t>E.g., need not be concerned about what other executing code is doing and how to stay out of its way</a:t>
            </a:r>
          </a:p>
          <a:p>
            <a:pPr lvl="1"/>
            <a:r>
              <a:rPr lang="en-GB" sz="2400" dirty="0" smtClean="0"/>
              <a:t>Eliminate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that is irrelevant to user</a:t>
            </a:r>
          </a:p>
          <a:p>
            <a:pPr lvl="2"/>
            <a:r>
              <a:rPr lang="en-GB" sz="2000" dirty="0" smtClean="0"/>
              <a:t>E.g., hide the slow erase cycle of flash memory</a:t>
            </a:r>
          </a:p>
          <a:p>
            <a:pPr lvl="1"/>
            <a:r>
              <a:rPr lang="en-GB" sz="2400" dirty="0" smtClean="0"/>
              <a:t>Create more convenient </a:t>
            </a:r>
            <a:r>
              <a:rPr lang="en-GB" sz="2400" dirty="0" err="1" smtClean="0"/>
              <a:t>behavior</a:t>
            </a:r>
            <a:endParaRPr lang="en-GB" sz="2400" dirty="0" smtClean="0"/>
          </a:p>
          <a:p>
            <a:pPr lvl="2"/>
            <a:r>
              <a:rPr lang="en-GB" sz="2000" dirty="0" smtClean="0"/>
              <a:t>E.g., make it look like you have the network interface entirely for your own use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270"/>
            <a:ext cx="8229600" cy="4525963"/>
          </a:xfrm>
        </p:spPr>
        <p:txBody>
          <a:bodyPr/>
          <a:lstStyle/>
          <a:p>
            <a:r>
              <a:rPr lang="en-GB" sz="2800" dirty="0" smtClean="0"/>
              <a:t>Lots of variations in machines’ HW and SW</a:t>
            </a:r>
          </a:p>
          <a:p>
            <a:r>
              <a:rPr lang="en-GB" sz="2800" dirty="0" smtClean="0"/>
              <a:t>So make many different types appear to be same</a:t>
            </a:r>
          </a:p>
          <a:p>
            <a:pPr lvl="1"/>
            <a:r>
              <a:rPr lang="en-GB" sz="2400" dirty="0" smtClean="0"/>
              <a:t>So applications can deal with single common class</a:t>
            </a:r>
          </a:p>
          <a:p>
            <a:r>
              <a:rPr lang="en-GB" sz="2800" dirty="0" smtClean="0"/>
              <a:t>Usually involves a common unifying model</a:t>
            </a:r>
          </a:p>
          <a:p>
            <a:pPr lvl="1"/>
            <a:r>
              <a:rPr lang="en-GB" sz="2400" dirty="0" smtClean="0"/>
              <a:t>E.g., portable document format (</a:t>
            </a:r>
            <a:r>
              <a:rPr lang="en-GB" sz="2400" dirty="0" err="1" smtClean="0"/>
              <a:t>pdf</a:t>
            </a:r>
            <a:r>
              <a:rPr lang="en-GB" sz="2400" dirty="0" smtClean="0"/>
              <a:t>) for printers</a:t>
            </a:r>
          </a:p>
          <a:p>
            <a:pPr lvl="1"/>
            <a:r>
              <a:rPr lang="en-GB" sz="2400" dirty="0" smtClean="0"/>
              <a:t>Or SCSI standard for disks, CDs and tapes</a:t>
            </a:r>
          </a:p>
          <a:p>
            <a:r>
              <a:rPr lang="en-GB" sz="2800" dirty="0" smtClean="0"/>
              <a:t>Usually involves a </a:t>
            </a:r>
            <a:r>
              <a:rPr lang="en-GB" sz="2800" u="sng" dirty="0" smtClean="0"/>
              <a:t>federation framework</a:t>
            </a:r>
          </a:p>
          <a:p>
            <a:pPr lvl="1"/>
            <a:r>
              <a:rPr lang="en-GB" sz="2400" dirty="0" smtClean="0"/>
              <a:t>Per sub-type implementations of standard functions</a:t>
            </a:r>
          </a:p>
          <a:p>
            <a:r>
              <a:rPr lang="en-GB" sz="2800" dirty="0" smtClean="0"/>
              <a:t>For example:</a:t>
            </a:r>
            <a:endParaRPr lang="en-GB" sz="2400" dirty="0" smtClean="0"/>
          </a:p>
          <a:p>
            <a:pPr lvl="1"/>
            <a:r>
              <a:rPr lang="en-GB" sz="2400" dirty="0" smtClean="0"/>
              <a:t>Printer drivers make different printers look the same</a:t>
            </a:r>
          </a:p>
          <a:p>
            <a:pPr lvl="1"/>
            <a:r>
              <a:rPr lang="en-GB" sz="2400" dirty="0" smtClean="0"/>
              <a:t>Browser plug-ins to handle multi-media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Want This Generality?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why do we want all printers to look the same?</a:t>
            </a:r>
          </a:p>
          <a:p>
            <a:pPr lvl="1"/>
            <a:r>
              <a:rPr lang="en-US" dirty="0" smtClean="0"/>
              <a:t>So we could write applications against a single model, and have it “just work” with all printers</a:t>
            </a:r>
          </a:p>
          <a:p>
            <a:r>
              <a:rPr lang="en-US" dirty="0" smtClean="0"/>
              <a:t>What’s the alternative?</a:t>
            </a:r>
          </a:p>
          <a:p>
            <a:pPr lvl="1"/>
            <a:r>
              <a:rPr lang="en-US" dirty="0" smtClean="0"/>
              <a:t>Program our application to know about all possible printers </a:t>
            </a:r>
          </a:p>
          <a:p>
            <a:pPr lvl="1"/>
            <a:r>
              <a:rPr lang="en-US" dirty="0" smtClean="0"/>
              <a:t>Including those that were invented after we had written our application!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 General Model Limit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Does it stick us with the “least common denominator” of a hardware type?</a:t>
            </a:r>
          </a:p>
          <a:p>
            <a:pPr lvl="1"/>
            <a:r>
              <a:rPr lang="en-US" sz="2400" dirty="0" smtClean="0"/>
              <a:t>Like limiting us to the least-</a:t>
            </a:r>
            <a:r>
              <a:rPr lang="en-US" sz="2400" dirty="0" err="1" smtClean="0"/>
              <a:t>featureful</a:t>
            </a:r>
            <a:r>
              <a:rPr lang="en-US" sz="2400" dirty="0" smtClean="0"/>
              <a:t> of all printers?</a:t>
            </a:r>
          </a:p>
          <a:p>
            <a:r>
              <a:rPr lang="en-US" sz="2800" dirty="0" smtClean="0"/>
              <a:t>Not necessarily</a:t>
            </a:r>
          </a:p>
          <a:p>
            <a:pPr lvl="1"/>
            <a:r>
              <a:rPr lang="en-US" sz="2400" dirty="0" smtClean="0"/>
              <a:t>The model can include “optional features”</a:t>
            </a:r>
          </a:p>
          <a:p>
            <a:pPr lvl="2"/>
            <a:r>
              <a:rPr lang="en-US" sz="2000" dirty="0" smtClean="0"/>
              <a:t>If present, implemented in a standard way</a:t>
            </a:r>
          </a:p>
          <a:p>
            <a:pPr lvl="2"/>
            <a:r>
              <a:rPr lang="en-US" sz="2000" dirty="0" smtClean="0"/>
              <a:t>If not present, test for them and do “something” if they’re not there</a:t>
            </a:r>
          </a:p>
          <a:p>
            <a:r>
              <a:rPr lang="en-US" sz="2800" dirty="0" smtClean="0"/>
              <a:t>Many devices will have features not in the common model</a:t>
            </a:r>
          </a:p>
          <a:p>
            <a:pPr lvl="1"/>
            <a:r>
              <a:rPr lang="en-US" sz="2400" dirty="0" smtClean="0"/>
              <a:t>There are arguments for and against the value of such features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OS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Serially reusable resources</a:t>
            </a:r>
          </a:p>
          <a:p>
            <a:r>
              <a:rPr lang="en-US" dirty="0" err="1" smtClean="0"/>
              <a:t>Partitionable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Sharable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Serially 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by multiple clients, but only one at a time</a:t>
            </a:r>
          </a:p>
          <a:p>
            <a:pPr lvl="1"/>
            <a:r>
              <a:rPr lang="en-GB" dirty="0" smtClean="0"/>
              <a:t>Time multiplexing</a:t>
            </a:r>
          </a:p>
          <a:p>
            <a:r>
              <a:rPr lang="en-GB" dirty="0" smtClean="0"/>
              <a:t>Require access control to ensure exclusive use</a:t>
            </a:r>
          </a:p>
          <a:p>
            <a:r>
              <a:rPr lang="en-GB" dirty="0" smtClean="0"/>
              <a:t>Require graceful transitions from one user to the next</a:t>
            </a:r>
          </a:p>
          <a:p>
            <a:r>
              <a:rPr lang="en-GB" dirty="0" smtClean="0"/>
              <a:t>Examples: printers, bathroom stalls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Graceful Transition?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switch that totally hides the fact that the resource used to belong to someone else</a:t>
            </a:r>
          </a:p>
          <a:p>
            <a:pPr marL="990600" lvl="1" indent="-533400"/>
            <a:r>
              <a:rPr lang="en-US" dirty="0" smtClean="0"/>
              <a:t>Don’t allow the second user to access the resource until the first user is finished with it</a:t>
            </a:r>
          </a:p>
          <a:p>
            <a:pPr marL="1390650" lvl="2" indent="-533400"/>
            <a:r>
              <a:rPr lang="en-US" dirty="0" smtClean="0"/>
              <a:t>No incomplete operations that finish after the transition</a:t>
            </a:r>
          </a:p>
          <a:p>
            <a:pPr marL="990600" lvl="1" indent="-533400"/>
            <a:r>
              <a:rPr lang="en-US" dirty="0" smtClean="0"/>
              <a:t>Ensure that each subsequent user finds the resource in “like new” condition</a:t>
            </a:r>
          </a:p>
          <a:p>
            <a:pPr marL="1390650" lvl="2" indent="-533400"/>
            <a:r>
              <a:rPr lang="en-US" dirty="0" smtClean="0"/>
              <a:t>No traces of data or state left over from the first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1143000"/>
          </a:xfrm>
        </p:spPr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026"/>
            <a:ext cx="8229600" cy="4525963"/>
          </a:xfrm>
        </p:spPr>
        <p:txBody>
          <a:bodyPr/>
          <a:lstStyle/>
          <a:p>
            <a:r>
              <a:rPr lang="en-US" sz="2400" dirty="0" smtClean="0"/>
              <a:t>Muhammad </a:t>
            </a:r>
            <a:r>
              <a:rPr lang="en-US" sz="2400" dirty="0" err="1" smtClean="0"/>
              <a:t>Mehdi</a:t>
            </a:r>
            <a:endParaRPr lang="en-US" sz="2400" dirty="0" smtClean="0"/>
          </a:p>
          <a:p>
            <a:pPr lvl="1"/>
            <a:r>
              <a:rPr lang="en-US" sz="1800" dirty="0" smtClean="0">
                <a:hlinkClick r:id="rId2"/>
              </a:rPr>
              <a:t>taqi@cs.ucla.edu</a:t>
            </a:r>
            <a:endParaRPr lang="en-US" sz="1800" dirty="0" smtClean="0"/>
          </a:p>
          <a:p>
            <a:r>
              <a:rPr lang="en-US" sz="2400" dirty="0" err="1" smtClean="0"/>
              <a:t>Diyu</a:t>
            </a:r>
            <a:r>
              <a:rPr lang="en-US" sz="2400" dirty="0" smtClean="0"/>
              <a:t> Zhou</a:t>
            </a:r>
          </a:p>
          <a:p>
            <a:pPr lvl="1"/>
            <a:r>
              <a:rPr lang="en-US" sz="1800" dirty="0" smtClean="0">
                <a:hlinkClick r:id="rId3"/>
              </a:rPr>
              <a:t>zhoudiyu@cs.ucla.edu</a:t>
            </a:r>
            <a:endParaRPr lang="en-US" sz="1800" dirty="0" smtClean="0"/>
          </a:p>
          <a:p>
            <a:r>
              <a:rPr lang="en-US" sz="2400" dirty="0" err="1" smtClean="0"/>
              <a:t>Zhaoxing</a:t>
            </a:r>
            <a:r>
              <a:rPr lang="en-US" sz="2400" dirty="0" smtClean="0"/>
              <a:t> Bu</a:t>
            </a:r>
          </a:p>
          <a:p>
            <a:pPr lvl="1"/>
            <a:r>
              <a:rPr lang="en-US" sz="2000" dirty="0" err="1" smtClean="0"/>
              <a:t>zbu@cs.ucla.edu</a:t>
            </a:r>
            <a:r>
              <a:rPr lang="en-US" sz="2000" dirty="0" smtClean="0"/>
              <a:t> </a:t>
            </a:r>
          </a:p>
          <a:p>
            <a:r>
              <a:rPr lang="en-US" sz="2400" dirty="0" err="1" smtClean="0"/>
              <a:t>Jungbeom</a:t>
            </a:r>
            <a:r>
              <a:rPr lang="en-US" sz="2400" dirty="0" smtClean="0"/>
              <a:t> Lee</a:t>
            </a:r>
            <a:endParaRPr lang="en-US" sz="2400" dirty="0" smtClean="0"/>
          </a:p>
          <a:p>
            <a:pPr lvl="1"/>
            <a:r>
              <a:rPr lang="en-US" sz="2000" smtClean="0"/>
              <a:t>jungbeol@g.ucla.edu</a:t>
            </a:r>
            <a:r>
              <a:rPr lang="en-US" sz="2000" smtClean="0"/>
              <a:t> </a:t>
            </a:r>
            <a:endParaRPr lang="en-US" sz="2000" dirty="0" smtClean="0"/>
          </a:p>
          <a:p>
            <a:r>
              <a:rPr lang="en-US" sz="2800" dirty="0" smtClean="0"/>
              <a:t>Lab sessions:</a:t>
            </a:r>
          </a:p>
          <a:p>
            <a:pPr lvl="1"/>
            <a:r>
              <a:rPr lang="en-US" sz="1800" dirty="0" smtClean="0"/>
              <a:t>Lab 1A, Fridays 10-12 AM, </a:t>
            </a:r>
            <a:r>
              <a:rPr lang="en-US" sz="1800" dirty="0" err="1" smtClean="0"/>
              <a:t>Boelter</a:t>
            </a:r>
            <a:r>
              <a:rPr lang="en-US" sz="1800" dirty="0" smtClean="0"/>
              <a:t> 9436</a:t>
            </a:r>
          </a:p>
          <a:p>
            <a:pPr lvl="1"/>
            <a:r>
              <a:rPr lang="en-US" sz="1800" dirty="0" smtClean="0"/>
              <a:t>Lab 1B, Fridays 12- 2 PM, </a:t>
            </a:r>
            <a:r>
              <a:rPr lang="en-US" sz="1800" dirty="0" err="1" smtClean="0"/>
              <a:t>Humants</a:t>
            </a:r>
            <a:r>
              <a:rPr lang="en-US" sz="1800" dirty="0" smtClean="0"/>
              <a:t> 169</a:t>
            </a:r>
          </a:p>
          <a:p>
            <a:pPr lvl="1"/>
            <a:r>
              <a:rPr lang="en-US" sz="1800" dirty="0" smtClean="0"/>
              <a:t>Lab 1C, Fridays 2-4 PM, Rolfe 3134</a:t>
            </a:r>
          </a:p>
          <a:p>
            <a:pPr lvl="1"/>
            <a:r>
              <a:rPr lang="en-US" sz="1800" dirty="0" smtClean="0"/>
              <a:t>Lab 1D, Fridays 4-6 PM, Bunche 2160</a:t>
            </a:r>
          </a:p>
          <a:p>
            <a:r>
              <a:rPr lang="en-US" sz="2000" dirty="0" smtClean="0"/>
              <a:t>Office hours to be announced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Partitionable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Divided into disjoint pieces for multiple clients</a:t>
            </a:r>
          </a:p>
          <a:p>
            <a:pPr lvl="1"/>
            <a:r>
              <a:rPr lang="en-GB" dirty="0" smtClean="0"/>
              <a:t>Spatial multiplexing</a:t>
            </a:r>
          </a:p>
          <a:p>
            <a:r>
              <a:rPr lang="en-GB" dirty="0" smtClean="0"/>
              <a:t>Needs access control to ensure: </a:t>
            </a:r>
          </a:p>
          <a:p>
            <a:pPr lvl="1"/>
            <a:r>
              <a:rPr lang="en-GB" dirty="0" smtClean="0"/>
              <a:t>Containment: </a:t>
            </a:r>
            <a:r>
              <a:rPr lang="en-US" i="1" dirty="0" smtClean="0"/>
              <a:t>you cannot access resources outside of your partition</a:t>
            </a:r>
            <a:endParaRPr lang="en-GB" dirty="0" smtClean="0"/>
          </a:p>
          <a:p>
            <a:pPr lvl="1"/>
            <a:r>
              <a:rPr lang="en-GB" dirty="0" smtClean="0"/>
              <a:t>Privacy: </a:t>
            </a:r>
            <a:r>
              <a:rPr lang="en-US" i="1" dirty="0" smtClean="0"/>
              <a:t>nobody else can access resources in your partition</a:t>
            </a:r>
            <a:endParaRPr lang="en-GB" dirty="0" smtClean="0"/>
          </a:p>
          <a:p>
            <a:r>
              <a:rPr lang="en-GB" dirty="0" smtClean="0"/>
              <a:t>Examples: RAM, hotel rooms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Do We Still Need Graceful Transitions?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partitionable</a:t>
            </a:r>
            <a:r>
              <a:rPr lang="en-US" dirty="0" smtClean="0"/>
              <a:t> resources aren’t permanently allocated</a:t>
            </a:r>
          </a:p>
          <a:p>
            <a:pPr lvl="1"/>
            <a:r>
              <a:rPr lang="en-US" dirty="0" smtClean="0"/>
              <a:t>The page frame of RAM you’re using now will belong to another process later</a:t>
            </a:r>
          </a:p>
          <a:p>
            <a:r>
              <a:rPr lang="en-US" dirty="0" smtClean="0"/>
              <a:t>As long as it’s “yours,” no transition required</a:t>
            </a:r>
          </a:p>
          <a:p>
            <a:r>
              <a:rPr lang="en-US" dirty="0" smtClean="0"/>
              <a:t>But sooner or later it’s likely to become someone else’s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430"/>
            <a:ext cx="8229600" cy="4525963"/>
          </a:xfrm>
        </p:spPr>
        <p:txBody>
          <a:bodyPr/>
          <a:lstStyle/>
          <a:p>
            <a:r>
              <a:rPr lang="en-GB" dirty="0" smtClean="0"/>
              <a:t>Usable by multiple concurrent clients</a:t>
            </a:r>
          </a:p>
          <a:p>
            <a:pPr lvl="1"/>
            <a:r>
              <a:rPr lang="en-GB" dirty="0" smtClean="0"/>
              <a:t>Clients do not have to “wait” for access to resource</a:t>
            </a:r>
          </a:p>
          <a:p>
            <a:pPr lvl="1"/>
            <a:r>
              <a:rPr lang="en-GB" dirty="0" smtClean="0"/>
              <a:t>Clients don’t “own” a particular subset of resource</a:t>
            </a:r>
          </a:p>
          <a:p>
            <a:r>
              <a:rPr lang="en-GB" dirty="0" smtClean="0"/>
              <a:t>May involve (effectively) limitless resources </a:t>
            </a:r>
          </a:p>
          <a:p>
            <a:pPr lvl="1"/>
            <a:r>
              <a:rPr lang="en-GB" dirty="0" smtClean="0"/>
              <a:t>Air in a room, shared by occupants </a:t>
            </a:r>
          </a:p>
          <a:p>
            <a:pPr lvl="1"/>
            <a:r>
              <a:rPr lang="en-GB" dirty="0" smtClean="0"/>
              <a:t>Copy of the operating system, shared by processes</a:t>
            </a:r>
          </a:p>
          <a:p>
            <a:r>
              <a:rPr lang="en-GB" dirty="0" smtClean="0"/>
              <a:t>May involve </a:t>
            </a:r>
            <a:r>
              <a:rPr lang="en-GB" u="sng" dirty="0" smtClean="0"/>
              <a:t>under-the-covers</a:t>
            </a:r>
            <a:r>
              <a:rPr lang="en-GB" dirty="0" smtClean="0"/>
              <a:t> multiplexing</a:t>
            </a:r>
          </a:p>
          <a:p>
            <a:pPr lvl="1"/>
            <a:r>
              <a:rPr lang="en-GB" dirty="0" smtClean="0"/>
              <a:t>Cell-phone channel (time and frequency multiplexed)</a:t>
            </a:r>
          </a:p>
          <a:p>
            <a:pPr lvl="1"/>
            <a:r>
              <a:rPr lang="en-GB" dirty="0" smtClean="0"/>
              <a:t>Shared network interface (time multiplexed)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Do We Still Need Graceful Transitions?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25963"/>
          </a:xfrm>
        </p:spPr>
        <p:txBody>
          <a:bodyPr/>
          <a:lstStyle/>
          <a:p>
            <a:r>
              <a:rPr lang="en-US" sz="2800" dirty="0" smtClean="0"/>
              <a:t>Typically not</a:t>
            </a:r>
          </a:p>
          <a:p>
            <a:r>
              <a:rPr lang="en-US" sz="2800" dirty="0" smtClean="0"/>
              <a:t>The shareable resource usually doesn’t change state</a:t>
            </a:r>
          </a:p>
          <a:p>
            <a:r>
              <a:rPr lang="en-US" sz="2800" dirty="0" smtClean="0"/>
              <a:t>Or isn’t “reused”</a:t>
            </a:r>
          </a:p>
          <a:p>
            <a:r>
              <a:rPr lang="en-US" sz="2800" dirty="0" smtClean="0"/>
              <a:t>We never have to clean up what doesn’t get dirty</a:t>
            </a:r>
          </a:p>
          <a:p>
            <a:pPr lvl="1"/>
            <a:r>
              <a:rPr lang="en-US" sz="2400" dirty="0" smtClean="0"/>
              <a:t>Like an execute-only copy of the OS</a:t>
            </a:r>
          </a:p>
          <a:p>
            <a:r>
              <a:rPr lang="en-US" sz="2800" dirty="0" smtClean="0"/>
              <a:t>Or things that disappear after use</a:t>
            </a:r>
          </a:p>
          <a:p>
            <a:pPr lvl="1"/>
            <a:r>
              <a:rPr lang="en-US" sz="2400" dirty="0" smtClean="0"/>
              <a:t>Like the previous second’s bandwidth on a cellular telephone channel</a:t>
            </a:r>
          </a:p>
          <a:p>
            <a:r>
              <a:rPr lang="en-US" sz="2800" dirty="0" smtClean="0"/>
              <a:t>Shareable resources are great!</a:t>
            </a:r>
          </a:p>
          <a:p>
            <a:pPr lvl="1"/>
            <a:r>
              <a:rPr lang="en-US" sz="2400" dirty="0" smtClean="0"/>
              <a:t>When you can have them . . .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248"/>
            <a:ext cx="8229600" cy="1143000"/>
          </a:xfrm>
        </p:spPr>
        <p:txBody>
          <a:bodyPr/>
          <a:lstStyle/>
          <a:p>
            <a:r>
              <a:rPr lang="en-US" dirty="0" smtClean="0"/>
              <a:t>A Brief History of </a:t>
            </a:r>
            <a:br>
              <a:rPr lang="en-US" dirty="0" smtClean="0"/>
            </a:b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200"/>
            <a:ext cx="8229600" cy="4525963"/>
          </a:xfrm>
        </p:spPr>
        <p:txBody>
          <a:bodyPr/>
          <a:lstStyle/>
          <a:p>
            <a:r>
              <a:rPr lang="en-US" sz="2400" dirty="0" smtClean="0"/>
              <a:t>1950s … OS? We don’t need no stinking OS!</a:t>
            </a:r>
          </a:p>
          <a:p>
            <a:r>
              <a:rPr lang="en-US" sz="2400" dirty="0" smtClean="0"/>
              <a:t>1960s batch processing</a:t>
            </a:r>
            <a:endParaRPr lang="en-US" sz="2400" dirty="0" smtClean="0"/>
          </a:p>
          <a:p>
            <a:pPr lvl="1"/>
            <a:r>
              <a:rPr lang="en-US" sz="2000" dirty="0" smtClean="0"/>
              <a:t>J</a:t>
            </a:r>
            <a:r>
              <a:rPr lang="en-US" sz="2000" dirty="0" smtClean="0"/>
              <a:t>ob </a:t>
            </a:r>
            <a:r>
              <a:rPr lang="en-US" sz="2000" dirty="0" smtClean="0"/>
              <a:t>sequencing, memory allocation, I/O services</a:t>
            </a:r>
          </a:p>
          <a:p>
            <a:r>
              <a:rPr lang="en-US" sz="2400" dirty="0" smtClean="0"/>
              <a:t>1970s time sharing</a:t>
            </a:r>
            <a:endParaRPr lang="en-US" sz="2400" dirty="0" smtClean="0"/>
          </a:p>
          <a:p>
            <a:pPr lvl="1"/>
            <a:r>
              <a:rPr lang="en-US" sz="2000" dirty="0" smtClean="0"/>
              <a:t>M</a:t>
            </a:r>
            <a:r>
              <a:rPr lang="en-US" sz="2000" dirty="0" smtClean="0"/>
              <a:t>ulti</a:t>
            </a:r>
            <a:r>
              <a:rPr lang="en-US" sz="2000" dirty="0" smtClean="0"/>
              <a:t>-user, interactive service, file systems</a:t>
            </a:r>
          </a:p>
          <a:p>
            <a:r>
              <a:rPr lang="en-US" sz="2400" dirty="0" smtClean="0"/>
              <a:t>1980s work stations and personal computers</a:t>
            </a:r>
            <a:endParaRPr lang="en-US" sz="2400" dirty="0" smtClean="0"/>
          </a:p>
          <a:p>
            <a:pPr lvl="1"/>
            <a:r>
              <a:rPr lang="en-US" sz="2000" dirty="0" smtClean="0"/>
              <a:t>G</a:t>
            </a:r>
            <a:r>
              <a:rPr lang="en-US" sz="2000" dirty="0" smtClean="0"/>
              <a:t>raphical </a:t>
            </a:r>
            <a:r>
              <a:rPr lang="en-US" sz="2000" dirty="0" smtClean="0"/>
              <a:t>user interfaces, productivity tools</a:t>
            </a:r>
          </a:p>
          <a:p>
            <a:r>
              <a:rPr lang="en-US" sz="2400" dirty="0" smtClean="0"/>
              <a:t>1990s work groups and the world wide web</a:t>
            </a:r>
            <a:endParaRPr lang="en-US" sz="2400" dirty="0" smtClean="0"/>
          </a:p>
          <a:p>
            <a:pPr lvl="1"/>
            <a:r>
              <a:rPr lang="en-US" sz="2000" dirty="0" smtClean="0"/>
              <a:t>S</a:t>
            </a:r>
            <a:r>
              <a:rPr lang="en-US" sz="2000" dirty="0" smtClean="0"/>
              <a:t>hared </a:t>
            </a:r>
            <a:r>
              <a:rPr lang="en-US" sz="2000" dirty="0" smtClean="0"/>
              <a:t>data, standard protocols, domain services</a:t>
            </a:r>
          </a:p>
          <a:p>
            <a:r>
              <a:rPr lang="en-US" sz="2400" dirty="0" smtClean="0"/>
              <a:t>2000 large scale distributed systems</a:t>
            </a:r>
            <a:endParaRPr lang="en-US" sz="2400" dirty="0" smtClean="0"/>
          </a:p>
          <a:p>
            <a:pPr lvl="1"/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network IS the computer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283484" y="438799"/>
            <a:ext cx="4536416" cy="1313801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Certain Irony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smart phone is immensely more powerful than 1960s mainframes</a:t>
            </a:r>
          </a:p>
          <a:p>
            <a:r>
              <a:rPr lang="en-US" dirty="0" smtClean="0"/>
              <a:t>But we used the mainframes for the biggest computing tasks we had</a:t>
            </a:r>
          </a:p>
          <a:p>
            <a:r>
              <a:rPr lang="en-US" dirty="0" smtClean="0"/>
              <a:t>While we use our powerful smart phones to move information around and display stuff</a:t>
            </a:r>
          </a:p>
          <a:p>
            <a:r>
              <a:rPr lang="en-US" dirty="0" smtClean="0"/>
              <a:t>Which has implications for their operating systems 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OS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016"/>
            <a:ext cx="8229600" cy="4525963"/>
          </a:xfrm>
        </p:spPr>
        <p:txBody>
          <a:bodyPr/>
          <a:lstStyle/>
          <a:p>
            <a:r>
              <a:rPr lang="en-GB" sz="2800" dirty="0" smtClean="0"/>
              <a:t>They have grown larger and more sophisticated</a:t>
            </a:r>
          </a:p>
          <a:p>
            <a:r>
              <a:rPr lang="en-GB" sz="2800" dirty="0" smtClean="0"/>
              <a:t>Their role has fundamentally changed</a:t>
            </a:r>
          </a:p>
          <a:p>
            <a:pPr lvl="1"/>
            <a:r>
              <a:rPr lang="en-GB" sz="2400" dirty="0" smtClean="0"/>
              <a:t>From shepherding the use of the hardware</a:t>
            </a:r>
          </a:p>
          <a:p>
            <a:pPr lvl="1"/>
            <a:r>
              <a:rPr lang="en-GB" sz="2400" dirty="0" smtClean="0"/>
              <a:t>To shielding the applications from the hardware</a:t>
            </a:r>
          </a:p>
          <a:p>
            <a:pPr lvl="1"/>
            <a:r>
              <a:rPr lang="en-GB" sz="2400" dirty="0" smtClean="0"/>
              <a:t>To providing powerful application computing platform</a:t>
            </a:r>
          </a:p>
          <a:p>
            <a:pPr lvl="1"/>
            <a:r>
              <a:rPr lang="en-GB" sz="2400" dirty="0" smtClean="0"/>
              <a:t>To becoming a sophisticated “traffic cop”</a:t>
            </a:r>
          </a:p>
          <a:p>
            <a:r>
              <a:rPr lang="en-GB" sz="2800" dirty="0" smtClean="0"/>
              <a:t>They still sit between applications and hardware</a:t>
            </a:r>
          </a:p>
          <a:p>
            <a:r>
              <a:rPr lang="en-GB" sz="2800" dirty="0" smtClean="0"/>
              <a:t>Best understood through services they provide</a:t>
            </a:r>
          </a:p>
          <a:p>
            <a:pPr lvl="1"/>
            <a:r>
              <a:rPr lang="en-GB" sz="2400" dirty="0" smtClean="0"/>
              <a:t>Capabilities they add</a:t>
            </a:r>
          </a:p>
          <a:p>
            <a:pPr lvl="1"/>
            <a:r>
              <a:rPr lang="en-GB" sz="2400" dirty="0" smtClean="0"/>
              <a:t>Applications they enable</a:t>
            </a:r>
          </a:p>
          <a:p>
            <a:pPr lvl="1"/>
            <a:r>
              <a:rPr lang="en-GB" sz="2400" dirty="0" smtClean="0"/>
              <a:t>Problems they eliminate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Ultimately because it’s what users want</a:t>
            </a:r>
          </a:p>
          <a:p>
            <a:r>
              <a:rPr lang="en-US" dirty="0" smtClean="0"/>
              <a:t>The OS must provide core services to applications</a:t>
            </a:r>
          </a:p>
          <a:p>
            <a:r>
              <a:rPr lang="en-US" dirty="0" smtClean="0"/>
              <a:t>Applications have become more complex</a:t>
            </a:r>
          </a:p>
          <a:p>
            <a:pPr lvl="1"/>
            <a:r>
              <a:rPr lang="en-US" dirty="0" smtClean="0"/>
              <a:t>More complex internal behavior</a:t>
            </a:r>
          </a:p>
          <a:p>
            <a:pPr lvl="1"/>
            <a:r>
              <a:rPr lang="en-US" dirty="0" smtClean="0"/>
              <a:t>More complex interfaces</a:t>
            </a:r>
          </a:p>
          <a:p>
            <a:pPr lvl="1"/>
            <a:r>
              <a:rPr lang="en-US" dirty="0" smtClean="0"/>
              <a:t>More interactions with other software</a:t>
            </a:r>
          </a:p>
          <a:p>
            <a:r>
              <a:rPr lang="en-US" dirty="0" smtClean="0"/>
              <a:t>The OS needs to help with all that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Convergence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850"/>
            <a:ext cx="8229600" cy="4525963"/>
          </a:xfrm>
        </p:spPr>
        <p:txBody>
          <a:bodyPr/>
          <a:lstStyle/>
          <a:p>
            <a:r>
              <a:rPr lang="en-US" dirty="0" smtClean="0"/>
              <a:t>There are a handful of widely used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 smtClean="0"/>
              <a:t>And a few special purpose ones (E.g., real time and embedded system </a:t>
            </a:r>
            <a:r>
              <a:rPr lang="en-US" dirty="0" err="1" smtClean="0"/>
              <a:t>OSes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ones come along very rarely</a:t>
            </a:r>
          </a:p>
          <a:p>
            <a:r>
              <a:rPr lang="en-US" dirty="0" err="1" smtClean="0"/>
              <a:t>OSes</a:t>
            </a:r>
            <a:r>
              <a:rPr lang="en-US" dirty="0" smtClean="0"/>
              <a:t> </a:t>
            </a:r>
            <a:r>
              <a:rPr lang="en-US" dirty="0" smtClean="0"/>
              <a:t>in the same family (e.g., Windows or Linux) are used for vastly different purposes</a:t>
            </a:r>
          </a:p>
          <a:p>
            <a:pPr lvl="1"/>
            <a:r>
              <a:rPr lang="en-US" dirty="0" smtClean="0"/>
              <a:t>Making things challenging for the OS designer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</a:t>
            </a:r>
            <a:r>
              <a:rPr lang="en-US" dirty="0" smtClean="0"/>
              <a:t>are based on pretty old models</a:t>
            </a:r>
          </a:p>
          <a:p>
            <a:pPr lvl="1"/>
            <a:r>
              <a:rPr lang="en-US" dirty="0" smtClean="0"/>
              <a:t>Linux comes from Unix (1970s vintage)</a:t>
            </a:r>
          </a:p>
          <a:p>
            <a:pPr lvl="1"/>
            <a:r>
              <a:rPr lang="en-US" dirty="0" smtClean="0"/>
              <a:t>Windows from the early 1980s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090"/>
            <a:ext cx="8229600" cy="1143000"/>
          </a:xfrm>
        </p:spPr>
        <p:txBody>
          <a:bodyPr/>
          <a:lstStyle/>
          <a:p>
            <a:r>
              <a:rPr lang="en-US" dirty="0" smtClean="0"/>
              <a:t>Operating Systems for 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down at the bottom for our smart phones and other devices?</a:t>
            </a:r>
          </a:p>
          <a:p>
            <a:r>
              <a:rPr lang="en-US" dirty="0" smtClean="0"/>
              <a:t>For Apple devices, ultimately XNU</a:t>
            </a:r>
          </a:p>
          <a:p>
            <a:pPr lvl="1"/>
            <a:r>
              <a:rPr lang="en-US" dirty="0" smtClean="0"/>
              <a:t>Based on Mach (an 80s system), with some features from other 80s systems (like BSD Unix)</a:t>
            </a:r>
          </a:p>
          <a:p>
            <a:r>
              <a:rPr lang="en-US" dirty="0" smtClean="0"/>
              <a:t>For Android, ultimately Linux</a:t>
            </a:r>
          </a:p>
          <a:p>
            <a:r>
              <a:rPr lang="en-US" dirty="0" smtClean="0"/>
              <a:t>For Microsoft, ultimately Windows CE</a:t>
            </a:r>
          </a:p>
          <a:p>
            <a:pPr lvl="1"/>
            <a:r>
              <a:rPr lang="en-US" dirty="0" smtClean="0"/>
              <a:t>Which has its origins in the 1990s</a:t>
            </a:r>
          </a:p>
          <a:p>
            <a:r>
              <a:rPr lang="en-US" dirty="0" smtClean="0"/>
              <a:t>None of these is all that new, either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500"/>
            <a:ext cx="8229600" cy="1143000"/>
          </a:xfrm>
        </p:spPr>
        <p:txBody>
          <a:bodyPr/>
          <a:lstStyle/>
          <a:p>
            <a:r>
              <a:rPr lang="en-US" dirty="0" smtClean="0"/>
              <a:t>Instructor/TA Division of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741308"/>
            <a:ext cx="8229600" cy="4525963"/>
          </a:xfrm>
        </p:spPr>
        <p:txBody>
          <a:bodyPr/>
          <a:lstStyle/>
          <a:p>
            <a:r>
              <a:rPr lang="en-US" dirty="0" smtClean="0"/>
              <a:t>Instructor handles all lectures, readings, and tests</a:t>
            </a:r>
          </a:p>
          <a:p>
            <a:pPr lvl="1"/>
            <a:r>
              <a:rPr lang="en-US" dirty="0" smtClean="0"/>
              <a:t>Ask me about issues related to these</a:t>
            </a:r>
          </a:p>
          <a:p>
            <a:r>
              <a:rPr lang="en-US" dirty="0" smtClean="0"/>
              <a:t>TAs handle projects</a:t>
            </a:r>
          </a:p>
          <a:p>
            <a:pPr lvl="1"/>
            <a:r>
              <a:rPr lang="en-US" dirty="0" smtClean="0"/>
              <a:t>Ask them about issues related to these</a:t>
            </a:r>
          </a:p>
          <a:p>
            <a:r>
              <a:rPr lang="en-US" dirty="0" smtClean="0"/>
              <a:t>Generally, instructor won’t be involved with project issues</a:t>
            </a:r>
          </a:p>
          <a:p>
            <a:pPr lvl="1"/>
            <a:r>
              <a:rPr lang="en-US" dirty="0" smtClean="0"/>
              <a:t>So direct those questions to the 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</a:t>
            </a:r>
            <a:r>
              <a:rPr lang="en-US" dirty="0" err="1" smtClean="0"/>
              <a:t>OSes</a:t>
            </a:r>
            <a:r>
              <a:rPr lang="en-US" dirty="0" smtClean="0"/>
              <a:t> Converged?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expensive to build and maintain</a:t>
            </a:r>
          </a:p>
          <a:p>
            <a:pPr lvl="1"/>
            <a:r>
              <a:rPr lang="en-US" dirty="0" smtClean="0"/>
              <a:t>So it’s a hard business to get into and stay in</a:t>
            </a:r>
          </a:p>
          <a:p>
            <a:r>
              <a:rPr lang="en-US" dirty="0" smtClean="0"/>
              <a:t>They only succeed if users choose them over other OS options</a:t>
            </a:r>
          </a:p>
          <a:p>
            <a:pPr lvl="1"/>
            <a:r>
              <a:rPr lang="en-US" dirty="0" smtClean="0"/>
              <a:t>Which can’t happen unless you support all the apps the users want (and preferably better)</a:t>
            </a:r>
          </a:p>
          <a:p>
            <a:pPr lvl="1"/>
            <a:r>
              <a:rPr lang="en-US" dirty="0" smtClean="0"/>
              <a:t>Which requires other parties to do a lot of work</a:t>
            </a:r>
          </a:p>
          <a:p>
            <a:r>
              <a:rPr lang="en-US" dirty="0" smtClean="0"/>
              <a:t>You need to have some clear advantage over present acceptable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Resulting OS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basing the OS we use today on an architecture designed 20-40 years ago</a:t>
            </a:r>
          </a:p>
          <a:p>
            <a:r>
              <a:rPr lang="en-US" dirty="0" smtClean="0"/>
              <a:t>We can make some changes in the architecture</a:t>
            </a:r>
          </a:p>
          <a:p>
            <a:r>
              <a:rPr lang="en-US" dirty="0" smtClean="0"/>
              <a:t>But not too many</a:t>
            </a:r>
          </a:p>
          <a:p>
            <a:pPr lvl="1"/>
            <a:r>
              <a:rPr lang="en-US" dirty="0" smtClean="0"/>
              <a:t>Due to compatibility</a:t>
            </a:r>
          </a:p>
          <a:p>
            <a:pPr lvl="1"/>
            <a:r>
              <a:rPr lang="en-US" dirty="0" smtClean="0"/>
              <a:t>And fundamental characteristics of the architecture</a:t>
            </a:r>
          </a:p>
          <a:p>
            <a:r>
              <a:rPr lang="en-US" dirty="0" smtClean="0"/>
              <a:t>Requires OS designers and builders to shoehorn what’s needed today into what made sense yesterday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operating systems is critical to understanding how computers work</a:t>
            </a:r>
          </a:p>
          <a:p>
            <a:r>
              <a:rPr lang="en-US" dirty="0" smtClean="0"/>
              <a:t>Operating systems interact directly with the hardware</a:t>
            </a:r>
          </a:p>
          <a:p>
            <a:r>
              <a:rPr lang="en-US" dirty="0" smtClean="0"/>
              <a:t>Operating systems provide services via abstractions</a:t>
            </a:r>
          </a:p>
          <a:p>
            <a:r>
              <a:rPr lang="en-US" dirty="0" smtClean="0"/>
              <a:t>Operating systems are constrained by many non-technical factors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69284" y="540399"/>
            <a:ext cx="3177516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/>
              <a:t>Site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6418"/>
            <a:ext cx="8229600" cy="4525963"/>
          </a:xfrm>
        </p:spPr>
        <p:txBody>
          <a:bodyPr/>
          <a:lstStyle/>
          <a:p>
            <a:r>
              <a:rPr lang="en-GB" sz="2800" dirty="0" smtClean="0"/>
              <a:t>Some materials found on CCLE web site</a:t>
            </a:r>
          </a:p>
          <a:p>
            <a:pPr lvl="1"/>
            <a:r>
              <a:rPr lang="en-GB" sz="2400" dirty="0" smtClean="0"/>
              <a:t>Like quizzes</a:t>
            </a:r>
          </a:p>
          <a:p>
            <a:r>
              <a:rPr lang="en-GB" dirty="0" smtClean="0"/>
              <a:t>Most materials here:</a:t>
            </a:r>
          </a:p>
          <a:p>
            <a:pPr lvl="1"/>
            <a:r>
              <a:rPr lang="en-GB" sz="2400" dirty="0" smtClean="0"/>
              <a:t>http://www.lasr.cs.ucla.edu/classes/111_fall16</a:t>
            </a:r>
            <a:endParaRPr lang="en-GB" dirty="0" smtClean="0"/>
          </a:p>
          <a:p>
            <a:r>
              <a:rPr lang="en-GB" dirty="0" smtClean="0"/>
              <a:t>What’s there:</a:t>
            </a:r>
          </a:p>
          <a:p>
            <a:pPr lvl="1"/>
            <a:r>
              <a:rPr lang="en-GB" dirty="0" smtClean="0"/>
              <a:t>Schedules for reading</a:t>
            </a:r>
            <a:r>
              <a:rPr lang="en-GB" dirty="0"/>
              <a:t>, lectures,</a:t>
            </a:r>
            <a:r>
              <a:rPr lang="en-GB" dirty="0" smtClean="0"/>
              <a:t> exams</a:t>
            </a:r>
            <a:r>
              <a:rPr lang="en-GB" dirty="0"/>
              <a:t>,</a:t>
            </a:r>
            <a:r>
              <a:rPr lang="en-GB" dirty="0" smtClean="0"/>
              <a:t> projects</a:t>
            </a:r>
          </a:p>
          <a:p>
            <a:pPr lvl="1"/>
            <a:r>
              <a:rPr lang="en-GB" dirty="0" smtClean="0"/>
              <a:t>Copies </a:t>
            </a:r>
            <a:r>
              <a:rPr lang="en-GB" dirty="0"/>
              <a:t>of lecture slides </a:t>
            </a:r>
            <a:r>
              <a:rPr lang="en-GB" dirty="0" smtClean="0"/>
              <a:t>(</a:t>
            </a:r>
            <a:r>
              <a:rPr lang="en-GB" dirty="0" err="1" smtClean="0"/>
              <a:t>Powerpoint</a:t>
            </a:r>
            <a:r>
              <a:rPr lang="en-GB" dirty="0" smtClean="0"/>
              <a:t> and PDF)</a:t>
            </a:r>
          </a:p>
          <a:p>
            <a:pPr lvl="1"/>
            <a:r>
              <a:rPr lang="en-GB" dirty="0" smtClean="0"/>
              <a:t>Announcements</a:t>
            </a:r>
            <a:endParaRPr lang="en-GB" u="sng" dirty="0" smtClean="0"/>
          </a:p>
          <a:p>
            <a:pPr lvl="1"/>
            <a:r>
              <a:rPr lang="en-GB" dirty="0" smtClean="0"/>
              <a:t>Sample midterm and </a:t>
            </a:r>
            <a:r>
              <a:rPr lang="en-GB" dirty="0"/>
              <a:t>final </a:t>
            </a:r>
            <a:r>
              <a:rPr lang="en-GB" dirty="0" smtClean="0"/>
              <a:t>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Prerequisite Subject Knowledge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CS 32 programming</a:t>
            </a:r>
            <a:endParaRPr lang="en-GB" sz="2800" dirty="0" smtClean="0"/>
          </a:p>
          <a:p>
            <a:pPr lvl="1"/>
            <a:r>
              <a:rPr lang="en-GB" sz="2400" dirty="0"/>
              <a:t>O</a:t>
            </a:r>
            <a:r>
              <a:rPr lang="en-GB" sz="2400" dirty="0" smtClean="0"/>
              <a:t>bjects</a:t>
            </a:r>
            <a:r>
              <a:rPr lang="en-GB" sz="2400" dirty="0"/>
              <a:t>, data structures, queues, stacks, tables, trees</a:t>
            </a:r>
          </a:p>
          <a:p>
            <a:r>
              <a:rPr lang="en-GB" sz="2800" dirty="0"/>
              <a:t>CS 33 systems programming</a:t>
            </a:r>
            <a:endParaRPr lang="en-GB" sz="28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ssembly </a:t>
            </a:r>
            <a:r>
              <a:rPr lang="en-GB" sz="2400" dirty="0"/>
              <a:t>language, registers, memory</a:t>
            </a:r>
            <a:endParaRPr lang="en-GB" sz="2400" dirty="0" smtClean="0"/>
          </a:p>
          <a:p>
            <a:pPr lvl="1"/>
            <a:r>
              <a:rPr lang="en-GB" sz="2400" dirty="0"/>
              <a:t>L</a:t>
            </a:r>
            <a:r>
              <a:rPr lang="en-GB" sz="2400" dirty="0" smtClean="0"/>
              <a:t>inkage </a:t>
            </a:r>
            <a:r>
              <a:rPr lang="en-GB" sz="2400" dirty="0"/>
              <a:t>conventions, stack frames, register saving</a:t>
            </a:r>
            <a:endParaRPr lang="en-GB" sz="2400" dirty="0" smtClean="0"/>
          </a:p>
          <a:p>
            <a:r>
              <a:rPr lang="en-GB" sz="2800" dirty="0" smtClean="0"/>
              <a:t>CS 35L Software Construction Laboratory</a:t>
            </a:r>
          </a:p>
          <a:p>
            <a:pPr lvl="1"/>
            <a:r>
              <a:rPr lang="en-GB" sz="2400" dirty="0" smtClean="0"/>
              <a:t>Useful software tools for systems programming</a:t>
            </a:r>
          </a:p>
          <a:p>
            <a:r>
              <a:rPr lang="en-GB" dirty="0" smtClean="0"/>
              <a:t>If you haven’t taken these classes, expect to have a hard time in 111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32903</TotalTime>
  <Words>4696</Words>
  <Application>Microsoft Macintosh PowerPoint</Application>
  <PresentationFormat>On-screen Show (4:3)</PresentationFormat>
  <Paragraphs>765</Paragraphs>
  <Slides>72</Slides>
  <Notes>22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Default Theme</vt:lpstr>
      <vt:lpstr>Introduction CS 111 Operating System Principles  Peter Reiher </vt:lpstr>
      <vt:lpstr>Outline</vt:lpstr>
      <vt:lpstr>Administrative Issues</vt:lpstr>
      <vt:lpstr>Instructor: Peter Reiher</vt:lpstr>
      <vt:lpstr>My OS Background</vt:lpstr>
      <vt:lpstr>TAs</vt:lpstr>
      <vt:lpstr>Instructor/TA Division of Responsibilities</vt:lpstr>
      <vt:lpstr>Web Site</vt:lpstr>
      <vt:lpstr>Prerequisite Subject Knowledge</vt:lpstr>
      <vt:lpstr>Course Format</vt:lpstr>
      <vt:lpstr>Course Load</vt:lpstr>
      <vt:lpstr>Primary Text for Course</vt:lpstr>
      <vt:lpstr>Course Grading</vt:lpstr>
      <vt:lpstr>Quizzes</vt:lpstr>
      <vt:lpstr>Midterm Examination</vt:lpstr>
      <vt:lpstr>Final Exam</vt:lpstr>
      <vt:lpstr>Lab Projects</vt:lpstr>
      <vt:lpstr>Late Assignments &amp; Make-ups</vt:lpstr>
      <vt:lpstr>Academic Honesty</vt:lpstr>
      <vt:lpstr>Academic Honesty – Projects</vt:lpstr>
      <vt:lpstr>Academic Honesty and the Internet</vt:lpstr>
      <vt:lpstr>Introduction to the Course</vt:lpstr>
      <vt:lpstr>What Will CS 111 Do?</vt:lpstr>
      <vt:lpstr>Why Study Operating Systems?</vt:lpstr>
      <vt:lpstr>Why Are Operating Systems Interesting?</vt:lpstr>
      <vt:lpstr>Recurring OS Themes</vt:lpstr>
      <vt:lpstr>More Recurring Themes</vt:lpstr>
      <vt:lpstr>Life Lessons From Studying Operating Systems</vt:lpstr>
      <vt:lpstr>Moving on To Operating Systems . . .</vt:lpstr>
      <vt:lpstr>What Is An Operating System?</vt:lpstr>
      <vt:lpstr>What Does an OS Do?</vt:lpstr>
      <vt:lpstr>What Does An OS Look Like?</vt:lpstr>
      <vt:lpstr>Where Does the OS Fit In?</vt:lpstr>
      <vt:lpstr>Kernel Structure (artists conception)</vt:lpstr>
      <vt:lpstr>Instruction Set Architectures (ISAs)</vt:lpstr>
      <vt:lpstr>Privileged vs. General Instructions</vt:lpstr>
      <vt:lpstr>Platforms</vt:lpstr>
      <vt:lpstr>Portability to Multiple ISAs</vt:lpstr>
      <vt:lpstr>Distributing an OS</vt:lpstr>
      <vt:lpstr>Binary Distribution Model</vt:lpstr>
      <vt:lpstr>Why Not a Source Distribution?</vt:lpstr>
      <vt:lpstr>Binary Configuration Model</vt:lpstr>
      <vt:lpstr>Flexibility</vt:lpstr>
      <vt:lpstr>Interface Stability</vt:lpstr>
      <vt:lpstr>What’s Special About the OS?</vt:lpstr>
      <vt:lpstr>What Functionality Is In the OS?</vt:lpstr>
      <vt:lpstr>Where To Offer a Service?</vt:lpstr>
      <vt:lpstr>Another Reason For This Choice</vt:lpstr>
      <vt:lpstr>The OS and Speed</vt:lpstr>
      <vt:lpstr>Why Is the OS Faster?</vt:lpstr>
      <vt:lpstr>Is An OS Implementation  Always Faster?</vt:lpstr>
      <vt:lpstr>The OS and Abstraction</vt:lpstr>
      <vt:lpstr>Why Abstract Resources?</vt:lpstr>
      <vt:lpstr>Generalizing Abstractions</vt:lpstr>
      <vt:lpstr>Why Do We Want This Generality?</vt:lpstr>
      <vt:lpstr>Does a General Model Limit Us?</vt:lpstr>
      <vt:lpstr>Common Types of OS Resources</vt:lpstr>
      <vt:lpstr>Serially Reusable Resources</vt:lpstr>
      <vt:lpstr>What Is A Graceful Transition?</vt:lpstr>
      <vt:lpstr>Partitionable Resources</vt:lpstr>
      <vt:lpstr>Do We Still Need Graceful Transitions?</vt:lpstr>
      <vt:lpstr>Shareable Resources</vt:lpstr>
      <vt:lpstr>Do We Still Need Graceful Transitions?</vt:lpstr>
      <vt:lpstr>A Brief History of  Operating Systems</vt:lpstr>
      <vt:lpstr>A Certain Irony</vt:lpstr>
      <vt:lpstr>General OS Trends</vt:lpstr>
      <vt:lpstr>Why?</vt:lpstr>
      <vt:lpstr>OS Convergence </vt:lpstr>
      <vt:lpstr>Operating Systems for Mobile Devices</vt:lpstr>
      <vt:lpstr>Why Have OSes Converged?</vt:lpstr>
      <vt:lpstr>A Resulting OS Challenge</vt:lpstr>
      <vt:lpstr>Conclusion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41</cp:revision>
  <cp:lastPrinted>2014-01-03T23:50:58Z</cp:lastPrinted>
  <dcterms:created xsi:type="dcterms:W3CDTF">2016-09-22T02:36:25Z</dcterms:created>
  <dcterms:modified xsi:type="dcterms:W3CDTF">2016-09-23T15:21:09Z</dcterms:modified>
</cp:coreProperties>
</file>