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s/slide25.xml" ContentType="application/vnd.openxmlformats-officedocument.presentationml.slide+xml"/>
  <Override PartName="/ppt/charts/chart2.xml" ContentType="application/vnd.openxmlformats-officedocument.drawingml.chart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charts/chart1.xml" ContentType="application/vnd.openxmlformats-officedocument.drawingml.chart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8" r:id="rId2"/>
    <p:sldId id="259" r:id="rId3"/>
    <p:sldId id="260" r:id="rId4"/>
    <p:sldId id="261" r:id="rId5"/>
    <p:sldId id="312" r:id="rId6"/>
    <p:sldId id="278" r:id="rId7"/>
    <p:sldId id="262" r:id="rId8"/>
    <p:sldId id="301" r:id="rId9"/>
    <p:sldId id="303" r:id="rId10"/>
    <p:sldId id="302" r:id="rId11"/>
    <p:sldId id="287" r:id="rId12"/>
    <p:sldId id="263" r:id="rId13"/>
    <p:sldId id="264" r:id="rId14"/>
    <p:sldId id="265" r:id="rId15"/>
    <p:sldId id="266" r:id="rId16"/>
    <p:sldId id="267" r:id="rId17"/>
    <p:sldId id="275" r:id="rId18"/>
    <p:sldId id="271" r:id="rId19"/>
    <p:sldId id="268" r:id="rId20"/>
    <p:sldId id="269" r:id="rId21"/>
    <p:sldId id="276" r:id="rId22"/>
    <p:sldId id="270" r:id="rId23"/>
    <p:sldId id="277" r:id="rId24"/>
    <p:sldId id="313" r:id="rId25"/>
    <p:sldId id="272" r:id="rId26"/>
    <p:sldId id="273" r:id="rId27"/>
    <p:sldId id="274" r:id="rId28"/>
    <p:sldId id="279" r:id="rId29"/>
    <p:sldId id="280" r:id="rId30"/>
    <p:sldId id="281" r:id="rId31"/>
    <p:sldId id="283" r:id="rId32"/>
    <p:sldId id="284" r:id="rId33"/>
    <p:sldId id="285" r:id="rId34"/>
    <p:sldId id="286" r:id="rId35"/>
    <p:sldId id="288" r:id="rId36"/>
    <p:sldId id="289" r:id="rId37"/>
    <p:sldId id="291" r:id="rId38"/>
    <p:sldId id="292" r:id="rId39"/>
    <p:sldId id="293" r:id="rId40"/>
    <p:sldId id="294" r:id="rId41"/>
    <p:sldId id="299" r:id="rId42"/>
    <p:sldId id="295" r:id="rId43"/>
    <p:sldId id="297" r:id="rId44"/>
    <p:sldId id="298" r:id="rId45"/>
    <p:sldId id="300" r:id="rId46"/>
    <p:sldId id="282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5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eiher:thinkpad:classes:cs239,%20spring%2007:conquestdata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eiher:thinkpad:classes:cs239,%20spring%2007:conquestdata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Sheet1!$A$3</c:f>
              <c:strCache>
                <c:ptCount val="1"/>
                <c:pt idx="0">
                  <c:v>xfs</c:v>
                </c:pt>
              </c:strCache>
            </c:strRef>
          </c:tx>
          <c:spPr>
            <a:solidFill>
              <a:srgbClr val="0000FF"/>
            </a:solidFill>
            <a:effectLst/>
          </c:spPr>
          <c:cat>
            <c:numRef>
              <c:f>Sheet1!$B$2:$G$2</c:f>
              <c:numCache>
                <c:formatCode>General</c:formatCode>
                <c:ptCount val="6"/>
                <c:pt idx="0">
                  <c:v>5000.0</c:v>
                </c:pt>
                <c:pt idx="1">
                  <c:v>10000.0</c:v>
                </c:pt>
                <c:pt idx="2">
                  <c:v>15000.0</c:v>
                </c:pt>
                <c:pt idx="3">
                  <c:v>20000.0</c:v>
                </c:pt>
                <c:pt idx="4">
                  <c:v>25000.0</c:v>
                </c:pt>
                <c:pt idx="5">
                  <c:v>30000.0</c:v>
                </c:pt>
              </c:numCache>
            </c:numRef>
          </c:cat>
          <c:val>
            <c:numRef>
              <c:f>Sheet1!$B$3:$G$3</c:f>
              <c:numCache>
                <c:formatCode>General</c:formatCode>
                <c:ptCount val="6"/>
                <c:pt idx="0">
                  <c:v>2202.1181124</c:v>
                </c:pt>
                <c:pt idx="1">
                  <c:v>376.6323048</c:v>
                </c:pt>
                <c:pt idx="2">
                  <c:v>266.0701486</c:v>
                </c:pt>
                <c:pt idx="3">
                  <c:v>226.18871</c:v>
                </c:pt>
                <c:pt idx="4">
                  <c:v>197.2710354</c:v>
                </c:pt>
                <c:pt idx="5">
                  <c:v>176.901428</c:v>
                </c:pt>
              </c:numCache>
            </c:numRef>
          </c:val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reiserfs</c:v>
                </c:pt>
              </c:strCache>
            </c:strRef>
          </c:tx>
          <c:spPr>
            <a:solidFill>
              <a:srgbClr val="FF0000"/>
            </a:solidFill>
            <a:effectLst/>
          </c:spPr>
          <c:cat>
            <c:numRef>
              <c:f>Sheet1!$B$2:$G$2</c:f>
              <c:numCache>
                <c:formatCode>General</c:formatCode>
                <c:ptCount val="6"/>
                <c:pt idx="0">
                  <c:v>5000.0</c:v>
                </c:pt>
                <c:pt idx="1">
                  <c:v>10000.0</c:v>
                </c:pt>
                <c:pt idx="2">
                  <c:v>15000.0</c:v>
                </c:pt>
                <c:pt idx="3">
                  <c:v>20000.0</c:v>
                </c:pt>
                <c:pt idx="4">
                  <c:v>25000.0</c:v>
                </c:pt>
                <c:pt idx="5">
                  <c:v>30000.0</c:v>
                </c:pt>
              </c:numCache>
            </c:numRef>
          </c:cat>
          <c:val>
            <c:numRef>
              <c:f>Sheet1!$B$4:$G$4</c:f>
              <c:numCache>
                <c:formatCode>General</c:formatCode>
                <c:ptCount val="6"/>
                <c:pt idx="0">
                  <c:v>1694.3443044</c:v>
                </c:pt>
                <c:pt idx="1">
                  <c:v>959.4825</c:v>
                </c:pt>
                <c:pt idx="2">
                  <c:v>635.9225576</c:v>
                </c:pt>
                <c:pt idx="3">
                  <c:v>543.621159</c:v>
                </c:pt>
                <c:pt idx="4">
                  <c:v>382.1625952</c:v>
                </c:pt>
                <c:pt idx="5">
                  <c:v>275.0434494</c:v>
                </c:pt>
              </c:numCache>
            </c:numRef>
          </c:val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ext2fs</c:v>
                </c:pt>
              </c:strCache>
            </c:strRef>
          </c:tx>
          <c:spPr>
            <a:solidFill>
              <a:srgbClr val="FFFF00"/>
            </a:solidFill>
            <a:effectLst/>
          </c:spPr>
          <c:cat>
            <c:numRef>
              <c:f>Sheet1!$B$2:$G$2</c:f>
              <c:numCache>
                <c:formatCode>General</c:formatCode>
                <c:ptCount val="6"/>
                <c:pt idx="0">
                  <c:v>5000.0</c:v>
                </c:pt>
                <c:pt idx="1">
                  <c:v>10000.0</c:v>
                </c:pt>
                <c:pt idx="2">
                  <c:v>15000.0</c:v>
                </c:pt>
                <c:pt idx="3">
                  <c:v>20000.0</c:v>
                </c:pt>
                <c:pt idx="4">
                  <c:v>25000.0</c:v>
                </c:pt>
                <c:pt idx="5">
                  <c:v>30000.0</c:v>
                </c:pt>
              </c:numCache>
            </c:numRef>
          </c:cat>
          <c:val>
            <c:numRef>
              <c:f>Sheet1!$B$5:$G$5</c:f>
              <c:numCache>
                <c:formatCode>General</c:formatCode>
                <c:ptCount val="6"/>
                <c:pt idx="0">
                  <c:v>5861.4243192</c:v>
                </c:pt>
                <c:pt idx="1">
                  <c:v>3926.6793122</c:v>
                </c:pt>
                <c:pt idx="2">
                  <c:v>2064.1020876</c:v>
                </c:pt>
                <c:pt idx="3">
                  <c:v>1399.540865</c:v>
                </c:pt>
                <c:pt idx="4">
                  <c:v>1024.971065</c:v>
                </c:pt>
                <c:pt idx="5">
                  <c:v>947.5374776</c:v>
                </c:pt>
              </c:numCache>
            </c:numRef>
          </c:val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ramfs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effectLst/>
          </c:spPr>
          <c:cat>
            <c:numRef>
              <c:f>Sheet1!$B$2:$G$2</c:f>
              <c:numCache>
                <c:formatCode>General</c:formatCode>
                <c:ptCount val="6"/>
                <c:pt idx="0">
                  <c:v>5000.0</c:v>
                </c:pt>
                <c:pt idx="1">
                  <c:v>10000.0</c:v>
                </c:pt>
                <c:pt idx="2">
                  <c:v>15000.0</c:v>
                </c:pt>
                <c:pt idx="3">
                  <c:v>20000.0</c:v>
                </c:pt>
                <c:pt idx="4">
                  <c:v>25000.0</c:v>
                </c:pt>
                <c:pt idx="5">
                  <c:v>30000.0</c:v>
                </c:pt>
              </c:numCache>
            </c:numRef>
          </c:cat>
          <c:val>
            <c:numRef>
              <c:f>Sheet1!$B$6:$G$6</c:f>
              <c:numCache>
                <c:formatCode>General</c:formatCode>
                <c:ptCount val="6"/>
                <c:pt idx="0">
                  <c:v>7299.0545052</c:v>
                </c:pt>
                <c:pt idx="1">
                  <c:v>4778.3389096</c:v>
                </c:pt>
                <c:pt idx="2">
                  <c:v>3819.2548878</c:v>
                </c:pt>
                <c:pt idx="3">
                  <c:v>3478.725989</c:v>
                </c:pt>
                <c:pt idx="4">
                  <c:v>3354.8659812</c:v>
                </c:pt>
                <c:pt idx="5">
                  <c:v>3356.4811466</c:v>
                </c:pt>
              </c:numCache>
            </c:numRef>
          </c:val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cfs</c:v>
                </c:pt>
              </c:strCache>
            </c:strRef>
          </c:tx>
          <c:spPr>
            <a:solidFill>
              <a:schemeClr val="accent5"/>
            </a:solidFill>
            <a:effectLst/>
          </c:spPr>
          <c:cat>
            <c:numRef>
              <c:f>Sheet1!$B$2:$G$2</c:f>
              <c:numCache>
                <c:formatCode>General</c:formatCode>
                <c:ptCount val="6"/>
                <c:pt idx="0">
                  <c:v>5000.0</c:v>
                </c:pt>
                <c:pt idx="1">
                  <c:v>10000.0</c:v>
                </c:pt>
                <c:pt idx="2">
                  <c:v>15000.0</c:v>
                </c:pt>
                <c:pt idx="3">
                  <c:v>20000.0</c:v>
                </c:pt>
                <c:pt idx="4">
                  <c:v>25000.0</c:v>
                </c:pt>
                <c:pt idx="5">
                  <c:v>30000.0</c:v>
                </c:pt>
              </c:numCache>
            </c:numRef>
          </c:cat>
          <c:val>
            <c:numRef>
              <c:f>Sheet1!$B$7:$G$7</c:f>
              <c:numCache>
                <c:formatCode>General</c:formatCode>
                <c:ptCount val="6"/>
                <c:pt idx="0">
                  <c:v>7778.0505942</c:v>
                </c:pt>
                <c:pt idx="1">
                  <c:v>4913.8959338</c:v>
                </c:pt>
                <c:pt idx="2">
                  <c:v>3930.8625776</c:v>
                </c:pt>
                <c:pt idx="3">
                  <c:v>3559.9130638</c:v>
                </c:pt>
                <c:pt idx="4">
                  <c:v>3420.0047398</c:v>
                </c:pt>
                <c:pt idx="5">
                  <c:v>3412.8342004</c:v>
                </c:pt>
              </c:numCache>
            </c:numRef>
          </c:val>
        </c:ser>
        <c:axId val="339170952"/>
        <c:axId val="339379816"/>
      </c:barChart>
      <c:catAx>
        <c:axId val="339170952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339379816"/>
        <c:crosses val="autoZero"/>
        <c:auto val="1"/>
        <c:lblAlgn val="ctr"/>
        <c:lblOffset val="100"/>
      </c:catAx>
      <c:valAx>
        <c:axId val="33937981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33917095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800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Sheet1!$A$3</c:f>
              <c:strCache>
                <c:ptCount val="1"/>
                <c:pt idx="0">
                  <c:v>xfs</c:v>
                </c:pt>
              </c:strCache>
            </c:strRef>
          </c:tx>
          <c:spPr>
            <a:solidFill>
              <a:srgbClr val="0000FF"/>
            </a:solidFill>
            <a:effectLst/>
          </c:spPr>
          <c:cat>
            <c:numRef>
              <c:f>Sheet1!$B$2:$G$2</c:f>
              <c:numCache>
                <c:formatCode>General</c:formatCode>
                <c:ptCount val="6"/>
                <c:pt idx="0">
                  <c:v>5000.0</c:v>
                </c:pt>
                <c:pt idx="1">
                  <c:v>10000.0</c:v>
                </c:pt>
                <c:pt idx="2">
                  <c:v>15000.0</c:v>
                </c:pt>
                <c:pt idx="3">
                  <c:v>20000.0</c:v>
                </c:pt>
                <c:pt idx="4">
                  <c:v>25000.0</c:v>
                </c:pt>
                <c:pt idx="5">
                  <c:v>30000.0</c:v>
                </c:pt>
              </c:numCache>
            </c:numRef>
          </c:cat>
          <c:val>
            <c:numRef>
              <c:f>Sheet1!$B$3:$G$3</c:f>
              <c:numCache>
                <c:formatCode>General</c:formatCode>
                <c:ptCount val="6"/>
                <c:pt idx="0">
                  <c:v>2202.1181124</c:v>
                </c:pt>
                <c:pt idx="1">
                  <c:v>376.6323048</c:v>
                </c:pt>
                <c:pt idx="2">
                  <c:v>266.0701486</c:v>
                </c:pt>
                <c:pt idx="3">
                  <c:v>226.18871</c:v>
                </c:pt>
                <c:pt idx="4">
                  <c:v>197.2710354</c:v>
                </c:pt>
                <c:pt idx="5">
                  <c:v>176.901428</c:v>
                </c:pt>
              </c:numCache>
            </c:numRef>
          </c:val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reiserfs</c:v>
                </c:pt>
              </c:strCache>
            </c:strRef>
          </c:tx>
          <c:spPr>
            <a:solidFill>
              <a:srgbClr val="FF0000"/>
            </a:solidFill>
            <a:effectLst/>
          </c:spPr>
          <c:cat>
            <c:numRef>
              <c:f>Sheet1!$B$2:$G$2</c:f>
              <c:numCache>
                <c:formatCode>General</c:formatCode>
                <c:ptCount val="6"/>
                <c:pt idx="0">
                  <c:v>5000.0</c:v>
                </c:pt>
                <c:pt idx="1">
                  <c:v>10000.0</c:v>
                </c:pt>
                <c:pt idx="2">
                  <c:v>15000.0</c:v>
                </c:pt>
                <c:pt idx="3">
                  <c:v>20000.0</c:v>
                </c:pt>
                <c:pt idx="4">
                  <c:v>25000.0</c:v>
                </c:pt>
                <c:pt idx="5">
                  <c:v>30000.0</c:v>
                </c:pt>
              </c:numCache>
            </c:numRef>
          </c:cat>
          <c:val>
            <c:numRef>
              <c:f>Sheet1!$B$4:$G$4</c:f>
              <c:numCache>
                <c:formatCode>General</c:formatCode>
                <c:ptCount val="6"/>
                <c:pt idx="0">
                  <c:v>1694.3443044</c:v>
                </c:pt>
                <c:pt idx="1">
                  <c:v>959.4825</c:v>
                </c:pt>
                <c:pt idx="2">
                  <c:v>635.9225576</c:v>
                </c:pt>
                <c:pt idx="3">
                  <c:v>543.621159</c:v>
                </c:pt>
                <c:pt idx="4">
                  <c:v>382.1625952</c:v>
                </c:pt>
                <c:pt idx="5">
                  <c:v>275.0434494</c:v>
                </c:pt>
              </c:numCache>
            </c:numRef>
          </c:val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ext2fs</c:v>
                </c:pt>
              </c:strCache>
            </c:strRef>
          </c:tx>
          <c:spPr>
            <a:solidFill>
              <a:srgbClr val="FFFF00"/>
            </a:solidFill>
            <a:effectLst/>
          </c:spPr>
          <c:cat>
            <c:numRef>
              <c:f>Sheet1!$B$2:$G$2</c:f>
              <c:numCache>
                <c:formatCode>General</c:formatCode>
                <c:ptCount val="6"/>
                <c:pt idx="0">
                  <c:v>5000.0</c:v>
                </c:pt>
                <c:pt idx="1">
                  <c:v>10000.0</c:v>
                </c:pt>
                <c:pt idx="2">
                  <c:v>15000.0</c:v>
                </c:pt>
                <c:pt idx="3">
                  <c:v>20000.0</c:v>
                </c:pt>
                <c:pt idx="4">
                  <c:v>25000.0</c:v>
                </c:pt>
                <c:pt idx="5">
                  <c:v>30000.0</c:v>
                </c:pt>
              </c:numCache>
            </c:numRef>
          </c:cat>
          <c:val>
            <c:numRef>
              <c:f>Sheet1!$B$5:$G$5</c:f>
              <c:numCache>
                <c:formatCode>General</c:formatCode>
                <c:ptCount val="6"/>
                <c:pt idx="0">
                  <c:v>5861.4243192</c:v>
                </c:pt>
                <c:pt idx="1">
                  <c:v>3926.6793122</c:v>
                </c:pt>
                <c:pt idx="2">
                  <c:v>2064.1020876</c:v>
                </c:pt>
                <c:pt idx="3">
                  <c:v>1399.540865</c:v>
                </c:pt>
                <c:pt idx="4">
                  <c:v>1024.971065</c:v>
                </c:pt>
                <c:pt idx="5">
                  <c:v>947.5374776</c:v>
                </c:pt>
              </c:numCache>
            </c:numRef>
          </c:val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ramfs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effectLst/>
          </c:spPr>
          <c:cat>
            <c:numRef>
              <c:f>Sheet1!$B$2:$G$2</c:f>
              <c:numCache>
                <c:formatCode>General</c:formatCode>
                <c:ptCount val="6"/>
                <c:pt idx="0">
                  <c:v>5000.0</c:v>
                </c:pt>
                <c:pt idx="1">
                  <c:v>10000.0</c:v>
                </c:pt>
                <c:pt idx="2">
                  <c:v>15000.0</c:v>
                </c:pt>
                <c:pt idx="3">
                  <c:v>20000.0</c:v>
                </c:pt>
                <c:pt idx="4">
                  <c:v>25000.0</c:v>
                </c:pt>
                <c:pt idx="5">
                  <c:v>30000.0</c:v>
                </c:pt>
              </c:numCache>
            </c:numRef>
          </c:cat>
          <c:val>
            <c:numRef>
              <c:f>Sheet1!$B$6:$G$6</c:f>
              <c:numCache>
                <c:formatCode>General</c:formatCode>
                <c:ptCount val="6"/>
                <c:pt idx="0">
                  <c:v>7299.0545052</c:v>
                </c:pt>
                <c:pt idx="1">
                  <c:v>4778.3389096</c:v>
                </c:pt>
                <c:pt idx="2">
                  <c:v>3819.2548878</c:v>
                </c:pt>
                <c:pt idx="3">
                  <c:v>3478.725989</c:v>
                </c:pt>
                <c:pt idx="4">
                  <c:v>3354.8659812</c:v>
                </c:pt>
                <c:pt idx="5">
                  <c:v>3356.4811466</c:v>
                </c:pt>
              </c:numCache>
            </c:numRef>
          </c:val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cfs</c:v>
                </c:pt>
              </c:strCache>
            </c:strRef>
          </c:tx>
          <c:spPr>
            <a:solidFill>
              <a:schemeClr val="accent5"/>
            </a:solidFill>
            <a:effectLst/>
          </c:spPr>
          <c:cat>
            <c:numRef>
              <c:f>Sheet1!$B$2:$G$2</c:f>
              <c:numCache>
                <c:formatCode>General</c:formatCode>
                <c:ptCount val="6"/>
                <c:pt idx="0">
                  <c:v>5000.0</c:v>
                </c:pt>
                <c:pt idx="1">
                  <c:v>10000.0</c:v>
                </c:pt>
                <c:pt idx="2">
                  <c:v>15000.0</c:v>
                </c:pt>
                <c:pt idx="3">
                  <c:v>20000.0</c:v>
                </c:pt>
                <c:pt idx="4">
                  <c:v>25000.0</c:v>
                </c:pt>
                <c:pt idx="5">
                  <c:v>30000.0</c:v>
                </c:pt>
              </c:numCache>
            </c:numRef>
          </c:cat>
          <c:val>
            <c:numRef>
              <c:f>Sheet1!$B$7:$G$7</c:f>
              <c:numCache>
                <c:formatCode>General</c:formatCode>
                <c:ptCount val="6"/>
                <c:pt idx="0">
                  <c:v>7778.0505942</c:v>
                </c:pt>
                <c:pt idx="1">
                  <c:v>4913.8959338</c:v>
                </c:pt>
                <c:pt idx="2">
                  <c:v>3930.8625776</c:v>
                </c:pt>
                <c:pt idx="3">
                  <c:v>3559.9130638</c:v>
                </c:pt>
                <c:pt idx="4">
                  <c:v>3420.0047398</c:v>
                </c:pt>
                <c:pt idx="5">
                  <c:v>3412.8342004</c:v>
                </c:pt>
              </c:numCache>
            </c:numRef>
          </c:val>
        </c:ser>
        <c:axId val="342205720"/>
        <c:axId val="342209016"/>
      </c:barChart>
      <c:catAx>
        <c:axId val="342205720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342209016"/>
        <c:crosses val="autoZero"/>
        <c:auto val="1"/>
        <c:lblAlgn val="ctr"/>
        <c:lblOffset val="100"/>
      </c:catAx>
      <c:valAx>
        <c:axId val="34220901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34220572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800"/>
          </a:pPr>
          <a:endParaRPr lang="en-US"/>
        </a:p>
      </c:txPr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10/28/16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10/28/16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10/28/16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10/28/16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10/28/16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10/28/16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10/28/16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10/28/16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10/28/16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10/28/16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10/28/16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10/28/16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10/28/16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842453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</a:t>
            </a:r>
            <a:r>
              <a:rPr lang="en-US" sz="1200" dirty="0" smtClean="0">
                <a:latin typeface="Times New Roman" pitchFamily="-107" charset="0"/>
              </a:rPr>
              <a:t> 11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7715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</a:t>
            </a:r>
            <a:r>
              <a:rPr lang="en-US" sz="1200" dirty="0" smtClean="0">
                <a:latin typeface="Times New Roman" pitchFamily="-107" charset="0"/>
              </a:rPr>
              <a:t> 111</a:t>
            </a: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Fall</a:t>
            </a:r>
            <a:r>
              <a:rPr lang="en-US" sz="1200" baseline="0" dirty="0" smtClean="0">
                <a:latin typeface="Times New Roman" pitchFamily="-107" charset="0"/>
              </a:rPr>
              <a:t> 2016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Performance Measurement and Analysis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Design for Performance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Establish performance </a:t>
            </a:r>
            <a:r>
              <a:rPr lang="en-US" smtClean="0"/>
              <a:t>requirements early</a:t>
            </a:r>
          </a:p>
          <a:p>
            <a:r>
              <a:rPr lang="en-US" dirty="0" smtClean="0"/>
              <a:t>Anticipate bottlenecks</a:t>
            </a:r>
          </a:p>
          <a:p>
            <a:pPr lvl="1"/>
            <a:r>
              <a:rPr lang="en-US" dirty="0" smtClean="0"/>
              <a:t>Frequent operations </a:t>
            </a:r>
            <a:r>
              <a:rPr lang="en-US" sz="2400" dirty="0" smtClean="0"/>
              <a:t>(interrupts, copies, updates)</a:t>
            </a:r>
          </a:p>
          <a:p>
            <a:pPr lvl="1"/>
            <a:r>
              <a:rPr lang="en-US" dirty="0" smtClean="0"/>
              <a:t>Limiting resources (</a:t>
            </a:r>
            <a:r>
              <a:rPr lang="en-US" sz="2400" dirty="0" smtClean="0"/>
              <a:t>network/disk bandwidth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Traffic concentration points (</a:t>
            </a:r>
            <a:r>
              <a:rPr lang="en-US" sz="2400" dirty="0" smtClean="0"/>
              <a:t>resource locks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Design to minimize problems</a:t>
            </a:r>
          </a:p>
          <a:p>
            <a:pPr lvl="1"/>
            <a:r>
              <a:rPr lang="en-US" dirty="0" smtClean="0"/>
              <a:t>Eliminate, reduce use, add resources</a:t>
            </a:r>
          </a:p>
          <a:p>
            <a:r>
              <a:rPr lang="en-US" dirty="0" smtClean="0"/>
              <a:t>Include performance measurement in design</a:t>
            </a:r>
          </a:p>
          <a:p>
            <a:pPr lvl="1"/>
            <a:r>
              <a:rPr lang="en-US" dirty="0" smtClean="0"/>
              <a:t>What will be measured, and how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1143000"/>
          </a:xfrm>
        </p:spPr>
        <p:txBody>
          <a:bodyPr/>
          <a:lstStyle/>
          <a:p>
            <a:r>
              <a:rPr lang="en-US" dirty="0" smtClean="0"/>
              <a:t>Issues in Performance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r>
              <a:rPr lang="en-US" dirty="0" smtClean="0"/>
              <a:t>Performance measurement terminology</a:t>
            </a:r>
          </a:p>
          <a:p>
            <a:r>
              <a:rPr lang="en-US" dirty="0" smtClean="0"/>
              <a:t>Types of performance problems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33301" y="440822"/>
            <a:ext cx="5469200" cy="1235578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8"/>
            <a:ext cx="8229600" cy="1143000"/>
          </a:xfrm>
        </p:spPr>
        <p:txBody>
          <a:bodyPr/>
          <a:lstStyle/>
          <a:p>
            <a:r>
              <a:rPr lang="en-US" dirty="0" smtClean="0"/>
              <a:t>Some Important Measurement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Indices of tendency and dispersion</a:t>
            </a:r>
          </a:p>
          <a:p>
            <a:r>
              <a:rPr lang="en-US" dirty="0" smtClean="0"/>
              <a:t>Factors and levels</a:t>
            </a:r>
          </a:p>
          <a:p>
            <a:r>
              <a:rPr lang="en-US" dirty="0" smtClean="0"/>
              <a:t>Workloads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06200" y="428122"/>
            <a:ext cx="7170999" cy="1235578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700"/>
            <a:ext cx="8229600" cy="4525963"/>
          </a:xfrm>
        </p:spPr>
        <p:txBody>
          <a:bodyPr/>
          <a:lstStyle/>
          <a:p>
            <a:r>
              <a:rPr lang="en-US" dirty="0" smtClean="0"/>
              <a:t>A metric is a measurable quantity</a:t>
            </a:r>
          </a:p>
          <a:p>
            <a:pPr lvl="1"/>
            <a:r>
              <a:rPr lang="en-US" dirty="0" smtClean="0"/>
              <a:t>Measurable: we can observe it in situations of interest</a:t>
            </a:r>
          </a:p>
          <a:p>
            <a:pPr lvl="1"/>
            <a:r>
              <a:rPr lang="en-US" dirty="0" smtClean="0"/>
              <a:t>Quantifiable:  </a:t>
            </a:r>
            <a:r>
              <a:rPr lang="en-GB" dirty="0" smtClean="0"/>
              <a:t>time/rate, size/capacity, effectiveness/reliability …</a:t>
            </a:r>
            <a:endParaRPr lang="en-US" dirty="0" smtClean="0"/>
          </a:p>
          <a:p>
            <a:r>
              <a:rPr lang="en-US" dirty="0" smtClean="0"/>
              <a:t>A metric’s value should describe </a:t>
            </a:r>
            <a:r>
              <a:rPr lang="en-US" dirty="0" smtClean="0"/>
              <a:t>an important phenomenon in a system</a:t>
            </a:r>
          </a:p>
          <a:p>
            <a:pPr lvl="1"/>
            <a:r>
              <a:rPr lang="en-US" dirty="0" smtClean="0"/>
              <a:t>Relevant to the questions we are addressing</a:t>
            </a:r>
          </a:p>
          <a:p>
            <a:r>
              <a:rPr lang="en-US" dirty="0" smtClean="0"/>
              <a:t>Much of performance evaluation is about properly evaluating metrics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Types of System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Duration/ response time</a:t>
            </a:r>
          </a:p>
          <a:p>
            <a:pPr lvl="1"/>
            <a:r>
              <a:rPr lang="en-US" dirty="0" smtClean="0"/>
              <a:t>How long did the program run?</a:t>
            </a:r>
          </a:p>
          <a:p>
            <a:r>
              <a:rPr lang="en-US" dirty="0" smtClean="0"/>
              <a:t>Processing rate</a:t>
            </a:r>
          </a:p>
          <a:p>
            <a:pPr lvl="1"/>
            <a:r>
              <a:rPr lang="en-US" dirty="0" smtClean="0"/>
              <a:t>How many web requests handled per second?</a:t>
            </a:r>
          </a:p>
          <a:p>
            <a:r>
              <a:rPr lang="en-US" dirty="0" smtClean="0"/>
              <a:t>Resource consumption</a:t>
            </a:r>
          </a:p>
          <a:p>
            <a:pPr lvl="1"/>
            <a:r>
              <a:rPr lang="en-US" dirty="0" smtClean="0"/>
              <a:t>How much disk is currently used?</a:t>
            </a:r>
          </a:p>
          <a:p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How many messages were delivered without error?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Your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question in any performance study</a:t>
            </a:r>
          </a:p>
          <a:p>
            <a:r>
              <a:rPr lang="en-US" dirty="0" smtClean="0"/>
              <a:t>Pick metrics based on:</a:t>
            </a:r>
          </a:p>
          <a:p>
            <a:pPr lvl="1"/>
            <a:r>
              <a:rPr lang="en-US" dirty="0" smtClean="0"/>
              <a:t>Completeness: will my metrics cover everything I need to know?</a:t>
            </a:r>
          </a:p>
          <a:p>
            <a:pPr lvl="1"/>
            <a:r>
              <a:rPr lang="en-US" dirty="0" smtClean="0"/>
              <a:t>(Non-)redundancy: does each metric provide information not provided by others?</a:t>
            </a:r>
          </a:p>
          <a:p>
            <a:pPr lvl="1"/>
            <a:r>
              <a:rPr lang="en-US" dirty="0" smtClean="0"/>
              <a:t>Variability: will this metric to show meaningful variation?</a:t>
            </a:r>
          </a:p>
          <a:p>
            <a:pPr lvl="1"/>
            <a:r>
              <a:rPr lang="en-US" dirty="0" smtClean="0"/>
              <a:t>Feasibility: can I accurately measure this metric?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Variability in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of a system is often complex</a:t>
            </a:r>
          </a:p>
          <a:p>
            <a:r>
              <a:rPr lang="en-US" dirty="0" smtClean="0"/>
              <a:t>Perhaps not fully explainable</a:t>
            </a:r>
          </a:p>
          <a:p>
            <a:r>
              <a:rPr lang="en-US" dirty="0" smtClean="0"/>
              <a:t>One result is variability in many metric readings</a:t>
            </a:r>
          </a:p>
          <a:p>
            <a:pPr lvl="1"/>
            <a:r>
              <a:rPr lang="en-US" dirty="0" smtClean="0"/>
              <a:t>You measure it twice/thrice/more and get different results every time</a:t>
            </a:r>
          </a:p>
          <a:p>
            <a:r>
              <a:rPr lang="en-US" dirty="0" smtClean="0"/>
              <a:t>Good performance measurement takes this into account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 pings from UCLA to MIT in one night</a:t>
            </a:r>
          </a:p>
          <a:p>
            <a:r>
              <a:rPr lang="en-US" dirty="0" smtClean="0"/>
              <a:t>Each took a different amount of time (expressed in </a:t>
            </a:r>
            <a:r>
              <a:rPr lang="en-US" dirty="0" err="1" smtClean="0"/>
              <a:t>msec</a:t>
            </a:r>
            <a:r>
              <a:rPr lang="en-US" dirty="0" smtClean="0"/>
              <a:t>):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do we understand what this says about how long a packet takes to get from LA to </a:t>
            </a:r>
            <a:r>
              <a:rPr lang="en-US" dirty="0" smtClean="0"/>
              <a:t>Boston and back?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1900" y="3441700"/>
            <a:ext cx="645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149.1	28.1	28.1	28.5	28.6	28.2</a:t>
            </a:r>
          </a:p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28.4	187.8	74.3	46.1	155.8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Does Variation Come From?</a:t>
            </a:r>
            <a:endParaRPr lang="en-GB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Inconsistent test conditions</a:t>
            </a:r>
          </a:p>
          <a:p>
            <a:pPr lvl="1"/>
            <a:r>
              <a:rPr lang="en-GB" dirty="0" smtClean="0"/>
              <a:t>Varying platforms, operations, injection rates</a:t>
            </a:r>
          </a:p>
          <a:p>
            <a:pPr lvl="1"/>
            <a:r>
              <a:rPr lang="en-GB" dirty="0" smtClean="0"/>
              <a:t>Background activity on test platform</a:t>
            </a:r>
          </a:p>
          <a:p>
            <a:pPr lvl="1"/>
            <a:r>
              <a:rPr lang="en-GB" dirty="0" smtClean="0"/>
              <a:t>Start-up, accumulation, cache effects</a:t>
            </a:r>
          </a:p>
          <a:p>
            <a:r>
              <a:rPr lang="en-GB" dirty="0" smtClean="0"/>
              <a:t>Flawed measurement choices/techniques</a:t>
            </a:r>
          </a:p>
          <a:p>
            <a:pPr lvl="1"/>
            <a:r>
              <a:rPr lang="en-GB" dirty="0" smtClean="0"/>
              <a:t>Measurement </a:t>
            </a:r>
            <a:r>
              <a:rPr lang="en-GB" dirty="0" err="1" smtClean="0"/>
              <a:t>artifact</a:t>
            </a:r>
            <a:r>
              <a:rPr lang="en-GB" dirty="0" smtClean="0"/>
              <a:t>, sampling errors</a:t>
            </a:r>
          </a:p>
          <a:p>
            <a:pPr lvl="1"/>
            <a:r>
              <a:rPr lang="en-GB" dirty="0" smtClean="0"/>
              <a:t>Measuring indirect/aggregate effects</a:t>
            </a:r>
          </a:p>
          <a:p>
            <a:r>
              <a:rPr lang="en-GB" dirty="0" smtClean="0"/>
              <a:t>Non-deterministic factors</a:t>
            </a:r>
          </a:p>
          <a:p>
            <a:pPr lvl="1"/>
            <a:r>
              <a:rPr lang="en-GB" dirty="0" smtClean="0"/>
              <a:t>Queuing of processes, network and disk I/O</a:t>
            </a:r>
          </a:p>
          <a:p>
            <a:pPr lvl="1"/>
            <a:r>
              <a:rPr lang="en-GB" dirty="0" smtClean="0"/>
              <a:t>Where (on disk) files are allocated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Tendency and Dispersion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variability in metric readings, how do we understand what they tell us?</a:t>
            </a:r>
          </a:p>
          <a:p>
            <a:r>
              <a:rPr lang="en-US" dirty="0" smtClean="0"/>
              <a:t>Tendency </a:t>
            </a:r>
          </a:p>
          <a:p>
            <a:pPr lvl="1"/>
            <a:r>
              <a:rPr lang="en-US" dirty="0" smtClean="0"/>
              <a:t>What is common or characteristic of all readings?</a:t>
            </a:r>
          </a:p>
          <a:p>
            <a:r>
              <a:rPr lang="en-US" dirty="0" smtClean="0"/>
              <a:t>Dispersion </a:t>
            </a:r>
          </a:p>
          <a:p>
            <a:pPr lvl="1"/>
            <a:r>
              <a:rPr lang="en-US" dirty="0" smtClean="0"/>
              <a:t>How much do the various measurements of the metric vary?</a:t>
            </a:r>
          </a:p>
          <a:p>
            <a:r>
              <a:rPr lang="en-US" dirty="0" smtClean="0"/>
              <a:t>Good performance experiments capture and report both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611301" y="542422"/>
            <a:ext cx="1918090" cy="6747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 performance measurement</a:t>
            </a:r>
          </a:p>
          <a:p>
            <a:r>
              <a:rPr lang="en-US" dirty="0" smtClean="0"/>
              <a:t>Issues in performance measurement</a:t>
            </a:r>
            <a:endParaRPr lang="en-US" dirty="0" smtClean="0"/>
          </a:p>
          <a:p>
            <a:r>
              <a:rPr lang="en-US" dirty="0" smtClean="0"/>
              <a:t>A performance </a:t>
            </a:r>
            <a:r>
              <a:rPr lang="en-US" dirty="0" smtClean="0"/>
              <a:t>measurement </a:t>
            </a:r>
            <a:r>
              <a:rPr lang="en-US" dirty="0" smtClean="0"/>
              <a:t>example</a:t>
            </a: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Indices of Tendency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we compactly say that sheds light on all of the values observed?</a:t>
            </a:r>
          </a:p>
          <a:p>
            <a:r>
              <a:rPr lang="en-US" dirty="0" smtClean="0"/>
              <a:t>Some example indices of tendency:</a:t>
            </a:r>
          </a:p>
          <a:p>
            <a:pPr lvl="1"/>
            <a:r>
              <a:rPr lang="en-GB" dirty="0" smtClean="0"/>
              <a:t>Mean ... the average of all samples</a:t>
            </a:r>
          </a:p>
          <a:p>
            <a:pPr lvl="1"/>
            <a:r>
              <a:rPr lang="en-GB" dirty="0" smtClean="0"/>
              <a:t>Median ... the value of the middle sample</a:t>
            </a:r>
          </a:p>
          <a:p>
            <a:pPr lvl="1"/>
            <a:r>
              <a:rPr lang="en-GB" dirty="0" smtClean="0"/>
              <a:t>Mode ... the most commonly occurring value</a:t>
            </a:r>
          </a:p>
          <a:p>
            <a:r>
              <a:rPr lang="en-GB" dirty="0" smtClean="0"/>
              <a:t>Each of these tells us something different, so which we use depends on our goals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Applied to Our Example Ping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Mean:  71.2</a:t>
            </a:r>
          </a:p>
          <a:p>
            <a:r>
              <a:rPr lang="en-US" dirty="0" smtClean="0"/>
              <a:t>Median: 28.6</a:t>
            </a:r>
          </a:p>
          <a:p>
            <a:r>
              <a:rPr lang="en-US" dirty="0" smtClean="0"/>
              <a:t>Mode:	28.1</a:t>
            </a:r>
          </a:p>
          <a:p>
            <a:r>
              <a:rPr lang="en-US" dirty="0" smtClean="0"/>
              <a:t>Which of these best expresses the delay we saw?</a:t>
            </a:r>
          </a:p>
          <a:p>
            <a:pPr lvl="1"/>
            <a:r>
              <a:rPr lang="en-US" dirty="0" smtClean="0"/>
              <a:t>Depends on what you care about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3100" y="1976438"/>
            <a:ext cx="566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149.1	28.1	28.1	28.5	28.6 	28.2</a:t>
            </a:r>
          </a:p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28.4	187.8	74.3	46.1	155.8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Indices of Dispersion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800" dirty="0" smtClean="0"/>
              <a:t>Compact descriptions of how much variation we observed in our measurements</a:t>
            </a:r>
          </a:p>
          <a:p>
            <a:pPr lvl="1"/>
            <a:r>
              <a:rPr lang="en-US" sz="2400" dirty="0" smtClean="0"/>
              <a:t>Among the values of particular metrics under supposedly identical conditions</a:t>
            </a:r>
          </a:p>
          <a:p>
            <a:r>
              <a:rPr lang="en-US" sz="2800" dirty="0" smtClean="0"/>
              <a:t>Some examples:</a:t>
            </a:r>
          </a:p>
          <a:p>
            <a:pPr lvl="1"/>
            <a:r>
              <a:rPr lang="en-US" sz="2400" dirty="0" smtClean="0"/>
              <a:t>Range – the high and low values observed</a:t>
            </a:r>
          </a:p>
          <a:p>
            <a:pPr lvl="1"/>
            <a:r>
              <a:rPr lang="en-US" sz="2400" dirty="0" smtClean="0"/>
              <a:t>Standard deviation – statistical measure of common deviations from a mean</a:t>
            </a:r>
          </a:p>
          <a:p>
            <a:pPr lvl="1"/>
            <a:r>
              <a:rPr lang="en-US" sz="2400" dirty="0" smtClean="0"/>
              <a:t>Coefficient of variance – ratio of standard deviation to mean</a:t>
            </a:r>
          </a:p>
          <a:p>
            <a:r>
              <a:rPr lang="en-US" sz="2800" dirty="0" smtClean="0"/>
              <a:t>Again, choose the index that describes what’s important for the goal under examination</a:t>
            </a:r>
            <a:endParaRPr 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Applied to Our Ping Data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Range: 28.1,188</a:t>
            </a:r>
          </a:p>
          <a:p>
            <a:r>
              <a:rPr lang="en-US" dirty="0" smtClean="0"/>
              <a:t>Standard deviation: 62.0</a:t>
            </a:r>
          </a:p>
          <a:p>
            <a:r>
              <a:rPr lang="en-US" dirty="0" smtClean="0"/>
              <a:t>Coefficient of variation: .87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3525103"/>
            <a:ext cx="566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149.1	28.1	28.1	28.5	28.6 	28.2</a:t>
            </a:r>
          </a:p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28.4	187.8	74.3	46.1	155.8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requires repetition of the same experiment</a:t>
            </a:r>
          </a:p>
          <a:p>
            <a:r>
              <a:rPr lang="en-US" dirty="0" smtClean="0"/>
              <a:t>Ideally, sufficient repetitions to capture all likely outcomes</a:t>
            </a:r>
          </a:p>
          <a:p>
            <a:pPr lvl="1"/>
            <a:r>
              <a:rPr lang="en-US" dirty="0" smtClean="0"/>
              <a:t>How do you know how many repetitions that is?</a:t>
            </a:r>
          </a:p>
          <a:p>
            <a:pPr lvl="1"/>
            <a:r>
              <a:rPr lang="en-US" dirty="0" smtClean="0"/>
              <a:t>You don’t</a:t>
            </a:r>
          </a:p>
          <a:p>
            <a:r>
              <a:rPr lang="en-US" dirty="0" smtClean="0"/>
              <a:t>Design your performance measurements bearing this in mind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Meaningful Measurements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Measure under controlled conditions</a:t>
            </a:r>
          </a:p>
          <a:p>
            <a:pPr lvl="1"/>
            <a:r>
              <a:rPr lang="en-US" dirty="0" smtClean="0"/>
              <a:t>On a specified platform</a:t>
            </a:r>
          </a:p>
          <a:p>
            <a:pPr lvl="1"/>
            <a:r>
              <a:rPr lang="en-US" dirty="0" smtClean="0"/>
              <a:t>Under a controlled and calibrated load</a:t>
            </a:r>
          </a:p>
          <a:p>
            <a:pPr lvl="1"/>
            <a:r>
              <a:rPr lang="en-US" dirty="0" smtClean="0"/>
              <a:t>Removing as many extraneous external influences as possible</a:t>
            </a:r>
          </a:p>
          <a:p>
            <a:r>
              <a:rPr lang="en-US" dirty="0" smtClean="0"/>
              <a:t>Measure the right things</a:t>
            </a:r>
          </a:p>
          <a:p>
            <a:pPr lvl="1"/>
            <a:r>
              <a:rPr lang="en-US" dirty="0" smtClean="0"/>
              <a:t>Direct measurements of key characteristics</a:t>
            </a:r>
          </a:p>
          <a:p>
            <a:r>
              <a:rPr lang="en-US" dirty="0" smtClean="0"/>
              <a:t>Ensure quality of results</a:t>
            </a:r>
          </a:p>
          <a:p>
            <a:pPr lvl="1"/>
            <a:r>
              <a:rPr lang="en-US" dirty="0" smtClean="0"/>
              <a:t>Competing measurements we can cross-compare</a:t>
            </a:r>
          </a:p>
          <a:p>
            <a:pPr lvl="1"/>
            <a:r>
              <a:rPr lang="en-US" dirty="0" smtClean="0"/>
              <a:t>Measure/correct for artifacts</a:t>
            </a:r>
          </a:p>
          <a:p>
            <a:pPr lvl="1"/>
            <a:r>
              <a:rPr lang="en-US" dirty="0" smtClean="0"/>
              <a:t>Quantify repeatability/variability of results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and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we only want to measure one thing</a:t>
            </a:r>
          </a:p>
          <a:p>
            <a:r>
              <a:rPr lang="en-US" dirty="0" smtClean="0"/>
              <a:t>More commonly, we are interested in several alternatives</a:t>
            </a:r>
          </a:p>
          <a:p>
            <a:pPr lvl="1"/>
            <a:r>
              <a:rPr lang="en-US" dirty="0" smtClean="0"/>
              <a:t>What if I doubled the memory?</a:t>
            </a:r>
          </a:p>
          <a:p>
            <a:pPr lvl="1"/>
            <a:r>
              <a:rPr lang="en-US" dirty="0" smtClean="0"/>
              <a:t>What if work came in twice as fast?</a:t>
            </a:r>
          </a:p>
          <a:p>
            <a:pPr lvl="1"/>
            <a:r>
              <a:rPr lang="en-US" dirty="0" smtClean="0"/>
              <a:t>What if I used a different file system?</a:t>
            </a:r>
          </a:p>
          <a:p>
            <a:r>
              <a:rPr lang="en-US" dirty="0" smtClean="0"/>
              <a:t>Such controlled variations for comparative purposes are called </a:t>
            </a:r>
            <a:r>
              <a:rPr lang="en-US" i="1" dirty="0" smtClean="0"/>
              <a:t>factors</a:t>
            </a:r>
            <a:endParaRPr lang="en-US" i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in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factors related to your experiment goals</a:t>
            </a:r>
          </a:p>
          <a:p>
            <a:r>
              <a:rPr lang="en-US" dirty="0" smtClean="0"/>
              <a:t>If you care about web server scaling, factors probably related to amount of work offered</a:t>
            </a:r>
          </a:p>
          <a:p>
            <a:r>
              <a:rPr lang="en-US" dirty="0" smtClean="0"/>
              <a:t>If you want to know which file system works best for you, factor is likely to be different file systems</a:t>
            </a:r>
          </a:p>
          <a:p>
            <a:r>
              <a:rPr lang="en-US" dirty="0" smtClean="0"/>
              <a:t>If you’re deciding how to partition a disk, factor is likely to be different </a:t>
            </a:r>
            <a:r>
              <a:rPr lang="en-US" dirty="0" err="1" smtClean="0"/>
              <a:t>partitionings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Factors vary (by definition)</a:t>
            </a:r>
          </a:p>
          <a:p>
            <a:r>
              <a:rPr lang="en-US" dirty="0" smtClean="0"/>
              <a:t>Levels describe which values you test for each factor</a:t>
            </a:r>
          </a:p>
          <a:p>
            <a:r>
              <a:rPr lang="en-US" dirty="0" smtClean="0"/>
              <a:t>Levels can thus be numerical</a:t>
            </a:r>
          </a:p>
          <a:p>
            <a:pPr lvl="1"/>
            <a:r>
              <a:rPr lang="en-US" dirty="0" smtClean="0"/>
              <a:t>Number of web requests applied per second</a:t>
            </a:r>
          </a:p>
          <a:p>
            <a:pPr lvl="1"/>
            <a:r>
              <a:rPr lang="en-US" dirty="0" smtClean="0"/>
              <a:t>Amount of memory devoted to I/O buffers</a:t>
            </a:r>
          </a:p>
          <a:p>
            <a:r>
              <a:rPr lang="en-US" dirty="0" smtClean="0"/>
              <a:t>Or they can be categorical</a:t>
            </a:r>
          </a:p>
          <a:p>
            <a:pPr lvl="1"/>
            <a:r>
              <a:rPr lang="en-US" dirty="0" err="1" smtClean="0"/>
              <a:t>Btrfs</a:t>
            </a:r>
            <a:r>
              <a:rPr lang="en-US" dirty="0" smtClean="0"/>
              <a:t> vs. Ext3 vs. XFS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Factors and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525963"/>
          </a:xfrm>
        </p:spPr>
        <p:txBody>
          <a:bodyPr/>
          <a:lstStyle/>
          <a:p>
            <a:r>
              <a:rPr lang="en-US" dirty="0" smtClean="0"/>
              <a:t>Your experiment should look at all vital factors</a:t>
            </a:r>
          </a:p>
          <a:p>
            <a:r>
              <a:rPr lang="en-US" dirty="0" smtClean="0"/>
              <a:t>Each factor should be examined at important levels</a:t>
            </a:r>
          </a:p>
          <a:p>
            <a:r>
              <a:rPr lang="en-US" dirty="0" smtClean="0"/>
              <a:t>But  . . .</a:t>
            </a:r>
          </a:p>
          <a:p>
            <a:r>
              <a:rPr lang="en-US" dirty="0" smtClean="0"/>
              <a:t>The effort involved in the experiment is related to (number of factors) X (number of levels)</a:t>
            </a:r>
          </a:p>
          <a:p>
            <a:r>
              <a:rPr lang="en-US" dirty="0" smtClean="0"/>
              <a:t>If you’re not careful, this can cause your effort to </a:t>
            </a:r>
            <a:r>
              <a:rPr lang="en-US" dirty="0" smtClean="0"/>
              <a:t>explode</a:t>
            </a:r>
          </a:p>
          <a:p>
            <a:pPr lvl="1"/>
            <a:r>
              <a:rPr lang="en-US" dirty="0" smtClean="0"/>
              <a:t>Especially if you repeat runs to capture variation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Performance is almost always a key issue in software </a:t>
            </a:r>
          </a:p>
          <a:p>
            <a:r>
              <a:rPr lang="en-US" sz="2800" dirty="0" smtClean="0"/>
              <a:t>Especially in system software like operating systems</a:t>
            </a:r>
          </a:p>
          <a:p>
            <a:r>
              <a:rPr lang="en-US" sz="2800" dirty="0" smtClean="0"/>
              <a:t>Everyone wants the best possible performance</a:t>
            </a:r>
          </a:p>
          <a:p>
            <a:pPr lvl="1"/>
            <a:r>
              <a:rPr lang="en-US" sz="2400" dirty="0" smtClean="0"/>
              <a:t>But achieving it is not always easy</a:t>
            </a:r>
          </a:p>
          <a:p>
            <a:pPr lvl="1"/>
            <a:r>
              <a:rPr lang="en-US" sz="2400" dirty="0" smtClean="0"/>
              <a:t>And sometimes involves trading off other desirable qualities</a:t>
            </a:r>
          </a:p>
          <a:p>
            <a:r>
              <a:rPr lang="en-US" sz="2800" dirty="0" smtClean="0"/>
              <a:t>How can we know what performance we’ve achieved?</a:t>
            </a:r>
          </a:p>
          <a:p>
            <a:pPr lvl="1"/>
            <a:r>
              <a:rPr lang="en-US" sz="2400" dirty="0" smtClean="0"/>
              <a:t>Especially given that we must do some work to learn that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1439600" y="542422"/>
            <a:ext cx="6307399" cy="674720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Workloads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2700"/>
            <a:ext cx="8229600" cy="4525963"/>
          </a:xfrm>
        </p:spPr>
        <p:txBody>
          <a:bodyPr/>
          <a:lstStyle/>
          <a:p>
            <a:r>
              <a:rPr lang="en-US" dirty="0" smtClean="0"/>
              <a:t>Most measurement programs require the use of a </a:t>
            </a:r>
            <a:r>
              <a:rPr lang="en-US" i="1" dirty="0" smtClean="0"/>
              <a:t>workload</a:t>
            </a:r>
          </a:p>
          <a:p>
            <a:r>
              <a:rPr lang="en-US" dirty="0" smtClean="0"/>
              <a:t>Some kind of work applied to the system you are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Preferably similar to the work you care about</a:t>
            </a:r>
            <a:endParaRPr lang="en-US" dirty="0" smtClean="0"/>
          </a:p>
          <a:p>
            <a:r>
              <a:rPr lang="en-US" dirty="0" smtClean="0"/>
              <a:t>Can be of several different forms</a:t>
            </a:r>
          </a:p>
          <a:p>
            <a:pPr lvl="1"/>
            <a:r>
              <a:rPr lang="en-US" dirty="0" smtClean="0"/>
              <a:t>Simulated workloads</a:t>
            </a:r>
          </a:p>
          <a:p>
            <a:pPr lvl="1"/>
            <a:r>
              <a:rPr lang="en-US" dirty="0" smtClean="0"/>
              <a:t>Replayed trace</a:t>
            </a:r>
          </a:p>
          <a:p>
            <a:pPr lvl="1"/>
            <a:r>
              <a:rPr lang="en-US" dirty="0" smtClean="0"/>
              <a:t>Live workload</a:t>
            </a:r>
          </a:p>
          <a:p>
            <a:pPr lvl="1"/>
            <a:r>
              <a:rPr lang="en-US" dirty="0" smtClean="0"/>
              <a:t>Standard benchmarks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Simulated Work Loads</a:t>
            </a:r>
            <a:endParaRPr lang="en-GB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Artificial load generation</a:t>
            </a:r>
          </a:p>
          <a:p>
            <a:pPr lvl="1"/>
            <a:r>
              <a:rPr lang="en-GB" dirty="0" smtClean="0"/>
              <a:t>On-demand generation of a specified load</a:t>
            </a:r>
          </a:p>
          <a:p>
            <a:r>
              <a:rPr lang="en-GB" dirty="0" smtClean="0"/>
              <a:t>Strengths</a:t>
            </a:r>
          </a:p>
          <a:p>
            <a:pPr lvl="1"/>
            <a:r>
              <a:rPr lang="en-GB" dirty="0" smtClean="0"/>
              <a:t>Controllable operation rates, parameters, mixes</a:t>
            </a:r>
          </a:p>
          <a:p>
            <a:pPr lvl="1"/>
            <a:r>
              <a:rPr lang="en-GB" dirty="0" smtClean="0"/>
              <a:t>Scalable to produce arbitrarily large loads</a:t>
            </a:r>
          </a:p>
          <a:p>
            <a:pPr lvl="1"/>
            <a:r>
              <a:rPr lang="en-GB" dirty="0" smtClean="0"/>
              <a:t>Can collect excellent performance data</a:t>
            </a:r>
            <a:endParaRPr lang="en-GB" dirty="0"/>
          </a:p>
          <a:p>
            <a:r>
              <a:rPr lang="en-GB" dirty="0" smtClean="0"/>
              <a:t>Weaknesses</a:t>
            </a:r>
          </a:p>
          <a:p>
            <a:pPr lvl="1"/>
            <a:r>
              <a:rPr lang="en-GB" dirty="0" smtClean="0"/>
              <a:t>Random traffic is not a usage scenario</a:t>
            </a:r>
          </a:p>
          <a:p>
            <a:pPr lvl="1"/>
            <a:r>
              <a:rPr lang="en-GB" dirty="0" smtClean="0"/>
              <a:t>Simulation may not create all realistic situations</a:t>
            </a:r>
          </a:p>
          <a:p>
            <a:pPr lvl="1"/>
            <a:r>
              <a:rPr lang="en-GB" dirty="0" smtClean="0"/>
              <a:t>Wrong parameter choices yield unrealistic loads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Replayed Workloads</a:t>
            </a:r>
            <a:endParaRPr lang="en-GB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Captured operations from real systems</a:t>
            </a:r>
          </a:p>
          <a:p>
            <a:r>
              <a:rPr lang="en-GB" dirty="0" smtClean="0"/>
              <a:t>Strengths</a:t>
            </a:r>
          </a:p>
          <a:p>
            <a:pPr lvl="1"/>
            <a:r>
              <a:rPr lang="en-GB" dirty="0" smtClean="0"/>
              <a:t>Represent real usage scenarios</a:t>
            </a:r>
          </a:p>
          <a:p>
            <a:pPr lvl="1"/>
            <a:r>
              <a:rPr lang="en-GB" dirty="0" smtClean="0"/>
              <a:t>Can be analyzed and replayed over and over</a:t>
            </a:r>
          </a:p>
          <a:p>
            <a:r>
              <a:rPr lang="en-GB" dirty="0" smtClean="0"/>
              <a:t>Weakness</a:t>
            </a:r>
            <a:endParaRPr lang="en-GB" dirty="0" smtClean="0"/>
          </a:p>
          <a:p>
            <a:pPr lvl="1"/>
            <a:r>
              <a:rPr lang="en-GB" dirty="0" smtClean="0"/>
              <a:t>Often hard to obtain</a:t>
            </a:r>
          </a:p>
          <a:p>
            <a:pPr lvl="1"/>
            <a:r>
              <a:rPr lang="en-GB" dirty="0" smtClean="0"/>
              <a:t>Not necessarily scalable</a:t>
            </a:r>
          </a:p>
          <a:p>
            <a:pPr lvl="2"/>
            <a:r>
              <a:rPr lang="en-GB" dirty="0" smtClean="0"/>
              <a:t>Multiple instances not equivalent to more users</a:t>
            </a:r>
            <a:endParaRPr lang="en-GB" dirty="0" smtClean="0"/>
          </a:p>
          <a:p>
            <a:pPr lvl="1"/>
            <a:r>
              <a:rPr lang="en-GB" dirty="0" smtClean="0"/>
              <a:t>Represent a limited set of possible </a:t>
            </a:r>
            <a:r>
              <a:rPr lang="en-GB" dirty="0" err="1" smtClean="0"/>
              <a:t>behaviors</a:t>
            </a:r>
            <a:endParaRPr lang="en-GB" dirty="0" smtClean="0"/>
          </a:p>
          <a:p>
            <a:pPr lvl="1"/>
            <a:r>
              <a:rPr lang="en-GB" dirty="0" smtClean="0"/>
              <a:t>Limited ability to exercise little-used features</a:t>
            </a:r>
          </a:p>
          <a:p>
            <a:pPr lvl="1"/>
            <a:r>
              <a:rPr lang="en-GB" dirty="0" smtClean="0"/>
              <a:t>They are kept around forever, and become stale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Under Live Loads</a:t>
            </a:r>
            <a:endParaRPr lang="en-GB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Instrumented systems serving clients</a:t>
            </a:r>
          </a:p>
          <a:p>
            <a:r>
              <a:rPr lang="en-GB" dirty="0" smtClean="0"/>
              <a:t>Strengths</a:t>
            </a:r>
          </a:p>
          <a:p>
            <a:pPr lvl="1"/>
            <a:r>
              <a:rPr lang="en-GB" dirty="0" smtClean="0"/>
              <a:t>Real combinations of real scenarios</a:t>
            </a:r>
          </a:p>
          <a:p>
            <a:pPr lvl="1"/>
            <a:r>
              <a:rPr lang="en-GB" dirty="0" smtClean="0"/>
              <a:t>Measured against realistic background loads</a:t>
            </a:r>
          </a:p>
          <a:p>
            <a:pPr lvl="1"/>
            <a:r>
              <a:rPr lang="en-GB" dirty="0" smtClean="0"/>
              <a:t>Enables collection of data on real usage</a:t>
            </a:r>
          </a:p>
          <a:p>
            <a:r>
              <a:rPr lang="en-GB" dirty="0" smtClean="0"/>
              <a:t>Weakness</a:t>
            </a:r>
          </a:p>
          <a:p>
            <a:pPr lvl="1"/>
            <a:r>
              <a:rPr lang="en-GB" dirty="0" smtClean="0"/>
              <a:t>Demands good performance and reliability</a:t>
            </a:r>
          </a:p>
          <a:p>
            <a:pPr lvl="1"/>
            <a:r>
              <a:rPr lang="en-GB" dirty="0" smtClean="0"/>
              <a:t>Potentially limited testing opportunities</a:t>
            </a:r>
          </a:p>
          <a:p>
            <a:pPr lvl="1"/>
            <a:r>
              <a:rPr lang="en-GB" dirty="0" smtClean="0"/>
              <a:t>Load cannot be repeated or scaled on demand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Standard Benchmarks</a:t>
            </a:r>
            <a:endParaRPr lang="en-GB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Carefully crafted/reviewed simulators</a:t>
            </a:r>
          </a:p>
          <a:p>
            <a:r>
              <a:rPr lang="en-GB" dirty="0" smtClean="0"/>
              <a:t>Strengths</a:t>
            </a:r>
          </a:p>
          <a:p>
            <a:pPr lvl="1"/>
            <a:r>
              <a:rPr lang="en-GB" dirty="0" smtClean="0"/>
              <a:t>Heavily reviewed by developers and customers</a:t>
            </a:r>
          </a:p>
          <a:p>
            <a:pPr lvl="1"/>
            <a:r>
              <a:rPr lang="en-GB" dirty="0" smtClean="0"/>
              <a:t>Believed to be representative of real usage</a:t>
            </a:r>
          </a:p>
          <a:p>
            <a:pPr lvl="1"/>
            <a:r>
              <a:rPr lang="en-GB" dirty="0" smtClean="0"/>
              <a:t>Standardized and widely available</a:t>
            </a:r>
          </a:p>
          <a:p>
            <a:pPr lvl="1"/>
            <a:r>
              <a:rPr lang="en-GB" dirty="0" smtClean="0"/>
              <a:t>Well maintained (bugs, currency, improvements)</a:t>
            </a:r>
          </a:p>
          <a:p>
            <a:pPr lvl="1"/>
            <a:r>
              <a:rPr lang="en-GB" dirty="0" smtClean="0"/>
              <a:t>Allows comparison of competing </a:t>
            </a:r>
            <a:r>
              <a:rPr lang="en-GB" dirty="0" smtClean="0"/>
              <a:t>products</a:t>
            </a:r>
          </a:p>
          <a:p>
            <a:r>
              <a:rPr lang="en-GB" dirty="0" smtClean="0"/>
              <a:t>Weakness</a:t>
            </a:r>
          </a:p>
          <a:p>
            <a:pPr lvl="1"/>
            <a:r>
              <a:rPr lang="en-GB" dirty="0" smtClean="0"/>
              <a:t>Inertia, used where they are not applicable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Performance Problems</a:t>
            </a:r>
            <a:endParaRPr lang="en-GB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Non-scalable solutions</a:t>
            </a:r>
          </a:p>
          <a:p>
            <a:pPr lvl="1"/>
            <a:r>
              <a:rPr lang="en-GB" dirty="0" smtClean="0"/>
              <a:t>Cost per operation becomes prohibitive at scale</a:t>
            </a:r>
          </a:p>
          <a:p>
            <a:pPr lvl="1"/>
            <a:r>
              <a:rPr lang="en-GB" dirty="0" smtClean="0"/>
              <a:t>Worse-than-linear overheads and algorithms</a:t>
            </a:r>
          </a:p>
          <a:p>
            <a:pPr lvl="1"/>
            <a:r>
              <a:rPr lang="en-GB" dirty="0" smtClean="0"/>
              <a:t>Queuing delays associated </a:t>
            </a:r>
            <a:r>
              <a:rPr lang="en-GB" dirty="0" smtClean="0"/>
              <a:t>with high </a:t>
            </a:r>
            <a:r>
              <a:rPr lang="en-GB" dirty="0" smtClean="0"/>
              <a:t>utilization</a:t>
            </a:r>
          </a:p>
          <a:p>
            <a:r>
              <a:rPr lang="en-GB" dirty="0" smtClean="0"/>
              <a:t>Bottlenecks</a:t>
            </a:r>
          </a:p>
          <a:p>
            <a:pPr lvl="1"/>
            <a:r>
              <a:rPr lang="en-GB" dirty="0" smtClean="0"/>
              <a:t>One component that limits system throughput</a:t>
            </a:r>
          </a:p>
          <a:p>
            <a:r>
              <a:rPr lang="en-GB" dirty="0" smtClean="0"/>
              <a:t>Accumulated costs</a:t>
            </a:r>
          </a:p>
          <a:p>
            <a:pPr lvl="1"/>
            <a:r>
              <a:rPr lang="en-GB" dirty="0" smtClean="0"/>
              <a:t>Layers of calls, data copies, message exchanges</a:t>
            </a:r>
          </a:p>
          <a:p>
            <a:pPr lvl="1"/>
            <a:r>
              <a:rPr lang="en-GB" dirty="0" smtClean="0"/>
              <a:t>Redundant or unnecessary work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06200" y="555122"/>
            <a:ext cx="7437700" cy="676778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1638"/>
            <a:ext cx="8229600" cy="1143000"/>
          </a:xfrm>
        </p:spPr>
        <p:txBody>
          <a:bodyPr/>
          <a:lstStyle/>
          <a:p>
            <a:r>
              <a:rPr lang="en-US" dirty="0" smtClean="0"/>
              <a:t>Dealing With Performance Problems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lot like finding and fixing a bug</a:t>
            </a:r>
          </a:p>
          <a:p>
            <a:pPr lvl="1"/>
            <a:r>
              <a:rPr lang="en-US" dirty="0" smtClean="0"/>
              <a:t>Formulate a hypothesis</a:t>
            </a:r>
          </a:p>
          <a:p>
            <a:pPr lvl="1"/>
            <a:r>
              <a:rPr lang="en-US" dirty="0" smtClean="0"/>
              <a:t>Gather data to verify your hypothesis</a:t>
            </a:r>
          </a:p>
          <a:p>
            <a:pPr lvl="1"/>
            <a:r>
              <a:rPr lang="en-US" dirty="0" smtClean="0"/>
              <a:t>Be sure you understand underlying problem</a:t>
            </a:r>
          </a:p>
          <a:p>
            <a:pPr lvl="1"/>
            <a:r>
              <a:rPr lang="en-US" dirty="0" smtClean="0"/>
              <a:t>Review proposed solutions</a:t>
            </a:r>
          </a:p>
          <a:p>
            <a:pPr lvl="2"/>
            <a:r>
              <a:rPr lang="en-US" dirty="0" smtClean="0"/>
              <a:t>For effectiveness</a:t>
            </a:r>
          </a:p>
          <a:p>
            <a:pPr lvl="2"/>
            <a:r>
              <a:rPr lang="en-US" dirty="0" smtClean="0"/>
              <a:t>For potential side effects</a:t>
            </a:r>
          </a:p>
          <a:p>
            <a:pPr lvl="1"/>
            <a:r>
              <a:rPr lang="en-US" dirty="0" smtClean="0"/>
              <a:t>Make simple changes, one at a time</a:t>
            </a:r>
          </a:p>
          <a:p>
            <a:pPr lvl="1"/>
            <a:r>
              <a:rPr lang="en-US" dirty="0" smtClean="0"/>
              <a:t>Re-measure to confirm effectiveness of each</a:t>
            </a:r>
          </a:p>
          <a:p>
            <a:r>
              <a:rPr lang="en-US" dirty="0" smtClean="0"/>
              <a:t>Only harder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Measurement Mistakes</a:t>
            </a:r>
            <a:endParaRPr lang="en-GB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Measuring time but not utilization</a:t>
            </a:r>
          </a:p>
          <a:p>
            <a:pPr lvl="1"/>
            <a:r>
              <a:rPr lang="en-GB" dirty="0" smtClean="0"/>
              <a:t>Everything is fast on a lightly loaded system</a:t>
            </a:r>
          </a:p>
          <a:p>
            <a:r>
              <a:rPr lang="en-GB" dirty="0" smtClean="0"/>
              <a:t>Capturing averages rather than distributions</a:t>
            </a:r>
          </a:p>
          <a:p>
            <a:pPr lvl="1"/>
            <a:r>
              <a:rPr lang="en-GB" dirty="0" smtClean="0"/>
              <a:t>Outliers are usually interesting</a:t>
            </a:r>
          </a:p>
          <a:p>
            <a:r>
              <a:rPr lang="en-GB" dirty="0" smtClean="0"/>
              <a:t>Ignoring start-up, accumulation, cache effects</a:t>
            </a:r>
          </a:p>
          <a:p>
            <a:pPr lvl="1"/>
            <a:r>
              <a:rPr lang="en-GB" dirty="0" smtClean="0"/>
              <a:t>Not measuring what we thought</a:t>
            </a:r>
          </a:p>
          <a:p>
            <a:r>
              <a:rPr lang="en-GB" dirty="0" smtClean="0"/>
              <a:t>Ignoring instrumentation </a:t>
            </a:r>
            <a:r>
              <a:rPr lang="en-GB" dirty="0" err="1" smtClean="0"/>
              <a:t>artifacts</a:t>
            </a:r>
            <a:endParaRPr lang="en-GB" dirty="0" smtClean="0"/>
          </a:p>
          <a:p>
            <a:pPr lvl="1"/>
            <a:r>
              <a:rPr lang="en-GB" dirty="0" smtClean="0"/>
              <a:t>They may greatly distort both times and loads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Averages Don’t Tell the Story</a:t>
            </a:r>
            <a:endParaRPr lang="en-US" dirty="0"/>
          </a:p>
        </p:txBody>
      </p:sp>
      <p:pic>
        <p:nvPicPr>
          <p:cNvPr id="6" name="Content Placeholder 5" descr="Disklatency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71600"/>
            <a:ext cx="5181796" cy="2413853"/>
          </a:xfrm>
        </p:spPr>
      </p:pic>
      <p:pic>
        <p:nvPicPr>
          <p:cNvPr id="7" name="Picture 6" descr="Disklatency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837369"/>
            <a:ext cx="5562600" cy="2563431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Cache, Accumulation Start-up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Cached results may accelerate some runs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Random requests that are unlikely to be in cache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Overwhelm cache </a:t>
            </a:r>
            <a:r>
              <a:rPr lang="en-US" dirty="0" smtClean="0"/>
              <a:t>with new </a:t>
            </a:r>
            <a:r>
              <a:rPr lang="en-US" dirty="0" smtClean="0"/>
              <a:t>data between tests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Disable or bypass cache entirely</a:t>
            </a:r>
          </a:p>
          <a:p>
            <a:r>
              <a:rPr lang="en-US" dirty="0" smtClean="0"/>
              <a:t>Start-up costs distort total cost of computation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Do all</a:t>
            </a:r>
            <a:r>
              <a:rPr lang="en-US" dirty="0" smtClean="0"/>
              <a:t> start-up ops prior </a:t>
            </a:r>
            <a:r>
              <a:rPr lang="en-US" dirty="0" smtClean="0"/>
              <a:t>to starting actual test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Long test runs to amortize start-up </a:t>
            </a:r>
            <a:r>
              <a:rPr lang="en-US" dirty="0" smtClean="0"/>
              <a:t>effects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Measure and subtract start-up costs</a:t>
            </a:r>
          </a:p>
          <a:p>
            <a:r>
              <a:rPr lang="en-US" dirty="0" smtClean="0"/>
              <a:t>System performance may degrade with age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Reestablish base condition for each test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 Analysis Goals</a:t>
            </a:r>
            <a:endParaRPr lang="en-GB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97000"/>
            <a:ext cx="8229600" cy="4525963"/>
          </a:xfrm>
        </p:spPr>
        <p:txBody>
          <a:bodyPr>
            <a:noAutofit/>
          </a:bodyPr>
          <a:lstStyle/>
          <a:p>
            <a:r>
              <a:rPr lang="en-GB" dirty="0" smtClean="0"/>
              <a:t>Quantify the system performance</a:t>
            </a:r>
          </a:p>
          <a:p>
            <a:pPr lvl="1"/>
            <a:r>
              <a:rPr lang="en-GB" dirty="0" smtClean="0"/>
              <a:t>For competitive positioning</a:t>
            </a:r>
          </a:p>
          <a:p>
            <a:pPr lvl="1"/>
            <a:r>
              <a:rPr lang="en-GB" dirty="0" smtClean="0"/>
              <a:t>To assess the efficacy of previous work</a:t>
            </a:r>
          </a:p>
          <a:p>
            <a:pPr lvl="1"/>
            <a:r>
              <a:rPr lang="en-GB" dirty="0" smtClean="0"/>
              <a:t>To identify future opportunities for improvement</a:t>
            </a:r>
          </a:p>
          <a:p>
            <a:r>
              <a:rPr lang="en-GB" dirty="0" smtClean="0"/>
              <a:t>Understand the system performance</a:t>
            </a:r>
          </a:p>
          <a:p>
            <a:pPr lvl="1"/>
            <a:r>
              <a:rPr lang="en-GB" dirty="0" smtClean="0"/>
              <a:t>What factors are limiting our current performance</a:t>
            </a:r>
          </a:p>
          <a:p>
            <a:pPr lvl="1"/>
            <a:r>
              <a:rPr lang="en-GB" dirty="0" smtClean="0"/>
              <a:t>What choices make us subject to these limitations</a:t>
            </a:r>
          </a:p>
          <a:p>
            <a:r>
              <a:rPr lang="en-GB" dirty="0" smtClean="0"/>
              <a:t>Predict system </a:t>
            </a:r>
            <a:r>
              <a:rPr lang="en-GB" dirty="0" smtClean="0"/>
              <a:t>performance</a:t>
            </a:r>
          </a:p>
          <a:p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Costs of instrumentation code</a:t>
            </a:r>
          </a:p>
          <a:p>
            <a:pPr lvl="1"/>
            <a:r>
              <a:rPr lang="en-US" dirty="0" smtClean="0"/>
              <a:t>Additional calls, instructions, cache misses</a:t>
            </a:r>
          </a:p>
          <a:p>
            <a:pPr lvl="1"/>
            <a:r>
              <a:rPr lang="en-US" dirty="0" smtClean="0"/>
              <a:t>Additional memory consumption and paging</a:t>
            </a:r>
          </a:p>
          <a:p>
            <a:r>
              <a:rPr lang="en-US" dirty="0" smtClean="0"/>
              <a:t>Costs of logging results</a:t>
            </a:r>
          </a:p>
          <a:p>
            <a:pPr lvl="1"/>
            <a:r>
              <a:rPr lang="en-US" dirty="0" smtClean="0"/>
              <a:t>May dwarf the costs of instrumentation</a:t>
            </a:r>
          </a:p>
          <a:p>
            <a:pPr lvl="1"/>
            <a:r>
              <a:rPr lang="en-US" dirty="0" smtClean="0"/>
              <a:t>Increased disk load/latency may slow </a:t>
            </a:r>
            <a:r>
              <a:rPr lang="en-US" dirty="0" smtClean="0"/>
              <a:t>everything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Minimize</a:t>
            </a:r>
            <a:r>
              <a:rPr lang="en-US" dirty="0" smtClean="0"/>
              <a:t> frequency and costs of measuring</a:t>
            </a:r>
          </a:p>
          <a:p>
            <a:pPr lvl="1"/>
            <a:r>
              <a:rPr lang="en-US" dirty="0" smtClean="0"/>
              <a:t>Don’t measure everything always</a:t>
            </a:r>
          </a:p>
          <a:p>
            <a:pPr lvl="1"/>
            <a:r>
              <a:rPr lang="en-US" dirty="0" smtClean="0"/>
              <a:t>Counters/accumulators instead of individual records</a:t>
            </a:r>
            <a:endParaRPr lang="en-US" dirty="0" smtClean="0"/>
          </a:p>
          <a:p>
            <a:pPr lvl="1"/>
            <a:r>
              <a:rPr lang="en-US" dirty="0" smtClean="0"/>
              <a:t>In</a:t>
            </a:r>
            <a:r>
              <a:rPr lang="en-US" dirty="0" smtClean="0"/>
              <a:t>-memory circular buffer, reduce before </a:t>
            </a:r>
            <a:r>
              <a:rPr lang="en-US" dirty="0" smtClean="0"/>
              <a:t>writing to files</a:t>
            </a:r>
          </a:p>
          <a:p>
            <a:pPr lvl="1"/>
            <a:r>
              <a:rPr lang="en-US" dirty="0" smtClean="0"/>
              <a:t>Probabilistic methods that don’t execute on each occurrence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profiling</a:t>
            </a:r>
          </a:p>
          <a:p>
            <a:r>
              <a:rPr lang="en-US" dirty="0" smtClean="0"/>
              <a:t>Event logs</a:t>
            </a:r>
          </a:p>
          <a:p>
            <a:r>
              <a:rPr lang="en-US" dirty="0" smtClean="0"/>
              <a:t>End-to-end testing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100000" y="555122"/>
            <a:ext cx="4897700" cy="676778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Execution Profiling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2400"/>
            <a:ext cx="8229600" cy="4525963"/>
          </a:xfrm>
        </p:spPr>
        <p:txBody>
          <a:bodyPr/>
          <a:lstStyle/>
          <a:p>
            <a:r>
              <a:rPr lang="en-US" dirty="0" smtClean="0"/>
              <a:t>Automated measurement tools</a:t>
            </a:r>
          </a:p>
          <a:p>
            <a:pPr lvl="1"/>
            <a:r>
              <a:rPr lang="en-US" dirty="0" smtClean="0"/>
              <a:t>Compiler options for routine call counting</a:t>
            </a:r>
          </a:p>
          <a:p>
            <a:pPr lvl="2"/>
            <a:r>
              <a:rPr lang="en-US" dirty="0" smtClean="0"/>
              <a:t>One counter per routine, incremented on entry</a:t>
            </a:r>
          </a:p>
          <a:p>
            <a:pPr lvl="1"/>
            <a:r>
              <a:rPr lang="en-US" dirty="0" smtClean="0"/>
              <a:t>Statistical execution sampling</a:t>
            </a:r>
          </a:p>
          <a:p>
            <a:pPr lvl="2"/>
            <a:r>
              <a:rPr lang="en-US" dirty="0" smtClean="0"/>
              <a:t>Timer interrupts execution at regular intervals</a:t>
            </a:r>
          </a:p>
          <a:p>
            <a:pPr lvl="2"/>
            <a:r>
              <a:rPr lang="en-US" dirty="0" smtClean="0"/>
              <a:t>Increment a counter in table based on PC value</a:t>
            </a:r>
          </a:p>
          <a:p>
            <a:pPr lvl="2"/>
            <a:r>
              <a:rPr lang="en-US" dirty="0" smtClean="0"/>
              <a:t>May have configurable time/space granularity</a:t>
            </a:r>
          </a:p>
          <a:p>
            <a:pPr lvl="1"/>
            <a:r>
              <a:rPr lang="en-US" dirty="0" smtClean="0"/>
              <a:t>Tools to extract data and prepare reports</a:t>
            </a:r>
          </a:p>
          <a:p>
            <a:pPr lvl="2"/>
            <a:r>
              <a:rPr lang="en-US" dirty="0" smtClean="0"/>
              <a:t>Number of calls, time per call, percentage of time</a:t>
            </a:r>
          </a:p>
          <a:p>
            <a:r>
              <a:rPr lang="en-US" dirty="0" smtClean="0"/>
              <a:t>Very useful in identifying the bottlenecks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Stamped Event Logs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 instrumentation technique</a:t>
            </a:r>
          </a:p>
          <a:p>
            <a:r>
              <a:rPr lang="en-US" dirty="0" smtClean="0"/>
              <a:t>Create a log buffer and routine</a:t>
            </a:r>
          </a:p>
          <a:p>
            <a:pPr lvl="1"/>
            <a:r>
              <a:rPr lang="en-US" dirty="0" smtClean="0"/>
              <a:t>Call log routine for all interesting events</a:t>
            </a:r>
          </a:p>
          <a:p>
            <a:pPr lvl="1"/>
            <a:r>
              <a:rPr lang="en-US" dirty="0" smtClean="0"/>
              <a:t>Routine stores time and event in a buffer</a:t>
            </a:r>
          </a:p>
          <a:p>
            <a:pPr lvl="2"/>
            <a:r>
              <a:rPr lang="en-US" dirty="0" smtClean="0"/>
              <a:t>Requires a cheap, very high resolution timer</a:t>
            </a:r>
          </a:p>
          <a:p>
            <a:r>
              <a:rPr lang="en-US" dirty="0" smtClean="0"/>
              <a:t>Extract buffer, archive, mine the data</a:t>
            </a:r>
          </a:p>
          <a:p>
            <a:pPr lvl="1"/>
            <a:r>
              <a:rPr lang="en-US" dirty="0" smtClean="0"/>
              <a:t>Time required for particular operations</a:t>
            </a:r>
          </a:p>
          <a:p>
            <a:pPr lvl="1"/>
            <a:r>
              <a:rPr lang="en-US" dirty="0" smtClean="0"/>
              <a:t>Frequency of operations</a:t>
            </a:r>
          </a:p>
          <a:p>
            <a:pPr lvl="1"/>
            <a:r>
              <a:rPr lang="en-US" dirty="0" smtClean="0"/>
              <a:t>Combinations of operations</a:t>
            </a:r>
          </a:p>
          <a:p>
            <a:pPr lvl="1"/>
            <a:r>
              <a:rPr lang="en-US" dirty="0" smtClean="0"/>
              <a:t>Also useful for post-mortem analysis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833E06D-0EB7-4CDB-AE35-F4ACF47091CC}" type="datetime1">
              <a:rPr lang="en-US"/>
              <a:pPr/>
              <a:t>10/28/16</a:t>
            </a:fld>
            <a:endParaRPr lang="en-US">
              <a:latin typeface="Times New Roman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 Stamping</a:t>
            </a:r>
          </a:p>
        </p:txBody>
      </p:sp>
      <p:sp>
        <p:nvSpPr>
          <p:cNvPr id="33798" name="Text Box 3"/>
          <p:cNvSpPr txBox="1">
            <a:spLocks noChangeArrowheads="1"/>
          </p:cNvSpPr>
          <p:nvPr/>
        </p:nvSpPr>
        <p:spPr bwMode="auto">
          <a:xfrm>
            <a:off x="762000" y="1997075"/>
            <a:ext cx="7620000" cy="36933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date	time		event		sub-type</a:t>
            </a:r>
          </a:p>
          <a:p>
            <a:r>
              <a:rPr lang="en-US" dirty="0"/>
              <a:t>----------	------------		------------		-------------</a:t>
            </a:r>
          </a:p>
          <a:p>
            <a:r>
              <a:rPr lang="en-US" dirty="0"/>
              <a:t>05/11/06	09:02:31.207408	</a:t>
            </a:r>
            <a:r>
              <a:rPr lang="en-US" dirty="0" err="1"/>
              <a:t>packet_rcv</a:t>
            </a:r>
            <a:r>
              <a:rPr lang="en-US" dirty="0"/>
              <a:t>	</a:t>
            </a:r>
            <a:r>
              <a:rPr lang="en-US" dirty="0" smtClean="0"/>
              <a:t>0x20749329</a:t>
            </a:r>
            <a:endParaRPr lang="en-US" dirty="0"/>
          </a:p>
          <a:p>
            <a:r>
              <a:rPr lang="en-US" dirty="0"/>
              <a:t>05/11/06	09:02:31.209301	</a:t>
            </a:r>
            <a:r>
              <a:rPr lang="en-US" dirty="0" err="1"/>
              <a:t>packet_route</a:t>
            </a:r>
            <a:r>
              <a:rPr lang="en-US" dirty="0"/>
              <a:t>	0x20749329</a:t>
            </a:r>
          </a:p>
          <a:p>
            <a:r>
              <a:rPr lang="en-US" dirty="0"/>
              <a:t>05/11/06	09:02:31.305208	wakeup		0x4D8C2042</a:t>
            </a:r>
          </a:p>
          <a:p>
            <a:r>
              <a:rPr lang="en-US" dirty="0"/>
              <a:t>05/11/06	09:02:31.401106	</a:t>
            </a:r>
            <a:r>
              <a:rPr lang="en-US" dirty="0" err="1"/>
              <a:t>read_packet</a:t>
            </a:r>
            <a:r>
              <a:rPr lang="en-US" dirty="0"/>
              <a:t>	0x033C2DA0</a:t>
            </a:r>
          </a:p>
          <a:p>
            <a:r>
              <a:rPr lang="en-US" dirty="0"/>
              <a:t>05/11/06	09:02:31.401223	</a:t>
            </a:r>
            <a:r>
              <a:rPr lang="en-US" dirty="0" err="1"/>
              <a:t>read_packet</a:t>
            </a:r>
            <a:r>
              <a:rPr lang="en-US" dirty="0"/>
              <a:t>	0x033C2DA0</a:t>
            </a:r>
          </a:p>
          <a:p>
            <a:r>
              <a:rPr lang="en-US" dirty="0"/>
              <a:t>05/11/06	09:02:31.402110	sleep		0x4D8C2042</a:t>
            </a:r>
          </a:p>
          <a:p>
            <a:r>
              <a:rPr lang="en-US" dirty="0"/>
              <a:t>05/11/06	09:02:31.614209	interrupt		0x00000003</a:t>
            </a:r>
          </a:p>
          <a:p>
            <a:r>
              <a:rPr lang="en-US" dirty="0"/>
              <a:t>05/11/06	09:02:31.614209	dispatch		0x1B0324C0</a:t>
            </a:r>
          </a:p>
          <a:p>
            <a:r>
              <a:rPr lang="en-US" dirty="0"/>
              <a:t>05/11/06	09:02:31.614210	</a:t>
            </a:r>
            <a:r>
              <a:rPr lang="en-US" dirty="0" err="1"/>
              <a:t>intr_return</a:t>
            </a:r>
            <a:r>
              <a:rPr lang="en-US" dirty="0"/>
              <a:t>	</a:t>
            </a:r>
            <a:r>
              <a:rPr lang="en-US" dirty="0" smtClean="0"/>
              <a:t>0x00000003</a:t>
            </a:r>
            <a:endParaRPr lang="en-US" dirty="0"/>
          </a:p>
          <a:p>
            <a:r>
              <a:rPr lang="en-US" dirty="0"/>
              <a:t>05/11/06	09:02:31.652303	</a:t>
            </a:r>
            <a:r>
              <a:rPr lang="en-US" dirty="0" err="1"/>
              <a:t>check_queue</a:t>
            </a:r>
            <a:r>
              <a:rPr lang="en-US" dirty="0"/>
              <a:t>	0x2D3F2040</a:t>
            </a:r>
          </a:p>
          <a:p>
            <a:r>
              <a:rPr lang="en-US" dirty="0"/>
              <a:t>05/11/06	09:02:31.652306	</a:t>
            </a:r>
            <a:r>
              <a:rPr lang="en-US" dirty="0" err="1"/>
              <a:t>packet_rcv</a:t>
            </a:r>
            <a:r>
              <a:rPr lang="en-US" dirty="0"/>
              <a:t>	</a:t>
            </a:r>
            <a:r>
              <a:rPr lang="en-US" dirty="0" smtClean="0"/>
              <a:t>0x20749329</a:t>
            </a:r>
            <a:endParaRPr lang="en-US" dirty="0"/>
          </a:p>
        </p:txBody>
      </p:sp>
      <p:sp>
        <p:nvSpPr>
          <p:cNvPr id="33799" name="Text Box 4"/>
          <p:cNvSpPr txBox="1">
            <a:spLocks noChangeArrowheads="1"/>
          </p:cNvSpPr>
          <p:nvPr/>
        </p:nvSpPr>
        <p:spPr bwMode="auto">
          <a:xfrm>
            <a:off x="685800" y="1524000"/>
            <a:ext cx="2614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Dump of simple trace log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End-to-End Testing</a:t>
            </a:r>
            <a:endParaRPr lang="en-GB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Client-side throughput/latency measurements</a:t>
            </a:r>
          </a:p>
          <a:p>
            <a:pPr lvl="1"/>
            <a:r>
              <a:rPr lang="en-GB" dirty="0" smtClean="0"/>
              <a:t>Elapsed time for X operations of type Y</a:t>
            </a:r>
          </a:p>
          <a:p>
            <a:pPr lvl="1"/>
            <a:r>
              <a:rPr lang="en-GB" dirty="0" smtClean="0"/>
              <a:t>Instrumented clients to collect detailed timings</a:t>
            </a:r>
          </a:p>
          <a:p>
            <a:r>
              <a:rPr lang="en-GB" dirty="0" smtClean="0"/>
              <a:t>Strengths</a:t>
            </a:r>
          </a:p>
          <a:p>
            <a:pPr lvl="1"/>
            <a:r>
              <a:rPr lang="en-GB" dirty="0" smtClean="0"/>
              <a:t>Easy tests to run, easy data to analyze</a:t>
            </a:r>
          </a:p>
          <a:p>
            <a:pPr lvl="1"/>
            <a:r>
              <a:rPr lang="en-GB" dirty="0" smtClean="0"/>
              <a:t>Results reflect client experienced performance</a:t>
            </a:r>
          </a:p>
          <a:p>
            <a:r>
              <a:rPr lang="en-GB" dirty="0" smtClean="0"/>
              <a:t>Weaknesses</a:t>
            </a:r>
          </a:p>
          <a:p>
            <a:pPr lvl="1"/>
            <a:r>
              <a:rPr lang="en-GB" dirty="0" smtClean="0"/>
              <a:t>No information about why it took that long</a:t>
            </a:r>
          </a:p>
          <a:p>
            <a:pPr lvl="1"/>
            <a:r>
              <a:rPr lang="en-GB" dirty="0" smtClean="0"/>
              <a:t>No information about resources consumed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7838"/>
            <a:ext cx="8229600" cy="1143000"/>
          </a:xfrm>
        </p:spPr>
        <p:txBody>
          <a:bodyPr/>
          <a:lstStyle/>
          <a:p>
            <a:r>
              <a:rPr lang="en-US" dirty="0" smtClean="0"/>
              <a:t>A Performance Measurement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5137"/>
            <a:ext cx="8229600" cy="4525963"/>
          </a:xfrm>
        </p:spPr>
        <p:txBody>
          <a:bodyPr/>
          <a:lstStyle/>
          <a:p>
            <a:r>
              <a:rPr lang="en-US" dirty="0" smtClean="0"/>
              <a:t>The Conquest file system</a:t>
            </a:r>
          </a:p>
          <a:p>
            <a:pPr lvl="1"/>
            <a:r>
              <a:rPr lang="en-US" dirty="0" smtClean="0"/>
              <a:t>A research system built by one of my students</a:t>
            </a:r>
          </a:p>
          <a:p>
            <a:r>
              <a:rPr lang="en-US" dirty="0" smtClean="0"/>
              <a:t>Using persistent RAM to store many files</a:t>
            </a:r>
          </a:p>
          <a:p>
            <a:pPr lvl="1"/>
            <a:r>
              <a:rPr lang="en-US" dirty="0" smtClean="0"/>
              <a:t>Which allowed him to get rid of a lot of OS code related to disk drives</a:t>
            </a:r>
          </a:p>
          <a:p>
            <a:r>
              <a:rPr lang="en-US" dirty="0" smtClean="0"/>
              <a:t>Stored some files on disk</a:t>
            </a:r>
          </a:p>
          <a:p>
            <a:pPr lvl="1"/>
            <a:r>
              <a:rPr lang="en-US" dirty="0" smtClean="0"/>
              <a:t>Which we won’t worry about here</a:t>
            </a:r>
          </a:p>
          <a:p>
            <a:r>
              <a:rPr lang="en-US" dirty="0" smtClean="0"/>
              <a:t>Expectation was better performance than disk-based file systems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58600" y="401637"/>
            <a:ext cx="6815400" cy="1333499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Measure Conquest?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were the metrics?</a:t>
            </a:r>
          </a:p>
          <a:p>
            <a:r>
              <a:rPr lang="en-US" dirty="0" smtClean="0"/>
              <a:t>What were the factors?</a:t>
            </a:r>
          </a:p>
          <a:p>
            <a:r>
              <a:rPr lang="en-US" dirty="0" smtClean="0"/>
              <a:t>What was the workload?</a:t>
            </a:r>
          </a:p>
          <a:p>
            <a:r>
              <a:rPr lang="en-US" dirty="0" smtClean="0"/>
              <a:t>What were the results?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claim was better speed</a:t>
            </a:r>
          </a:p>
          <a:p>
            <a:r>
              <a:rPr lang="en-US" dirty="0" smtClean="0"/>
              <a:t>So metrics should be speed-related</a:t>
            </a:r>
          </a:p>
          <a:p>
            <a:r>
              <a:rPr lang="en-US" dirty="0" smtClean="0"/>
              <a:t>Speeding up overall file system operations was the goal</a:t>
            </a:r>
          </a:p>
          <a:p>
            <a:pPr lvl="1"/>
            <a:r>
              <a:rPr lang="en-US" dirty="0" smtClean="0"/>
              <a:t>Not speeding up an isolated operation</a:t>
            </a:r>
          </a:p>
          <a:p>
            <a:r>
              <a:rPr lang="en-US" dirty="0" smtClean="0"/>
              <a:t>So we needed metrics capturing that</a:t>
            </a:r>
          </a:p>
          <a:p>
            <a:r>
              <a:rPr lang="en-US" dirty="0" smtClean="0"/>
              <a:t>We used several “operations per second” metrics</a:t>
            </a:r>
          </a:p>
          <a:p>
            <a:pPr lvl="1"/>
            <a:r>
              <a:rPr lang="en-US" dirty="0" smtClean="0"/>
              <a:t>Reads, writes, creates, also bandwidth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were claiming better performance than other file systems</a:t>
            </a:r>
          </a:p>
          <a:p>
            <a:r>
              <a:rPr lang="en-US" dirty="0" smtClean="0"/>
              <a:t>So one factor was which file system we tested</a:t>
            </a:r>
          </a:p>
          <a:p>
            <a:r>
              <a:rPr lang="en-US" dirty="0" smtClean="0"/>
              <a:t>We also wanted to show scaling effects</a:t>
            </a:r>
          </a:p>
          <a:p>
            <a:pPr lvl="1"/>
            <a:r>
              <a:rPr lang="en-US" dirty="0" smtClean="0"/>
              <a:t>It didn’t perform well just for tiny systems</a:t>
            </a:r>
          </a:p>
          <a:p>
            <a:r>
              <a:rPr lang="en-US" dirty="0" smtClean="0"/>
              <a:t>So another factor chosen was number of files in the file system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Overarching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applies to any performance analysis you ever do:</a:t>
            </a:r>
          </a:p>
          <a:p>
            <a:pPr marL="342900" lvl="1" indent="-342900">
              <a:buFont typeface="Arial" charset="0"/>
              <a:buChar char="•"/>
            </a:pPr>
            <a:r>
              <a:rPr lang="en-GB" sz="4000" b="1" dirty="0" smtClean="0"/>
              <a:t>We seek wisdom, not numbers</a:t>
            </a:r>
            <a:r>
              <a:rPr lang="en-GB" sz="4000" b="1" dirty="0" smtClean="0"/>
              <a:t>!</a:t>
            </a:r>
            <a:endParaRPr lang="en-GB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GB" sz="3200" dirty="0" smtClean="0"/>
              <a:t>The point is never to produce a spreadsheet full of data</a:t>
            </a:r>
          </a:p>
          <a:p>
            <a:pPr marL="342900" lvl="1" indent="-342900">
              <a:buFont typeface="Arial" charset="0"/>
              <a:buChar char="•"/>
            </a:pPr>
            <a:r>
              <a:rPr lang="en-GB" sz="3200" dirty="0" smtClean="0"/>
              <a:t>The point is to understand critical performance issues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Workload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systems are traditionally tested against standard benchmarks</a:t>
            </a:r>
          </a:p>
          <a:p>
            <a:r>
              <a:rPr lang="en-US" dirty="0" smtClean="0"/>
              <a:t>We tested against several of those</a:t>
            </a:r>
          </a:p>
          <a:p>
            <a:r>
              <a:rPr lang="en-US" dirty="0" smtClean="0"/>
              <a:t>One benchmark we used is called Postmark</a:t>
            </a:r>
          </a:p>
          <a:p>
            <a:r>
              <a:rPr lang="en-US" dirty="0" smtClean="0"/>
              <a:t>Postmark performs various “transactions” related to file operations</a:t>
            </a:r>
          </a:p>
          <a:p>
            <a:r>
              <a:rPr lang="en-US" dirty="0" smtClean="0"/>
              <a:t>The metric we’ll show is Postmark transactions per second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138"/>
            <a:ext cx="8229600" cy="1143000"/>
          </a:xfrm>
        </p:spPr>
        <p:txBody>
          <a:bodyPr/>
          <a:lstStyle/>
          <a:p>
            <a:r>
              <a:rPr lang="en-US" dirty="0" smtClean="0"/>
              <a:t>One Set of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10" name="Chart 9"/>
          <p:cNvGraphicFramePr/>
          <p:nvPr/>
        </p:nvGraphicFramePr>
        <p:xfrm>
          <a:off x="1600200" y="1181100"/>
          <a:ext cx="68072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60800" y="6172200"/>
            <a:ext cx="182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files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400" y="2921000"/>
            <a:ext cx="157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Transactions per second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Showed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1600200" y="1181100"/>
          <a:ext cx="68072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60800" y="6172200"/>
            <a:ext cx="182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files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9400" y="2921000"/>
            <a:ext cx="157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Transactions per second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93757" y="1385372"/>
            <a:ext cx="544902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Conquest (</a:t>
            </a:r>
            <a:r>
              <a:rPr lang="en-US" sz="2400" i="1" dirty="0" err="1" smtClean="0">
                <a:latin typeface="Times New Roman"/>
                <a:cs typeface="Times New Roman"/>
              </a:rPr>
              <a:t>cfs</a:t>
            </a:r>
            <a:r>
              <a:rPr lang="en-US" sz="2400" i="1" dirty="0" smtClean="0">
                <a:latin typeface="Times New Roman"/>
                <a:cs typeface="Times New Roman"/>
              </a:rPr>
              <a:t>) was even faster than </a:t>
            </a:r>
            <a:r>
              <a:rPr lang="en-US" sz="2400" i="1" dirty="0" err="1" smtClean="0">
                <a:latin typeface="Times New Roman"/>
                <a:cs typeface="Times New Roman"/>
              </a:rPr>
              <a:t>ramfs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3293758" y="1847036"/>
            <a:ext cx="859143" cy="324663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781300" y="1600200"/>
            <a:ext cx="487057" cy="1028700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46600" y="2352645"/>
            <a:ext cx="3319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And several other things</a:t>
            </a:r>
            <a:endParaRPr lang="en-US" sz="2400" i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Couple of Words on Presentation</a:t>
            </a:r>
            <a:endParaRPr lang="en-GB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/>
            <a:r>
              <a:rPr lang="en-GB" dirty="0" smtClean="0"/>
              <a:t>Always consider these questions: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To </a:t>
            </a:r>
            <a:r>
              <a:rPr lang="en-GB" dirty="0" smtClean="0"/>
              <a:t>whom am I speaking?</a:t>
            </a:r>
            <a:endParaRPr lang="en-GB" dirty="0" smtClean="0"/>
          </a:p>
          <a:p>
            <a:pPr marL="914400" lvl="1" indent="-514350"/>
            <a:r>
              <a:rPr lang="en-GB" dirty="0" smtClean="0"/>
              <a:t>W</a:t>
            </a:r>
            <a:r>
              <a:rPr lang="en-GB" dirty="0" smtClean="0"/>
              <a:t>hat </a:t>
            </a:r>
            <a:r>
              <a:rPr lang="en-GB" dirty="0" smtClean="0"/>
              <a:t>they</a:t>
            </a:r>
            <a:r>
              <a:rPr lang="en-GB" dirty="0" smtClean="0"/>
              <a:t> know and not know?</a:t>
            </a:r>
          </a:p>
          <a:p>
            <a:pPr marL="914400" lvl="1" indent="-514350"/>
            <a:r>
              <a:rPr lang="en-GB" dirty="0" smtClean="0"/>
              <a:t>W</a:t>
            </a:r>
            <a:r>
              <a:rPr lang="en-GB" dirty="0" smtClean="0"/>
              <a:t>hat </a:t>
            </a:r>
            <a:r>
              <a:rPr lang="en-GB" dirty="0" smtClean="0"/>
              <a:t>are they </a:t>
            </a:r>
            <a:r>
              <a:rPr lang="en-GB" dirty="0" smtClean="0"/>
              <a:t>prepared </a:t>
            </a:r>
            <a:r>
              <a:rPr lang="en-GB" dirty="0" smtClean="0"/>
              <a:t>to </a:t>
            </a:r>
            <a:r>
              <a:rPr lang="en-GB" dirty="0" smtClean="0"/>
              <a:t>absorb, and what not?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Why are they listening to me?</a:t>
            </a:r>
            <a:endParaRPr lang="en-GB" dirty="0" smtClean="0"/>
          </a:p>
          <a:p>
            <a:pPr marL="914400" lvl="1" indent="-514350"/>
            <a:r>
              <a:rPr lang="en-GB" dirty="0" smtClean="0"/>
              <a:t>H</a:t>
            </a:r>
            <a:r>
              <a:rPr lang="en-GB" dirty="0" smtClean="0"/>
              <a:t>ow </a:t>
            </a:r>
            <a:r>
              <a:rPr lang="en-GB" dirty="0" smtClean="0"/>
              <a:t>might this help them achieve their </a:t>
            </a:r>
            <a:r>
              <a:rPr lang="en-GB" dirty="0" smtClean="0"/>
              <a:t>goals?</a:t>
            </a:r>
          </a:p>
          <a:p>
            <a:pPr marL="914400" lvl="1" indent="-514350"/>
            <a:r>
              <a:rPr lang="en-GB" dirty="0" smtClean="0"/>
              <a:t>H</a:t>
            </a:r>
            <a:r>
              <a:rPr lang="en-GB" dirty="0" smtClean="0"/>
              <a:t>ow </a:t>
            </a:r>
            <a:r>
              <a:rPr lang="en-GB" dirty="0" smtClean="0"/>
              <a:t>might this address their </a:t>
            </a:r>
            <a:r>
              <a:rPr lang="en-GB" dirty="0" smtClean="0"/>
              <a:t>concerns?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do I want them to leave with?</a:t>
            </a:r>
            <a:endParaRPr lang="en-GB" dirty="0" smtClean="0"/>
          </a:p>
          <a:p>
            <a:pPr marL="914400" lvl="1" indent="-514350"/>
            <a:r>
              <a:rPr lang="en-GB" dirty="0" smtClean="0"/>
              <a:t>W</a:t>
            </a:r>
            <a:r>
              <a:rPr lang="en-GB" dirty="0" smtClean="0"/>
              <a:t>hat </a:t>
            </a:r>
            <a:r>
              <a:rPr lang="en-GB" dirty="0" smtClean="0"/>
              <a:t>conclusions do I want them to </a:t>
            </a:r>
            <a:r>
              <a:rPr lang="en-GB" dirty="0" smtClean="0"/>
              <a:t>draw?</a:t>
            </a:r>
          </a:p>
          <a:p>
            <a:pPr marL="914400" lvl="1" indent="-514350"/>
            <a:r>
              <a:rPr lang="en-GB" dirty="0" smtClean="0"/>
              <a:t>W</a:t>
            </a:r>
            <a:r>
              <a:rPr lang="en-GB" dirty="0" smtClean="0"/>
              <a:t>hat </a:t>
            </a:r>
            <a:r>
              <a:rPr lang="en-GB" dirty="0" smtClean="0"/>
              <a:t>actions do I want them to </a:t>
            </a:r>
            <a:r>
              <a:rPr lang="en-GB" dirty="0" smtClean="0"/>
              <a:t>take?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 Presentation</a:t>
            </a:r>
            <a:endParaRPr lang="en-GB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H</a:t>
            </a:r>
            <a:r>
              <a:rPr lang="en-GB" dirty="0" smtClean="0"/>
              <a:t>ighlight </a:t>
            </a:r>
            <a:r>
              <a:rPr lang="en-GB" dirty="0" smtClean="0"/>
              <a:t>the key results</a:t>
            </a:r>
            <a:endParaRPr lang="en-GB" dirty="0" smtClean="0"/>
          </a:p>
          <a:p>
            <a:pPr lvl="1"/>
            <a:r>
              <a:rPr lang="en-GB" dirty="0" smtClean="0"/>
              <a:t>A</a:t>
            </a:r>
            <a:r>
              <a:rPr lang="en-GB" dirty="0" smtClean="0"/>
              <a:t>nswers </a:t>
            </a:r>
            <a:r>
              <a:rPr lang="en-GB" dirty="0" smtClean="0"/>
              <a:t>to the basic questions</a:t>
            </a:r>
            <a:endParaRPr lang="en-GB" dirty="0" smtClean="0"/>
          </a:p>
          <a:p>
            <a:pPr lvl="1"/>
            <a:r>
              <a:rPr lang="en-GB" dirty="0" smtClean="0"/>
              <a:t>I</a:t>
            </a:r>
            <a:r>
              <a:rPr lang="en-GB" dirty="0" smtClean="0"/>
              <a:t>dentified </a:t>
            </a:r>
            <a:r>
              <a:rPr lang="en-GB" dirty="0" smtClean="0"/>
              <a:t>problems, risks and opportunities</a:t>
            </a:r>
            <a:endParaRPr lang="en-GB" dirty="0" smtClean="0"/>
          </a:p>
          <a:p>
            <a:r>
              <a:rPr lang="en-GB" dirty="0" smtClean="0"/>
              <a:t>W</a:t>
            </a:r>
            <a:r>
              <a:rPr lang="en-GB" dirty="0" smtClean="0"/>
              <a:t>hy </a:t>
            </a:r>
            <a:r>
              <a:rPr lang="en-GB" dirty="0" smtClean="0"/>
              <a:t>should they believe these results</a:t>
            </a:r>
            <a:endParaRPr lang="en-GB" dirty="0" smtClean="0"/>
          </a:p>
          <a:p>
            <a:pPr lvl="1"/>
            <a:r>
              <a:rPr lang="en-GB" dirty="0" smtClean="0"/>
              <a:t>M</a:t>
            </a:r>
            <a:r>
              <a:rPr lang="en-GB" dirty="0" smtClean="0"/>
              <a:t>ethodology </a:t>
            </a:r>
            <a:r>
              <a:rPr lang="en-GB" dirty="0" smtClean="0"/>
              <a:t>employed, relation to other results</a:t>
            </a:r>
            <a:endParaRPr lang="en-GB" dirty="0" smtClean="0"/>
          </a:p>
          <a:p>
            <a:pPr lvl="1"/>
            <a:r>
              <a:rPr lang="en-GB" dirty="0" smtClean="0"/>
              <a:t>B</a:t>
            </a:r>
            <a:r>
              <a:rPr lang="en-GB" dirty="0" smtClean="0"/>
              <a:t>ack</a:t>
            </a:r>
            <a:r>
              <a:rPr lang="en-GB" dirty="0" smtClean="0"/>
              <a:t>-up details</a:t>
            </a:r>
            <a:endParaRPr lang="en-GB" dirty="0" smtClean="0"/>
          </a:p>
          <a:p>
            <a:r>
              <a:rPr lang="en-GB" dirty="0" smtClean="0"/>
              <a:t>N</a:t>
            </a:r>
            <a:r>
              <a:rPr lang="en-GB" dirty="0" smtClean="0"/>
              <a:t>ot </a:t>
            </a:r>
            <a:r>
              <a:rPr lang="en-GB" dirty="0" smtClean="0"/>
              <a:t>just numbers, but explanations</a:t>
            </a:r>
            <a:endParaRPr lang="en-GB" dirty="0" smtClean="0"/>
          </a:p>
          <a:p>
            <a:pPr lvl="1"/>
            <a:r>
              <a:rPr lang="en-GB" dirty="0" smtClean="0"/>
              <a:t>H</a:t>
            </a:r>
            <a:r>
              <a:rPr lang="en-GB" dirty="0" smtClean="0"/>
              <a:t>ow </a:t>
            </a:r>
            <a:r>
              <a:rPr lang="en-GB" dirty="0" smtClean="0"/>
              <a:t>do we now better understand the system</a:t>
            </a:r>
            <a:endParaRPr lang="en-GB" dirty="0" smtClean="0"/>
          </a:p>
          <a:p>
            <a:pPr lvl="1"/>
            <a:r>
              <a:rPr lang="en-GB" dirty="0" smtClean="0"/>
              <a:t>H</a:t>
            </a:r>
            <a:r>
              <a:rPr lang="en-GB" dirty="0" smtClean="0"/>
              <a:t>ow </a:t>
            </a:r>
            <a:r>
              <a:rPr lang="en-GB" dirty="0" smtClean="0"/>
              <a:t>does this affect our plans and intentions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538"/>
            <a:ext cx="8229600" cy="1143000"/>
          </a:xfrm>
        </p:spPr>
        <p:txBody>
          <a:bodyPr/>
          <a:lstStyle/>
          <a:p>
            <a:r>
              <a:rPr lang="en-US" dirty="0" smtClean="0"/>
              <a:t>Why Are You Measuring Performance?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2100"/>
            <a:ext cx="8229600" cy="4525963"/>
          </a:xfrm>
        </p:spPr>
        <p:txBody>
          <a:bodyPr/>
          <a:lstStyle/>
          <a:p>
            <a:r>
              <a:rPr lang="en-US" dirty="0" smtClean="0"/>
              <a:t>Sometimes to understand your system’s behavior</a:t>
            </a:r>
          </a:p>
          <a:p>
            <a:r>
              <a:rPr lang="en-US" dirty="0" smtClean="0"/>
              <a:t>Sometimes to compare to other systems</a:t>
            </a:r>
          </a:p>
          <a:p>
            <a:r>
              <a:rPr lang="en-US" dirty="0" smtClean="0"/>
              <a:t>Sometimes to investigate alternatives</a:t>
            </a:r>
          </a:p>
          <a:p>
            <a:pPr lvl="1"/>
            <a:r>
              <a:rPr lang="en-US" dirty="0" smtClean="0"/>
              <a:t>In how you can configure or manage your system</a:t>
            </a:r>
          </a:p>
          <a:p>
            <a:r>
              <a:rPr lang="en-US" dirty="0" smtClean="0"/>
              <a:t>Sometimes to determine how your system will (or won’t) scale up</a:t>
            </a:r>
          </a:p>
          <a:p>
            <a:r>
              <a:rPr lang="en-US" dirty="0" smtClean="0"/>
              <a:t>Sometimes to find the cause of performance problems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503238"/>
            <a:ext cx="8229600" cy="1143000"/>
          </a:xfrm>
        </p:spPr>
        <p:txBody>
          <a:bodyPr/>
          <a:lstStyle/>
          <a:p>
            <a:r>
              <a:rPr lang="en-GB" dirty="0" smtClean="0"/>
              <a:t>Why Is It Hard?</a:t>
            </a:r>
            <a:endParaRPr lang="en-GB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605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Components operate in a complex system</a:t>
            </a:r>
          </a:p>
          <a:p>
            <a:pPr lvl="1"/>
            <a:r>
              <a:rPr lang="en-GB" dirty="0" smtClean="0"/>
              <a:t>Many steps/components in every process</a:t>
            </a:r>
          </a:p>
          <a:p>
            <a:pPr lvl="1"/>
            <a:r>
              <a:rPr lang="en-GB" dirty="0" smtClean="0"/>
              <a:t>Ongoing competition for all resources</a:t>
            </a:r>
          </a:p>
          <a:p>
            <a:pPr lvl="1"/>
            <a:r>
              <a:rPr lang="en-GB" dirty="0" smtClean="0"/>
              <a:t>Difficulty of making clear/simple assertions</a:t>
            </a:r>
          </a:p>
          <a:p>
            <a:pPr lvl="1"/>
            <a:r>
              <a:rPr lang="en-GB" dirty="0" smtClean="0"/>
              <a:t>Systems may be too large to replicate in laboratory</a:t>
            </a:r>
          </a:p>
          <a:p>
            <a:pPr lvl="1"/>
            <a:r>
              <a:rPr lang="en-GB" dirty="0" smtClean="0"/>
              <a:t>Or have other non-</a:t>
            </a:r>
            <a:r>
              <a:rPr lang="en-GB" dirty="0" err="1" smtClean="0"/>
              <a:t>reproduceable</a:t>
            </a:r>
            <a:r>
              <a:rPr lang="en-GB" dirty="0" smtClean="0"/>
              <a:t> properties</a:t>
            </a:r>
          </a:p>
          <a:p>
            <a:r>
              <a:rPr lang="en-GB" dirty="0" smtClean="0"/>
              <a:t>Lack of clear/rigorous requirements</a:t>
            </a:r>
          </a:p>
          <a:p>
            <a:pPr lvl="1"/>
            <a:r>
              <a:rPr lang="en-GB" dirty="0" smtClean="0"/>
              <a:t>Performance is highly dependent on specifics</a:t>
            </a:r>
          </a:p>
          <a:p>
            <a:pPr lvl="2"/>
            <a:r>
              <a:rPr lang="en-GB" dirty="0" smtClean="0"/>
              <a:t>What we measure, how we measure it</a:t>
            </a:r>
          </a:p>
          <a:p>
            <a:pPr lvl="1"/>
            <a:r>
              <a:rPr lang="en-GB" dirty="0" smtClean="0"/>
              <a:t>Ask the wrong question, get the wrong answer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 Analysis</a:t>
            </a:r>
            <a:endParaRPr lang="en-GB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Can you characterize latency and throughput?</a:t>
            </a:r>
          </a:p>
          <a:p>
            <a:pPr lvl="1"/>
            <a:r>
              <a:rPr lang="en-GB" dirty="0" smtClean="0"/>
              <a:t>Of the system?</a:t>
            </a:r>
          </a:p>
          <a:p>
            <a:pPr lvl="1"/>
            <a:r>
              <a:rPr lang="en-GB" dirty="0" smtClean="0"/>
              <a:t>Of each major component?</a:t>
            </a:r>
          </a:p>
          <a:p>
            <a:r>
              <a:rPr lang="en-GB" dirty="0" smtClean="0"/>
              <a:t>Can you account for all the end-to-end time?</a:t>
            </a:r>
          </a:p>
          <a:p>
            <a:pPr lvl="1"/>
            <a:r>
              <a:rPr lang="en-GB" dirty="0" smtClean="0"/>
              <a:t>Processing, transmission, queuing delays</a:t>
            </a:r>
          </a:p>
          <a:p>
            <a:r>
              <a:rPr lang="en-GB" dirty="0" smtClean="0"/>
              <a:t>Can you explain how these vary with load?</a:t>
            </a:r>
          </a:p>
          <a:p>
            <a:r>
              <a:rPr lang="en-GB" dirty="0" smtClean="0"/>
              <a:t>Are there any significant unexplained results?</a:t>
            </a:r>
          </a:p>
          <a:p>
            <a:r>
              <a:rPr lang="en-GB" u="sng" dirty="0" smtClean="0"/>
              <a:t>Can you predict the performance of a system?</a:t>
            </a:r>
          </a:p>
          <a:p>
            <a:pPr lvl="1"/>
            <a:r>
              <a:rPr lang="en-GB" dirty="0" smtClean="0"/>
              <a:t>As a function of its configuration/parameters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8"/>
            <a:ext cx="8229600" cy="1143000"/>
          </a:xfrm>
        </p:spPr>
        <p:txBody>
          <a:bodyPr/>
          <a:lstStyle/>
          <a:p>
            <a:r>
              <a:rPr lang="en-US" dirty="0" smtClean="0"/>
              <a:t>Design For Performance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 systems will need to have their performance measured</a:t>
            </a:r>
          </a:p>
          <a:p>
            <a:r>
              <a:rPr lang="en-US" dirty="0" smtClean="0"/>
              <a:t>Becoming a successful system will generally require that you improve its </a:t>
            </a:r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Which implies measuring it</a:t>
            </a:r>
            <a:endParaRPr lang="en-US" dirty="0" smtClean="0"/>
          </a:p>
          <a:p>
            <a:r>
              <a:rPr lang="en-US" dirty="0" smtClean="0"/>
              <a:t>It’s best to assume your system will need to be measured</a:t>
            </a:r>
          </a:p>
          <a:p>
            <a:r>
              <a:rPr lang="en-US" dirty="0" smtClean="0"/>
              <a:t>So put some forethought into making it easy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58766</TotalTime>
  <Words>2850</Words>
  <Application>Microsoft Macintosh PowerPoint</Application>
  <PresentationFormat>On-screen Show (4:3)</PresentationFormat>
  <Paragraphs>431</Paragraphs>
  <Slides>54</Slides>
  <Notes>14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Default Theme</vt:lpstr>
      <vt:lpstr>Operating System Principles: Performance Measurement and Analysis  CS 111 Operating Systems  Peter Reiher </vt:lpstr>
      <vt:lpstr>Outline</vt:lpstr>
      <vt:lpstr>Performance Measurement</vt:lpstr>
      <vt:lpstr>Performance Analysis Goals</vt:lpstr>
      <vt:lpstr>An Overarching Goal</vt:lpstr>
      <vt:lpstr>Why Are You Measuring Performance?</vt:lpstr>
      <vt:lpstr>Why Is It Hard?</vt:lpstr>
      <vt:lpstr>Performance Analysis</vt:lpstr>
      <vt:lpstr>Design For Performance Measurement</vt:lpstr>
      <vt:lpstr>How To Design for Performance</vt:lpstr>
      <vt:lpstr>Issues in Performance Measurement</vt:lpstr>
      <vt:lpstr>Some Important Measurement Terminology</vt:lpstr>
      <vt:lpstr>Metrics</vt:lpstr>
      <vt:lpstr>Common Types of System Metrics</vt:lpstr>
      <vt:lpstr>Choosing Your Metrics</vt:lpstr>
      <vt:lpstr>Variability in Metrics</vt:lpstr>
      <vt:lpstr>An Example</vt:lpstr>
      <vt:lpstr>Where Does Variation Come From?</vt:lpstr>
      <vt:lpstr>Tendency and Dispersion</vt:lpstr>
      <vt:lpstr>Indices of Tendency</vt:lpstr>
      <vt:lpstr>Applied to Our Example Ping Data</vt:lpstr>
      <vt:lpstr>Indices of Dispersion</vt:lpstr>
      <vt:lpstr>Applied to Our Ping Data Example</vt:lpstr>
      <vt:lpstr>Capturing Variation</vt:lpstr>
      <vt:lpstr>Meaningful Measurements</vt:lpstr>
      <vt:lpstr>Factors and Levels</vt:lpstr>
      <vt:lpstr>Factors in Experiments</vt:lpstr>
      <vt:lpstr>Levels</vt:lpstr>
      <vt:lpstr>Choosing Factors and Levels</vt:lpstr>
      <vt:lpstr>Measurement Workloads</vt:lpstr>
      <vt:lpstr>Simulated Work Loads</vt:lpstr>
      <vt:lpstr>Replayed Workloads</vt:lpstr>
      <vt:lpstr>Testing Under Live Loads</vt:lpstr>
      <vt:lpstr>Standard Benchmarks</vt:lpstr>
      <vt:lpstr>Types of Performance Problems</vt:lpstr>
      <vt:lpstr>Dealing With Performance Problems</vt:lpstr>
      <vt:lpstr>Common Measurement Mistakes</vt:lpstr>
      <vt:lpstr>Averages Don’t Tell the Story</vt:lpstr>
      <vt:lpstr>Cache, Accumulation Start-up Effects</vt:lpstr>
      <vt:lpstr>Measurement Artifacts</vt:lpstr>
      <vt:lpstr>Measurement Tools</vt:lpstr>
      <vt:lpstr>Execution Profiling</vt:lpstr>
      <vt:lpstr>Time Stamped Event Logs</vt:lpstr>
      <vt:lpstr>Time Stamping</vt:lpstr>
      <vt:lpstr>End-to-End Testing</vt:lpstr>
      <vt:lpstr>A Performance Measurement Example</vt:lpstr>
      <vt:lpstr>How Did We Measure Conquest?</vt:lpstr>
      <vt:lpstr>Choosing the Metrics</vt:lpstr>
      <vt:lpstr>Choosing the Factors</vt:lpstr>
      <vt:lpstr>Choosing the Workload</vt:lpstr>
      <vt:lpstr>One Set of Results</vt:lpstr>
      <vt:lpstr>Which Showed What?</vt:lpstr>
      <vt:lpstr>A Couple of Words on Presentation</vt:lpstr>
      <vt:lpstr>Performance Presentation</vt:lpstr>
    </vt:vector>
  </TitlesOfParts>
  <Company>UCLA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Peter Reiher</cp:lastModifiedBy>
  <cp:revision>112</cp:revision>
  <cp:lastPrinted>2014-01-03T23:50:58Z</cp:lastPrinted>
  <dcterms:created xsi:type="dcterms:W3CDTF">2016-10-28T20:36:01Z</dcterms:created>
  <dcterms:modified xsi:type="dcterms:W3CDTF">2016-10-28T21:41:23Z</dcterms:modified>
</cp:coreProperties>
</file>