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Override PartName="/ppt/embeddings/oleObject1.bin" ContentType="application/vnd.openxmlformats-officedocument.oleObject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slides/slide53.xml" ContentType="application/vnd.openxmlformats-officedocument.presentationml.slide+xml"/>
  <Default Extension="vml" ContentType="application/vnd.openxmlformats-officedocument.vmlDrawing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notesSlides/notesSlide8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Default Extension="pict" ContentType="image/pict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theme/theme3.xml" ContentType="application/vnd.openxmlformats-officedocument.theme+xml"/>
  <Override PartName="/ppt/slides/slide57.xml" ContentType="application/vnd.openxmlformats-officedocument.presentationml.slid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viewProps.xml" ContentType="application/vnd.openxmlformats-officedocument.presentationml.viewProps+xml"/>
  <Default Extension="jpeg" ContentType="image/jpeg"/>
  <Override PartName="/ppt/notesSlides/notesSlide11.xml" ContentType="application/vnd.openxmlformats-officedocument.presentationml.notesSlide+xml"/>
  <Override PartName="/ppt/slides/slide4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s/slide56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80" r:id="rId16"/>
    <p:sldId id="281" r:id="rId17"/>
    <p:sldId id="282" r:id="rId18"/>
    <p:sldId id="273" r:id="rId19"/>
    <p:sldId id="276" r:id="rId20"/>
    <p:sldId id="274" r:id="rId21"/>
    <p:sldId id="275" r:id="rId22"/>
    <p:sldId id="277" r:id="rId23"/>
    <p:sldId id="278" r:id="rId24"/>
    <p:sldId id="279" r:id="rId25"/>
    <p:sldId id="283" r:id="rId26"/>
    <p:sldId id="284" r:id="rId27"/>
    <p:sldId id="285" r:id="rId28"/>
    <p:sldId id="286" r:id="rId29"/>
    <p:sldId id="287" r:id="rId30"/>
    <p:sldId id="29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8" r:id="rId41"/>
    <p:sldId id="299" r:id="rId42"/>
    <p:sldId id="300" r:id="rId43"/>
    <p:sldId id="308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9" r:id="rId52"/>
    <p:sldId id="310" r:id="rId53"/>
    <p:sldId id="311" r:id="rId54"/>
    <p:sldId id="312" r:id="rId55"/>
    <p:sldId id="313" r:id="rId56"/>
    <p:sldId id="314" r:id="rId57"/>
    <p:sldId id="316" r:id="rId58"/>
    <p:sldId id="317" r:id="rId5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0673" autoAdjust="0"/>
  </p:normalViewPr>
  <p:slideViewPr>
    <p:cSldViewPr snapToGrid="0" snapToObjects="1">
      <p:cViewPr>
        <p:scale>
          <a:sx n="100" d="100"/>
          <a:sy n="100" d="100"/>
        </p:scale>
        <p:origin x="-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10/31/16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10/31/16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 dirty="0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10/31/16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10/31/16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10/31/16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10/31/16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10/31/16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10/31/16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848164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</a:t>
            </a:r>
            <a:r>
              <a:rPr lang="en-US" sz="1200" dirty="0" smtClean="0">
                <a:latin typeface="Times New Roman" pitchFamily="-107" charset="0"/>
              </a:rPr>
              <a:t> 12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771595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</a:t>
            </a:r>
            <a:r>
              <a:rPr lang="en-US" sz="1200" dirty="0" smtClean="0">
                <a:latin typeface="Times New Roman" pitchFamily="-107" charset="0"/>
              </a:rPr>
              <a:t> 111</a:t>
            </a:r>
          </a:p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Fall</a:t>
            </a:r>
            <a:r>
              <a:rPr lang="en-US" sz="1200" baseline="0" dirty="0" smtClean="0">
                <a:latin typeface="Times New Roman" pitchFamily="-107" charset="0"/>
              </a:rPr>
              <a:t> 2016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endParaRPr lang="en-US" sz="1200" dirty="0">
              <a:latin typeface="Times New Roman" pitchFamily="-107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Devices, Device Drivers, and I/O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cs typeface="ＭＳ Ｐゴシック" charset="-128"/>
              </a:rPr>
              <a:t>111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Operating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Systems 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What Can Driver Abstractions </a:t>
            </a:r>
            <a:br>
              <a:rPr lang="en-US" smtClean="0">
                <a:latin typeface="Times New Roman" pitchFamily="4" charset="0"/>
                <a:ea typeface="ＭＳ Ｐゴシック" pitchFamily="4" charset="-128"/>
              </a:rPr>
            </a:br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Help With?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smtClean="0">
                <a:latin typeface="Times New Roman" pitchFamily="4" charset="0"/>
                <a:ea typeface="ＭＳ Ｐゴシック" pitchFamily="4" charset="-128"/>
              </a:rPr>
              <a:t>Encapsulate knowledge of how to use the device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Map standard operations into operations on device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Map device states into standard object behavior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Hide irrelevant behavior from users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Correctly coordinate device and application behavior</a:t>
            </a:r>
          </a:p>
          <a:p>
            <a:r>
              <a:rPr lang="en-GB" sz="2800" smtClean="0">
                <a:latin typeface="Times New Roman" pitchFamily="4" charset="0"/>
                <a:ea typeface="ＭＳ Ｐゴシック" pitchFamily="4" charset="-128"/>
              </a:rPr>
              <a:t>Encapsulate knowledge of optimization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Efficiently perform standard operations on a device</a:t>
            </a:r>
          </a:p>
          <a:p>
            <a:r>
              <a:rPr lang="en-GB" sz="2800" smtClean="0">
                <a:latin typeface="Times New Roman" pitchFamily="4" charset="0"/>
                <a:ea typeface="ＭＳ Ｐゴシック" pitchFamily="4" charset="-128"/>
              </a:rPr>
              <a:t>Encapsulate fault handling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Understanding how to handle recoverable faults</a:t>
            </a:r>
          </a:p>
          <a:p>
            <a:pPr lvl="1"/>
            <a:r>
              <a:rPr lang="en-GB" sz="2400" smtClean="0">
                <a:latin typeface="Times New Roman" pitchFamily="4" charset="0"/>
                <a:ea typeface="ＭＳ Ｐゴシック" pitchFamily="4" charset="-128"/>
              </a:rPr>
              <a:t>Prevent device faults from becoming OS faults</a:t>
            </a:r>
          </a:p>
          <a:p>
            <a:endParaRPr lang="en-US" sz="2800" smtClean="0">
              <a:latin typeface="Times New Roman" pitchFamily="4" charset="0"/>
              <a:ea typeface="ＭＳ Ｐゴシック" pitchFamily="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How Do Device Drivers Fit </a:t>
            </a:r>
            <a:br>
              <a:rPr lang="en-US" smtClean="0">
                <a:latin typeface="Times New Roman" pitchFamily="4" charset="0"/>
                <a:ea typeface="ＭＳ Ｐゴシック" pitchFamily="4" charset="-128"/>
              </a:rPr>
            </a:br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Into a Modern OS?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There may be a lot of them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They are each pretty independent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You may need to add new ones later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So a pluggable model is typical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OS provides capabilities to plug in particular drivers in well defined ways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Then plug in the ones a given machine needs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Making it easy to change or augment 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Layering Device Drivers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216025"/>
            <a:ext cx="8229600" cy="4525963"/>
          </a:xfrm>
        </p:spPr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The interactions with the bus, down at the bottom, are pretty standard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How you address devices on the bus, coordination of signaling and data transfers, etc.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Not too dependent on the device itself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The interactions with the applications, up at the top, are also pretty standard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Typically using some file-oriented approach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In between are some very device specific things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A Pictorial View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4" charset="-52"/>
              <a:buNone/>
            </a:pPr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063584" y="1891862"/>
            <a:ext cx="1468331" cy="43658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noFill/>
                <a:latin typeface="Times New Roman"/>
                <a:cs typeface="Times New Roman"/>
              </a:rPr>
              <a:t>App 1</a:t>
            </a:r>
          </a:p>
        </p:txBody>
      </p:sp>
      <p:sp>
        <p:nvSpPr>
          <p:cNvPr id="5" name="Rectangle 4"/>
          <p:cNvSpPr/>
          <p:nvPr/>
        </p:nvSpPr>
        <p:spPr>
          <a:xfrm>
            <a:off x="3882712" y="1885502"/>
            <a:ext cx="1468331" cy="43658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noFill/>
                <a:latin typeface="Times New Roman"/>
                <a:cs typeface="Times New Roman"/>
              </a:rPr>
              <a:t>App 2</a:t>
            </a:r>
          </a:p>
        </p:txBody>
      </p:sp>
      <p:sp>
        <p:nvSpPr>
          <p:cNvPr id="6" name="Rectangle 5"/>
          <p:cNvSpPr/>
          <p:nvPr/>
        </p:nvSpPr>
        <p:spPr>
          <a:xfrm>
            <a:off x="5701840" y="1879142"/>
            <a:ext cx="1468331" cy="43658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noFill/>
                <a:latin typeface="Times New Roman"/>
                <a:cs typeface="Times New Roman"/>
              </a:rPr>
              <a:t>App 3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5950" y="2632075"/>
            <a:ext cx="7850188" cy="1588"/>
          </a:xfrm>
          <a:prstGeom prst="line">
            <a:avLst/>
          </a:prstGeom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15950" y="1230313"/>
            <a:ext cx="18240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User space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09600" y="2587625"/>
            <a:ext cx="124142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Kernel </a:t>
            </a:r>
          </a:p>
          <a:p>
            <a:r>
              <a:rPr lang="en-US" sz="2800" b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space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0" y="4783138"/>
            <a:ext cx="7850188" cy="1587"/>
          </a:xfrm>
          <a:prstGeom prst="line">
            <a:avLst/>
          </a:prstGeom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03250" y="4803775"/>
            <a:ext cx="175418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Hardware</a:t>
            </a:r>
          </a:p>
        </p:txBody>
      </p:sp>
      <p:sp>
        <p:nvSpPr>
          <p:cNvPr id="14" name="Oval 13"/>
          <p:cNvSpPr/>
          <p:nvPr/>
        </p:nvSpPr>
        <p:spPr>
          <a:xfrm>
            <a:off x="1851146" y="3958878"/>
            <a:ext cx="2209111" cy="62870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noFill/>
                <a:latin typeface="Times New Roman"/>
                <a:cs typeface="Times New Roman"/>
              </a:rPr>
              <a:t>USB bus controller</a:t>
            </a:r>
          </a:p>
        </p:txBody>
      </p:sp>
      <p:sp>
        <p:nvSpPr>
          <p:cNvPr id="15" name="Oval 14"/>
          <p:cNvSpPr/>
          <p:nvPr/>
        </p:nvSpPr>
        <p:spPr>
          <a:xfrm>
            <a:off x="5536261" y="3958878"/>
            <a:ext cx="2209111" cy="62870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noFill/>
                <a:latin typeface="Times New Roman"/>
                <a:cs typeface="Times New Roman"/>
              </a:rPr>
              <a:t>PCI bus controller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5880100" y="5476875"/>
            <a:ext cx="2209800" cy="592138"/>
            <a:chOff x="5880171" y="5477136"/>
            <a:chExt cx="2209111" cy="59156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5880171" y="5477136"/>
              <a:ext cx="2209111" cy="1586"/>
            </a:xfrm>
            <a:prstGeom prst="line">
              <a:avLst/>
            </a:prstGeom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5820059" y="5768950"/>
              <a:ext cx="585216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6527864" y="5775294"/>
              <a:ext cx="585216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7275343" y="5768950"/>
              <a:ext cx="585216" cy="1587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57200" y="5245100"/>
            <a:ext cx="6334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USB </a:t>
            </a:r>
          </a:p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bus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068888" y="5300663"/>
            <a:ext cx="5429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PCI</a:t>
            </a:r>
          </a:p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bus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5088" y="6040438"/>
            <a:ext cx="531812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43100" y="5997575"/>
            <a:ext cx="3857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70150" y="5962650"/>
            <a:ext cx="4587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1335088" y="5475288"/>
            <a:ext cx="2208212" cy="604837"/>
            <a:chOff x="1334841" y="5475548"/>
            <a:chExt cx="2209111" cy="605358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334841" y="5475548"/>
              <a:ext cx="2209111" cy="1588"/>
            </a:xfrm>
            <a:prstGeom prst="line">
              <a:avLst/>
            </a:prstGeom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969705" y="5775049"/>
              <a:ext cx="584703" cy="1589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1295798" y="5767105"/>
              <a:ext cx="584703" cy="1589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1843709" y="5787760"/>
              <a:ext cx="584703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2407501" y="5781405"/>
              <a:ext cx="584703" cy="1589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5963" y="5907088"/>
            <a:ext cx="6302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43675" y="5956300"/>
            <a:ext cx="55562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Oval 34"/>
          <p:cNvSpPr/>
          <p:nvPr/>
        </p:nvSpPr>
        <p:spPr>
          <a:xfrm>
            <a:off x="2241550" y="2765425"/>
            <a:ext cx="303213" cy="103505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78125" y="2759075"/>
            <a:ext cx="303213" cy="103505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313113" y="2752725"/>
            <a:ext cx="304800" cy="103505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913438" y="2746375"/>
            <a:ext cx="303212" cy="103505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462713" y="2752725"/>
            <a:ext cx="303212" cy="103505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011988" y="2759075"/>
            <a:ext cx="303212" cy="103505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232275" y="2897188"/>
            <a:ext cx="9540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Device</a:t>
            </a:r>
          </a:p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Drivers</a:t>
            </a:r>
          </a:p>
        </p:txBody>
      </p:sp>
      <p:cxnSp>
        <p:nvCxnSpPr>
          <p:cNvPr id="43" name="Straight Arrow Connector 42"/>
          <p:cNvCxnSpPr>
            <a:stCxn id="41" idx="1"/>
          </p:cNvCxnSpPr>
          <p:nvPr/>
        </p:nvCxnSpPr>
        <p:spPr>
          <a:xfrm rot="10800000">
            <a:off x="3697288" y="3251200"/>
            <a:ext cx="534987" cy="1588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3"/>
          </p:cNvCxnSpPr>
          <p:nvPr/>
        </p:nvCxnSpPr>
        <p:spPr>
          <a:xfrm flipV="1">
            <a:off x="5186363" y="3244850"/>
            <a:ext cx="574675" cy="6350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>
            <a:off x="3729831" y="3521869"/>
            <a:ext cx="509588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6200000" flipH="1">
            <a:off x="5152231" y="3542507"/>
            <a:ext cx="509587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H="1">
            <a:off x="2220119" y="2389982"/>
            <a:ext cx="928687" cy="48895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974725" y="1879600"/>
            <a:ext cx="889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System</a:t>
            </a:r>
          </a:p>
          <a:p>
            <a:pPr algn="ctr"/>
            <a:r>
              <a:rPr lang="en-US" b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Call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rot="5400000">
            <a:off x="2465388" y="3800475"/>
            <a:ext cx="928688" cy="1587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1073150" y="3592513"/>
            <a:ext cx="8382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Device</a:t>
            </a:r>
          </a:p>
          <a:p>
            <a:pPr algn="ctr"/>
            <a:r>
              <a:rPr lang="en-US" b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Call</a:t>
            </a:r>
          </a:p>
        </p:txBody>
      </p:sp>
      <p:cxnSp>
        <p:nvCxnSpPr>
          <p:cNvPr id="57" name="Elbow Connector 56"/>
          <p:cNvCxnSpPr>
            <a:endCxn id="30" idx="0"/>
          </p:cNvCxnSpPr>
          <p:nvPr/>
        </p:nvCxnSpPr>
        <p:spPr>
          <a:xfrm rot="5400000">
            <a:off x="1652588" y="4721225"/>
            <a:ext cx="1758950" cy="793750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27" grpId="0"/>
      <p:bldP spid="28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1" grpId="1"/>
      <p:bldP spid="55" grpId="0"/>
      <p:bldP spid="55" grpId="1"/>
      <p:bldP spid="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Device Drivers Vs. Core OS Code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211263"/>
            <a:ext cx="8229600" cy="4525962"/>
          </a:xfrm>
        </p:spPr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Device driver code </a:t>
            </a:r>
            <a:r>
              <a:rPr lang="en-US" u="sng" smtClean="0">
                <a:latin typeface="Times New Roman" pitchFamily="4" charset="0"/>
                <a:ea typeface="ＭＳ Ｐゴシック" pitchFamily="4" charset="-128"/>
              </a:rPr>
              <a:t>is</a:t>
            </a:r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 in the OS, but . . .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What belongs in core OS vs. a device driver?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Common functionality belongs in the OS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Caching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File systems code not tied to a specific device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Network protocols above physical/link layers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Specialized functionality belongs in the drivers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Things that differ in different pieces of hardware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Things that only pertain to the particular piece of 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Devices and Interrupts</a:t>
            </a:r>
            <a:endParaRPr lang="en-GB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r>
              <a:rPr lang="en-GB" dirty="0" smtClean="0"/>
              <a:t>Devices are primarily interrupt-</a:t>
            </a:r>
            <a:r>
              <a:rPr lang="en-GB" dirty="0" smtClean="0"/>
              <a:t>driven</a:t>
            </a:r>
          </a:p>
          <a:p>
            <a:pPr lvl="1"/>
            <a:r>
              <a:rPr lang="en-GB" dirty="0" smtClean="0"/>
              <a:t>Drivers aren’t schedulable processes</a:t>
            </a:r>
            <a:endParaRPr lang="en-GB" dirty="0" smtClean="0"/>
          </a:p>
          <a:p>
            <a:r>
              <a:rPr lang="en-GB" dirty="0" smtClean="0"/>
              <a:t>They work at different speed than the CPU</a:t>
            </a:r>
          </a:p>
          <a:p>
            <a:pPr lvl="1"/>
            <a:r>
              <a:rPr lang="en-GB" dirty="0" smtClean="0"/>
              <a:t>Typically slower</a:t>
            </a:r>
          </a:p>
          <a:p>
            <a:r>
              <a:rPr lang="en-GB" dirty="0" smtClean="0"/>
              <a:t>They can do their own work while CPU does something else</a:t>
            </a:r>
          </a:p>
          <a:p>
            <a:r>
              <a:rPr lang="en-GB" dirty="0" smtClean="0"/>
              <a:t>They use interrupts to get the CPU’s </a:t>
            </a:r>
            <a:r>
              <a:rPr lang="en-GB" dirty="0" smtClean="0"/>
              <a:t>attention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Devices and Busses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Devices are not connected directly to the CPU</a:t>
            </a:r>
          </a:p>
          <a:p>
            <a:r>
              <a:rPr lang="en-US" sz="2800" dirty="0" smtClean="0"/>
              <a:t>Both CPU and devices are connected to a bus</a:t>
            </a:r>
          </a:p>
          <a:p>
            <a:r>
              <a:rPr lang="en-US" sz="2800" dirty="0" smtClean="0"/>
              <a:t>Sometimes the same bus, sometimes a different bus</a:t>
            </a:r>
          </a:p>
          <a:p>
            <a:r>
              <a:rPr lang="en-US" sz="2800" dirty="0" smtClean="0"/>
              <a:t>Devices communicate with CPU across the bus</a:t>
            </a:r>
          </a:p>
          <a:p>
            <a:r>
              <a:rPr lang="en-US" sz="2800" dirty="0" smtClean="0"/>
              <a:t>Bus used both to send/receive interrupts and to transfer data and commands</a:t>
            </a:r>
          </a:p>
          <a:p>
            <a:pPr lvl="1"/>
            <a:r>
              <a:rPr lang="en-GB" sz="2400" dirty="0" smtClean="0"/>
              <a:t>Devices signal controller when they are done/ready</a:t>
            </a:r>
          </a:p>
          <a:p>
            <a:pPr lvl="1"/>
            <a:r>
              <a:rPr lang="en-GB" sz="2400" dirty="0" smtClean="0"/>
              <a:t>When device finishes, controller puts interrupt on bus</a:t>
            </a:r>
          </a:p>
          <a:p>
            <a:pPr lvl="1"/>
            <a:r>
              <a:rPr lang="en-GB" sz="2400" dirty="0" smtClean="0"/>
              <a:t>Bus then transfers interrupt to the CPU</a:t>
            </a:r>
          </a:p>
          <a:p>
            <a:pPr lvl="1"/>
            <a:r>
              <a:rPr lang="en-GB" sz="2400" dirty="0" smtClean="0"/>
              <a:t>Perhaps leading to movement of data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CPUs and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Interrupts look very much like traps</a:t>
            </a:r>
          </a:p>
          <a:p>
            <a:pPr lvl="1"/>
            <a:r>
              <a:rPr lang="en-GB" dirty="0" smtClean="0"/>
              <a:t>Traps come from CPU</a:t>
            </a:r>
          </a:p>
          <a:p>
            <a:pPr lvl="1"/>
            <a:r>
              <a:rPr lang="en-GB" dirty="0" smtClean="0"/>
              <a:t>Interrupts are caused externally to CPU</a:t>
            </a:r>
          </a:p>
          <a:p>
            <a:r>
              <a:rPr lang="en-GB" dirty="0" smtClean="0"/>
              <a:t>Unlike traps, interrupts can be enabled/disabled by special CPU instructions</a:t>
            </a:r>
          </a:p>
          <a:p>
            <a:pPr lvl="1"/>
            <a:r>
              <a:rPr lang="en-GB" dirty="0" smtClean="0"/>
              <a:t>Device can be told when they may generate interrupts</a:t>
            </a:r>
          </a:p>
          <a:p>
            <a:pPr lvl="1"/>
            <a:r>
              <a:rPr lang="en-GB" dirty="0" smtClean="0"/>
              <a:t>Interrupt may be held </a:t>
            </a:r>
            <a:r>
              <a:rPr lang="en-GB" i="1" dirty="0" smtClean="0"/>
              <a:t>pending</a:t>
            </a:r>
            <a:r>
              <a:rPr lang="en-GB" dirty="0" smtClean="0"/>
              <a:t> until software is ready for it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Changing I/O Landscape</a:t>
            </a:r>
            <a:endParaRPr lang="en-GB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To quote a recent Nobel Prize winner, “the times they are </a:t>
            </a:r>
            <a:r>
              <a:rPr lang="en-GB" dirty="0" err="1" smtClean="0"/>
              <a:t>a’changing</a:t>
            </a:r>
            <a:r>
              <a:rPr lang="en-GB" dirty="0" smtClean="0"/>
              <a:t>”</a:t>
            </a:r>
          </a:p>
          <a:p>
            <a:r>
              <a:rPr lang="en-GB" dirty="0" smtClean="0"/>
              <a:t>Storage </a:t>
            </a:r>
            <a:r>
              <a:rPr lang="en-GB" dirty="0" smtClean="0"/>
              <a:t>paradigms</a:t>
            </a:r>
          </a:p>
          <a:p>
            <a:pPr lvl="1"/>
            <a:r>
              <a:rPr lang="en-GB" dirty="0" smtClean="0">
                <a:latin typeface="Blackmoor LET"/>
                <a:cs typeface="Blackmoor LET"/>
              </a:rPr>
              <a:t>Old</a:t>
            </a:r>
            <a:r>
              <a:rPr lang="en-GB" dirty="0" smtClean="0"/>
              <a:t>: swapping, paging, file systems, data bases</a:t>
            </a:r>
          </a:p>
          <a:p>
            <a:pPr lvl="1"/>
            <a:r>
              <a:rPr lang="en-GB" dirty="0" smtClean="0">
                <a:latin typeface="Bauhaus 93"/>
                <a:cs typeface="Bauhaus 93"/>
              </a:rPr>
              <a:t>New</a:t>
            </a:r>
            <a:r>
              <a:rPr lang="en-GB" dirty="0" smtClean="0"/>
              <a:t>: NAS, distributed object/key-value stores</a:t>
            </a:r>
          </a:p>
          <a:p>
            <a:r>
              <a:rPr lang="en-GB" dirty="0" smtClean="0"/>
              <a:t>I/O traffic</a:t>
            </a:r>
          </a:p>
          <a:p>
            <a:pPr lvl="1"/>
            <a:r>
              <a:rPr lang="en-GB" dirty="0" smtClean="0">
                <a:latin typeface="Blackmoor LET"/>
                <a:cs typeface="Blackmoor LET"/>
              </a:rPr>
              <a:t>Old</a:t>
            </a:r>
            <a:r>
              <a:rPr lang="en-GB" dirty="0" smtClean="0"/>
              <a:t>: most I/O was disk I/O</a:t>
            </a:r>
          </a:p>
          <a:p>
            <a:pPr lvl="1"/>
            <a:r>
              <a:rPr lang="en-GB" dirty="0" smtClean="0">
                <a:latin typeface="Bauhaus 93"/>
                <a:cs typeface="Bauhaus 93"/>
              </a:rPr>
              <a:t>New</a:t>
            </a:r>
            <a:r>
              <a:rPr lang="en-GB" dirty="0" smtClean="0"/>
              <a:t>: network and video dominate many systems</a:t>
            </a:r>
          </a:p>
          <a:p>
            <a:r>
              <a:rPr lang="en-GB" dirty="0" smtClean="0"/>
              <a:t>Performance goals:</a:t>
            </a:r>
          </a:p>
          <a:p>
            <a:pPr lvl="1"/>
            <a:r>
              <a:rPr lang="en-GB" dirty="0" smtClean="0">
                <a:latin typeface="Blackmoor LET"/>
                <a:cs typeface="Blackmoor LET"/>
              </a:rPr>
              <a:t>Old</a:t>
            </a:r>
            <a:r>
              <a:rPr lang="en-GB" dirty="0" smtClean="0"/>
              <a:t>: maximize throughput, IOPS</a:t>
            </a:r>
          </a:p>
          <a:p>
            <a:pPr lvl="1"/>
            <a:r>
              <a:rPr lang="en-GB" dirty="0" smtClean="0">
                <a:latin typeface="Bauhaus 93"/>
                <a:ea typeface="Osaka−等幅"/>
                <a:cs typeface="Bauhaus 93"/>
              </a:rPr>
              <a:t>New</a:t>
            </a:r>
            <a:r>
              <a:rPr lang="en-GB" dirty="0" smtClean="0"/>
              <a:t>: low latency, scalability, reliability, availability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importance of good device utilization</a:t>
            </a:r>
          </a:p>
          <a:p>
            <a:r>
              <a:rPr lang="en-US" dirty="0" smtClean="0"/>
              <a:t>How to achieve good utilization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107623" y="593222"/>
            <a:ext cx="4991678" cy="674720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611301" y="542422"/>
            <a:ext cx="1918090" cy="6747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Devices and device drivers</a:t>
            </a:r>
            <a:endParaRPr lang="en-US" dirty="0" smtClean="0"/>
          </a:p>
          <a:p>
            <a:r>
              <a:rPr lang="en-US" dirty="0" smtClean="0"/>
              <a:t>I/O performance issues</a:t>
            </a:r>
          </a:p>
          <a:p>
            <a:r>
              <a:rPr lang="en-US" dirty="0" smtClean="0"/>
              <a:t>Device driver abstractions</a:t>
            </a: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Good </a:t>
            </a:r>
            <a:r>
              <a:rPr lang="en-GB" dirty="0"/>
              <a:t>D</a:t>
            </a:r>
            <a:r>
              <a:rPr lang="en-GB" dirty="0" smtClean="0"/>
              <a:t>evice Utilization</a:t>
            </a:r>
            <a:endParaRPr lang="en-GB" dirty="0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K</a:t>
            </a:r>
            <a:r>
              <a:rPr lang="en-GB" dirty="0" smtClean="0"/>
              <a:t>ey </a:t>
            </a:r>
            <a:r>
              <a:rPr lang="en-GB" dirty="0"/>
              <a:t>system devices limit system performance</a:t>
            </a:r>
            <a:endParaRPr lang="en-GB" dirty="0" smtClean="0"/>
          </a:p>
          <a:p>
            <a:pPr lvl="1"/>
            <a:r>
              <a:rPr lang="en-GB" dirty="0"/>
              <a:t>F</a:t>
            </a:r>
            <a:r>
              <a:rPr lang="en-GB" dirty="0" smtClean="0"/>
              <a:t>ile </a:t>
            </a:r>
            <a:r>
              <a:rPr lang="en-GB" dirty="0"/>
              <a:t>system I/O, swapping, network communication</a:t>
            </a:r>
            <a:endParaRPr lang="en-GB" dirty="0" smtClean="0"/>
          </a:p>
          <a:p>
            <a:r>
              <a:rPr lang="en-GB" dirty="0"/>
              <a:t>I</a:t>
            </a:r>
            <a:r>
              <a:rPr lang="en-GB" dirty="0" smtClean="0"/>
              <a:t>f </a:t>
            </a:r>
            <a:r>
              <a:rPr lang="en-GB" dirty="0"/>
              <a:t>device sits idle, its throughput drops</a:t>
            </a:r>
            <a:endParaRPr lang="en-GB" dirty="0" smtClean="0"/>
          </a:p>
          <a:p>
            <a:pPr lvl="1"/>
            <a:r>
              <a:rPr lang="en-GB" dirty="0"/>
              <a:t>T</a:t>
            </a:r>
            <a:r>
              <a:rPr lang="en-GB" dirty="0" smtClean="0"/>
              <a:t>his </a:t>
            </a:r>
            <a:r>
              <a:rPr lang="en-GB" dirty="0"/>
              <a:t>may result in lower system throughput</a:t>
            </a:r>
            <a:endParaRPr lang="en-GB" dirty="0" smtClean="0"/>
          </a:p>
          <a:p>
            <a:pPr lvl="1"/>
            <a:r>
              <a:rPr lang="en-GB" dirty="0"/>
              <a:t>L</a:t>
            </a:r>
            <a:r>
              <a:rPr lang="en-GB" dirty="0" smtClean="0"/>
              <a:t>onger </a:t>
            </a:r>
            <a:r>
              <a:rPr lang="en-GB" dirty="0"/>
              <a:t>service queues, slower response times</a:t>
            </a:r>
            <a:endParaRPr lang="en-GB" dirty="0" smtClean="0"/>
          </a:p>
          <a:p>
            <a:r>
              <a:rPr lang="en-GB" dirty="0"/>
              <a:t>D</a:t>
            </a:r>
            <a:r>
              <a:rPr lang="en-GB" dirty="0" smtClean="0"/>
              <a:t>elays </a:t>
            </a:r>
            <a:r>
              <a:rPr lang="en-GB" dirty="0"/>
              <a:t>can disrupt real-time data flows</a:t>
            </a:r>
            <a:endParaRPr lang="en-GB" dirty="0" smtClean="0"/>
          </a:p>
          <a:p>
            <a:pPr lvl="1"/>
            <a:r>
              <a:rPr lang="en-GB" dirty="0"/>
              <a:t>R</a:t>
            </a:r>
            <a:r>
              <a:rPr lang="en-GB" dirty="0" smtClean="0"/>
              <a:t>esulting </a:t>
            </a:r>
            <a:r>
              <a:rPr lang="en-GB" dirty="0"/>
              <a:t>in unacceptable performance</a:t>
            </a:r>
            <a:endParaRPr lang="en-GB" dirty="0" smtClean="0"/>
          </a:p>
          <a:p>
            <a:pPr lvl="1"/>
            <a:r>
              <a:rPr lang="en-GB" dirty="0"/>
              <a:t>P</a:t>
            </a:r>
            <a:r>
              <a:rPr lang="en-GB" dirty="0" smtClean="0"/>
              <a:t>ossible </a:t>
            </a:r>
            <a:r>
              <a:rPr lang="en-GB" dirty="0"/>
              <a:t>loss of irreplaceable data</a:t>
            </a:r>
            <a:endParaRPr lang="en-GB" dirty="0" smtClean="0"/>
          </a:p>
          <a:p>
            <a:r>
              <a:rPr lang="en-GB" dirty="0"/>
              <a:t>I</a:t>
            </a:r>
            <a:r>
              <a:rPr lang="en-GB" dirty="0" smtClean="0"/>
              <a:t>t </a:t>
            </a:r>
            <a:r>
              <a:rPr lang="en-GB" dirty="0"/>
              <a:t>is very important to keep key devices busy</a:t>
            </a:r>
            <a:endParaRPr lang="en-GB" dirty="0" smtClean="0"/>
          </a:p>
          <a:p>
            <a:pPr lvl="1"/>
            <a:r>
              <a:rPr lang="en-GB" dirty="0"/>
              <a:t>S</a:t>
            </a:r>
            <a:r>
              <a:rPr lang="en-GB" dirty="0" smtClean="0"/>
              <a:t>tart </a:t>
            </a:r>
            <a:r>
              <a:rPr lang="en-GB" dirty="0"/>
              <a:t>request </a:t>
            </a:r>
            <a:r>
              <a:rPr lang="en-GB" i="1" dirty="0"/>
              <a:t>n+1</a:t>
            </a:r>
            <a:r>
              <a:rPr lang="en-GB" dirty="0"/>
              <a:t> immediately when </a:t>
            </a:r>
            <a:r>
              <a:rPr lang="en-GB" i="1" dirty="0" err="1"/>
              <a:t>n</a:t>
            </a:r>
            <a:r>
              <a:rPr lang="en-GB" dirty="0"/>
              <a:t> finishes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Poor I/O </a:t>
            </a:r>
            <a:r>
              <a:rPr lang="en-US" dirty="0"/>
              <a:t>D</a:t>
            </a:r>
            <a:r>
              <a:rPr lang="en-US" dirty="0" smtClean="0"/>
              <a:t>evice </a:t>
            </a:r>
            <a:r>
              <a:rPr lang="en-US" dirty="0"/>
              <a:t>Utilization</a:t>
            </a:r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1593273" y="1479177"/>
            <a:ext cx="831273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IDLE</a:t>
            </a:r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1593273" y="2056280"/>
            <a:ext cx="831273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BUSY</a:t>
            </a:r>
          </a:p>
        </p:txBody>
      </p:sp>
      <p:sp>
        <p:nvSpPr>
          <p:cNvPr id="138247" name="Rectangle 7"/>
          <p:cNvSpPr>
            <a:spLocks noChangeArrowheads="1"/>
          </p:cNvSpPr>
          <p:nvPr/>
        </p:nvSpPr>
        <p:spPr bwMode="auto">
          <a:xfrm>
            <a:off x="3543012" y="1546412"/>
            <a:ext cx="821170" cy="26894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2503922" y="1546412"/>
            <a:ext cx="1069397" cy="26894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4364182" y="1546412"/>
            <a:ext cx="346364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4680239" y="2098302"/>
            <a:ext cx="1039091" cy="268941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51" name="Rectangle 11"/>
          <p:cNvSpPr>
            <a:spLocks noChangeArrowheads="1"/>
          </p:cNvSpPr>
          <p:nvPr/>
        </p:nvSpPr>
        <p:spPr bwMode="auto">
          <a:xfrm>
            <a:off x="5818909" y="1546412"/>
            <a:ext cx="207818" cy="268941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53" name="Text Box 13"/>
          <p:cNvSpPr txBox="1">
            <a:spLocks noChangeArrowheads="1"/>
          </p:cNvSpPr>
          <p:nvPr/>
        </p:nvSpPr>
        <p:spPr bwMode="auto">
          <a:xfrm>
            <a:off x="346363" y="1546412"/>
            <a:ext cx="1108364" cy="759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/>
              <a:t>I/O device</a:t>
            </a:r>
          </a:p>
        </p:txBody>
      </p:sp>
      <p:sp>
        <p:nvSpPr>
          <p:cNvPr id="138254" name="Text Box 14"/>
          <p:cNvSpPr txBox="1">
            <a:spLocks noChangeArrowheads="1"/>
          </p:cNvSpPr>
          <p:nvPr/>
        </p:nvSpPr>
        <p:spPr bwMode="auto">
          <a:xfrm>
            <a:off x="346364" y="2634784"/>
            <a:ext cx="1246909" cy="421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/>
              <a:t>process</a:t>
            </a:r>
          </a:p>
        </p:txBody>
      </p:sp>
      <p:sp>
        <p:nvSpPr>
          <p:cNvPr id="138255" name="Rectangle 15"/>
          <p:cNvSpPr>
            <a:spLocks noChangeArrowheads="1"/>
          </p:cNvSpPr>
          <p:nvPr/>
        </p:nvSpPr>
        <p:spPr bwMode="auto">
          <a:xfrm>
            <a:off x="3543012" y="2703419"/>
            <a:ext cx="821170" cy="26894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56" name="Rectangle 16"/>
          <p:cNvSpPr>
            <a:spLocks noChangeArrowheads="1"/>
          </p:cNvSpPr>
          <p:nvPr/>
        </p:nvSpPr>
        <p:spPr bwMode="auto">
          <a:xfrm>
            <a:off x="4364182" y="2703419"/>
            <a:ext cx="346364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57" name="Rectangle 17"/>
          <p:cNvSpPr>
            <a:spLocks noChangeArrowheads="1"/>
          </p:cNvSpPr>
          <p:nvPr/>
        </p:nvSpPr>
        <p:spPr bwMode="auto">
          <a:xfrm>
            <a:off x="2493818" y="2699217"/>
            <a:ext cx="1069398" cy="26894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58" name="Rectangle 18"/>
          <p:cNvSpPr>
            <a:spLocks noChangeArrowheads="1"/>
          </p:cNvSpPr>
          <p:nvPr/>
        </p:nvSpPr>
        <p:spPr bwMode="auto">
          <a:xfrm>
            <a:off x="6788727" y="2703419"/>
            <a:ext cx="484909" cy="26894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59" name="Text Box 19"/>
          <p:cNvSpPr txBox="1">
            <a:spLocks noChangeArrowheads="1"/>
          </p:cNvSpPr>
          <p:nvPr/>
        </p:nvSpPr>
        <p:spPr bwMode="auto">
          <a:xfrm>
            <a:off x="1316182" y="3160059"/>
            <a:ext cx="6788727" cy="3268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dirty="0"/>
              <a:t>process waits to run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dirty="0"/>
              <a:t>process does computation in preparation for I/O operation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dirty="0"/>
              <a:t>process issues read system call, blocks awaiting completion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dirty="0"/>
              <a:t>device performs requested operation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dirty="0"/>
              <a:t>completion interrupt awakens blocked process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dirty="0"/>
              <a:t>process runs again, finishes read system call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dirty="0"/>
              <a:t>process does more computation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dirty="0"/>
              <a:t>Process issues read system call, blocks awaiting completion</a:t>
            </a:r>
          </a:p>
        </p:txBody>
      </p:sp>
      <p:sp>
        <p:nvSpPr>
          <p:cNvPr id="138260" name="Rectangle 20"/>
          <p:cNvSpPr>
            <a:spLocks noChangeArrowheads="1"/>
          </p:cNvSpPr>
          <p:nvPr/>
        </p:nvSpPr>
        <p:spPr bwMode="auto">
          <a:xfrm>
            <a:off x="5957454" y="2703419"/>
            <a:ext cx="623455" cy="26894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61" name="Rectangle 21"/>
          <p:cNvSpPr>
            <a:spLocks noChangeArrowheads="1"/>
          </p:cNvSpPr>
          <p:nvPr/>
        </p:nvSpPr>
        <p:spPr bwMode="auto">
          <a:xfrm>
            <a:off x="6580909" y="2703419"/>
            <a:ext cx="207818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64" name="Rectangle 24"/>
          <p:cNvSpPr>
            <a:spLocks noChangeArrowheads="1"/>
          </p:cNvSpPr>
          <p:nvPr/>
        </p:nvSpPr>
        <p:spPr bwMode="auto">
          <a:xfrm>
            <a:off x="6788727" y="1546412"/>
            <a:ext cx="484909" cy="26894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65" name="Rectangle 25"/>
          <p:cNvSpPr>
            <a:spLocks noChangeArrowheads="1"/>
          </p:cNvSpPr>
          <p:nvPr/>
        </p:nvSpPr>
        <p:spPr bwMode="auto">
          <a:xfrm>
            <a:off x="6026727" y="1546412"/>
            <a:ext cx="554182" cy="26894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66" name="Rectangle 26"/>
          <p:cNvSpPr>
            <a:spLocks noChangeArrowheads="1"/>
          </p:cNvSpPr>
          <p:nvPr/>
        </p:nvSpPr>
        <p:spPr bwMode="auto">
          <a:xfrm>
            <a:off x="6580909" y="1546412"/>
            <a:ext cx="207818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67" name="Rectangle 27"/>
          <p:cNvSpPr>
            <a:spLocks noChangeArrowheads="1"/>
          </p:cNvSpPr>
          <p:nvPr/>
        </p:nvSpPr>
        <p:spPr bwMode="auto">
          <a:xfrm>
            <a:off x="4710545" y="2699217"/>
            <a:ext cx="1039091" cy="26894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68" name="Rectangle 28"/>
          <p:cNvSpPr>
            <a:spLocks noChangeArrowheads="1"/>
          </p:cNvSpPr>
          <p:nvPr/>
        </p:nvSpPr>
        <p:spPr bwMode="auto">
          <a:xfrm>
            <a:off x="5749636" y="2699217"/>
            <a:ext cx="207818" cy="26894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69" name="Rectangle 29"/>
          <p:cNvSpPr>
            <a:spLocks noChangeArrowheads="1"/>
          </p:cNvSpPr>
          <p:nvPr/>
        </p:nvSpPr>
        <p:spPr bwMode="auto">
          <a:xfrm>
            <a:off x="7263534" y="1546412"/>
            <a:ext cx="346364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70" name="Rectangle 30"/>
          <p:cNvSpPr>
            <a:spLocks noChangeArrowheads="1"/>
          </p:cNvSpPr>
          <p:nvPr/>
        </p:nvSpPr>
        <p:spPr bwMode="auto">
          <a:xfrm>
            <a:off x="7263534" y="2703419"/>
            <a:ext cx="346364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71" name="Rectangle 31"/>
          <p:cNvSpPr>
            <a:spLocks noChangeArrowheads="1"/>
          </p:cNvSpPr>
          <p:nvPr/>
        </p:nvSpPr>
        <p:spPr bwMode="auto">
          <a:xfrm>
            <a:off x="7609898" y="2092699"/>
            <a:ext cx="484909" cy="268941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72" name="Rectangle 32"/>
          <p:cNvSpPr>
            <a:spLocks noChangeArrowheads="1"/>
          </p:cNvSpPr>
          <p:nvPr/>
        </p:nvSpPr>
        <p:spPr bwMode="auto">
          <a:xfrm>
            <a:off x="7609899" y="2697816"/>
            <a:ext cx="476250" cy="27734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0"/>
                                        <p:tgtEl>
                                          <p:spTgt spid="13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13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8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8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0"/>
                                        <p:tgtEl>
                                          <p:spTgt spid="13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30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0"/>
                                        <p:tgtEl>
                                          <p:spTgt spid="138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8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8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3000"/>
                                        <p:tgtEl>
                                          <p:spTgt spid="13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3000"/>
                                        <p:tgtEl>
                                          <p:spTgt spid="13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0"/>
                                        <p:tgtEl>
                                          <p:spTgt spid="13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8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8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3000"/>
                                        <p:tgtEl>
                                          <p:spTgt spid="13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3000"/>
                                        <p:tgtEl>
                                          <p:spTgt spid="13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8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8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3000"/>
                                        <p:tgtEl>
                                          <p:spTgt spid="13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3000"/>
                                        <p:tgtEl>
                                          <p:spTgt spid="13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8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38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3000"/>
                                        <p:tgtEl>
                                          <p:spTgt spid="138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3000"/>
                                        <p:tgtEl>
                                          <p:spTgt spid="138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3000"/>
                                        <p:tgtEl>
                                          <p:spTgt spid="138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3000"/>
                                        <p:tgtEl>
                                          <p:spTgt spid="138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7" grpId="0" animBg="1"/>
      <p:bldP spid="138248" grpId="0" animBg="1"/>
      <p:bldP spid="138249" grpId="0" animBg="1"/>
      <p:bldP spid="138250" grpId="0" animBg="1"/>
      <p:bldP spid="138251" grpId="0" animBg="1"/>
      <p:bldP spid="138255" grpId="0" animBg="1"/>
      <p:bldP spid="138256" grpId="0" animBg="1"/>
      <p:bldP spid="138257" grpId="0" animBg="1"/>
      <p:bldP spid="138258" grpId="0" animBg="1"/>
      <p:bldP spid="138260" grpId="0" animBg="1"/>
      <p:bldP spid="138261" grpId="0" animBg="1"/>
      <p:bldP spid="138264" grpId="0" animBg="1"/>
      <p:bldP spid="138265" grpId="0" animBg="1"/>
      <p:bldP spid="138266" grpId="0" animBg="1"/>
      <p:bldP spid="138267" grpId="0" animBg="1"/>
      <p:bldP spid="138268" grpId="0" animBg="1"/>
      <p:bldP spid="138269" grpId="0" animBg="1"/>
      <p:bldP spid="138270" grpId="0" animBg="1"/>
      <p:bldP spid="138271" grpId="0" animBg="1"/>
      <p:bldP spid="13827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To Do Better</a:t>
            </a:r>
            <a:endParaRPr lang="en-GB" dirty="0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usual way:</a:t>
            </a:r>
          </a:p>
          <a:p>
            <a:pPr lvl="1"/>
            <a:r>
              <a:rPr lang="en-GB" dirty="0" smtClean="0"/>
              <a:t>Exploit parallelism</a:t>
            </a:r>
          </a:p>
          <a:p>
            <a:r>
              <a:rPr lang="en-GB" dirty="0" smtClean="0"/>
              <a:t>Devices operate independently of the CPU</a:t>
            </a:r>
          </a:p>
          <a:p>
            <a:r>
              <a:rPr lang="en-GB" dirty="0" smtClean="0"/>
              <a:t>So a device and the CPU can operate in parallel</a:t>
            </a:r>
          </a:p>
          <a:p>
            <a:r>
              <a:rPr lang="en-GB" dirty="0" smtClean="0"/>
              <a:t>But often devices need to access RAM</a:t>
            </a:r>
          </a:p>
          <a:p>
            <a:pPr lvl="1"/>
            <a:r>
              <a:rPr lang="en-GB" dirty="0" smtClean="0"/>
              <a:t>As does the CPU</a:t>
            </a:r>
          </a:p>
          <a:p>
            <a:r>
              <a:rPr lang="en-GB" dirty="0" smtClean="0"/>
              <a:t>How to handle that?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2298123" y="593222"/>
            <a:ext cx="4572577" cy="674720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2438"/>
            <a:ext cx="8229600" cy="1143000"/>
          </a:xfrm>
        </p:spPr>
        <p:txBody>
          <a:bodyPr/>
          <a:lstStyle/>
          <a:p>
            <a:r>
              <a:rPr lang="en-US" dirty="0" smtClean="0"/>
              <a:t>What’s Really Happening on the CPU?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CPUs try to avoid going to RAM</a:t>
            </a:r>
          </a:p>
          <a:p>
            <a:pPr lvl="1"/>
            <a:r>
              <a:rPr lang="en-US" dirty="0" smtClean="0"/>
              <a:t>Working with registers</a:t>
            </a:r>
          </a:p>
          <a:p>
            <a:pPr lvl="1"/>
            <a:r>
              <a:rPr lang="en-US" dirty="0" smtClean="0"/>
              <a:t>Caching on the CPU chip itself</a:t>
            </a:r>
          </a:p>
          <a:p>
            <a:r>
              <a:rPr lang="en-US" dirty="0" smtClean="0"/>
              <a:t>If things go well, the CPU doesn’t use the memory bus that much</a:t>
            </a:r>
          </a:p>
          <a:p>
            <a:pPr lvl="1"/>
            <a:r>
              <a:rPr lang="en-US" dirty="0" smtClean="0"/>
              <a:t>If not, life will be slow, anyway</a:t>
            </a:r>
          </a:p>
          <a:p>
            <a:r>
              <a:rPr lang="en-US" dirty="0" smtClean="0"/>
              <a:t>So one way to parallelize activities is to let a device use the bus instead of the CPU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538"/>
            <a:ext cx="8229600" cy="1143000"/>
          </a:xfrm>
        </p:spPr>
        <p:txBody>
          <a:bodyPr/>
          <a:lstStyle/>
          <a:p>
            <a:r>
              <a:rPr lang="en-US" dirty="0" smtClean="0"/>
              <a:t>Direct Memory Access (DMA)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Allows any two devices attached to the memory bus to move data directly</a:t>
            </a:r>
          </a:p>
          <a:p>
            <a:pPr lvl="1"/>
            <a:r>
              <a:rPr lang="en-US" dirty="0" smtClean="0"/>
              <a:t>Without passing it through the CPU first</a:t>
            </a:r>
          </a:p>
          <a:p>
            <a:r>
              <a:rPr lang="en-US" dirty="0" smtClean="0"/>
              <a:t>Bus can only be used for one thing at a time</a:t>
            </a:r>
          </a:p>
          <a:p>
            <a:r>
              <a:rPr lang="en-US" dirty="0" smtClean="0"/>
              <a:t>So if it’s doing DMA, it’s not servicing CPU requests</a:t>
            </a:r>
          </a:p>
          <a:p>
            <a:r>
              <a:rPr lang="en-US" dirty="0" smtClean="0"/>
              <a:t>But often the CPU doesn’t need it, anyway</a:t>
            </a:r>
          </a:p>
          <a:p>
            <a:r>
              <a:rPr lang="en-US" dirty="0" smtClean="0"/>
              <a:t>With DMA, data moves from device to memory at bus/device/memory speed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Keeping Key Devices Busy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</a:t>
            </a:r>
            <a:r>
              <a:rPr lang="en-GB" dirty="0" smtClean="0"/>
              <a:t>llow </a:t>
            </a:r>
            <a:r>
              <a:rPr lang="en-GB" dirty="0"/>
              <a:t>multiple </a:t>
            </a:r>
            <a:r>
              <a:rPr lang="en-GB" dirty="0" smtClean="0"/>
              <a:t>requests to be </a:t>
            </a:r>
            <a:r>
              <a:rPr lang="en-GB" dirty="0"/>
              <a:t>pending at a time</a:t>
            </a:r>
            <a:endParaRPr lang="en-GB" dirty="0" smtClean="0"/>
          </a:p>
          <a:p>
            <a:pPr lvl="1"/>
            <a:r>
              <a:rPr lang="en-GB" dirty="0"/>
              <a:t>Q</a:t>
            </a:r>
            <a:r>
              <a:rPr lang="en-GB" dirty="0" smtClean="0"/>
              <a:t>ueue </a:t>
            </a:r>
            <a:r>
              <a:rPr lang="en-GB" dirty="0"/>
              <a:t>them, just like processes in the ready queue</a:t>
            </a:r>
            <a:endParaRPr lang="en-GB" dirty="0" smtClean="0"/>
          </a:p>
          <a:p>
            <a:pPr lvl="1"/>
            <a:r>
              <a:rPr lang="en-GB" dirty="0"/>
              <a:t>R</a:t>
            </a:r>
            <a:r>
              <a:rPr lang="en-GB" dirty="0" smtClean="0"/>
              <a:t>equesters </a:t>
            </a:r>
            <a:r>
              <a:rPr lang="en-GB" dirty="0"/>
              <a:t>block to await eventual completions</a:t>
            </a:r>
            <a:endParaRPr lang="en-GB" dirty="0" smtClean="0"/>
          </a:p>
          <a:p>
            <a:r>
              <a:rPr lang="en-GB" dirty="0"/>
              <a:t>U</a:t>
            </a:r>
            <a:r>
              <a:rPr lang="en-GB" dirty="0" smtClean="0"/>
              <a:t>se </a:t>
            </a:r>
            <a:r>
              <a:rPr lang="en-GB" dirty="0"/>
              <a:t>DMA to perform the actual data transfers</a:t>
            </a:r>
            <a:endParaRPr lang="en-GB" dirty="0" smtClean="0"/>
          </a:p>
          <a:p>
            <a:pPr lvl="1"/>
            <a:r>
              <a:rPr lang="en-GB" dirty="0"/>
              <a:t>D</a:t>
            </a:r>
            <a:r>
              <a:rPr lang="en-GB" dirty="0" smtClean="0"/>
              <a:t>ata </a:t>
            </a:r>
            <a:r>
              <a:rPr lang="en-GB" dirty="0"/>
              <a:t>transferred, with no delay, at device speed</a:t>
            </a:r>
            <a:endParaRPr lang="en-GB" dirty="0" smtClean="0"/>
          </a:p>
          <a:p>
            <a:pPr lvl="1"/>
            <a:r>
              <a:rPr lang="en-GB" dirty="0"/>
              <a:t>M</a:t>
            </a:r>
            <a:r>
              <a:rPr lang="en-GB" dirty="0" smtClean="0"/>
              <a:t>inimal </a:t>
            </a:r>
            <a:r>
              <a:rPr lang="en-GB" dirty="0"/>
              <a:t>overhead imposed on CPU</a:t>
            </a:r>
            <a:endParaRPr lang="en-GB" dirty="0" smtClean="0"/>
          </a:p>
          <a:p>
            <a:r>
              <a:rPr lang="en-GB" dirty="0"/>
              <a:t>W</a:t>
            </a:r>
            <a:r>
              <a:rPr lang="en-GB" dirty="0" smtClean="0"/>
              <a:t>hen </a:t>
            </a:r>
            <a:r>
              <a:rPr lang="en-GB" dirty="0"/>
              <a:t>the currently active request completes</a:t>
            </a:r>
            <a:endParaRPr lang="en-GB" dirty="0" smtClean="0"/>
          </a:p>
          <a:p>
            <a:pPr lvl="1"/>
            <a:r>
              <a:rPr lang="en-GB" dirty="0"/>
              <a:t>D</a:t>
            </a:r>
            <a:r>
              <a:rPr lang="en-GB" dirty="0" smtClean="0"/>
              <a:t>evice </a:t>
            </a:r>
            <a:r>
              <a:rPr lang="en-GB" dirty="0"/>
              <a:t>controller generates a completion </a:t>
            </a:r>
            <a:r>
              <a:rPr lang="en-GB" dirty="0" smtClean="0"/>
              <a:t>interrupt</a:t>
            </a:r>
          </a:p>
          <a:p>
            <a:pPr lvl="1"/>
            <a:r>
              <a:rPr lang="en-GB" dirty="0" smtClean="0"/>
              <a:t>OS accepts interrupt and calls appropriate handler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nterrupt </a:t>
            </a:r>
            <a:r>
              <a:rPr lang="en-GB" dirty="0"/>
              <a:t>handler posts completion to requester</a:t>
            </a:r>
            <a:endParaRPr lang="en-GB" dirty="0" smtClean="0"/>
          </a:p>
          <a:p>
            <a:pPr lvl="1"/>
            <a:r>
              <a:rPr lang="en-GB" u="sng" dirty="0"/>
              <a:t>I</a:t>
            </a:r>
            <a:r>
              <a:rPr lang="en-GB" u="sng" dirty="0" smtClean="0"/>
              <a:t>nterrupt </a:t>
            </a:r>
            <a:r>
              <a:rPr lang="en-GB" u="sng" dirty="0"/>
              <a:t>handler selects and initiates next transfer</a:t>
            </a:r>
            <a:r>
              <a:rPr lang="en-GB" dirty="0"/>
              <a:t>	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9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Interrupt Driven Chain Scheduled I/O</a:t>
            </a: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 err="1">
                <a:cs typeface="Arial" charset="0"/>
              </a:rPr>
              <a:t>xx_read</a:t>
            </a:r>
            <a:r>
              <a:rPr lang="en-GB" sz="1600" dirty="0">
                <a:cs typeface="Arial" charset="0"/>
              </a:rPr>
              <a:t>/write() {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allocate a new request descriptor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fill in type, address, count, location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insert request into service queue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if (device is idle) {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		</a:t>
            </a:r>
            <a:r>
              <a:rPr lang="en-GB" sz="1600" dirty="0" err="1">
                <a:cs typeface="Arial" charset="0"/>
              </a:rPr>
              <a:t>disable_device_interrupt</a:t>
            </a:r>
            <a:r>
              <a:rPr lang="en-GB" sz="1600" dirty="0">
                <a:cs typeface="Arial" charset="0"/>
              </a:rPr>
              <a:t>(); 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		</a:t>
            </a:r>
            <a:r>
              <a:rPr lang="en-GB" sz="1600" dirty="0" err="1">
                <a:cs typeface="Arial" charset="0"/>
              </a:rPr>
              <a:t>xx_start</a:t>
            </a:r>
            <a:r>
              <a:rPr lang="en-GB" sz="1600" dirty="0">
                <a:cs typeface="Arial" charset="0"/>
              </a:rPr>
              <a:t>(); 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		</a:t>
            </a:r>
            <a:r>
              <a:rPr lang="en-GB" sz="1600" dirty="0" err="1">
                <a:cs typeface="Arial" charset="0"/>
              </a:rPr>
              <a:t>enable_device_interrupt</a:t>
            </a:r>
            <a:r>
              <a:rPr lang="en-GB" sz="1600" dirty="0">
                <a:cs typeface="Arial" charset="0"/>
              </a:rPr>
              <a:t>();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}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await completion of request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extract completion info for caller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}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endParaRPr lang="en-GB" sz="1600" dirty="0">
              <a:cs typeface="Arial" charset="0"/>
            </a:endParaRP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 err="1">
                <a:cs typeface="Arial" charset="0"/>
              </a:rPr>
              <a:t>xx_start</a:t>
            </a:r>
            <a:r>
              <a:rPr lang="en-GB" sz="1600" dirty="0">
                <a:cs typeface="Arial" charset="0"/>
              </a:rPr>
              <a:t>() {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 	get next request from queue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 	get address, count, disk address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 	load request parameters into controller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start the DMA operation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mark device busy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}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Font typeface="Times New Roman" pitchFamily="18" charset="0"/>
              <a:buChar char="•"/>
            </a:pPr>
            <a:endParaRPr lang="en-GB" sz="1600" dirty="0">
              <a:cs typeface="Arial" charset="0"/>
            </a:endParaRP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endParaRPr lang="en-US" sz="1600" dirty="0">
              <a:latin typeface="Times New Roman" pitchFamily="18" charset="0"/>
            </a:endParaRP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4364182" y="1882588"/>
            <a:ext cx="4572000" cy="2487706"/>
          </a:xfrm>
        </p:spPr>
        <p:txBody>
          <a:bodyPr>
            <a:normAutofit lnSpcReduction="10000"/>
          </a:bodyPr>
          <a:lstStyle/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800" dirty="0" err="1">
                <a:cs typeface="Arial" charset="0"/>
              </a:rPr>
              <a:t>xx_intr</a:t>
            </a:r>
            <a:r>
              <a:rPr lang="en-GB" sz="1800" dirty="0">
                <a:cs typeface="Arial" charset="0"/>
              </a:rPr>
              <a:t>() {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800" dirty="0">
                <a:cs typeface="Arial" charset="0"/>
              </a:rPr>
              <a:t>	extract completion info from controller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800" dirty="0">
                <a:cs typeface="Arial" charset="0"/>
              </a:rPr>
              <a:t>	update completion info in current </a:t>
            </a:r>
            <a:r>
              <a:rPr lang="en-GB" sz="1800" dirty="0" err="1">
                <a:cs typeface="Arial" charset="0"/>
              </a:rPr>
              <a:t>req</a:t>
            </a:r>
            <a:endParaRPr lang="en-GB" sz="1800" dirty="0">
              <a:cs typeface="Arial" charset="0"/>
            </a:endParaRP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800" dirty="0">
                <a:cs typeface="Arial" charset="0"/>
              </a:rPr>
              <a:t>	wakeup current request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800" dirty="0">
                <a:cs typeface="Arial" charset="0"/>
              </a:rPr>
              <a:t>	if (more requests in queue)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800" dirty="0">
                <a:cs typeface="Arial" charset="0"/>
              </a:rPr>
              <a:t>			</a:t>
            </a:r>
            <a:r>
              <a:rPr lang="en-GB" sz="1800" dirty="0" err="1">
                <a:cs typeface="Arial" charset="0"/>
              </a:rPr>
              <a:t>xx_start</a:t>
            </a:r>
            <a:r>
              <a:rPr lang="en-GB" sz="1800" dirty="0">
                <a:cs typeface="Arial" charset="0"/>
              </a:rPr>
              <a:t>()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800" dirty="0">
                <a:cs typeface="Arial" charset="0"/>
              </a:rPr>
              <a:t>	else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800" dirty="0">
                <a:cs typeface="Arial" charset="0"/>
              </a:rPr>
              <a:t>			mark device idle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800" dirty="0">
                <a:cs typeface="Arial" charset="0"/>
              </a:rPr>
              <a:t>}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endParaRPr lang="en-US" sz="1800" dirty="0"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82" name="Rectangle 3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Multi-Tasking &amp; Interrupt Driven I/O</a:t>
            </a:r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839932" y="1143000"/>
            <a:ext cx="969818" cy="421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/>
              <a:t>device</a:t>
            </a:r>
          </a:p>
        </p:txBody>
      </p:sp>
      <p:sp>
        <p:nvSpPr>
          <p:cNvPr id="151557" name="AutoShape 5"/>
          <p:cNvSpPr>
            <a:spLocks noChangeArrowheads="1"/>
          </p:cNvSpPr>
          <p:nvPr/>
        </p:nvSpPr>
        <p:spPr bwMode="auto">
          <a:xfrm>
            <a:off x="8312727" y="6387353"/>
            <a:ext cx="207818" cy="201706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2632364" y="1210235"/>
            <a:ext cx="1246909" cy="268941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1A</a:t>
            </a:r>
          </a:p>
        </p:txBody>
      </p:sp>
      <p:sp>
        <p:nvSpPr>
          <p:cNvPr id="151562" name="Rectangle 10"/>
          <p:cNvSpPr>
            <a:spLocks noChangeArrowheads="1"/>
          </p:cNvSpPr>
          <p:nvPr/>
        </p:nvSpPr>
        <p:spPr bwMode="auto">
          <a:xfrm>
            <a:off x="3869171" y="2689412"/>
            <a:ext cx="138545" cy="268941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564" name="Text Box 12"/>
          <p:cNvSpPr txBox="1">
            <a:spLocks noChangeArrowheads="1"/>
          </p:cNvSpPr>
          <p:nvPr/>
        </p:nvSpPr>
        <p:spPr bwMode="auto">
          <a:xfrm>
            <a:off x="355023" y="1680882"/>
            <a:ext cx="1454727" cy="421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/>
              <a:t> process 1</a:t>
            </a:r>
          </a:p>
        </p:txBody>
      </p:sp>
      <p:sp>
        <p:nvSpPr>
          <p:cNvPr id="151565" name="Rectangle 13"/>
          <p:cNvSpPr>
            <a:spLocks noChangeArrowheads="1"/>
          </p:cNvSpPr>
          <p:nvPr/>
        </p:nvSpPr>
        <p:spPr bwMode="auto">
          <a:xfrm>
            <a:off x="2008909" y="1748118"/>
            <a:ext cx="405535" cy="26894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566" name="Rectangle 14"/>
          <p:cNvSpPr>
            <a:spLocks noChangeArrowheads="1"/>
          </p:cNvSpPr>
          <p:nvPr/>
        </p:nvSpPr>
        <p:spPr bwMode="auto">
          <a:xfrm>
            <a:off x="2424546" y="1748118"/>
            <a:ext cx="207818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1A</a:t>
            </a:r>
          </a:p>
        </p:txBody>
      </p:sp>
      <p:sp>
        <p:nvSpPr>
          <p:cNvPr id="151569" name="Text Box 17"/>
          <p:cNvSpPr txBox="1">
            <a:spLocks noChangeArrowheads="1"/>
          </p:cNvSpPr>
          <p:nvPr/>
        </p:nvSpPr>
        <p:spPr bwMode="auto">
          <a:xfrm>
            <a:off x="415636" y="3227294"/>
            <a:ext cx="4433455" cy="3914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sz="1600" dirty="0"/>
              <a:t>P</a:t>
            </a:r>
            <a:r>
              <a:rPr lang="en-US" sz="1600" baseline="-25000" dirty="0"/>
              <a:t>1</a:t>
            </a:r>
            <a:r>
              <a:rPr lang="en-US" dirty="0"/>
              <a:t> </a:t>
            </a:r>
            <a:r>
              <a:rPr lang="en-US" sz="1600" dirty="0"/>
              <a:t>runs, requests a read, and blocks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sz="1600" dirty="0"/>
              <a:t>P</a:t>
            </a:r>
            <a:r>
              <a:rPr lang="en-US" sz="1600" baseline="-25000" dirty="0"/>
              <a:t>2</a:t>
            </a:r>
            <a:r>
              <a:rPr lang="en-US" sz="1600" dirty="0"/>
              <a:t> runs, requests a read, and blocks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sz="1600" dirty="0"/>
              <a:t>P</a:t>
            </a:r>
            <a:r>
              <a:rPr lang="en-US" sz="1600" baseline="-25000" dirty="0"/>
              <a:t>3</a:t>
            </a:r>
            <a:r>
              <a:rPr lang="en-US" sz="1600" dirty="0"/>
              <a:t> runs until interrupted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sz="1600" dirty="0"/>
              <a:t>Awaken P</a:t>
            </a:r>
            <a:r>
              <a:rPr lang="en-US" sz="1600" baseline="-25000" dirty="0"/>
              <a:t>1</a:t>
            </a:r>
            <a:r>
              <a:rPr lang="en-US" sz="1600" dirty="0"/>
              <a:t> and start next read operation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sz="1600" dirty="0"/>
              <a:t>P</a:t>
            </a:r>
            <a:r>
              <a:rPr lang="en-US" sz="1600" baseline="-25000" dirty="0"/>
              <a:t>1</a:t>
            </a:r>
            <a:r>
              <a:rPr lang="en-US" sz="1600" dirty="0"/>
              <a:t> runs, requests a read, and blocks 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sz="1600" dirty="0"/>
              <a:t>P</a:t>
            </a:r>
            <a:r>
              <a:rPr lang="en-US" sz="1600" baseline="-25000" dirty="0"/>
              <a:t>3</a:t>
            </a:r>
            <a:r>
              <a:rPr lang="en-US" sz="1600" dirty="0"/>
              <a:t> runs until interrupted </a:t>
            </a:r>
          </a:p>
          <a:p>
            <a:pPr marL="410291" indent="-410291">
              <a:spcBef>
                <a:spcPct val="50000"/>
              </a:spcBef>
            </a:pPr>
            <a:endParaRPr lang="en-US" sz="1600" dirty="0"/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endParaRPr lang="en-US" sz="1600" dirty="0"/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endParaRPr lang="en-US" dirty="0"/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endParaRPr lang="en-US" dirty="0"/>
          </a:p>
        </p:txBody>
      </p:sp>
      <p:sp>
        <p:nvSpPr>
          <p:cNvPr id="151594" name="Text Box 42"/>
          <p:cNvSpPr txBox="1">
            <a:spLocks noChangeArrowheads="1"/>
          </p:cNvSpPr>
          <p:nvPr/>
        </p:nvSpPr>
        <p:spPr bwMode="auto">
          <a:xfrm>
            <a:off x="355023" y="2151529"/>
            <a:ext cx="1454727" cy="421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/>
              <a:t> process 2</a:t>
            </a:r>
          </a:p>
        </p:txBody>
      </p:sp>
      <p:sp>
        <p:nvSpPr>
          <p:cNvPr id="151595" name="Rectangle 43"/>
          <p:cNvSpPr>
            <a:spLocks noChangeArrowheads="1"/>
          </p:cNvSpPr>
          <p:nvPr/>
        </p:nvSpPr>
        <p:spPr bwMode="auto">
          <a:xfrm>
            <a:off x="2632364" y="2218765"/>
            <a:ext cx="682625" cy="26894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598" name="Rectangle 46"/>
          <p:cNvSpPr>
            <a:spLocks noChangeArrowheads="1"/>
          </p:cNvSpPr>
          <p:nvPr/>
        </p:nvSpPr>
        <p:spPr bwMode="auto">
          <a:xfrm>
            <a:off x="5056909" y="2689412"/>
            <a:ext cx="207818" cy="26894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605" name="Text Box 53"/>
          <p:cNvSpPr txBox="1">
            <a:spLocks noChangeArrowheads="1"/>
          </p:cNvSpPr>
          <p:nvPr/>
        </p:nvSpPr>
        <p:spPr bwMode="auto">
          <a:xfrm>
            <a:off x="355023" y="2622176"/>
            <a:ext cx="1454727" cy="421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/>
              <a:t> process 3</a:t>
            </a:r>
          </a:p>
        </p:txBody>
      </p:sp>
      <p:sp>
        <p:nvSpPr>
          <p:cNvPr id="151606" name="Rectangle 54"/>
          <p:cNvSpPr>
            <a:spLocks noChangeArrowheads="1"/>
          </p:cNvSpPr>
          <p:nvPr/>
        </p:nvSpPr>
        <p:spPr bwMode="auto">
          <a:xfrm>
            <a:off x="3532909" y="2689412"/>
            <a:ext cx="336262" cy="26894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616" name="Rectangle 64"/>
          <p:cNvSpPr>
            <a:spLocks noChangeArrowheads="1"/>
          </p:cNvSpPr>
          <p:nvPr/>
        </p:nvSpPr>
        <p:spPr bwMode="auto">
          <a:xfrm>
            <a:off x="4017818" y="1210235"/>
            <a:ext cx="1246909" cy="268941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2A</a:t>
            </a:r>
          </a:p>
        </p:txBody>
      </p:sp>
      <p:sp>
        <p:nvSpPr>
          <p:cNvPr id="151617" name="Rectangle 65"/>
          <p:cNvSpPr>
            <a:spLocks noChangeArrowheads="1"/>
          </p:cNvSpPr>
          <p:nvPr/>
        </p:nvSpPr>
        <p:spPr bwMode="auto">
          <a:xfrm>
            <a:off x="4017818" y="1680882"/>
            <a:ext cx="821171" cy="26894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619" name="Rectangle 67"/>
          <p:cNvSpPr>
            <a:spLocks noChangeArrowheads="1"/>
          </p:cNvSpPr>
          <p:nvPr/>
        </p:nvSpPr>
        <p:spPr bwMode="auto">
          <a:xfrm>
            <a:off x="5264728" y="2689412"/>
            <a:ext cx="138545" cy="268941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620" name="Rectangle 68"/>
          <p:cNvSpPr>
            <a:spLocks noChangeArrowheads="1"/>
          </p:cNvSpPr>
          <p:nvPr/>
        </p:nvSpPr>
        <p:spPr bwMode="auto">
          <a:xfrm>
            <a:off x="5403273" y="2218765"/>
            <a:ext cx="682625" cy="26894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622" name="Rectangle 70"/>
          <p:cNvSpPr>
            <a:spLocks noChangeArrowheads="1"/>
          </p:cNvSpPr>
          <p:nvPr/>
        </p:nvSpPr>
        <p:spPr bwMode="auto">
          <a:xfrm>
            <a:off x="5403273" y="1210235"/>
            <a:ext cx="1108364" cy="268941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1B</a:t>
            </a:r>
          </a:p>
        </p:txBody>
      </p:sp>
      <p:sp>
        <p:nvSpPr>
          <p:cNvPr id="151623" name="Rectangle 71"/>
          <p:cNvSpPr>
            <a:spLocks noChangeArrowheads="1"/>
          </p:cNvSpPr>
          <p:nvPr/>
        </p:nvSpPr>
        <p:spPr bwMode="auto">
          <a:xfrm>
            <a:off x="6303818" y="2689412"/>
            <a:ext cx="207818" cy="26894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624" name="Rectangle 72"/>
          <p:cNvSpPr>
            <a:spLocks noChangeArrowheads="1"/>
          </p:cNvSpPr>
          <p:nvPr/>
        </p:nvSpPr>
        <p:spPr bwMode="auto">
          <a:xfrm>
            <a:off x="6511637" y="2689412"/>
            <a:ext cx="138545" cy="268941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625" name="Rectangle 73"/>
          <p:cNvSpPr>
            <a:spLocks noChangeArrowheads="1"/>
          </p:cNvSpPr>
          <p:nvPr/>
        </p:nvSpPr>
        <p:spPr bwMode="auto">
          <a:xfrm>
            <a:off x="6650182" y="1680882"/>
            <a:ext cx="821171" cy="26894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627" name="Rectangle 75"/>
          <p:cNvSpPr>
            <a:spLocks noChangeArrowheads="1"/>
          </p:cNvSpPr>
          <p:nvPr/>
        </p:nvSpPr>
        <p:spPr bwMode="auto">
          <a:xfrm>
            <a:off x="6650182" y="1210235"/>
            <a:ext cx="1246909" cy="268941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2B</a:t>
            </a:r>
          </a:p>
        </p:txBody>
      </p:sp>
      <p:sp>
        <p:nvSpPr>
          <p:cNvPr id="151628" name="Rectangle 76"/>
          <p:cNvSpPr>
            <a:spLocks noChangeArrowheads="1"/>
          </p:cNvSpPr>
          <p:nvPr/>
        </p:nvSpPr>
        <p:spPr bwMode="auto">
          <a:xfrm>
            <a:off x="4831773" y="1680882"/>
            <a:ext cx="207818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1B</a:t>
            </a:r>
          </a:p>
        </p:txBody>
      </p:sp>
      <p:sp>
        <p:nvSpPr>
          <p:cNvPr id="151629" name="Rectangle 77"/>
          <p:cNvSpPr>
            <a:spLocks noChangeArrowheads="1"/>
          </p:cNvSpPr>
          <p:nvPr/>
        </p:nvSpPr>
        <p:spPr bwMode="auto">
          <a:xfrm>
            <a:off x="7464136" y="1680882"/>
            <a:ext cx="207818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1C</a:t>
            </a:r>
          </a:p>
        </p:txBody>
      </p:sp>
      <p:sp>
        <p:nvSpPr>
          <p:cNvPr id="151630" name="Rectangle 78"/>
          <p:cNvSpPr>
            <a:spLocks noChangeArrowheads="1"/>
          </p:cNvSpPr>
          <p:nvPr/>
        </p:nvSpPr>
        <p:spPr bwMode="auto">
          <a:xfrm>
            <a:off x="3307773" y="2218765"/>
            <a:ext cx="207818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2A</a:t>
            </a:r>
          </a:p>
        </p:txBody>
      </p:sp>
      <p:sp>
        <p:nvSpPr>
          <p:cNvPr id="151631" name="Rectangle 79"/>
          <p:cNvSpPr>
            <a:spLocks noChangeArrowheads="1"/>
          </p:cNvSpPr>
          <p:nvPr/>
        </p:nvSpPr>
        <p:spPr bwMode="auto">
          <a:xfrm>
            <a:off x="6078682" y="2218765"/>
            <a:ext cx="207818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2B</a:t>
            </a:r>
          </a:p>
        </p:txBody>
      </p:sp>
      <p:sp>
        <p:nvSpPr>
          <p:cNvPr id="151632" name="Text Box 80"/>
          <p:cNvSpPr txBox="1">
            <a:spLocks noChangeArrowheads="1"/>
          </p:cNvSpPr>
          <p:nvPr/>
        </p:nvSpPr>
        <p:spPr bwMode="auto">
          <a:xfrm>
            <a:off x="4710545" y="3227294"/>
            <a:ext cx="4433455" cy="3099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 marL="410291" indent="-410291">
              <a:spcBef>
                <a:spcPct val="50000"/>
              </a:spcBef>
            </a:pPr>
            <a:r>
              <a:rPr lang="en-US" sz="1600" dirty="0"/>
              <a:t>7.   Awaken P</a:t>
            </a:r>
            <a:r>
              <a:rPr lang="en-US" sz="1600" baseline="-25000" dirty="0"/>
              <a:t>2</a:t>
            </a:r>
            <a:r>
              <a:rPr lang="en-US" sz="1600" dirty="0"/>
              <a:t> and start next read operation</a:t>
            </a:r>
          </a:p>
          <a:p>
            <a:pPr marL="410291" indent="-410291">
              <a:spcBef>
                <a:spcPct val="50000"/>
              </a:spcBef>
            </a:pPr>
            <a:r>
              <a:rPr lang="en-US" sz="1600" dirty="0"/>
              <a:t>8.   P</a:t>
            </a:r>
            <a:r>
              <a:rPr lang="en-US" sz="1600" baseline="-25000" dirty="0"/>
              <a:t>2</a:t>
            </a:r>
            <a:r>
              <a:rPr lang="en-US" sz="1600" dirty="0"/>
              <a:t> runs, requests a read, and blocks </a:t>
            </a:r>
          </a:p>
          <a:p>
            <a:pPr marL="410291" indent="-410291">
              <a:spcBef>
                <a:spcPct val="50000"/>
              </a:spcBef>
            </a:pPr>
            <a:r>
              <a:rPr lang="en-US" sz="1600" dirty="0"/>
              <a:t>9.   P</a:t>
            </a:r>
            <a:r>
              <a:rPr lang="en-US" sz="1600" baseline="-25000" dirty="0"/>
              <a:t>3</a:t>
            </a:r>
            <a:r>
              <a:rPr lang="en-US" sz="1600" dirty="0"/>
              <a:t> runs until interrupted </a:t>
            </a:r>
          </a:p>
          <a:p>
            <a:pPr marL="410291" indent="-410291">
              <a:spcBef>
                <a:spcPct val="50000"/>
              </a:spcBef>
            </a:pPr>
            <a:r>
              <a:rPr lang="en-US" sz="1600" dirty="0"/>
              <a:t>10. Awaken P</a:t>
            </a:r>
            <a:r>
              <a:rPr lang="en-US" sz="1600" baseline="-25000" dirty="0"/>
              <a:t>1</a:t>
            </a:r>
            <a:r>
              <a:rPr lang="en-US" sz="1600" dirty="0"/>
              <a:t> and start next read operation</a:t>
            </a:r>
          </a:p>
          <a:p>
            <a:pPr marL="410291" indent="-410291">
              <a:spcBef>
                <a:spcPct val="50000"/>
              </a:spcBef>
            </a:pPr>
            <a:r>
              <a:rPr lang="en-US" sz="1600" dirty="0"/>
              <a:t>11. P</a:t>
            </a:r>
            <a:r>
              <a:rPr lang="en-US" sz="1600" baseline="-25000" dirty="0"/>
              <a:t>1</a:t>
            </a:r>
            <a:r>
              <a:rPr lang="en-US" sz="1600" dirty="0"/>
              <a:t> runs, requests a read, and blocks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endParaRPr lang="en-US" sz="1600" dirty="0"/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endParaRPr lang="en-US" dirty="0"/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5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0"/>
                                        <p:tgtEl>
                                          <p:spTgt spid="15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1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1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0"/>
                                        <p:tgtEl>
                                          <p:spTgt spid="15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15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1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1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0"/>
                                        <p:tgtEl>
                                          <p:spTgt spid="15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1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1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0"/>
                                        <p:tgtEl>
                                          <p:spTgt spid="15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1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1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3000"/>
                                        <p:tgtEl>
                                          <p:spTgt spid="15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3000"/>
                                        <p:tgtEl>
                                          <p:spTgt spid="15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15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15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3000"/>
                                        <p:tgtEl>
                                          <p:spTgt spid="15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1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1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3000"/>
                                        <p:tgtEl>
                                          <p:spTgt spid="15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000"/>
                                        <p:tgtEl>
                                          <p:spTgt spid="15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51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51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3000"/>
                                        <p:tgtEl>
                                          <p:spTgt spid="15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3000"/>
                                        <p:tgtEl>
                                          <p:spTgt spid="15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51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1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3000"/>
                                        <p:tgtEl>
                                          <p:spTgt spid="15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51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51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3000"/>
                                        <p:tgtEl>
                                          <p:spTgt spid="15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3000"/>
                                        <p:tgtEl>
                                          <p:spTgt spid="15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51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51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3000"/>
                                        <p:tgtEl>
                                          <p:spTgt spid="15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5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3000"/>
                                        <p:tgtEl>
                                          <p:spTgt spid="15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1" grpId="0" animBg="1"/>
      <p:bldP spid="151562" grpId="0" animBg="1"/>
      <p:bldP spid="151565" grpId="0" animBg="1"/>
      <p:bldP spid="151566" grpId="0" animBg="1"/>
      <p:bldP spid="151595" grpId="0" animBg="1"/>
      <p:bldP spid="151598" grpId="0" animBg="1"/>
      <p:bldP spid="151606" grpId="0" animBg="1"/>
      <p:bldP spid="151616" grpId="0" animBg="1"/>
      <p:bldP spid="151617" grpId="0" animBg="1"/>
      <p:bldP spid="151619" grpId="0" animBg="1"/>
      <p:bldP spid="151620" grpId="0" animBg="1"/>
      <p:bldP spid="151622" grpId="0" animBg="1"/>
      <p:bldP spid="151623" grpId="0" animBg="1"/>
      <p:bldP spid="151624" grpId="0" animBg="1"/>
      <p:bldP spid="151625" grpId="0" animBg="1"/>
      <p:bldP spid="151627" grpId="0" animBg="1"/>
      <p:bldP spid="151628" grpId="0" animBg="1"/>
      <p:bldP spid="151629" grpId="0" animBg="1"/>
      <p:bldP spid="151630" grpId="0" animBg="1"/>
      <p:bldP spid="1516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Bigger Transfers are Better</a:t>
            </a:r>
            <a:endParaRPr lang="en-US" dirty="0"/>
          </a:p>
        </p:txBody>
      </p:sp>
      <p:pic>
        <p:nvPicPr>
          <p:cNvPr id="6" name="Content Placeholder 5" descr="pcie_bw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276" y="1905238"/>
            <a:ext cx="8533924" cy="4266962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(Bigger Transfers are Better)</a:t>
            </a:r>
            <a:endParaRPr lang="en-GB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</a:t>
            </a:r>
            <a:r>
              <a:rPr lang="en-GB" dirty="0" smtClean="0"/>
              <a:t>isks </a:t>
            </a:r>
            <a:r>
              <a:rPr lang="en-GB" dirty="0" smtClean="0"/>
              <a:t>have high seek/rotation overheads</a:t>
            </a:r>
            <a:endParaRPr lang="en-GB" dirty="0" smtClean="0"/>
          </a:p>
          <a:p>
            <a:pPr lvl="1"/>
            <a:r>
              <a:rPr lang="en-GB" dirty="0" smtClean="0"/>
              <a:t>L</a:t>
            </a:r>
            <a:r>
              <a:rPr lang="en-GB" dirty="0" smtClean="0"/>
              <a:t>arger </a:t>
            </a:r>
            <a:r>
              <a:rPr lang="en-GB" dirty="0" smtClean="0"/>
              <a:t>transfers amortize down the cost/byte</a:t>
            </a:r>
            <a:endParaRPr lang="en-GB" dirty="0" smtClean="0"/>
          </a:p>
          <a:p>
            <a:r>
              <a:rPr lang="en-GB" dirty="0" smtClean="0"/>
              <a:t>A</a:t>
            </a:r>
            <a:r>
              <a:rPr lang="en-GB" dirty="0" smtClean="0"/>
              <a:t>ll </a:t>
            </a:r>
            <a:r>
              <a:rPr lang="en-GB" dirty="0" smtClean="0"/>
              <a:t>transfers have per-operation overhead</a:t>
            </a:r>
            <a:endParaRPr lang="en-GB" dirty="0" smtClean="0"/>
          </a:p>
          <a:p>
            <a:pPr lvl="1"/>
            <a:r>
              <a:rPr lang="en-GB" dirty="0" smtClean="0"/>
              <a:t>I</a:t>
            </a:r>
            <a:r>
              <a:rPr lang="en-GB" dirty="0" smtClean="0"/>
              <a:t>nstructions </a:t>
            </a:r>
            <a:r>
              <a:rPr lang="en-GB" dirty="0" smtClean="0"/>
              <a:t>to set up operation</a:t>
            </a:r>
            <a:endParaRPr lang="en-GB" dirty="0" smtClean="0"/>
          </a:p>
          <a:p>
            <a:pPr lvl="1"/>
            <a:r>
              <a:rPr lang="en-GB" dirty="0" smtClean="0"/>
              <a:t>D</a:t>
            </a:r>
            <a:r>
              <a:rPr lang="en-GB" dirty="0" smtClean="0"/>
              <a:t>evice </a:t>
            </a:r>
            <a:r>
              <a:rPr lang="en-GB" dirty="0" smtClean="0"/>
              <a:t>time to start new operation</a:t>
            </a:r>
            <a:endParaRPr lang="en-GB" dirty="0" smtClean="0"/>
          </a:p>
          <a:p>
            <a:pPr lvl="1"/>
            <a:r>
              <a:rPr lang="en-GB" dirty="0" smtClean="0"/>
              <a:t>T</a:t>
            </a:r>
            <a:r>
              <a:rPr lang="en-GB" dirty="0" smtClean="0"/>
              <a:t>ime </a:t>
            </a:r>
            <a:r>
              <a:rPr lang="en-GB" dirty="0" smtClean="0"/>
              <a:t>and cycles to service completion interrupt</a:t>
            </a:r>
            <a:endParaRPr lang="en-GB" dirty="0" smtClean="0"/>
          </a:p>
          <a:p>
            <a:r>
              <a:rPr lang="en-GB" dirty="0" smtClean="0"/>
              <a:t>L</a:t>
            </a:r>
            <a:r>
              <a:rPr lang="en-GB" dirty="0" smtClean="0"/>
              <a:t>arger </a:t>
            </a:r>
            <a:r>
              <a:rPr lang="en-GB" dirty="0" smtClean="0"/>
              <a:t>transfers have lower overhead/byte</a:t>
            </a:r>
            <a:endParaRPr lang="en-GB" dirty="0" smtClean="0"/>
          </a:p>
          <a:p>
            <a:pPr lvl="1"/>
            <a:r>
              <a:rPr lang="en-GB" dirty="0" smtClean="0"/>
              <a:t>T</a:t>
            </a:r>
            <a:r>
              <a:rPr lang="en-GB" dirty="0" smtClean="0"/>
              <a:t>his </a:t>
            </a:r>
            <a:r>
              <a:rPr lang="en-GB" dirty="0" smtClean="0"/>
              <a:t>is not limited to</a:t>
            </a:r>
            <a:r>
              <a:rPr lang="en-GB" dirty="0" smtClean="0"/>
              <a:t> software </a:t>
            </a:r>
            <a:r>
              <a:rPr lang="en-GB" dirty="0" smtClean="0"/>
              <a:t>implementations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1"/>
          <p:cNvSpPr>
            <a:spLocks noGrp="1"/>
          </p:cNvSpPr>
          <p:nvPr>
            <p:ph type="title"/>
          </p:nvPr>
        </p:nvSpPr>
        <p:spPr>
          <a:xfrm>
            <a:off x="457200" y="3762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So You’ve Got Your Computer . . .</a:t>
            </a:r>
          </a:p>
        </p:txBody>
      </p:sp>
      <p:sp>
        <p:nvSpPr>
          <p:cNvPr id="1843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4" charset="-52"/>
              <a:buNone/>
            </a:pPr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 </a:t>
            </a: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4300538" y="2781300"/>
          <a:ext cx="774700" cy="1200150"/>
        </p:xfrm>
        <a:graphic>
          <a:graphicData uri="http://schemas.openxmlformats.org/presentationml/2006/ole">
            <p:oleObj spid="_x0000_s84994" name="Clip" r:id="rId3" imgW="1157630" imgH="1790395" progId="">
              <p:embed/>
            </p:oleObj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00538" y="1600200"/>
            <a:ext cx="1406525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1588" y="4395788"/>
            <a:ext cx="1895475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2188" y="3981450"/>
            <a:ext cx="6794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98638" y="3125788"/>
            <a:ext cx="722312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798638" y="4395788"/>
            <a:ext cx="89852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072188" y="4673600"/>
            <a:ext cx="5715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397625" y="3352800"/>
            <a:ext cx="7080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876550" y="3008313"/>
            <a:ext cx="1016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876550" y="4808538"/>
            <a:ext cx="6461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634038" y="2701925"/>
            <a:ext cx="4381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033713" y="5322888"/>
            <a:ext cx="9779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5003800" y="5210175"/>
            <a:ext cx="1141413" cy="11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188200" y="4411663"/>
            <a:ext cx="1093788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3114675" y="2024063"/>
            <a:ext cx="896938" cy="8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71488" y="1423988"/>
            <a:ext cx="24050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It’s got memory, a bus, a CPU or two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876925" y="1501775"/>
            <a:ext cx="24050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But there’s usually a lot more to it than that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 rot="-1229731">
            <a:off x="1500188" y="3175000"/>
            <a:ext cx="6119812" cy="6461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Comic Sans MS" pitchFamily="4" charset="0"/>
                <a:ea typeface="Comic Sans MS" pitchFamily="4" charset="0"/>
                <a:cs typeface="Comic Sans MS" pitchFamily="4" charset="0"/>
              </a:rPr>
              <a:t>And who knows what else?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21722" y="656722"/>
            <a:ext cx="7912677" cy="674720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3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12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8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" presetClass="entr" presetSubtype="12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3" presetID="2" presetClass="entr" presetSubtype="9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2" presetClass="entr" presetSubtype="4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500"/>
                            </p:stCondLst>
                            <p:childTnLst>
                              <p:par>
                                <p:cTn id="53" presetID="2" presetClass="entr" presetSubtype="3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0"/>
                            </p:stCondLst>
                            <p:childTnLst>
                              <p:par>
                                <p:cTn id="58" presetID="2" presetClass="entr" presetSubtype="6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500"/>
                            </p:stCondLst>
                            <p:childTnLst>
                              <p:par>
                                <p:cTn id="63" presetID="2" presetClass="entr" presetSubtype="3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3000"/>
                            </p:stCondLst>
                            <p:childTnLst>
                              <p:par>
                                <p:cTn id="68" presetID="2" presetClass="entr" presetSubtype="8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4500"/>
                            </p:stCondLst>
                            <p:childTnLst>
                              <p:par>
                                <p:cTn id="73" presetID="2" presetClass="entr" presetSubtype="6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6000"/>
                            </p:stCondLst>
                            <p:childTnLst>
                              <p:par>
                                <p:cTn id="78" presetID="2" presetClass="entr" presetSubtype="12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83" presetID="2" presetClass="entr" presetSubtype="4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90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and Buffering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I/O requests cause data to come into the memory or to be copied to a device</a:t>
            </a:r>
          </a:p>
          <a:p>
            <a:r>
              <a:rPr lang="en-US" dirty="0" smtClean="0"/>
              <a:t>That data requires a place in memory</a:t>
            </a:r>
          </a:p>
          <a:p>
            <a:pPr lvl="1"/>
            <a:r>
              <a:rPr lang="en-US" dirty="0" smtClean="0"/>
              <a:t>Commonly called a buffer</a:t>
            </a:r>
          </a:p>
          <a:p>
            <a:r>
              <a:rPr lang="en-US" dirty="0" smtClean="0"/>
              <a:t>Data in buffers is ready to send to a device</a:t>
            </a:r>
          </a:p>
          <a:p>
            <a:r>
              <a:rPr lang="en-US" dirty="0" smtClean="0"/>
              <a:t>An existing empty buffer is ready to receive data from a device</a:t>
            </a:r>
          </a:p>
          <a:p>
            <a:r>
              <a:rPr lang="en-US" dirty="0" smtClean="0"/>
              <a:t>OS needs to make sure buffers are available when devices are ready to use them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OS Buffering Issues</a:t>
            </a:r>
            <a:endParaRPr lang="en-GB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Fewer/larger transfers are more efficient</a:t>
            </a:r>
            <a:endParaRPr lang="en-GB" dirty="0" smtClean="0"/>
          </a:p>
          <a:p>
            <a:pPr lvl="1"/>
            <a:r>
              <a:rPr lang="en-GB" dirty="0" smtClean="0"/>
              <a:t>T</a:t>
            </a:r>
            <a:r>
              <a:rPr lang="en-GB" dirty="0" smtClean="0"/>
              <a:t>hey </a:t>
            </a:r>
            <a:r>
              <a:rPr lang="en-GB" dirty="0" smtClean="0"/>
              <a:t>may not be convenient for applications</a:t>
            </a:r>
            <a:endParaRPr lang="en-GB" dirty="0" smtClean="0"/>
          </a:p>
          <a:p>
            <a:pPr lvl="1"/>
            <a:r>
              <a:rPr lang="en-GB" dirty="0" smtClean="0"/>
              <a:t>N</a:t>
            </a:r>
            <a:r>
              <a:rPr lang="en-GB" dirty="0" smtClean="0"/>
              <a:t>atural </a:t>
            </a:r>
            <a:r>
              <a:rPr lang="en-GB" dirty="0" smtClean="0"/>
              <a:t>record sizes tend to be relatively small</a:t>
            </a:r>
          </a:p>
          <a:p>
            <a:r>
              <a:rPr lang="en-GB" dirty="0" smtClean="0"/>
              <a:t>Operating system can</a:t>
            </a:r>
            <a:r>
              <a:rPr lang="en-GB" dirty="0" smtClean="0"/>
              <a:t> consolidate I/O requests</a:t>
            </a:r>
          </a:p>
          <a:p>
            <a:pPr lvl="1"/>
            <a:r>
              <a:rPr lang="en-GB" dirty="0" smtClean="0"/>
              <a:t>M</a:t>
            </a:r>
            <a:r>
              <a:rPr lang="en-GB" dirty="0" smtClean="0"/>
              <a:t>aintain </a:t>
            </a:r>
            <a:r>
              <a:rPr lang="en-GB" dirty="0" smtClean="0"/>
              <a:t>a cache of recently used disk blocks</a:t>
            </a:r>
            <a:endParaRPr lang="en-GB" dirty="0" smtClean="0"/>
          </a:p>
          <a:p>
            <a:pPr lvl="1"/>
            <a:r>
              <a:rPr lang="en-GB" dirty="0" smtClean="0"/>
              <a:t>A</a:t>
            </a:r>
            <a:r>
              <a:rPr lang="en-GB" dirty="0" smtClean="0"/>
              <a:t>ccumulate </a:t>
            </a:r>
            <a:r>
              <a:rPr lang="en-GB" dirty="0" smtClean="0"/>
              <a:t>small writes, flush out as blocks fill</a:t>
            </a:r>
            <a:endParaRPr lang="en-GB" dirty="0" smtClean="0"/>
          </a:p>
          <a:p>
            <a:pPr lvl="1"/>
            <a:r>
              <a:rPr lang="en-GB" dirty="0" smtClean="0"/>
              <a:t>R</a:t>
            </a:r>
            <a:r>
              <a:rPr lang="en-GB" dirty="0" smtClean="0"/>
              <a:t>ead </a:t>
            </a:r>
            <a:r>
              <a:rPr lang="en-GB" dirty="0" smtClean="0"/>
              <a:t>whole blocks, deliver data as requested</a:t>
            </a:r>
          </a:p>
          <a:p>
            <a:r>
              <a:rPr lang="en-GB" dirty="0" smtClean="0"/>
              <a:t>Enables read-ahead</a:t>
            </a:r>
          </a:p>
          <a:p>
            <a:pPr lvl="1"/>
            <a:r>
              <a:rPr lang="en-GB" dirty="0" smtClean="0"/>
              <a:t>OS reads/caches blocks not yet requested</a:t>
            </a:r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Deep Request Queues</a:t>
            </a:r>
            <a:endParaRPr lang="en-GB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73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Having many I/O operations queued is good</a:t>
            </a:r>
            <a:endParaRPr lang="en-GB" dirty="0" smtClean="0"/>
          </a:p>
          <a:p>
            <a:pPr lvl="1"/>
            <a:r>
              <a:rPr lang="en-GB" dirty="0" smtClean="0"/>
              <a:t>M</a:t>
            </a:r>
            <a:r>
              <a:rPr lang="en-GB" dirty="0" smtClean="0"/>
              <a:t>aintains </a:t>
            </a:r>
            <a:r>
              <a:rPr lang="en-GB" dirty="0" smtClean="0"/>
              <a:t>high device utilization (little idle time)</a:t>
            </a:r>
            <a:endParaRPr lang="en-GB" dirty="0" smtClean="0"/>
          </a:p>
          <a:p>
            <a:pPr lvl="1"/>
            <a:r>
              <a:rPr lang="en-GB" dirty="0" smtClean="0"/>
              <a:t>R</a:t>
            </a:r>
            <a:r>
              <a:rPr lang="en-GB" dirty="0" smtClean="0"/>
              <a:t>educes </a:t>
            </a:r>
            <a:r>
              <a:rPr lang="en-GB" dirty="0" smtClean="0"/>
              <a:t>mean seek distance/rotational delay</a:t>
            </a:r>
            <a:endParaRPr lang="en-GB" dirty="0" smtClean="0"/>
          </a:p>
          <a:p>
            <a:pPr lvl="1"/>
            <a:r>
              <a:rPr lang="en-GB" dirty="0" smtClean="0"/>
              <a:t>M</a:t>
            </a:r>
            <a:r>
              <a:rPr lang="en-GB" dirty="0" smtClean="0"/>
              <a:t>ay </a:t>
            </a:r>
            <a:r>
              <a:rPr lang="en-GB" dirty="0" smtClean="0"/>
              <a:t>be possible to combine adjacent </a:t>
            </a:r>
            <a:r>
              <a:rPr lang="en-GB" dirty="0" smtClean="0"/>
              <a:t>requests</a:t>
            </a:r>
          </a:p>
          <a:p>
            <a:pPr lvl="1"/>
            <a:r>
              <a:rPr lang="en-GB" dirty="0" smtClean="0"/>
              <a:t>Can sometimes avoid performing a write at all</a:t>
            </a:r>
            <a:endParaRPr lang="en-GB" dirty="0" smtClean="0"/>
          </a:p>
          <a:p>
            <a:r>
              <a:rPr lang="en-GB" dirty="0" smtClean="0"/>
              <a:t>Ways to achieve deep queues:</a:t>
            </a:r>
            <a:endParaRPr lang="en-GB" dirty="0" smtClean="0"/>
          </a:p>
          <a:p>
            <a:pPr lvl="1"/>
            <a:r>
              <a:rPr lang="en-GB" dirty="0" smtClean="0"/>
              <a:t>M</a:t>
            </a:r>
            <a:r>
              <a:rPr lang="en-GB" dirty="0" smtClean="0"/>
              <a:t>any </a:t>
            </a:r>
            <a:r>
              <a:rPr lang="en-GB" dirty="0" smtClean="0"/>
              <a:t>processes making requests</a:t>
            </a:r>
            <a:endParaRPr lang="en-GB" dirty="0" smtClean="0"/>
          </a:p>
          <a:p>
            <a:pPr lvl="1"/>
            <a:r>
              <a:rPr lang="en-GB" dirty="0" smtClean="0"/>
              <a:t>Individual </a:t>
            </a:r>
            <a:r>
              <a:rPr lang="en-GB" dirty="0" smtClean="0"/>
              <a:t>processes making parallel requests</a:t>
            </a:r>
            <a:endParaRPr lang="en-GB" dirty="0" smtClean="0"/>
          </a:p>
          <a:p>
            <a:pPr lvl="1"/>
            <a:r>
              <a:rPr lang="en-GB" dirty="0" smtClean="0"/>
              <a:t>R</a:t>
            </a:r>
            <a:r>
              <a:rPr lang="en-GB" dirty="0" smtClean="0"/>
              <a:t>ead</a:t>
            </a:r>
            <a:r>
              <a:rPr lang="en-GB" dirty="0" smtClean="0"/>
              <a:t>-ahead for expected data requests</a:t>
            </a:r>
            <a:endParaRPr lang="en-GB" dirty="0" smtClean="0"/>
          </a:p>
          <a:p>
            <a:pPr lvl="1"/>
            <a:r>
              <a:rPr lang="en-GB" dirty="0" smtClean="0"/>
              <a:t>W</a:t>
            </a:r>
            <a:r>
              <a:rPr lang="en-GB" dirty="0" smtClean="0"/>
              <a:t>rite</a:t>
            </a:r>
            <a:r>
              <a:rPr lang="en-GB" dirty="0" smtClean="0"/>
              <a:t>-back cache flushing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00" name="Rectangle 16"/>
          <p:cNvSpPr>
            <a:spLocks noChangeArrowheads="1"/>
          </p:cNvSpPr>
          <p:nvPr/>
        </p:nvSpPr>
        <p:spPr bwMode="auto">
          <a:xfrm>
            <a:off x="4779818" y="2892519"/>
            <a:ext cx="1039091" cy="1141599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44399" name="Rectangle 15"/>
          <p:cNvSpPr>
            <a:spLocks noChangeArrowheads="1"/>
          </p:cNvSpPr>
          <p:nvPr/>
        </p:nvSpPr>
        <p:spPr bwMode="auto">
          <a:xfrm>
            <a:off x="2909455" y="2892519"/>
            <a:ext cx="1039091" cy="1141599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Double-Buffered Output</a:t>
            </a: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2909455" y="2892519"/>
            <a:ext cx="1039091" cy="1141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buffer</a:t>
            </a:r>
          </a:p>
          <a:p>
            <a:pPr algn="ctr"/>
            <a:r>
              <a:rPr lang="en-US"/>
              <a:t>#1</a:t>
            </a: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4779818" y="2892519"/>
            <a:ext cx="1039091" cy="1141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buffer</a:t>
            </a:r>
          </a:p>
          <a:p>
            <a:pPr algn="ctr"/>
            <a:r>
              <a:rPr lang="en-US"/>
              <a:t>#2</a:t>
            </a:r>
          </a:p>
        </p:txBody>
      </p:sp>
      <p:sp>
        <p:nvSpPr>
          <p:cNvPr id="144391" name="AutoShape 7"/>
          <p:cNvSpPr>
            <a:spLocks noChangeArrowheads="1"/>
          </p:cNvSpPr>
          <p:nvPr/>
        </p:nvSpPr>
        <p:spPr bwMode="auto">
          <a:xfrm>
            <a:off x="3325091" y="1613647"/>
            <a:ext cx="2078182" cy="672353"/>
          </a:xfrm>
          <a:prstGeom prst="roundRect">
            <a:avLst>
              <a:gd name="adj" fmla="val 16667"/>
            </a:avLst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application</a:t>
            </a:r>
          </a:p>
        </p:txBody>
      </p:sp>
      <p:sp>
        <p:nvSpPr>
          <p:cNvPr id="144392" name="AutoShape 8"/>
          <p:cNvSpPr>
            <a:spLocks noChangeArrowheads="1"/>
          </p:cNvSpPr>
          <p:nvPr/>
        </p:nvSpPr>
        <p:spPr bwMode="auto">
          <a:xfrm>
            <a:off x="3948545" y="4840941"/>
            <a:ext cx="831273" cy="1143000"/>
          </a:xfrm>
          <a:prstGeom prst="roundRect">
            <a:avLst>
              <a:gd name="adj" fmla="val 16667"/>
            </a:avLst>
          </a:prstGeom>
          <a:solidFill>
            <a:srgbClr val="FF66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device</a:t>
            </a:r>
          </a:p>
        </p:txBody>
      </p:sp>
      <p:cxnSp>
        <p:nvCxnSpPr>
          <p:cNvPr id="144393" name="AutoShape 9"/>
          <p:cNvCxnSpPr>
            <a:cxnSpLocks noChangeShapeType="1"/>
            <a:stCxn id="144391" idx="2"/>
            <a:endCxn id="144388" idx="0"/>
          </p:cNvCxnSpPr>
          <p:nvPr/>
        </p:nvCxnSpPr>
        <p:spPr bwMode="auto">
          <a:xfrm rot="5400000">
            <a:off x="3593331" y="2121668"/>
            <a:ext cx="606519" cy="935182"/>
          </a:xfrm>
          <a:prstGeom prst="bentConnector3">
            <a:avLst>
              <a:gd name="adj1" fmla="val 49884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44395" name="AutoShape 11"/>
          <p:cNvCxnSpPr>
            <a:cxnSpLocks noChangeShapeType="1"/>
            <a:stCxn id="144391" idx="2"/>
            <a:endCxn id="144390" idx="0"/>
          </p:cNvCxnSpPr>
          <p:nvPr/>
        </p:nvCxnSpPr>
        <p:spPr bwMode="auto">
          <a:xfrm rot="16200000" flipH="1">
            <a:off x="4528513" y="2121668"/>
            <a:ext cx="606519" cy="935182"/>
          </a:xfrm>
          <a:prstGeom prst="bentConnector3">
            <a:avLst>
              <a:gd name="adj1" fmla="val 49884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44396" name="AutoShape 12"/>
          <p:cNvCxnSpPr>
            <a:cxnSpLocks noChangeShapeType="1"/>
            <a:stCxn id="144388" idx="2"/>
            <a:endCxn id="144392" idx="0"/>
          </p:cNvCxnSpPr>
          <p:nvPr/>
        </p:nvCxnSpPr>
        <p:spPr bwMode="auto">
          <a:xfrm rot="16200000" flipH="1">
            <a:off x="3493179" y="3969938"/>
            <a:ext cx="806824" cy="93518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44397" name="AutoShape 13"/>
          <p:cNvCxnSpPr>
            <a:cxnSpLocks noChangeShapeType="1"/>
            <a:stCxn id="144390" idx="2"/>
            <a:endCxn id="144392" idx="0"/>
          </p:cNvCxnSpPr>
          <p:nvPr/>
        </p:nvCxnSpPr>
        <p:spPr bwMode="auto">
          <a:xfrm rot="5400000">
            <a:off x="4428361" y="3969938"/>
            <a:ext cx="806824" cy="93518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4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7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2" dur="5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" dur="500"/>
                                        <p:tgtEl>
                                          <p:spTgt spid="144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00" grpId="0" animBg="1"/>
      <p:bldP spid="144400" grpId="1" animBg="1"/>
      <p:bldP spid="144399" grpId="0" animBg="1"/>
      <p:bldP spid="144399" grpId="1" animBg="1"/>
      <p:bldP spid="144399" grpId="2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14338"/>
            <a:ext cx="8229600" cy="1143000"/>
          </a:xfrm>
        </p:spPr>
        <p:txBody>
          <a:bodyPr/>
          <a:lstStyle/>
          <a:p>
            <a:r>
              <a:rPr lang="en-GB" dirty="0" smtClean="0"/>
              <a:t>Performing D</a:t>
            </a:r>
            <a:r>
              <a:rPr lang="en-GB" dirty="0" smtClean="0"/>
              <a:t>ouble-Buffered </a:t>
            </a:r>
            <a:r>
              <a:rPr lang="en-GB" dirty="0" smtClean="0"/>
              <a:t>O</a:t>
            </a:r>
            <a:r>
              <a:rPr lang="en-GB" dirty="0" smtClean="0"/>
              <a:t>utput</a:t>
            </a:r>
            <a:endParaRPr lang="en-GB" dirty="0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7907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Have m</a:t>
            </a:r>
            <a:r>
              <a:rPr lang="en-GB" dirty="0" smtClean="0"/>
              <a:t>ultiple </a:t>
            </a:r>
            <a:r>
              <a:rPr lang="en-GB" dirty="0"/>
              <a:t>buffers queued up, ready to write</a:t>
            </a:r>
            <a:endParaRPr lang="en-GB" dirty="0" smtClean="0"/>
          </a:p>
          <a:p>
            <a:pPr lvl="1"/>
            <a:r>
              <a:rPr lang="en-GB" dirty="0"/>
              <a:t>E</a:t>
            </a:r>
            <a:r>
              <a:rPr lang="en-GB" dirty="0" smtClean="0"/>
              <a:t>ach </a:t>
            </a:r>
            <a:r>
              <a:rPr lang="en-GB" dirty="0"/>
              <a:t>write completion interrupt starts</a:t>
            </a:r>
            <a:r>
              <a:rPr lang="en-GB" dirty="0" smtClean="0"/>
              <a:t> the next </a:t>
            </a:r>
            <a:r>
              <a:rPr lang="en-GB" dirty="0"/>
              <a:t>write</a:t>
            </a:r>
            <a:endParaRPr lang="en-GB" dirty="0" smtClean="0"/>
          </a:p>
          <a:p>
            <a:r>
              <a:rPr lang="en-GB" dirty="0"/>
              <a:t>A</a:t>
            </a:r>
            <a:r>
              <a:rPr lang="en-GB" dirty="0" smtClean="0"/>
              <a:t>pplication </a:t>
            </a:r>
            <a:r>
              <a:rPr lang="en-GB" dirty="0"/>
              <a:t>and device I/O proceed in parallel</a:t>
            </a:r>
            <a:endParaRPr lang="en-GB" dirty="0" smtClean="0"/>
          </a:p>
          <a:p>
            <a:pPr lvl="1"/>
            <a:r>
              <a:rPr lang="en-GB" dirty="0"/>
              <a:t>A</a:t>
            </a:r>
            <a:r>
              <a:rPr lang="en-GB" dirty="0" smtClean="0"/>
              <a:t>pplication </a:t>
            </a:r>
            <a:r>
              <a:rPr lang="en-GB" dirty="0"/>
              <a:t>queues successive writes </a:t>
            </a:r>
            <a:endParaRPr lang="en-GB" dirty="0" smtClean="0"/>
          </a:p>
          <a:p>
            <a:pPr lvl="2"/>
            <a:r>
              <a:rPr lang="en-GB" dirty="0"/>
              <a:t>D</a:t>
            </a:r>
            <a:r>
              <a:rPr lang="en-GB" dirty="0" smtClean="0"/>
              <a:t>on’t </a:t>
            </a:r>
            <a:r>
              <a:rPr lang="en-GB" dirty="0"/>
              <a:t>bother waiting for previous operation to finish</a:t>
            </a:r>
            <a:endParaRPr lang="en-GB" dirty="0" smtClean="0"/>
          </a:p>
          <a:p>
            <a:pPr lvl="1"/>
            <a:r>
              <a:rPr lang="en-GB" dirty="0"/>
              <a:t>D</a:t>
            </a:r>
            <a:r>
              <a:rPr lang="en-GB" dirty="0" smtClean="0"/>
              <a:t>evice </a:t>
            </a:r>
            <a:r>
              <a:rPr lang="en-GB" dirty="0"/>
              <a:t>picks up next buffer as soon as it is ready</a:t>
            </a:r>
            <a:endParaRPr lang="en-GB" dirty="0" smtClean="0"/>
          </a:p>
          <a:p>
            <a:r>
              <a:rPr lang="en-GB" dirty="0"/>
              <a:t>I</a:t>
            </a:r>
            <a:r>
              <a:rPr lang="en-GB" dirty="0" smtClean="0"/>
              <a:t>f </a:t>
            </a:r>
            <a:r>
              <a:rPr lang="en-GB" dirty="0"/>
              <a:t>we're CPU-bound (more CPU than output)</a:t>
            </a:r>
            <a:endParaRPr lang="en-GB" dirty="0" smtClean="0"/>
          </a:p>
          <a:p>
            <a:pPr lvl="1"/>
            <a:r>
              <a:rPr lang="en-GB" dirty="0"/>
              <a:t>A</a:t>
            </a:r>
            <a:r>
              <a:rPr lang="en-GB" dirty="0" smtClean="0"/>
              <a:t>pplication </a:t>
            </a:r>
            <a:r>
              <a:rPr lang="en-GB" dirty="0"/>
              <a:t>speeds up because it </a:t>
            </a:r>
            <a:r>
              <a:rPr lang="en-GB" dirty="0" smtClean="0"/>
              <a:t>doesn’t </a:t>
            </a:r>
            <a:r>
              <a:rPr lang="en-GB" dirty="0"/>
              <a:t>wait for I/O</a:t>
            </a:r>
            <a:endParaRPr lang="en-GB" dirty="0" smtClean="0"/>
          </a:p>
          <a:p>
            <a:r>
              <a:rPr lang="en-GB" dirty="0"/>
              <a:t>I</a:t>
            </a:r>
            <a:r>
              <a:rPr lang="en-GB" dirty="0" smtClean="0"/>
              <a:t>f </a:t>
            </a:r>
            <a:r>
              <a:rPr lang="en-GB" dirty="0"/>
              <a:t>we're I/O-bound (more output than CPU)</a:t>
            </a:r>
            <a:endParaRPr lang="en-GB" dirty="0" smtClean="0"/>
          </a:p>
          <a:p>
            <a:pPr lvl="1"/>
            <a:r>
              <a:rPr lang="en-GB" dirty="0"/>
              <a:t>D</a:t>
            </a:r>
            <a:r>
              <a:rPr lang="en-GB" dirty="0" smtClean="0"/>
              <a:t>evice </a:t>
            </a:r>
            <a:r>
              <a:rPr lang="en-GB" dirty="0"/>
              <a:t>is kept busy, which improves throughput</a:t>
            </a:r>
            <a:endParaRPr lang="en-GB" dirty="0" smtClean="0"/>
          </a:p>
          <a:p>
            <a:pPr lvl="1"/>
            <a:r>
              <a:rPr lang="en-GB" dirty="0"/>
              <a:t>B</a:t>
            </a:r>
            <a:r>
              <a:rPr lang="en-GB" dirty="0" smtClean="0"/>
              <a:t>ut </a:t>
            </a:r>
            <a:r>
              <a:rPr lang="en-GB" dirty="0"/>
              <a:t>eventually we may have to block the process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4779818" y="2892519"/>
            <a:ext cx="1039091" cy="1141599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2909455" y="2892519"/>
            <a:ext cx="1039091" cy="1141599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292133"/>
            <a:r>
              <a:rPr lang="en-US" dirty="0"/>
              <a:t>Double-Buffered Input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2909455" y="2892519"/>
            <a:ext cx="1039091" cy="1141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buffer</a:t>
            </a:r>
          </a:p>
          <a:p>
            <a:pPr algn="ctr"/>
            <a:r>
              <a:rPr lang="en-US"/>
              <a:t>#1</a:t>
            </a: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4779818" y="2892519"/>
            <a:ext cx="1039091" cy="1141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buffer</a:t>
            </a:r>
          </a:p>
          <a:p>
            <a:pPr algn="ctr"/>
            <a:r>
              <a:rPr lang="en-US"/>
              <a:t>#2</a:t>
            </a:r>
          </a:p>
        </p:txBody>
      </p:sp>
      <p:sp>
        <p:nvSpPr>
          <p:cNvPr id="149511" name="AutoShape 7"/>
          <p:cNvSpPr>
            <a:spLocks noChangeArrowheads="1"/>
          </p:cNvSpPr>
          <p:nvPr/>
        </p:nvSpPr>
        <p:spPr bwMode="auto">
          <a:xfrm>
            <a:off x="3325091" y="1613647"/>
            <a:ext cx="2078182" cy="672353"/>
          </a:xfrm>
          <a:prstGeom prst="roundRect">
            <a:avLst>
              <a:gd name="adj" fmla="val 16667"/>
            </a:avLst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application</a:t>
            </a:r>
          </a:p>
        </p:txBody>
      </p:sp>
      <p:sp>
        <p:nvSpPr>
          <p:cNvPr id="149512" name="AutoShape 8"/>
          <p:cNvSpPr>
            <a:spLocks noChangeArrowheads="1"/>
          </p:cNvSpPr>
          <p:nvPr/>
        </p:nvSpPr>
        <p:spPr bwMode="auto">
          <a:xfrm>
            <a:off x="3948545" y="4840941"/>
            <a:ext cx="831273" cy="1143000"/>
          </a:xfrm>
          <a:prstGeom prst="roundRect">
            <a:avLst>
              <a:gd name="adj" fmla="val 16667"/>
            </a:avLst>
          </a:prstGeom>
          <a:solidFill>
            <a:srgbClr val="FF66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device</a:t>
            </a:r>
          </a:p>
        </p:txBody>
      </p:sp>
      <p:cxnSp>
        <p:nvCxnSpPr>
          <p:cNvPr id="149513" name="AutoShape 9"/>
          <p:cNvCxnSpPr>
            <a:cxnSpLocks noChangeShapeType="1"/>
            <a:stCxn id="149511" idx="2"/>
            <a:endCxn id="149509" idx="0"/>
          </p:cNvCxnSpPr>
          <p:nvPr/>
        </p:nvCxnSpPr>
        <p:spPr bwMode="auto">
          <a:xfrm rot="5400000">
            <a:off x="3593331" y="2121668"/>
            <a:ext cx="606519" cy="935182"/>
          </a:xfrm>
          <a:prstGeom prst="bentConnector3">
            <a:avLst>
              <a:gd name="adj1" fmla="val 49884"/>
            </a:avLst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  <p:cxnSp>
        <p:nvCxnSpPr>
          <p:cNvPr id="149514" name="AutoShape 10"/>
          <p:cNvCxnSpPr>
            <a:cxnSpLocks noChangeShapeType="1"/>
            <a:stCxn id="149511" idx="2"/>
            <a:endCxn id="149510" idx="0"/>
          </p:cNvCxnSpPr>
          <p:nvPr/>
        </p:nvCxnSpPr>
        <p:spPr bwMode="auto">
          <a:xfrm rot="16200000" flipH="1">
            <a:off x="4528513" y="2121668"/>
            <a:ext cx="606519" cy="935182"/>
          </a:xfrm>
          <a:prstGeom prst="bentConnector3">
            <a:avLst>
              <a:gd name="adj1" fmla="val 49884"/>
            </a:avLst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  <p:cxnSp>
        <p:nvCxnSpPr>
          <p:cNvPr id="149515" name="AutoShape 11"/>
          <p:cNvCxnSpPr>
            <a:cxnSpLocks noChangeShapeType="1"/>
          </p:cNvCxnSpPr>
          <p:nvPr/>
        </p:nvCxnSpPr>
        <p:spPr bwMode="auto">
          <a:xfrm rot="16200000" flipH="1">
            <a:off x="3458543" y="3969938"/>
            <a:ext cx="806824" cy="93518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  <p:cxnSp>
        <p:nvCxnSpPr>
          <p:cNvPr id="149516" name="AutoShape 12"/>
          <p:cNvCxnSpPr>
            <a:cxnSpLocks noChangeShapeType="1"/>
            <a:stCxn id="149510" idx="2"/>
            <a:endCxn id="149512" idx="0"/>
          </p:cNvCxnSpPr>
          <p:nvPr/>
        </p:nvCxnSpPr>
        <p:spPr bwMode="auto">
          <a:xfrm rot="5400000">
            <a:off x="4428361" y="3969938"/>
            <a:ext cx="806824" cy="93518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49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49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149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149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 animBg="1"/>
      <p:bldP spid="149506" grpId="1" animBg="1"/>
      <p:bldP spid="149507" grpId="0" animBg="1"/>
      <p:bldP spid="149507" grpId="1" animBg="1"/>
      <p:bldP spid="149507" grpId="2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Performing D</a:t>
            </a:r>
            <a:r>
              <a:rPr lang="en-GB" dirty="0" smtClean="0"/>
              <a:t>ouble </a:t>
            </a:r>
            <a:r>
              <a:rPr lang="en-GB" dirty="0"/>
              <a:t>B</a:t>
            </a:r>
            <a:r>
              <a:rPr lang="en-GB" dirty="0" smtClean="0"/>
              <a:t>uffered </a:t>
            </a:r>
            <a:r>
              <a:rPr lang="en-GB" dirty="0" smtClean="0"/>
              <a:t>I</a:t>
            </a:r>
            <a:r>
              <a:rPr lang="en-GB" dirty="0" smtClean="0"/>
              <a:t>nput</a:t>
            </a:r>
            <a:endParaRPr lang="en-GB" dirty="0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H</a:t>
            </a:r>
            <a:r>
              <a:rPr lang="en-GB" dirty="0" smtClean="0"/>
              <a:t>ave </a:t>
            </a:r>
            <a:r>
              <a:rPr lang="en-GB" dirty="0"/>
              <a:t>multiple reads queued up, ready to go</a:t>
            </a:r>
            <a:endParaRPr lang="en-GB" dirty="0" smtClean="0"/>
          </a:p>
          <a:p>
            <a:pPr lvl="1"/>
            <a:r>
              <a:rPr lang="en-GB" dirty="0"/>
              <a:t>R</a:t>
            </a:r>
            <a:r>
              <a:rPr lang="en-GB" dirty="0" smtClean="0"/>
              <a:t>ead </a:t>
            </a:r>
            <a:r>
              <a:rPr lang="en-GB" dirty="0"/>
              <a:t>completion interrupt starts read into next buffer</a:t>
            </a:r>
            <a:endParaRPr lang="en-GB" dirty="0" smtClean="0"/>
          </a:p>
          <a:p>
            <a:r>
              <a:rPr lang="en-GB" dirty="0"/>
              <a:t>F</a:t>
            </a:r>
            <a:r>
              <a:rPr lang="en-GB" dirty="0" smtClean="0"/>
              <a:t>illed </a:t>
            </a:r>
            <a:r>
              <a:rPr lang="en-GB" dirty="0"/>
              <a:t>buffers wait until application asks for them</a:t>
            </a:r>
            <a:endParaRPr lang="en-GB" dirty="0" smtClean="0"/>
          </a:p>
          <a:p>
            <a:pPr lvl="1"/>
            <a:r>
              <a:rPr lang="en-GB" dirty="0"/>
              <a:t>A</a:t>
            </a:r>
            <a:r>
              <a:rPr lang="en-GB" dirty="0" smtClean="0"/>
              <a:t>pplication </a:t>
            </a:r>
            <a:r>
              <a:rPr lang="en-GB" dirty="0"/>
              <a:t>doesn't have to wait for data to be read</a:t>
            </a:r>
            <a:endParaRPr lang="en-GB" dirty="0" smtClean="0"/>
          </a:p>
          <a:p>
            <a:r>
              <a:rPr lang="en-GB" dirty="0"/>
              <a:t>W</a:t>
            </a:r>
            <a:r>
              <a:rPr lang="en-GB" dirty="0" smtClean="0"/>
              <a:t>hen </a:t>
            </a:r>
            <a:r>
              <a:rPr lang="en-GB" dirty="0"/>
              <a:t>can we do chain-scheduled reads?</a:t>
            </a:r>
            <a:endParaRPr lang="en-GB" dirty="0" smtClean="0"/>
          </a:p>
          <a:p>
            <a:pPr lvl="1"/>
            <a:r>
              <a:rPr lang="en-GB" dirty="0"/>
              <a:t>E</a:t>
            </a:r>
            <a:r>
              <a:rPr lang="en-GB" dirty="0" smtClean="0"/>
              <a:t>ach </a:t>
            </a:r>
            <a:r>
              <a:rPr lang="en-GB" dirty="0"/>
              <a:t>app will probably block until its read completes</a:t>
            </a:r>
            <a:endParaRPr lang="en-GB" dirty="0" smtClean="0"/>
          </a:p>
          <a:p>
            <a:pPr lvl="2"/>
            <a:r>
              <a:rPr lang="en-GB" dirty="0"/>
              <a:t>S</a:t>
            </a:r>
            <a:r>
              <a:rPr lang="en-GB" dirty="0" smtClean="0"/>
              <a:t>o </a:t>
            </a:r>
            <a:r>
              <a:rPr lang="en-GB" dirty="0"/>
              <a:t>we won’t get multiple reads from one application</a:t>
            </a:r>
            <a:endParaRPr lang="en-GB" dirty="0" smtClean="0"/>
          </a:p>
          <a:p>
            <a:pPr lvl="1"/>
            <a:r>
              <a:rPr lang="en-GB" dirty="0"/>
              <a:t>W</a:t>
            </a:r>
            <a:r>
              <a:rPr lang="en-GB" dirty="0" smtClean="0"/>
              <a:t>e </a:t>
            </a:r>
            <a:r>
              <a:rPr lang="en-GB" dirty="0"/>
              <a:t>can queue reads from multiple processes</a:t>
            </a:r>
            <a:endParaRPr lang="en-GB" dirty="0" smtClean="0"/>
          </a:p>
          <a:p>
            <a:pPr lvl="1"/>
            <a:r>
              <a:rPr lang="en-GB" dirty="0"/>
              <a:t>W</a:t>
            </a:r>
            <a:r>
              <a:rPr lang="en-GB" dirty="0" smtClean="0"/>
              <a:t>e </a:t>
            </a:r>
            <a:r>
              <a:rPr lang="en-GB" dirty="0"/>
              <a:t>can do predictive read-ahead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Scatter/Gather I/O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M</a:t>
            </a:r>
            <a:r>
              <a:rPr lang="en-GB" dirty="0" smtClean="0"/>
              <a:t>any device controllers </a:t>
            </a:r>
            <a:r>
              <a:rPr lang="en-GB" dirty="0"/>
              <a:t>support DMA transfers</a:t>
            </a:r>
            <a:endParaRPr lang="en-GB" dirty="0" smtClean="0"/>
          </a:p>
          <a:p>
            <a:pPr lvl="1"/>
            <a:r>
              <a:rPr lang="en-GB" dirty="0"/>
              <a:t>E</a:t>
            </a:r>
            <a:r>
              <a:rPr lang="en-GB" dirty="0" smtClean="0"/>
              <a:t>ntire </a:t>
            </a:r>
            <a:r>
              <a:rPr lang="en-GB" dirty="0"/>
              <a:t>transfer must be contiguous in physical memory</a:t>
            </a:r>
            <a:endParaRPr lang="en-GB" dirty="0" smtClean="0"/>
          </a:p>
          <a:p>
            <a:r>
              <a:rPr lang="en-GB" dirty="0"/>
              <a:t>U</a:t>
            </a:r>
            <a:r>
              <a:rPr lang="en-GB" dirty="0" smtClean="0"/>
              <a:t>ser </a:t>
            </a:r>
            <a:r>
              <a:rPr lang="en-GB" dirty="0"/>
              <a:t>buffers are in paged virtual memory</a:t>
            </a:r>
            <a:endParaRPr lang="en-GB" dirty="0" smtClean="0"/>
          </a:p>
          <a:p>
            <a:pPr lvl="1"/>
            <a:r>
              <a:rPr lang="en-GB" dirty="0"/>
              <a:t>U</a:t>
            </a:r>
            <a:r>
              <a:rPr lang="en-GB" dirty="0" smtClean="0"/>
              <a:t>ser buffers </a:t>
            </a:r>
            <a:r>
              <a:rPr lang="en-GB" dirty="0"/>
              <a:t>may be spread all over physical memory</a:t>
            </a:r>
            <a:endParaRPr lang="en-GB" dirty="0" smtClean="0"/>
          </a:p>
          <a:p>
            <a:pPr lvl="1"/>
            <a:r>
              <a:rPr lang="en-GB" i="1" dirty="0"/>
              <a:t>S</a:t>
            </a:r>
            <a:r>
              <a:rPr lang="en-GB" i="1" dirty="0" smtClean="0"/>
              <a:t>catter</a:t>
            </a:r>
            <a:r>
              <a:rPr lang="en-GB" dirty="0"/>
              <a:t>: read from device to multiple pages</a:t>
            </a:r>
            <a:endParaRPr lang="en-GB" dirty="0" smtClean="0"/>
          </a:p>
          <a:p>
            <a:pPr lvl="1"/>
            <a:r>
              <a:rPr lang="en-GB" i="1" dirty="0"/>
              <a:t>G</a:t>
            </a:r>
            <a:r>
              <a:rPr lang="en-GB" i="1" dirty="0" smtClean="0"/>
              <a:t>ather</a:t>
            </a:r>
            <a:r>
              <a:rPr lang="en-GB" dirty="0"/>
              <a:t>: writing from multiple pages to device</a:t>
            </a:r>
            <a:endParaRPr lang="en-GB" dirty="0" smtClean="0"/>
          </a:p>
          <a:p>
            <a:r>
              <a:rPr lang="en-GB" dirty="0" smtClean="0"/>
              <a:t>T</a:t>
            </a:r>
            <a:r>
              <a:rPr lang="en-GB" dirty="0" smtClean="0"/>
              <a:t>hree </a:t>
            </a:r>
            <a:r>
              <a:rPr lang="en-GB" dirty="0"/>
              <a:t>basic approaches apply</a:t>
            </a: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C</a:t>
            </a:r>
            <a:r>
              <a:rPr lang="en-GB" dirty="0" smtClean="0"/>
              <a:t>opy </a:t>
            </a:r>
            <a:r>
              <a:rPr lang="en-GB" dirty="0"/>
              <a:t>all user data into contiguous physical buffer</a:t>
            </a: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S</a:t>
            </a:r>
            <a:r>
              <a:rPr lang="en-GB" dirty="0" smtClean="0"/>
              <a:t>plit </a:t>
            </a:r>
            <a:r>
              <a:rPr lang="en-GB" dirty="0"/>
              <a:t>logical </a:t>
            </a:r>
            <a:r>
              <a:rPr lang="en-GB" dirty="0" smtClean="0"/>
              <a:t>request </a:t>
            </a:r>
            <a:r>
              <a:rPr lang="en-GB" dirty="0"/>
              <a:t>into chain-scheduled page requests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I/O MMU may automatically handle scatter/gather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2291041" y="2145319"/>
            <a:ext cx="5669280" cy="622145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title"/>
          </p:nvPr>
        </p:nvSpPr>
        <p:spPr>
          <a:xfrm>
            <a:off x="355680" y="495300"/>
            <a:ext cx="8432640" cy="871292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371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5057" algn="l"/>
                <a:tab pos="7220267" algn="l"/>
              </a:tabLst>
            </a:pPr>
            <a:r>
              <a:rPr lang="en-GB" i="1" dirty="0" smtClean="0"/>
              <a:t>“Gather</a:t>
            </a:r>
            <a:r>
              <a:rPr lang="en-GB" i="1" dirty="0"/>
              <a:t>”</a:t>
            </a:r>
            <a:r>
              <a:rPr lang="en-GB" dirty="0" smtClean="0"/>
              <a:t> Writes </a:t>
            </a:r>
            <a:r>
              <a:rPr lang="en-GB" dirty="0"/>
              <a:t>F</a:t>
            </a:r>
            <a:r>
              <a:rPr lang="en-GB" dirty="0" smtClean="0"/>
              <a:t>rom </a:t>
            </a:r>
            <a:r>
              <a:rPr lang="en-GB" dirty="0"/>
              <a:t>P</a:t>
            </a:r>
            <a:r>
              <a:rPr lang="en-GB" dirty="0" smtClean="0"/>
              <a:t>aged </a:t>
            </a:r>
            <a:r>
              <a:rPr lang="en-GB" dirty="0"/>
              <a:t>M</a:t>
            </a:r>
            <a:r>
              <a:rPr lang="en-GB" dirty="0" smtClean="0"/>
              <a:t>emory</a:t>
            </a:r>
            <a:endParaRPr lang="en-GB" dirty="0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2360160" y="2215886"/>
            <a:ext cx="55296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2913120" y="2215886"/>
            <a:ext cx="55296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3466080" y="2215886"/>
            <a:ext cx="55296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4641120" y="2215886"/>
            <a:ext cx="55296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5194080" y="2215886"/>
            <a:ext cx="55296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5747040" y="2215886"/>
            <a:ext cx="55296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05" name="Text Box 13"/>
          <p:cNvSpPr txBox="1">
            <a:spLocks noChangeArrowheads="1"/>
          </p:cNvSpPr>
          <p:nvPr/>
        </p:nvSpPr>
        <p:spPr bwMode="auto">
          <a:xfrm>
            <a:off x="419200" y="2076192"/>
            <a:ext cx="1935360" cy="63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36" tIns="41469" rIns="82936" bIns="4146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process virtual address space</a:t>
            </a:r>
          </a:p>
        </p:txBody>
      </p:sp>
      <p:sp>
        <p:nvSpPr>
          <p:cNvPr id="136207" name="Rectangle 15"/>
          <p:cNvSpPr>
            <a:spLocks noChangeArrowheads="1"/>
          </p:cNvSpPr>
          <p:nvPr/>
        </p:nvSpPr>
        <p:spPr bwMode="auto">
          <a:xfrm>
            <a:off x="2083680" y="3251355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2635200" y="3251355"/>
            <a:ext cx="55440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09" name="Rectangle 17"/>
          <p:cNvSpPr>
            <a:spLocks noChangeArrowheads="1"/>
          </p:cNvSpPr>
          <p:nvPr/>
        </p:nvSpPr>
        <p:spPr bwMode="auto">
          <a:xfrm>
            <a:off x="318960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374256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11" name="Rectangle 19"/>
          <p:cNvSpPr>
            <a:spLocks noChangeArrowheads="1"/>
          </p:cNvSpPr>
          <p:nvPr/>
        </p:nvSpPr>
        <p:spPr bwMode="auto">
          <a:xfrm>
            <a:off x="429552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12" name="Rectangle 20"/>
          <p:cNvSpPr>
            <a:spLocks noChangeArrowheads="1"/>
          </p:cNvSpPr>
          <p:nvPr/>
        </p:nvSpPr>
        <p:spPr bwMode="auto">
          <a:xfrm>
            <a:off x="484848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13" name="Rectangle 21"/>
          <p:cNvSpPr>
            <a:spLocks noChangeArrowheads="1"/>
          </p:cNvSpPr>
          <p:nvPr/>
        </p:nvSpPr>
        <p:spPr bwMode="auto">
          <a:xfrm>
            <a:off x="540144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14" name="Rectangle 22"/>
          <p:cNvSpPr>
            <a:spLocks noChangeArrowheads="1"/>
          </p:cNvSpPr>
          <p:nvPr/>
        </p:nvSpPr>
        <p:spPr bwMode="auto">
          <a:xfrm>
            <a:off x="2083680" y="3735246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15" name="Rectangle 23"/>
          <p:cNvSpPr>
            <a:spLocks noChangeArrowheads="1"/>
          </p:cNvSpPr>
          <p:nvPr/>
        </p:nvSpPr>
        <p:spPr bwMode="auto">
          <a:xfrm>
            <a:off x="2635200" y="3735246"/>
            <a:ext cx="55440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16" name="Rectangle 24"/>
          <p:cNvSpPr>
            <a:spLocks noChangeArrowheads="1"/>
          </p:cNvSpPr>
          <p:nvPr/>
        </p:nvSpPr>
        <p:spPr bwMode="auto">
          <a:xfrm>
            <a:off x="318960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17" name="Rectangle 25"/>
          <p:cNvSpPr>
            <a:spLocks noChangeArrowheads="1"/>
          </p:cNvSpPr>
          <p:nvPr/>
        </p:nvSpPr>
        <p:spPr bwMode="auto">
          <a:xfrm>
            <a:off x="374256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18" name="Rectangle 26"/>
          <p:cNvSpPr>
            <a:spLocks noChangeArrowheads="1"/>
          </p:cNvSpPr>
          <p:nvPr/>
        </p:nvSpPr>
        <p:spPr bwMode="auto">
          <a:xfrm>
            <a:off x="429552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19" name="Rectangle 27"/>
          <p:cNvSpPr>
            <a:spLocks noChangeArrowheads="1"/>
          </p:cNvSpPr>
          <p:nvPr/>
        </p:nvSpPr>
        <p:spPr bwMode="auto">
          <a:xfrm>
            <a:off x="484848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20" name="Rectangle 28"/>
          <p:cNvSpPr>
            <a:spLocks noChangeArrowheads="1"/>
          </p:cNvSpPr>
          <p:nvPr/>
        </p:nvSpPr>
        <p:spPr bwMode="auto">
          <a:xfrm>
            <a:off x="540144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21" name="Rectangle 29"/>
          <p:cNvSpPr>
            <a:spLocks noChangeArrowheads="1"/>
          </p:cNvSpPr>
          <p:nvPr/>
        </p:nvSpPr>
        <p:spPr bwMode="auto">
          <a:xfrm>
            <a:off x="2083680" y="4219137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22" name="Rectangle 30"/>
          <p:cNvSpPr>
            <a:spLocks noChangeArrowheads="1"/>
          </p:cNvSpPr>
          <p:nvPr/>
        </p:nvSpPr>
        <p:spPr bwMode="auto">
          <a:xfrm>
            <a:off x="2635200" y="4219137"/>
            <a:ext cx="55440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23" name="Rectangle 31"/>
          <p:cNvSpPr>
            <a:spLocks noChangeArrowheads="1"/>
          </p:cNvSpPr>
          <p:nvPr/>
        </p:nvSpPr>
        <p:spPr bwMode="auto">
          <a:xfrm>
            <a:off x="318960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24" name="Rectangle 32"/>
          <p:cNvSpPr>
            <a:spLocks noChangeArrowheads="1"/>
          </p:cNvSpPr>
          <p:nvPr/>
        </p:nvSpPr>
        <p:spPr bwMode="auto">
          <a:xfrm>
            <a:off x="3742560" y="4219137"/>
            <a:ext cx="55296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25" name="Rectangle 33"/>
          <p:cNvSpPr>
            <a:spLocks noChangeArrowheads="1"/>
          </p:cNvSpPr>
          <p:nvPr/>
        </p:nvSpPr>
        <p:spPr bwMode="auto">
          <a:xfrm>
            <a:off x="429552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26" name="Rectangle 34"/>
          <p:cNvSpPr>
            <a:spLocks noChangeArrowheads="1"/>
          </p:cNvSpPr>
          <p:nvPr/>
        </p:nvSpPr>
        <p:spPr bwMode="auto">
          <a:xfrm>
            <a:off x="484848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27" name="Rectangle 35"/>
          <p:cNvSpPr>
            <a:spLocks noChangeArrowheads="1"/>
          </p:cNvSpPr>
          <p:nvPr/>
        </p:nvSpPr>
        <p:spPr bwMode="auto">
          <a:xfrm>
            <a:off x="540144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28" name="Rectangle 36"/>
          <p:cNvSpPr>
            <a:spLocks noChangeArrowheads="1"/>
          </p:cNvSpPr>
          <p:nvPr/>
        </p:nvSpPr>
        <p:spPr bwMode="auto">
          <a:xfrm>
            <a:off x="2083680" y="4703027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29" name="Rectangle 37"/>
          <p:cNvSpPr>
            <a:spLocks noChangeArrowheads="1"/>
          </p:cNvSpPr>
          <p:nvPr/>
        </p:nvSpPr>
        <p:spPr bwMode="auto">
          <a:xfrm>
            <a:off x="2635200" y="4703027"/>
            <a:ext cx="55440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30" name="Rectangle 38"/>
          <p:cNvSpPr>
            <a:spLocks noChangeArrowheads="1"/>
          </p:cNvSpPr>
          <p:nvPr/>
        </p:nvSpPr>
        <p:spPr bwMode="auto">
          <a:xfrm>
            <a:off x="318960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31" name="Rectangle 39"/>
          <p:cNvSpPr>
            <a:spLocks noChangeArrowheads="1"/>
          </p:cNvSpPr>
          <p:nvPr/>
        </p:nvSpPr>
        <p:spPr bwMode="auto">
          <a:xfrm>
            <a:off x="374256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32" name="Rectangle 40"/>
          <p:cNvSpPr>
            <a:spLocks noChangeArrowheads="1"/>
          </p:cNvSpPr>
          <p:nvPr/>
        </p:nvSpPr>
        <p:spPr bwMode="auto">
          <a:xfrm>
            <a:off x="429552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33" name="Rectangle 41"/>
          <p:cNvSpPr>
            <a:spLocks noChangeArrowheads="1"/>
          </p:cNvSpPr>
          <p:nvPr/>
        </p:nvSpPr>
        <p:spPr bwMode="auto">
          <a:xfrm>
            <a:off x="4848480" y="4703027"/>
            <a:ext cx="55296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34" name="Rectangle 42"/>
          <p:cNvSpPr>
            <a:spLocks noChangeArrowheads="1"/>
          </p:cNvSpPr>
          <p:nvPr/>
        </p:nvSpPr>
        <p:spPr bwMode="auto">
          <a:xfrm>
            <a:off x="540144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42" name="Rectangle 50"/>
          <p:cNvSpPr>
            <a:spLocks noChangeArrowheads="1"/>
          </p:cNvSpPr>
          <p:nvPr/>
        </p:nvSpPr>
        <p:spPr bwMode="auto">
          <a:xfrm>
            <a:off x="5954401" y="3251355"/>
            <a:ext cx="55440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43" name="Rectangle 51"/>
          <p:cNvSpPr>
            <a:spLocks noChangeArrowheads="1"/>
          </p:cNvSpPr>
          <p:nvPr/>
        </p:nvSpPr>
        <p:spPr bwMode="auto">
          <a:xfrm>
            <a:off x="5954401" y="3735246"/>
            <a:ext cx="55440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44" name="Rectangle 52"/>
          <p:cNvSpPr>
            <a:spLocks noChangeArrowheads="1"/>
          </p:cNvSpPr>
          <p:nvPr/>
        </p:nvSpPr>
        <p:spPr bwMode="auto">
          <a:xfrm>
            <a:off x="5954401" y="4219137"/>
            <a:ext cx="55440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45" name="Rectangle 53"/>
          <p:cNvSpPr>
            <a:spLocks noChangeArrowheads="1"/>
          </p:cNvSpPr>
          <p:nvPr/>
        </p:nvSpPr>
        <p:spPr bwMode="auto">
          <a:xfrm>
            <a:off x="5954401" y="4703027"/>
            <a:ext cx="55440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47" name="Rectangle 55"/>
          <p:cNvSpPr>
            <a:spLocks noChangeArrowheads="1"/>
          </p:cNvSpPr>
          <p:nvPr/>
        </p:nvSpPr>
        <p:spPr bwMode="auto">
          <a:xfrm>
            <a:off x="6508801" y="3251355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48" name="Rectangle 56"/>
          <p:cNvSpPr>
            <a:spLocks noChangeArrowheads="1"/>
          </p:cNvSpPr>
          <p:nvPr/>
        </p:nvSpPr>
        <p:spPr bwMode="auto">
          <a:xfrm>
            <a:off x="706032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49" name="Rectangle 57"/>
          <p:cNvSpPr>
            <a:spLocks noChangeArrowheads="1"/>
          </p:cNvSpPr>
          <p:nvPr/>
        </p:nvSpPr>
        <p:spPr bwMode="auto">
          <a:xfrm>
            <a:off x="6508801" y="3735246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50" name="Rectangle 58"/>
          <p:cNvSpPr>
            <a:spLocks noChangeArrowheads="1"/>
          </p:cNvSpPr>
          <p:nvPr/>
        </p:nvSpPr>
        <p:spPr bwMode="auto">
          <a:xfrm>
            <a:off x="706032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51" name="Rectangle 59"/>
          <p:cNvSpPr>
            <a:spLocks noChangeArrowheads="1"/>
          </p:cNvSpPr>
          <p:nvPr/>
        </p:nvSpPr>
        <p:spPr bwMode="auto">
          <a:xfrm>
            <a:off x="6508801" y="4219137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52" name="Rectangle 60"/>
          <p:cNvSpPr>
            <a:spLocks noChangeArrowheads="1"/>
          </p:cNvSpPr>
          <p:nvPr/>
        </p:nvSpPr>
        <p:spPr bwMode="auto">
          <a:xfrm>
            <a:off x="706032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53" name="Rectangle 61"/>
          <p:cNvSpPr>
            <a:spLocks noChangeArrowheads="1"/>
          </p:cNvSpPr>
          <p:nvPr/>
        </p:nvSpPr>
        <p:spPr bwMode="auto">
          <a:xfrm>
            <a:off x="6508801" y="4703027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54" name="Rectangle 62"/>
          <p:cNvSpPr>
            <a:spLocks noChangeArrowheads="1"/>
          </p:cNvSpPr>
          <p:nvPr/>
        </p:nvSpPr>
        <p:spPr bwMode="auto">
          <a:xfrm>
            <a:off x="706032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57" name="Rectangle 65"/>
          <p:cNvSpPr>
            <a:spLocks noChangeArrowheads="1"/>
          </p:cNvSpPr>
          <p:nvPr/>
        </p:nvSpPr>
        <p:spPr bwMode="auto">
          <a:xfrm>
            <a:off x="761328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58" name="Rectangle 66"/>
          <p:cNvSpPr>
            <a:spLocks noChangeArrowheads="1"/>
          </p:cNvSpPr>
          <p:nvPr/>
        </p:nvSpPr>
        <p:spPr bwMode="auto">
          <a:xfrm>
            <a:off x="761328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59" name="Rectangle 67"/>
          <p:cNvSpPr>
            <a:spLocks noChangeArrowheads="1"/>
          </p:cNvSpPr>
          <p:nvPr/>
        </p:nvSpPr>
        <p:spPr bwMode="auto">
          <a:xfrm>
            <a:off x="761328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60" name="Rectangle 68"/>
          <p:cNvSpPr>
            <a:spLocks noChangeArrowheads="1"/>
          </p:cNvSpPr>
          <p:nvPr/>
        </p:nvSpPr>
        <p:spPr bwMode="auto">
          <a:xfrm>
            <a:off x="7613280" y="4703027"/>
            <a:ext cx="55296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62" name="Rectangle 70"/>
          <p:cNvSpPr>
            <a:spLocks noChangeArrowheads="1"/>
          </p:cNvSpPr>
          <p:nvPr/>
        </p:nvSpPr>
        <p:spPr bwMode="auto">
          <a:xfrm>
            <a:off x="816624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64" name="Rectangle 72"/>
          <p:cNvSpPr>
            <a:spLocks noChangeArrowheads="1"/>
          </p:cNvSpPr>
          <p:nvPr/>
        </p:nvSpPr>
        <p:spPr bwMode="auto">
          <a:xfrm>
            <a:off x="816624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66" name="Rectangle 74"/>
          <p:cNvSpPr>
            <a:spLocks noChangeArrowheads="1"/>
          </p:cNvSpPr>
          <p:nvPr/>
        </p:nvSpPr>
        <p:spPr bwMode="auto">
          <a:xfrm>
            <a:off x="816624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68" name="Rectangle 76"/>
          <p:cNvSpPr>
            <a:spLocks noChangeArrowheads="1"/>
          </p:cNvSpPr>
          <p:nvPr/>
        </p:nvSpPr>
        <p:spPr bwMode="auto">
          <a:xfrm>
            <a:off x="816624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cxnSp>
        <p:nvCxnSpPr>
          <p:cNvPr id="136279" name="AutoShape 87"/>
          <p:cNvCxnSpPr>
            <a:cxnSpLocks noChangeShapeType="1"/>
            <a:stCxn id="136196" idx="2"/>
            <a:endCxn id="136215" idx="0"/>
          </p:cNvCxnSpPr>
          <p:nvPr/>
        </p:nvCxnSpPr>
        <p:spPr bwMode="auto">
          <a:xfrm>
            <a:off x="2636640" y="2699777"/>
            <a:ext cx="276480" cy="1035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280" name="AutoShape 88"/>
          <p:cNvCxnSpPr>
            <a:cxnSpLocks noChangeShapeType="1"/>
            <a:stCxn id="136197" idx="2"/>
            <a:endCxn id="136224" idx="0"/>
          </p:cNvCxnSpPr>
          <p:nvPr/>
        </p:nvCxnSpPr>
        <p:spPr bwMode="auto">
          <a:xfrm>
            <a:off x="3189600" y="2699777"/>
            <a:ext cx="829440" cy="15193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281" name="AutoShape 89"/>
          <p:cNvCxnSpPr>
            <a:cxnSpLocks noChangeShapeType="1"/>
            <a:stCxn id="136198" idx="2"/>
            <a:endCxn id="136260" idx="0"/>
          </p:cNvCxnSpPr>
          <p:nvPr/>
        </p:nvCxnSpPr>
        <p:spPr bwMode="auto">
          <a:xfrm>
            <a:off x="3742560" y="2699777"/>
            <a:ext cx="4147200" cy="2003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282" name="AutoShape 90"/>
          <p:cNvCxnSpPr>
            <a:cxnSpLocks noChangeShapeType="1"/>
            <a:stCxn id="136199" idx="2"/>
            <a:endCxn id="136229" idx="0"/>
          </p:cNvCxnSpPr>
          <p:nvPr/>
        </p:nvCxnSpPr>
        <p:spPr bwMode="auto">
          <a:xfrm flipH="1">
            <a:off x="2913120" y="2699777"/>
            <a:ext cx="2004480" cy="2003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283" name="AutoShape 91"/>
          <p:cNvCxnSpPr>
            <a:cxnSpLocks noChangeShapeType="1"/>
            <a:stCxn id="136200" idx="2"/>
            <a:endCxn id="136233" idx="0"/>
          </p:cNvCxnSpPr>
          <p:nvPr/>
        </p:nvCxnSpPr>
        <p:spPr bwMode="auto">
          <a:xfrm flipH="1">
            <a:off x="5124960" y="2699777"/>
            <a:ext cx="345600" cy="2003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284" name="AutoShape 92"/>
          <p:cNvCxnSpPr>
            <a:cxnSpLocks noChangeShapeType="1"/>
            <a:stCxn id="136201" idx="2"/>
            <a:endCxn id="136243" idx="0"/>
          </p:cNvCxnSpPr>
          <p:nvPr/>
        </p:nvCxnSpPr>
        <p:spPr bwMode="auto">
          <a:xfrm>
            <a:off x="6023521" y="2699777"/>
            <a:ext cx="208800" cy="1035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287" name="Text Box 95"/>
          <p:cNvSpPr txBox="1">
            <a:spLocks noChangeArrowheads="1"/>
          </p:cNvSpPr>
          <p:nvPr/>
        </p:nvSpPr>
        <p:spPr bwMode="auto">
          <a:xfrm>
            <a:off x="489760" y="3789972"/>
            <a:ext cx="1728000" cy="63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36" tIns="41469" rIns="82936" bIns="4146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physical memory </a:t>
            </a:r>
          </a:p>
        </p:txBody>
      </p:sp>
      <p:sp>
        <p:nvSpPr>
          <p:cNvPr id="136288" name="Text Box 96"/>
          <p:cNvSpPr txBox="1">
            <a:spLocks noChangeArrowheads="1"/>
          </p:cNvSpPr>
          <p:nvPr/>
        </p:nvSpPr>
        <p:spPr bwMode="auto">
          <a:xfrm>
            <a:off x="558880" y="5656408"/>
            <a:ext cx="1935360" cy="361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36" tIns="41469" rIns="82936" bIns="4146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DMA I/O stream</a:t>
            </a:r>
          </a:p>
        </p:txBody>
      </p:sp>
      <p:sp>
        <p:nvSpPr>
          <p:cNvPr id="136296" name="Rectangle 104"/>
          <p:cNvSpPr>
            <a:spLocks noChangeArrowheads="1"/>
          </p:cNvSpPr>
          <p:nvPr/>
        </p:nvSpPr>
        <p:spPr bwMode="auto">
          <a:xfrm>
            <a:off x="4986720" y="2215886"/>
            <a:ext cx="967680" cy="48389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500" dirty="0">
                <a:latin typeface="Arial" charset="0"/>
              </a:rPr>
              <a:t>user I/O </a:t>
            </a:r>
          </a:p>
          <a:p>
            <a:pPr algn="ctr"/>
            <a:r>
              <a:rPr lang="en-US" sz="1500" dirty="0">
                <a:latin typeface="Arial" charset="0"/>
              </a:rPr>
              <a:t>buffer</a:t>
            </a:r>
          </a:p>
        </p:txBody>
      </p:sp>
      <p:sp>
        <p:nvSpPr>
          <p:cNvPr id="136306" name="Rectangle 114"/>
          <p:cNvSpPr>
            <a:spLocks noChangeArrowheads="1"/>
          </p:cNvSpPr>
          <p:nvPr/>
        </p:nvSpPr>
        <p:spPr bwMode="auto">
          <a:xfrm>
            <a:off x="5954400" y="3735246"/>
            <a:ext cx="207360" cy="48389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307" name="Rectangle 115"/>
          <p:cNvSpPr>
            <a:spLocks noChangeArrowheads="1"/>
          </p:cNvSpPr>
          <p:nvPr/>
        </p:nvSpPr>
        <p:spPr bwMode="auto">
          <a:xfrm>
            <a:off x="2982240" y="4703027"/>
            <a:ext cx="207360" cy="48389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308" name="Rectangle 116"/>
          <p:cNvSpPr>
            <a:spLocks noChangeArrowheads="1"/>
          </p:cNvSpPr>
          <p:nvPr/>
        </p:nvSpPr>
        <p:spPr bwMode="auto">
          <a:xfrm>
            <a:off x="4848480" y="4703027"/>
            <a:ext cx="552960" cy="48389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309" name="Rectangle 117"/>
          <p:cNvSpPr>
            <a:spLocks noChangeArrowheads="1"/>
          </p:cNvSpPr>
          <p:nvPr/>
        </p:nvSpPr>
        <p:spPr bwMode="auto">
          <a:xfrm>
            <a:off x="4433760" y="5670809"/>
            <a:ext cx="207360" cy="48389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310" name="Rectangle 118"/>
          <p:cNvSpPr>
            <a:spLocks noChangeArrowheads="1"/>
          </p:cNvSpPr>
          <p:nvPr/>
        </p:nvSpPr>
        <p:spPr bwMode="auto">
          <a:xfrm>
            <a:off x="4641120" y="5670809"/>
            <a:ext cx="552960" cy="48389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311" name="Rectangle 119"/>
          <p:cNvSpPr>
            <a:spLocks noChangeArrowheads="1"/>
          </p:cNvSpPr>
          <p:nvPr/>
        </p:nvSpPr>
        <p:spPr bwMode="auto">
          <a:xfrm>
            <a:off x="5194080" y="5670809"/>
            <a:ext cx="207360" cy="48389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cxnSp>
        <p:nvCxnSpPr>
          <p:cNvPr id="136312" name="AutoShape 120"/>
          <p:cNvCxnSpPr>
            <a:cxnSpLocks noChangeShapeType="1"/>
            <a:stCxn id="136307" idx="2"/>
            <a:endCxn id="136309" idx="1"/>
          </p:cNvCxnSpPr>
          <p:nvPr/>
        </p:nvCxnSpPr>
        <p:spPr bwMode="auto">
          <a:xfrm rot="16200000" flipH="1">
            <a:off x="3396922" y="4875916"/>
            <a:ext cx="725836" cy="134784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313" name="AutoShape 121"/>
          <p:cNvCxnSpPr>
            <a:cxnSpLocks noChangeShapeType="1"/>
            <a:stCxn id="136308" idx="2"/>
            <a:endCxn id="136310" idx="0"/>
          </p:cNvCxnSpPr>
          <p:nvPr/>
        </p:nvCxnSpPr>
        <p:spPr bwMode="auto">
          <a:xfrm rot="5400000">
            <a:off x="4779335" y="5325184"/>
            <a:ext cx="483891" cy="20736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314" name="AutoShape 122"/>
          <p:cNvCxnSpPr>
            <a:cxnSpLocks noChangeShapeType="1"/>
            <a:stCxn id="136306" idx="2"/>
            <a:endCxn id="136311" idx="3"/>
          </p:cNvCxnSpPr>
          <p:nvPr/>
        </p:nvCxnSpPr>
        <p:spPr bwMode="auto">
          <a:xfrm rot="5400000">
            <a:off x="4882951" y="4737626"/>
            <a:ext cx="1693618" cy="65664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315" name="Line 123"/>
          <p:cNvSpPr>
            <a:spLocks noChangeShapeType="1"/>
          </p:cNvSpPr>
          <p:nvPr/>
        </p:nvSpPr>
        <p:spPr bwMode="auto">
          <a:xfrm>
            <a:off x="5194080" y="2215886"/>
            <a:ext cx="0" cy="48389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6316" name="Line 124"/>
          <p:cNvSpPr>
            <a:spLocks noChangeShapeType="1"/>
          </p:cNvSpPr>
          <p:nvPr/>
        </p:nvSpPr>
        <p:spPr bwMode="auto">
          <a:xfrm>
            <a:off x="5747040" y="2215886"/>
            <a:ext cx="0" cy="48389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88" grpId="0"/>
      <p:bldP spid="136296" grpId="0" animBg="1"/>
      <p:bldP spid="136306" grpId="0" animBg="1"/>
      <p:bldP spid="136307" grpId="0" animBg="1"/>
      <p:bldP spid="136308" grpId="0" animBg="1"/>
      <p:bldP spid="136309" grpId="0" animBg="1"/>
      <p:bldP spid="136310" grpId="0" animBg="1"/>
      <p:bldP spid="136311" grpId="0" animBg="1"/>
      <p:bldP spid="136315" grpId="0" animBg="1"/>
      <p:bldP spid="1363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2291041" y="2145319"/>
            <a:ext cx="5669280" cy="622145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title"/>
          </p:nvPr>
        </p:nvSpPr>
        <p:spPr>
          <a:xfrm>
            <a:off x="355680" y="546100"/>
            <a:ext cx="8432640" cy="871292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371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5057" algn="l"/>
                <a:tab pos="7220267" algn="l"/>
              </a:tabLst>
            </a:pPr>
            <a:r>
              <a:rPr lang="en-GB" i="1" dirty="0" smtClean="0"/>
              <a:t>“Scatter</a:t>
            </a:r>
            <a:r>
              <a:rPr lang="en-GB" i="1" dirty="0"/>
              <a:t>”</a:t>
            </a:r>
            <a:r>
              <a:rPr lang="en-GB" dirty="0" smtClean="0"/>
              <a:t> Reads </a:t>
            </a:r>
            <a:r>
              <a:rPr lang="en-GB" dirty="0"/>
              <a:t>I</a:t>
            </a:r>
            <a:r>
              <a:rPr lang="en-GB" dirty="0" smtClean="0"/>
              <a:t>nto </a:t>
            </a:r>
            <a:r>
              <a:rPr lang="en-GB" dirty="0"/>
              <a:t>P</a:t>
            </a:r>
            <a:r>
              <a:rPr lang="en-GB" dirty="0" smtClean="0"/>
              <a:t>aged </a:t>
            </a:r>
            <a:r>
              <a:rPr lang="en-GB" dirty="0"/>
              <a:t>M</a:t>
            </a:r>
            <a:r>
              <a:rPr lang="en-GB" dirty="0" smtClean="0"/>
              <a:t>emory</a:t>
            </a:r>
            <a:endParaRPr lang="en-GB" dirty="0"/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2360160" y="2215886"/>
            <a:ext cx="55296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2913120" y="2215886"/>
            <a:ext cx="55296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46" name="Rectangle 6"/>
          <p:cNvSpPr>
            <a:spLocks noChangeArrowheads="1"/>
          </p:cNvSpPr>
          <p:nvPr/>
        </p:nvSpPr>
        <p:spPr bwMode="auto">
          <a:xfrm>
            <a:off x="3466080" y="2215886"/>
            <a:ext cx="55296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47" name="Rectangle 7"/>
          <p:cNvSpPr>
            <a:spLocks noChangeArrowheads="1"/>
          </p:cNvSpPr>
          <p:nvPr/>
        </p:nvSpPr>
        <p:spPr bwMode="auto">
          <a:xfrm>
            <a:off x="4641120" y="2215886"/>
            <a:ext cx="55296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5194080" y="2215886"/>
            <a:ext cx="55296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5747040" y="2215886"/>
            <a:ext cx="55296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50" name="Text Box 10"/>
          <p:cNvSpPr txBox="1">
            <a:spLocks noChangeArrowheads="1"/>
          </p:cNvSpPr>
          <p:nvPr/>
        </p:nvSpPr>
        <p:spPr bwMode="auto">
          <a:xfrm>
            <a:off x="406500" y="2076192"/>
            <a:ext cx="1935360" cy="63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36" tIns="41469" rIns="82936" bIns="4146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process virtual address space</a:t>
            </a:r>
          </a:p>
        </p:txBody>
      </p:sp>
      <p:sp>
        <p:nvSpPr>
          <p:cNvPr id="138251" name="Rectangle 11"/>
          <p:cNvSpPr>
            <a:spLocks noChangeArrowheads="1"/>
          </p:cNvSpPr>
          <p:nvPr/>
        </p:nvSpPr>
        <p:spPr bwMode="auto">
          <a:xfrm>
            <a:off x="2083680" y="3251355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52" name="Rectangle 12"/>
          <p:cNvSpPr>
            <a:spLocks noChangeArrowheads="1"/>
          </p:cNvSpPr>
          <p:nvPr/>
        </p:nvSpPr>
        <p:spPr bwMode="auto">
          <a:xfrm>
            <a:off x="2635200" y="3251355"/>
            <a:ext cx="55440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53" name="Rectangle 13"/>
          <p:cNvSpPr>
            <a:spLocks noChangeArrowheads="1"/>
          </p:cNvSpPr>
          <p:nvPr/>
        </p:nvSpPr>
        <p:spPr bwMode="auto">
          <a:xfrm>
            <a:off x="318960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54" name="Rectangle 14"/>
          <p:cNvSpPr>
            <a:spLocks noChangeArrowheads="1"/>
          </p:cNvSpPr>
          <p:nvPr/>
        </p:nvSpPr>
        <p:spPr bwMode="auto">
          <a:xfrm>
            <a:off x="374256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55" name="Rectangle 15"/>
          <p:cNvSpPr>
            <a:spLocks noChangeArrowheads="1"/>
          </p:cNvSpPr>
          <p:nvPr/>
        </p:nvSpPr>
        <p:spPr bwMode="auto">
          <a:xfrm>
            <a:off x="429552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56" name="Rectangle 16"/>
          <p:cNvSpPr>
            <a:spLocks noChangeArrowheads="1"/>
          </p:cNvSpPr>
          <p:nvPr/>
        </p:nvSpPr>
        <p:spPr bwMode="auto">
          <a:xfrm>
            <a:off x="484848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57" name="Rectangle 17"/>
          <p:cNvSpPr>
            <a:spLocks noChangeArrowheads="1"/>
          </p:cNvSpPr>
          <p:nvPr/>
        </p:nvSpPr>
        <p:spPr bwMode="auto">
          <a:xfrm>
            <a:off x="540144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58" name="Rectangle 18"/>
          <p:cNvSpPr>
            <a:spLocks noChangeArrowheads="1"/>
          </p:cNvSpPr>
          <p:nvPr/>
        </p:nvSpPr>
        <p:spPr bwMode="auto">
          <a:xfrm>
            <a:off x="2083680" y="3735246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59" name="Rectangle 19"/>
          <p:cNvSpPr>
            <a:spLocks noChangeArrowheads="1"/>
          </p:cNvSpPr>
          <p:nvPr/>
        </p:nvSpPr>
        <p:spPr bwMode="auto">
          <a:xfrm>
            <a:off x="2635200" y="3735246"/>
            <a:ext cx="55440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60" name="Rectangle 20"/>
          <p:cNvSpPr>
            <a:spLocks noChangeArrowheads="1"/>
          </p:cNvSpPr>
          <p:nvPr/>
        </p:nvSpPr>
        <p:spPr bwMode="auto">
          <a:xfrm>
            <a:off x="318960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61" name="Rectangle 21"/>
          <p:cNvSpPr>
            <a:spLocks noChangeArrowheads="1"/>
          </p:cNvSpPr>
          <p:nvPr/>
        </p:nvSpPr>
        <p:spPr bwMode="auto">
          <a:xfrm>
            <a:off x="374256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62" name="Rectangle 22"/>
          <p:cNvSpPr>
            <a:spLocks noChangeArrowheads="1"/>
          </p:cNvSpPr>
          <p:nvPr/>
        </p:nvSpPr>
        <p:spPr bwMode="auto">
          <a:xfrm>
            <a:off x="429552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63" name="Rectangle 23"/>
          <p:cNvSpPr>
            <a:spLocks noChangeArrowheads="1"/>
          </p:cNvSpPr>
          <p:nvPr/>
        </p:nvSpPr>
        <p:spPr bwMode="auto">
          <a:xfrm>
            <a:off x="484848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64" name="Rectangle 24"/>
          <p:cNvSpPr>
            <a:spLocks noChangeArrowheads="1"/>
          </p:cNvSpPr>
          <p:nvPr/>
        </p:nvSpPr>
        <p:spPr bwMode="auto">
          <a:xfrm>
            <a:off x="540144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65" name="Rectangle 25"/>
          <p:cNvSpPr>
            <a:spLocks noChangeArrowheads="1"/>
          </p:cNvSpPr>
          <p:nvPr/>
        </p:nvSpPr>
        <p:spPr bwMode="auto">
          <a:xfrm>
            <a:off x="2083680" y="4219137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66" name="Rectangle 26"/>
          <p:cNvSpPr>
            <a:spLocks noChangeArrowheads="1"/>
          </p:cNvSpPr>
          <p:nvPr/>
        </p:nvSpPr>
        <p:spPr bwMode="auto">
          <a:xfrm>
            <a:off x="2635200" y="4219137"/>
            <a:ext cx="55440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67" name="Rectangle 27"/>
          <p:cNvSpPr>
            <a:spLocks noChangeArrowheads="1"/>
          </p:cNvSpPr>
          <p:nvPr/>
        </p:nvSpPr>
        <p:spPr bwMode="auto">
          <a:xfrm>
            <a:off x="318960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68" name="Rectangle 28"/>
          <p:cNvSpPr>
            <a:spLocks noChangeArrowheads="1"/>
          </p:cNvSpPr>
          <p:nvPr/>
        </p:nvSpPr>
        <p:spPr bwMode="auto">
          <a:xfrm>
            <a:off x="3742560" y="4219137"/>
            <a:ext cx="55296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69" name="Rectangle 29"/>
          <p:cNvSpPr>
            <a:spLocks noChangeArrowheads="1"/>
          </p:cNvSpPr>
          <p:nvPr/>
        </p:nvSpPr>
        <p:spPr bwMode="auto">
          <a:xfrm>
            <a:off x="429552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70" name="Rectangle 30"/>
          <p:cNvSpPr>
            <a:spLocks noChangeArrowheads="1"/>
          </p:cNvSpPr>
          <p:nvPr/>
        </p:nvSpPr>
        <p:spPr bwMode="auto">
          <a:xfrm>
            <a:off x="484848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71" name="Rectangle 31"/>
          <p:cNvSpPr>
            <a:spLocks noChangeArrowheads="1"/>
          </p:cNvSpPr>
          <p:nvPr/>
        </p:nvSpPr>
        <p:spPr bwMode="auto">
          <a:xfrm>
            <a:off x="540144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72" name="Rectangle 32"/>
          <p:cNvSpPr>
            <a:spLocks noChangeArrowheads="1"/>
          </p:cNvSpPr>
          <p:nvPr/>
        </p:nvSpPr>
        <p:spPr bwMode="auto">
          <a:xfrm>
            <a:off x="2083680" y="4703027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73" name="Rectangle 33"/>
          <p:cNvSpPr>
            <a:spLocks noChangeArrowheads="1"/>
          </p:cNvSpPr>
          <p:nvPr/>
        </p:nvSpPr>
        <p:spPr bwMode="auto">
          <a:xfrm>
            <a:off x="2635200" y="4703027"/>
            <a:ext cx="55440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74" name="Rectangle 34"/>
          <p:cNvSpPr>
            <a:spLocks noChangeArrowheads="1"/>
          </p:cNvSpPr>
          <p:nvPr/>
        </p:nvSpPr>
        <p:spPr bwMode="auto">
          <a:xfrm>
            <a:off x="318960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75" name="Rectangle 35"/>
          <p:cNvSpPr>
            <a:spLocks noChangeArrowheads="1"/>
          </p:cNvSpPr>
          <p:nvPr/>
        </p:nvSpPr>
        <p:spPr bwMode="auto">
          <a:xfrm>
            <a:off x="374256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76" name="Rectangle 36"/>
          <p:cNvSpPr>
            <a:spLocks noChangeArrowheads="1"/>
          </p:cNvSpPr>
          <p:nvPr/>
        </p:nvSpPr>
        <p:spPr bwMode="auto">
          <a:xfrm>
            <a:off x="429552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77" name="Rectangle 37"/>
          <p:cNvSpPr>
            <a:spLocks noChangeArrowheads="1"/>
          </p:cNvSpPr>
          <p:nvPr/>
        </p:nvSpPr>
        <p:spPr bwMode="auto">
          <a:xfrm>
            <a:off x="4848480" y="4703027"/>
            <a:ext cx="55296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78" name="Rectangle 38"/>
          <p:cNvSpPr>
            <a:spLocks noChangeArrowheads="1"/>
          </p:cNvSpPr>
          <p:nvPr/>
        </p:nvSpPr>
        <p:spPr bwMode="auto">
          <a:xfrm>
            <a:off x="540144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79" name="Rectangle 39"/>
          <p:cNvSpPr>
            <a:spLocks noChangeArrowheads="1"/>
          </p:cNvSpPr>
          <p:nvPr/>
        </p:nvSpPr>
        <p:spPr bwMode="auto">
          <a:xfrm>
            <a:off x="5954401" y="3251355"/>
            <a:ext cx="55440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80" name="Rectangle 40"/>
          <p:cNvSpPr>
            <a:spLocks noChangeArrowheads="1"/>
          </p:cNvSpPr>
          <p:nvPr/>
        </p:nvSpPr>
        <p:spPr bwMode="auto">
          <a:xfrm>
            <a:off x="5954401" y="3735246"/>
            <a:ext cx="55440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81" name="Rectangle 41"/>
          <p:cNvSpPr>
            <a:spLocks noChangeArrowheads="1"/>
          </p:cNvSpPr>
          <p:nvPr/>
        </p:nvSpPr>
        <p:spPr bwMode="auto">
          <a:xfrm>
            <a:off x="5954401" y="4219137"/>
            <a:ext cx="55440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82" name="Rectangle 42"/>
          <p:cNvSpPr>
            <a:spLocks noChangeArrowheads="1"/>
          </p:cNvSpPr>
          <p:nvPr/>
        </p:nvSpPr>
        <p:spPr bwMode="auto">
          <a:xfrm>
            <a:off x="5954401" y="4703027"/>
            <a:ext cx="55440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83" name="Rectangle 43"/>
          <p:cNvSpPr>
            <a:spLocks noChangeArrowheads="1"/>
          </p:cNvSpPr>
          <p:nvPr/>
        </p:nvSpPr>
        <p:spPr bwMode="auto">
          <a:xfrm>
            <a:off x="6508801" y="3251355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84" name="Rectangle 44"/>
          <p:cNvSpPr>
            <a:spLocks noChangeArrowheads="1"/>
          </p:cNvSpPr>
          <p:nvPr/>
        </p:nvSpPr>
        <p:spPr bwMode="auto">
          <a:xfrm>
            <a:off x="706032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85" name="Rectangle 45"/>
          <p:cNvSpPr>
            <a:spLocks noChangeArrowheads="1"/>
          </p:cNvSpPr>
          <p:nvPr/>
        </p:nvSpPr>
        <p:spPr bwMode="auto">
          <a:xfrm>
            <a:off x="6508801" y="3735246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86" name="Rectangle 46"/>
          <p:cNvSpPr>
            <a:spLocks noChangeArrowheads="1"/>
          </p:cNvSpPr>
          <p:nvPr/>
        </p:nvSpPr>
        <p:spPr bwMode="auto">
          <a:xfrm>
            <a:off x="706032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87" name="Rectangle 47"/>
          <p:cNvSpPr>
            <a:spLocks noChangeArrowheads="1"/>
          </p:cNvSpPr>
          <p:nvPr/>
        </p:nvSpPr>
        <p:spPr bwMode="auto">
          <a:xfrm>
            <a:off x="6508801" y="4219137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88" name="Rectangle 48"/>
          <p:cNvSpPr>
            <a:spLocks noChangeArrowheads="1"/>
          </p:cNvSpPr>
          <p:nvPr/>
        </p:nvSpPr>
        <p:spPr bwMode="auto">
          <a:xfrm>
            <a:off x="706032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89" name="Rectangle 49"/>
          <p:cNvSpPr>
            <a:spLocks noChangeArrowheads="1"/>
          </p:cNvSpPr>
          <p:nvPr/>
        </p:nvSpPr>
        <p:spPr bwMode="auto">
          <a:xfrm>
            <a:off x="6508801" y="4703027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90" name="Rectangle 50"/>
          <p:cNvSpPr>
            <a:spLocks noChangeArrowheads="1"/>
          </p:cNvSpPr>
          <p:nvPr/>
        </p:nvSpPr>
        <p:spPr bwMode="auto">
          <a:xfrm>
            <a:off x="706032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91" name="Rectangle 51"/>
          <p:cNvSpPr>
            <a:spLocks noChangeArrowheads="1"/>
          </p:cNvSpPr>
          <p:nvPr/>
        </p:nvSpPr>
        <p:spPr bwMode="auto">
          <a:xfrm>
            <a:off x="761328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92" name="Rectangle 52"/>
          <p:cNvSpPr>
            <a:spLocks noChangeArrowheads="1"/>
          </p:cNvSpPr>
          <p:nvPr/>
        </p:nvSpPr>
        <p:spPr bwMode="auto">
          <a:xfrm>
            <a:off x="761328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93" name="Rectangle 53"/>
          <p:cNvSpPr>
            <a:spLocks noChangeArrowheads="1"/>
          </p:cNvSpPr>
          <p:nvPr/>
        </p:nvSpPr>
        <p:spPr bwMode="auto">
          <a:xfrm>
            <a:off x="761328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94" name="Rectangle 54"/>
          <p:cNvSpPr>
            <a:spLocks noChangeArrowheads="1"/>
          </p:cNvSpPr>
          <p:nvPr/>
        </p:nvSpPr>
        <p:spPr bwMode="auto">
          <a:xfrm>
            <a:off x="7613280" y="4703027"/>
            <a:ext cx="55296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95" name="Rectangle 55"/>
          <p:cNvSpPr>
            <a:spLocks noChangeArrowheads="1"/>
          </p:cNvSpPr>
          <p:nvPr/>
        </p:nvSpPr>
        <p:spPr bwMode="auto">
          <a:xfrm>
            <a:off x="816624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96" name="Rectangle 56"/>
          <p:cNvSpPr>
            <a:spLocks noChangeArrowheads="1"/>
          </p:cNvSpPr>
          <p:nvPr/>
        </p:nvSpPr>
        <p:spPr bwMode="auto">
          <a:xfrm>
            <a:off x="816624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97" name="Rectangle 57"/>
          <p:cNvSpPr>
            <a:spLocks noChangeArrowheads="1"/>
          </p:cNvSpPr>
          <p:nvPr/>
        </p:nvSpPr>
        <p:spPr bwMode="auto">
          <a:xfrm>
            <a:off x="816624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98" name="Rectangle 58"/>
          <p:cNvSpPr>
            <a:spLocks noChangeArrowheads="1"/>
          </p:cNvSpPr>
          <p:nvPr/>
        </p:nvSpPr>
        <p:spPr bwMode="auto">
          <a:xfrm>
            <a:off x="816624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cxnSp>
        <p:nvCxnSpPr>
          <p:cNvPr id="138299" name="AutoShape 59"/>
          <p:cNvCxnSpPr>
            <a:cxnSpLocks noChangeShapeType="1"/>
            <a:stCxn id="138244" idx="2"/>
            <a:endCxn id="138259" idx="0"/>
          </p:cNvCxnSpPr>
          <p:nvPr/>
        </p:nvCxnSpPr>
        <p:spPr bwMode="auto">
          <a:xfrm>
            <a:off x="2636640" y="2699777"/>
            <a:ext cx="276480" cy="1035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300" name="AutoShape 60"/>
          <p:cNvCxnSpPr>
            <a:cxnSpLocks noChangeShapeType="1"/>
            <a:stCxn id="138245" idx="2"/>
            <a:endCxn id="138268" idx="0"/>
          </p:cNvCxnSpPr>
          <p:nvPr/>
        </p:nvCxnSpPr>
        <p:spPr bwMode="auto">
          <a:xfrm>
            <a:off x="3189600" y="2699777"/>
            <a:ext cx="829440" cy="15193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301" name="AutoShape 61"/>
          <p:cNvCxnSpPr>
            <a:cxnSpLocks noChangeShapeType="1"/>
            <a:stCxn id="138246" idx="2"/>
            <a:endCxn id="138294" idx="0"/>
          </p:cNvCxnSpPr>
          <p:nvPr/>
        </p:nvCxnSpPr>
        <p:spPr bwMode="auto">
          <a:xfrm>
            <a:off x="3742560" y="2699777"/>
            <a:ext cx="4147200" cy="2003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302" name="AutoShape 62"/>
          <p:cNvCxnSpPr>
            <a:cxnSpLocks noChangeShapeType="1"/>
            <a:stCxn id="138320" idx="2"/>
            <a:endCxn id="138309" idx="0"/>
          </p:cNvCxnSpPr>
          <p:nvPr/>
        </p:nvCxnSpPr>
        <p:spPr bwMode="auto">
          <a:xfrm flipH="1">
            <a:off x="3085920" y="2699777"/>
            <a:ext cx="2004480" cy="2003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138303" name="AutoShape 63"/>
          <p:cNvCxnSpPr>
            <a:cxnSpLocks noChangeShapeType="1"/>
            <a:stCxn id="138248" idx="2"/>
            <a:endCxn id="138277" idx="0"/>
          </p:cNvCxnSpPr>
          <p:nvPr/>
        </p:nvCxnSpPr>
        <p:spPr bwMode="auto">
          <a:xfrm flipH="1">
            <a:off x="5124960" y="2699777"/>
            <a:ext cx="345600" cy="2003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138304" name="AutoShape 64"/>
          <p:cNvCxnSpPr>
            <a:cxnSpLocks noChangeShapeType="1"/>
            <a:stCxn id="138322" idx="2"/>
            <a:endCxn id="138308" idx="0"/>
          </p:cNvCxnSpPr>
          <p:nvPr/>
        </p:nvCxnSpPr>
        <p:spPr bwMode="auto">
          <a:xfrm>
            <a:off x="5862240" y="2699777"/>
            <a:ext cx="195840" cy="1035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sp>
        <p:nvSpPr>
          <p:cNvPr id="138305" name="Text Box 65"/>
          <p:cNvSpPr txBox="1">
            <a:spLocks noChangeArrowheads="1"/>
          </p:cNvSpPr>
          <p:nvPr/>
        </p:nvSpPr>
        <p:spPr bwMode="auto">
          <a:xfrm>
            <a:off x="477060" y="3789972"/>
            <a:ext cx="1728000" cy="63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36" tIns="41469" rIns="82936" bIns="4146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physical memory </a:t>
            </a:r>
          </a:p>
        </p:txBody>
      </p:sp>
      <p:sp>
        <p:nvSpPr>
          <p:cNvPr id="138306" name="Text Box 66"/>
          <p:cNvSpPr txBox="1">
            <a:spLocks noChangeArrowheads="1"/>
          </p:cNvSpPr>
          <p:nvPr/>
        </p:nvSpPr>
        <p:spPr bwMode="auto">
          <a:xfrm>
            <a:off x="546180" y="5656408"/>
            <a:ext cx="1935360" cy="361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36" tIns="41469" rIns="82936" bIns="4146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DMA I/O stream</a:t>
            </a:r>
          </a:p>
        </p:txBody>
      </p:sp>
      <p:sp>
        <p:nvSpPr>
          <p:cNvPr id="138307" name="Rectangle 67"/>
          <p:cNvSpPr>
            <a:spLocks noChangeArrowheads="1"/>
          </p:cNvSpPr>
          <p:nvPr/>
        </p:nvSpPr>
        <p:spPr bwMode="auto">
          <a:xfrm>
            <a:off x="4986720" y="2215886"/>
            <a:ext cx="967680" cy="483891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500" dirty="0">
                <a:latin typeface="Arial" charset="0"/>
              </a:rPr>
              <a:t>user I/O </a:t>
            </a:r>
          </a:p>
          <a:p>
            <a:pPr algn="ctr"/>
            <a:r>
              <a:rPr lang="en-US" sz="1500" dirty="0">
                <a:latin typeface="Arial" charset="0"/>
              </a:rPr>
              <a:t>buffer</a:t>
            </a:r>
          </a:p>
        </p:txBody>
      </p:sp>
      <p:sp>
        <p:nvSpPr>
          <p:cNvPr id="138308" name="Rectangle 68"/>
          <p:cNvSpPr>
            <a:spLocks noChangeArrowheads="1"/>
          </p:cNvSpPr>
          <p:nvPr/>
        </p:nvSpPr>
        <p:spPr bwMode="auto">
          <a:xfrm>
            <a:off x="5954400" y="3735246"/>
            <a:ext cx="207360" cy="48389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309" name="Rectangle 69"/>
          <p:cNvSpPr>
            <a:spLocks noChangeArrowheads="1"/>
          </p:cNvSpPr>
          <p:nvPr/>
        </p:nvSpPr>
        <p:spPr bwMode="auto">
          <a:xfrm>
            <a:off x="2982240" y="4703027"/>
            <a:ext cx="207360" cy="48389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310" name="Rectangle 70"/>
          <p:cNvSpPr>
            <a:spLocks noChangeArrowheads="1"/>
          </p:cNvSpPr>
          <p:nvPr/>
        </p:nvSpPr>
        <p:spPr bwMode="auto">
          <a:xfrm>
            <a:off x="4848480" y="4703027"/>
            <a:ext cx="552960" cy="48389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311" name="Rectangle 71"/>
          <p:cNvSpPr>
            <a:spLocks noChangeArrowheads="1"/>
          </p:cNvSpPr>
          <p:nvPr/>
        </p:nvSpPr>
        <p:spPr bwMode="auto">
          <a:xfrm>
            <a:off x="4433760" y="5670809"/>
            <a:ext cx="207360" cy="48389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312" name="Rectangle 72"/>
          <p:cNvSpPr>
            <a:spLocks noChangeArrowheads="1"/>
          </p:cNvSpPr>
          <p:nvPr/>
        </p:nvSpPr>
        <p:spPr bwMode="auto">
          <a:xfrm>
            <a:off x="4641120" y="5670809"/>
            <a:ext cx="552960" cy="48389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313" name="Rectangle 73"/>
          <p:cNvSpPr>
            <a:spLocks noChangeArrowheads="1"/>
          </p:cNvSpPr>
          <p:nvPr/>
        </p:nvSpPr>
        <p:spPr bwMode="auto">
          <a:xfrm>
            <a:off x="5194080" y="5670809"/>
            <a:ext cx="207360" cy="48389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cxnSp>
        <p:nvCxnSpPr>
          <p:cNvPr id="138314" name="AutoShape 74"/>
          <p:cNvCxnSpPr>
            <a:cxnSpLocks noChangeShapeType="1"/>
            <a:stCxn id="138311" idx="1"/>
            <a:endCxn id="138309" idx="2"/>
          </p:cNvCxnSpPr>
          <p:nvPr/>
        </p:nvCxnSpPr>
        <p:spPr bwMode="auto">
          <a:xfrm rot="10800000">
            <a:off x="3085920" y="5186918"/>
            <a:ext cx="1347840" cy="725836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315" name="AutoShape 75"/>
          <p:cNvCxnSpPr>
            <a:cxnSpLocks noChangeShapeType="1"/>
            <a:stCxn id="138312" idx="0"/>
            <a:endCxn id="138310" idx="2"/>
          </p:cNvCxnSpPr>
          <p:nvPr/>
        </p:nvCxnSpPr>
        <p:spPr bwMode="auto">
          <a:xfrm rot="16200000">
            <a:off x="4779335" y="5325184"/>
            <a:ext cx="483891" cy="20736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316" name="AutoShape 76"/>
          <p:cNvCxnSpPr>
            <a:cxnSpLocks noChangeShapeType="1"/>
            <a:stCxn id="138313" idx="3"/>
            <a:endCxn id="138308" idx="2"/>
          </p:cNvCxnSpPr>
          <p:nvPr/>
        </p:nvCxnSpPr>
        <p:spPr bwMode="auto">
          <a:xfrm flipV="1">
            <a:off x="5401440" y="4219137"/>
            <a:ext cx="656640" cy="169361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317" name="Line 77"/>
          <p:cNvSpPr>
            <a:spLocks noChangeShapeType="1"/>
          </p:cNvSpPr>
          <p:nvPr/>
        </p:nvSpPr>
        <p:spPr bwMode="auto">
          <a:xfrm>
            <a:off x="5194080" y="2215886"/>
            <a:ext cx="0" cy="48389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8318" name="Line 78"/>
          <p:cNvSpPr>
            <a:spLocks noChangeShapeType="1"/>
          </p:cNvSpPr>
          <p:nvPr/>
        </p:nvSpPr>
        <p:spPr bwMode="auto">
          <a:xfrm>
            <a:off x="5747040" y="2215886"/>
            <a:ext cx="0" cy="48389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8320" name="Rectangle 80"/>
          <p:cNvSpPr>
            <a:spLocks noChangeArrowheads="1"/>
          </p:cNvSpPr>
          <p:nvPr/>
        </p:nvSpPr>
        <p:spPr bwMode="auto">
          <a:xfrm>
            <a:off x="4986720" y="2215886"/>
            <a:ext cx="207360" cy="48389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321" name="Rectangle 81"/>
          <p:cNvSpPr>
            <a:spLocks noChangeArrowheads="1"/>
          </p:cNvSpPr>
          <p:nvPr/>
        </p:nvSpPr>
        <p:spPr bwMode="auto">
          <a:xfrm>
            <a:off x="5194080" y="2215886"/>
            <a:ext cx="552960" cy="48389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prstDash val="dashDot"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322" name="Rectangle 82"/>
          <p:cNvSpPr>
            <a:spLocks noChangeArrowheads="1"/>
          </p:cNvSpPr>
          <p:nvPr/>
        </p:nvSpPr>
        <p:spPr bwMode="auto">
          <a:xfrm>
            <a:off x="5758560" y="2215886"/>
            <a:ext cx="207360" cy="48389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13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13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1000" fill="hold"/>
                                        <p:tgtEl>
                                          <p:spTgt spid="13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308" grpId="0" animBg="1"/>
      <p:bldP spid="138309" grpId="0" animBg="1"/>
      <p:bldP spid="138310" grpId="0" animBg="1"/>
      <p:bldP spid="138311" grpId="0" animBg="1"/>
      <p:bldP spid="138312" grpId="0" animBg="1"/>
      <p:bldP spid="138313" grpId="0" animBg="1"/>
      <p:bldP spid="138320" grpId="0" animBg="1"/>
      <p:bldP spid="138321" grpId="0" animBg="1"/>
      <p:bldP spid="1383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3794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Welcome to the Wonderful </a:t>
            </a:r>
            <a:br>
              <a:rPr lang="en-US" smtClean="0">
                <a:latin typeface="Times New Roman" pitchFamily="4" charset="0"/>
                <a:ea typeface="ＭＳ Ｐゴシック" pitchFamily="4" charset="-128"/>
              </a:rPr>
            </a:br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World of Peripheral Devices!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Our computers typically have lots of devices attached to them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Each device needs to have some code associated with it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To perform whatever operations it does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To integrate it with the rest of the system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In modern commodity OSes, the code that handles these devices dwarfs the rest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84138"/>
            <a:ext cx="8229600" cy="1143000"/>
          </a:xfrm>
        </p:spPr>
        <p:txBody>
          <a:bodyPr/>
          <a:lstStyle/>
          <a:p>
            <a:r>
              <a:rPr lang="en-GB" dirty="0" smtClean="0"/>
              <a:t>M</a:t>
            </a:r>
            <a:r>
              <a:rPr lang="en-GB" dirty="0" smtClean="0"/>
              <a:t>emory </a:t>
            </a:r>
            <a:r>
              <a:rPr lang="en-GB" dirty="0"/>
              <a:t>M</a:t>
            </a:r>
            <a:r>
              <a:rPr lang="en-GB" dirty="0" smtClean="0"/>
              <a:t>apped </a:t>
            </a:r>
            <a:r>
              <a:rPr lang="en-GB" dirty="0"/>
              <a:t>I/O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977900"/>
            <a:ext cx="8229600" cy="4525963"/>
          </a:xfrm>
        </p:spPr>
        <p:txBody>
          <a:bodyPr>
            <a:noAutofit/>
          </a:bodyPr>
          <a:lstStyle/>
          <a:p>
            <a:r>
              <a:rPr lang="en-GB" sz="2400" dirty="0"/>
              <a:t>DMA may not be the best way to do I/O</a:t>
            </a:r>
            <a:endParaRPr lang="en-GB" sz="2400" dirty="0" smtClean="0"/>
          </a:p>
          <a:p>
            <a:pPr lvl="1"/>
            <a:r>
              <a:rPr lang="en-GB" sz="2400" dirty="0"/>
              <a:t>D</a:t>
            </a:r>
            <a:r>
              <a:rPr lang="en-GB" sz="2400" dirty="0" smtClean="0"/>
              <a:t>esigned </a:t>
            </a:r>
            <a:r>
              <a:rPr lang="en-GB" sz="2400" dirty="0"/>
              <a:t>for large contiguous transfers</a:t>
            </a:r>
            <a:endParaRPr lang="en-GB" sz="2400" dirty="0" smtClean="0"/>
          </a:p>
          <a:p>
            <a:pPr lvl="1"/>
            <a:r>
              <a:rPr lang="en-GB" sz="2400" dirty="0"/>
              <a:t>S</a:t>
            </a:r>
            <a:r>
              <a:rPr lang="en-GB" sz="2400" dirty="0" smtClean="0"/>
              <a:t>ome </a:t>
            </a:r>
            <a:r>
              <a:rPr lang="en-GB" sz="2400" dirty="0"/>
              <a:t>devices have many small sparse transfers</a:t>
            </a:r>
            <a:endParaRPr lang="en-GB" sz="2400" dirty="0" smtClean="0"/>
          </a:p>
          <a:p>
            <a:pPr lvl="2"/>
            <a:r>
              <a:rPr lang="en-GB" sz="1800" dirty="0"/>
              <a:t>E</a:t>
            </a:r>
            <a:r>
              <a:rPr lang="en-GB" sz="1800" dirty="0" smtClean="0"/>
              <a:t>.g., </a:t>
            </a:r>
            <a:r>
              <a:rPr lang="en-GB" sz="1800" dirty="0"/>
              <a:t>consider a video game display </a:t>
            </a:r>
            <a:r>
              <a:rPr lang="en-GB" sz="1800" dirty="0" smtClean="0"/>
              <a:t>adaptor</a:t>
            </a:r>
          </a:p>
          <a:p>
            <a:r>
              <a:rPr lang="en-GB" sz="2400" dirty="0" smtClean="0"/>
              <a:t>Instead, treat registers/memory in device as part of the regular memory space</a:t>
            </a:r>
          </a:p>
          <a:p>
            <a:pPr lvl="1"/>
            <a:r>
              <a:rPr lang="en-GB" sz="2400" dirty="0" smtClean="0"/>
              <a:t>Accessed by reading/writing those locations</a:t>
            </a:r>
          </a:p>
          <a:p>
            <a:r>
              <a:rPr lang="en-GB" sz="2400" dirty="0" smtClean="0"/>
              <a:t>For example, a </a:t>
            </a:r>
            <a:r>
              <a:rPr lang="en-GB" sz="2400" dirty="0" smtClean="0"/>
              <a:t>bit</a:t>
            </a:r>
            <a:r>
              <a:rPr lang="en-GB" sz="2400" dirty="0"/>
              <a:t>-mapped display adaptor</a:t>
            </a:r>
          </a:p>
          <a:p>
            <a:pPr lvl="1"/>
            <a:r>
              <a:rPr lang="en-GB" sz="2400" dirty="0"/>
              <a:t>1Mpixel display controller, on the CPU memory bus</a:t>
            </a:r>
            <a:endParaRPr lang="en-GB" sz="2400" dirty="0" smtClean="0"/>
          </a:p>
          <a:p>
            <a:pPr lvl="1"/>
            <a:r>
              <a:rPr lang="en-GB" sz="2400" dirty="0"/>
              <a:t>E</a:t>
            </a:r>
            <a:r>
              <a:rPr lang="en-GB" sz="2400" dirty="0" smtClean="0"/>
              <a:t>ach </a:t>
            </a:r>
            <a:r>
              <a:rPr lang="en-GB" sz="2400" dirty="0"/>
              <a:t>word of </a:t>
            </a:r>
            <a:r>
              <a:rPr lang="en-GB" sz="2400" dirty="0" smtClean="0"/>
              <a:t>memory </a:t>
            </a:r>
            <a:r>
              <a:rPr lang="en-GB" sz="2400" dirty="0"/>
              <a:t>corresponds to one pixel</a:t>
            </a:r>
            <a:endParaRPr lang="en-GB" sz="2400" dirty="0" smtClean="0"/>
          </a:p>
          <a:p>
            <a:pPr lvl="1"/>
            <a:r>
              <a:rPr lang="en-GB" sz="2400" dirty="0"/>
              <a:t>A</a:t>
            </a:r>
            <a:r>
              <a:rPr lang="en-GB" sz="2400" dirty="0" smtClean="0"/>
              <a:t>pplication </a:t>
            </a:r>
            <a:r>
              <a:rPr lang="en-GB" sz="2400" dirty="0"/>
              <a:t>uses ordinary stores to update display</a:t>
            </a:r>
            <a:endParaRPr lang="en-GB" sz="2400" dirty="0" smtClean="0"/>
          </a:p>
          <a:p>
            <a:r>
              <a:rPr lang="en-GB" sz="2400" dirty="0"/>
              <a:t>L</a:t>
            </a:r>
            <a:r>
              <a:rPr lang="en-GB" sz="2400" dirty="0" smtClean="0"/>
              <a:t>ow </a:t>
            </a:r>
            <a:r>
              <a:rPr lang="en-GB" sz="2400" dirty="0"/>
              <a:t>overhead per update, no interrupts to service</a:t>
            </a:r>
            <a:endParaRPr lang="en-GB" sz="2400" dirty="0" smtClean="0"/>
          </a:p>
          <a:p>
            <a:r>
              <a:rPr lang="en-GB" sz="2400" dirty="0"/>
              <a:t>R</a:t>
            </a:r>
            <a:r>
              <a:rPr lang="en-GB" sz="2400" dirty="0" smtClean="0"/>
              <a:t>elatively </a:t>
            </a:r>
            <a:r>
              <a:rPr lang="en-GB" sz="2400" dirty="0"/>
              <a:t>easy to program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Trade-off:</a:t>
            </a:r>
            <a:r>
              <a:rPr lang="en-GB" dirty="0" smtClean="0"/>
              <a:t> Memory Mapping </a:t>
            </a:r>
            <a:r>
              <a:rPr lang="en-GB" dirty="0"/>
              <a:t>vs. DMA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3000"/>
              </a:lnSpc>
            </a:pPr>
            <a:r>
              <a:rPr lang="en-GB" dirty="0"/>
              <a:t>DMA performs large transfers efficiently</a:t>
            </a:r>
            <a:endParaRPr lang="en-GB" dirty="0" smtClean="0"/>
          </a:p>
          <a:p>
            <a:pPr lvl="1">
              <a:lnSpc>
                <a:spcPct val="83000"/>
              </a:lnSpc>
            </a:pPr>
            <a:r>
              <a:rPr lang="en-GB" dirty="0"/>
              <a:t>B</a:t>
            </a:r>
            <a:r>
              <a:rPr lang="en-GB" dirty="0" smtClean="0"/>
              <a:t>etter </a:t>
            </a:r>
            <a:r>
              <a:rPr lang="en-GB" dirty="0"/>
              <a:t>utilization of both the devices and the CPU</a:t>
            </a:r>
            <a:endParaRPr lang="en-GB" dirty="0" smtClean="0"/>
          </a:p>
          <a:p>
            <a:pPr lvl="2">
              <a:lnSpc>
                <a:spcPct val="83000"/>
              </a:lnSpc>
            </a:pPr>
            <a:r>
              <a:rPr lang="en-GB" dirty="0"/>
              <a:t>D</a:t>
            </a:r>
            <a:r>
              <a:rPr lang="en-GB" dirty="0" smtClean="0"/>
              <a:t>evice </a:t>
            </a:r>
            <a:r>
              <a:rPr lang="en-GB" dirty="0"/>
              <a:t>doesn't have to wait for CPU to do transfers</a:t>
            </a:r>
            <a:endParaRPr lang="en-GB" dirty="0" smtClean="0"/>
          </a:p>
          <a:p>
            <a:pPr lvl="1">
              <a:lnSpc>
                <a:spcPct val="83000"/>
              </a:lnSpc>
            </a:pPr>
            <a:r>
              <a:rPr lang="en-GB" dirty="0"/>
              <a:t>B</a:t>
            </a:r>
            <a:r>
              <a:rPr lang="en-GB" dirty="0" smtClean="0"/>
              <a:t>ut </a:t>
            </a:r>
            <a:r>
              <a:rPr lang="en-GB" dirty="0"/>
              <a:t>there is considerable per transfer overhead</a:t>
            </a:r>
            <a:endParaRPr lang="en-GB" dirty="0" smtClean="0"/>
          </a:p>
          <a:p>
            <a:pPr lvl="2">
              <a:lnSpc>
                <a:spcPct val="83000"/>
              </a:lnSpc>
            </a:pPr>
            <a:r>
              <a:rPr lang="en-GB" dirty="0"/>
              <a:t>S</a:t>
            </a:r>
            <a:r>
              <a:rPr lang="en-GB" dirty="0" smtClean="0"/>
              <a:t>etting </a:t>
            </a:r>
            <a:r>
              <a:rPr lang="en-GB" dirty="0"/>
              <a:t>up the operation, processing completion interrupt</a:t>
            </a:r>
            <a:endParaRPr lang="en-GB" dirty="0" smtClean="0"/>
          </a:p>
          <a:p>
            <a:pPr>
              <a:lnSpc>
                <a:spcPct val="83000"/>
              </a:lnSpc>
            </a:pPr>
            <a:r>
              <a:rPr lang="en-GB" dirty="0"/>
              <a:t>M</a:t>
            </a:r>
            <a:r>
              <a:rPr lang="en-GB" dirty="0" smtClean="0"/>
              <a:t>emory</a:t>
            </a:r>
            <a:r>
              <a:rPr lang="en-GB" dirty="0"/>
              <a:t>-mapped I/O has no </a:t>
            </a:r>
            <a:r>
              <a:rPr lang="en-GB" dirty="0" smtClean="0"/>
              <a:t>per-op </a:t>
            </a:r>
            <a:r>
              <a:rPr lang="en-GB" dirty="0"/>
              <a:t>overhead</a:t>
            </a:r>
            <a:endParaRPr lang="en-GB" dirty="0" smtClean="0"/>
          </a:p>
          <a:p>
            <a:pPr lvl="1">
              <a:lnSpc>
                <a:spcPct val="83000"/>
              </a:lnSpc>
            </a:pPr>
            <a:r>
              <a:rPr lang="en-GB" dirty="0"/>
              <a:t>B</a:t>
            </a:r>
            <a:r>
              <a:rPr lang="en-GB" dirty="0" smtClean="0"/>
              <a:t>ut </a:t>
            </a:r>
            <a:r>
              <a:rPr lang="en-GB" dirty="0"/>
              <a:t>every byte is transferred by a CPU instruction</a:t>
            </a:r>
            <a:endParaRPr lang="en-GB" dirty="0" smtClean="0"/>
          </a:p>
          <a:p>
            <a:pPr lvl="2">
              <a:lnSpc>
                <a:spcPct val="83000"/>
              </a:lnSpc>
            </a:pPr>
            <a:r>
              <a:rPr lang="en-GB" dirty="0" smtClean="0"/>
              <a:t>N</a:t>
            </a:r>
            <a:r>
              <a:rPr lang="en-GB" dirty="0" smtClean="0"/>
              <a:t>o </a:t>
            </a:r>
            <a:r>
              <a:rPr lang="en-GB" dirty="0"/>
              <a:t>waiting because device accepts data at memory speed</a:t>
            </a:r>
          </a:p>
          <a:p>
            <a:pPr>
              <a:lnSpc>
                <a:spcPct val="83000"/>
              </a:lnSpc>
            </a:pPr>
            <a:r>
              <a:rPr lang="en-GB" dirty="0"/>
              <a:t>DMA better for occasional large transfers</a:t>
            </a:r>
            <a:endParaRPr lang="en-GB" dirty="0" smtClean="0"/>
          </a:p>
          <a:p>
            <a:pPr>
              <a:lnSpc>
                <a:spcPct val="83000"/>
              </a:lnSpc>
            </a:pPr>
            <a:r>
              <a:rPr lang="en-GB" dirty="0"/>
              <a:t>M</a:t>
            </a:r>
            <a:r>
              <a:rPr lang="en-GB" dirty="0" smtClean="0"/>
              <a:t>emory</a:t>
            </a:r>
            <a:r>
              <a:rPr lang="en-GB" dirty="0"/>
              <a:t>-mapped better frequent small transfers</a:t>
            </a:r>
            <a:endParaRPr lang="en-GB" dirty="0" smtClean="0"/>
          </a:p>
          <a:p>
            <a:pPr>
              <a:lnSpc>
                <a:spcPct val="83000"/>
              </a:lnSpc>
            </a:pPr>
            <a:r>
              <a:rPr lang="en-GB" dirty="0"/>
              <a:t>M</a:t>
            </a:r>
            <a:r>
              <a:rPr lang="en-GB" dirty="0" smtClean="0"/>
              <a:t>emory</a:t>
            </a:r>
            <a:r>
              <a:rPr lang="en-GB" dirty="0"/>
              <a:t>-mapped devices more difficult to share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39738"/>
            <a:ext cx="8229600" cy="1143000"/>
          </a:xfrm>
        </p:spPr>
        <p:txBody>
          <a:bodyPr/>
          <a:lstStyle/>
          <a:p>
            <a:r>
              <a:rPr lang="en-GB" dirty="0" smtClean="0"/>
              <a:t>G</a:t>
            </a:r>
            <a:r>
              <a:rPr lang="en-GB" dirty="0" smtClean="0"/>
              <a:t>eneralizing </a:t>
            </a:r>
            <a:r>
              <a:rPr lang="en-GB" dirty="0" smtClean="0"/>
              <a:t>A</a:t>
            </a:r>
            <a:r>
              <a:rPr lang="en-GB" dirty="0" smtClean="0"/>
              <a:t>bstractions for Device Drivers</a:t>
            </a:r>
            <a:endParaRPr lang="en-GB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89100"/>
            <a:ext cx="8229600" cy="4525963"/>
          </a:xfrm>
        </p:spPr>
        <p:txBody>
          <a:bodyPr/>
          <a:lstStyle/>
          <a:p>
            <a:r>
              <a:rPr lang="en-GB" sz="2800" dirty="0" smtClean="0"/>
              <a:t>Every device type is unique</a:t>
            </a:r>
          </a:p>
          <a:p>
            <a:pPr lvl="1"/>
            <a:r>
              <a:rPr lang="en-GB" sz="2400" dirty="0" smtClean="0"/>
              <a:t>To some extent, at least in hardware details</a:t>
            </a:r>
          </a:p>
          <a:p>
            <a:r>
              <a:rPr lang="en-GB" sz="2800" dirty="0" smtClean="0"/>
              <a:t>Implying each requires its own unique device driver</a:t>
            </a:r>
          </a:p>
          <a:p>
            <a:r>
              <a:rPr lang="en-GB" sz="2800" dirty="0" smtClean="0"/>
              <a:t>But there are many commonalities</a:t>
            </a:r>
          </a:p>
          <a:p>
            <a:r>
              <a:rPr lang="en-GB" sz="2800" dirty="0" smtClean="0"/>
              <a:t>Particularly among classes of devices</a:t>
            </a:r>
          </a:p>
          <a:p>
            <a:pPr lvl="1"/>
            <a:r>
              <a:rPr lang="en-GB" sz="2400" dirty="0" smtClean="0"/>
              <a:t>All disk drives, all network cards, all graphics cards, etc.</a:t>
            </a:r>
          </a:p>
          <a:p>
            <a:r>
              <a:rPr lang="en-GB" sz="2800" dirty="0" smtClean="0"/>
              <a:t>Can we simplify the OS by leveraging these commonalities?</a:t>
            </a:r>
          </a:p>
          <a:p>
            <a:r>
              <a:rPr lang="en-GB" sz="2800" dirty="0" smtClean="0"/>
              <a:t>By defining simplifying abstractions?</a:t>
            </a:r>
            <a:endParaRPr lang="en-GB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1091622" y="439738"/>
            <a:ext cx="6896677" cy="116046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Providing the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OS </a:t>
            </a:r>
            <a:r>
              <a:rPr lang="en-GB" dirty="0" smtClean="0"/>
              <a:t>defines idealized device classes</a:t>
            </a:r>
            <a:endParaRPr lang="en-GB" dirty="0" smtClean="0"/>
          </a:p>
          <a:p>
            <a:pPr lvl="1"/>
            <a:r>
              <a:rPr lang="en-GB" dirty="0" smtClean="0"/>
              <a:t>Disk</a:t>
            </a:r>
            <a:r>
              <a:rPr lang="en-GB" dirty="0" smtClean="0"/>
              <a:t>, display, printer, tape, network, serial ports </a:t>
            </a:r>
            <a:endParaRPr lang="en-GB" dirty="0" smtClean="0"/>
          </a:p>
          <a:p>
            <a:r>
              <a:rPr lang="en-GB" dirty="0" smtClean="0"/>
              <a:t>Classes </a:t>
            </a:r>
            <a:r>
              <a:rPr lang="en-GB" dirty="0" smtClean="0"/>
              <a:t>define expected interfaces/behavior</a:t>
            </a:r>
            <a:endParaRPr lang="en-GB" dirty="0" smtClean="0"/>
          </a:p>
          <a:p>
            <a:pPr lvl="1"/>
            <a:r>
              <a:rPr lang="en-GB" dirty="0" smtClean="0"/>
              <a:t>All </a:t>
            </a:r>
            <a:r>
              <a:rPr lang="en-GB" dirty="0" smtClean="0"/>
              <a:t>drivers in class support standard methods</a:t>
            </a:r>
            <a:endParaRPr lang="en-GB" dirty="0" smtClean="0"/>
          </a:p>
          <a:p>
            <a:r>
              <a:rPr lang="en-GB" dirty="0" smtClean="0"/>
              <a:t>Device </a:t>
            </a:r>
            <a:r>
              <a:rPr lang="en-GB" dirty="0" smtClean="0"/>
              <a:t>drivers implement standard behavior</a:t>
            </a:r>
            <a:endParaRPr lang="en-GB" dirty="0" smtClean="0"/>
          </a:p>
          <a:p>
            <a:pPr lvl="1"/>
            <a:r>
              <a:rPr lang="en-GB" dirty="0" smtClean="0"/>
              <a:t>Make </a:t>
            </a:r>
            <a:r>
              <a:rPr lang="en-GB" dirty="0" smtClean="0"/>
              <a:t>diverse devices fit into a common </a:t>
            </a:r>
            <a:r>
              <a:rPr lang="en-GB" dirty="0" err="1" smtClean="0"/>
              <a:t>mold</a:t>
            </a:r>
            <a:endParaRPr lang="en-GB" dirty="0" smtClean="0"/>
          </a:p>
          <a:p>
            <a:pPr lvl="1"/>
            <a:r>
              <a:rPr lang="en-GB" dirty="0" smtClean="0"/>
              <a:t>Protect </a:t>
            </a:r>
            <a:r>
              <a:rPr lang="en-GB" dirty="0" smtClean="0"/>
              <a:t>applications from device </a:t>
            </a:r>
            <a:r>
              <a:rPr lang="en-GB" dirty="0" smtClean="0"/>
              <a:t>eccentricities</a:t>
            </a:r>
          </a:p>
          <a:p>
            <a:r>
              <a:rPr lang="en-GB" dirty="0" smtClean="0"/>
              <a:t>Interfaces (as usual) are key to providing abstractions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Device Driver Interface (DDI)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</a:t>
            </a:r>
            <a:r>
              <a:rPr lang="en-GB" dirty="0" smtClean="0"/>
              <a:t>tandard </a:t>
            </a:r>
            <a:r>
              <a:rPr lang="en-GB" dirty="0"/>
              <a:t>(top-end) device driver entry-points</a:t>
            </a:r>
            <a:endParaRPr lang="en-GB" dirty="0" smtClean="0"/>
          </a:p>
          <a:p>
            <a:pPr lvl="1"/>
            <a:r>
              <a:rPr lang="en-GB" dirty="0" smtClean="0"/>
              <a:t>“Top-end” – from the OS to the driver</a:t>
            </a:r>
          </a:p>
          <a:p>
            <a:pPr lvl="1"/>
            <a:r>
              <a:rPr lang="en-GB" dirty="0" smtClean="0"/>
              <a:t>B</a:t>
            </a:r>
            <a:r>
              <a:rPr lang="en-GB" dirty="0" smtClean="0"/>
              <a:t>asis </a:t>
            </a:r>
            <a:r>
              <a:rPr lang="en-GB" dirty="0"/>
              <a:t>for </a:t>
            </a:r>
            <a:r>
              <a:rPr lang="en-GB" dirty="0" smtClean="0"/>
              <a:t>device-independent </a:t>
            </a:r>
            <a:r>
              <a:rPr lang="en-GB" dirty="0"/>
              <a:t>applications</a:t>
            </a:r>
            <a:endParaRPr lang="en-GB" dirty="0" smtClean="0"/>
          </a:p>
          <a:p>
            <a:pPr lvl="1"/>
            <a:r>
              <a:rPr lang="en-GB" dirty="0"/>
              <a:t>E</a:t>
            </a:r>
            <a:r>
              <a:rPr lang="en-GB" dirty="0" smtClean="0"/>
              <a:t>nables </a:t>
            </a:r>
            <a:r>
              <a:rPr lang="en-GB" dirty="0"/>
              <a:t>system to exploit new devices</a:t>
            </a:r>
            <a:endParaRPr lang="en-GB" dirty="0" smtClean="0"/>
          </a:p>
          <a:p>
            <a:pPr lvl="1"/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/>
              <a:t>critical interface contract for 3rd party developers</a:t>
            </a:r>
            <a:endParaRPr lang="en-GB" dirty="0" smtClean="0"/>
          </a:p>
          <a:p>
            <a:r>
              <a:rPr lang="en-GB" dirty="0"/>
              <a:t>S</a:t>
            </a:r>
            <a:r>
              <a:rPr lang="en-GB" dirty="0" smtClean="0"/>
              <a:t>ome entry points correspond </a:t>
            </a:r>
            <a:r>
              <a:rPr lang="en-GB" dirty="0"/>
              <a:t>directly to system calls</a:t>
            </a:r>
            <a:endParaRPr lang="en-GB" dirty="0" smtClean="0"/>
          </a:p>
          <a:p>
            <a:pPr lvl="1"/>
            <a:r>
              <a:rPr lang="en-GB" dirty="0"/>
              <a:t>E</a:t>
            </a:r>
            <a:r>
              <a:rPr lang="en-GB" dirty="0" smtClean="0"/>
              <a:t>.g., </a:t>
            </a:r>
            <a:r>
              <a:rPr lang="en-GB" dirty="0"/>
              <a:t>open, close, read, write</a:t>
            </a:r>
            <a:endParaRPr lang="en-GB" dirty="0" smtClean="0"/>
          </a:p>
          <a:p>
            <a:r>
              <a:rPr lang="en-GB" dirty="0"/>
              <a:t>S</a:t>
            </a:r>
            <a:r>
              <a:rPr lang="en-GB" dirty="0" smtClean="0"/>
              <a:t>ome </a:t>
            </a:r>
            <a:r>
              <a:rPr lang="en-GB" dirty="0"/>
              <a:t>are associated </a:t>
            </a:r>
            <a:r>
              <a:rPr lang="en-GB" dirty="0" smtClean="0"/>
              <a:t>w</a:t>
            </a:r>
            <a:r>
              <a:rPr lang="en-GB" dirty="0" smtClean="0"/>
              <a:t>ith </a:t>
            </a:r>
            <a:r>
              <a:rPr lang="en-GB" dirty="0" smtClean="0"/>
              <a:t>OS </a:t>
            </a:r>
            <a:r>
              <a:rPr lang="en-GB" dirty="0"/>
              <a:t>frameworks</a:t>
            </a:r>
            <a:endParaRPr lang="en-GB" dirty="0" smtClean="0"/>
          </a:p>
          <a:p>
            <a:pPr lvl="1"/>
            <a:r>
              <a:rPr lang="en-GB" dirty="0"/>
              <a:t>D</a:t>
            </a:r>
            <a:r>
              <a:rPr lang="en-GB" dirty="0" smtClean="0"/>
              <a:t>isk </a:t>
            </a:r>
            <a:r>
              <a:rPr lang="en-GB" dirty="0"/>
              <a:t>drivers are meant to be called by block I/O</a:t>
            </a:r>
            <a:endParaRPr lang="en-GB" dirty="0" smtClean="0"/>
          </a:p>
          <a:p>
            <a:pPr lvl="1"/>
            <a:r>
              <a:rPr lang="en-GB" dirty="0"/>
              <a:t>N</a:t>
            </a:r>
            <a:r>
              <a:rPr lang="en-GB" dirty="0" smtClean="0"/>
              <a:t>etwork </a:t>
            </a:r>
            <a:r>
              <a:rPr lang="en-GB" dirty="0"/>
              <a:t>drivers are meant to be called by protocols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DDIs and sub-DDIs</a:t>
            </a:r>
          </a:p>
        </p:txBody>
      </p:sp>
      <p:sp>
        <p:nvSpPr>
          <p:cNvPr id="134148" name="Oval 4"/>
          <p:cNvSpPr>
            <a:spLocks noChangeArrowheads="1"/>
          </p:cNvSpPr>
          <p:nvPr/>
        </p:nvSpPr>
        <p:spPr bwMode="auto">
          <a:xfrm>
            <a:off x="4572000" y="2353235"/>
            <a:ext cx="1939636" cy="1210235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u="sng" dirty="0"/>
              <a:t>Basic I/O</a:t>
            </a:r>
          </a:p>
          <a:p>
            <a:pPr algn="ctr"/>
            <a:r>
              <a:rPr lang="en-US" sz="1600" dirty="0"/>
              <a:t>read, write,</a:t>
            </a:r>
          </a:p>
          <a:p>
            <a:pPr algn="ctr"/>
            <a:r>
              <a:rPr lang="en-US" sz="1600" dirty="0"/>
              <a:t>seek, </a:t>
            </a:r>
            <a:r>
              <a:rPr lang="en-US" sz="1600" dirty="0" err="1"/>
              <a:t>ioctl</a:t>
            </a:r>
            <a:r>
              <a:rPr lang="en-US" sz="1600" dirty="0"/>
              <a:t>,</a:t>
            </a:r>
          </a:p>
          <a:p>
            <a:pPr algn="ctr"/>
            <a:r>
              <a:rPr lang="en-US" sz="1600" dirty="0"/>
              <a:t>select</a:t>
            </a:r>
          </a:p>
        </p:txBody>
      </p:sp>
      <p:sp>
        <p:nvSpPr>
          <p:cNvPr id="134149" name="Oval 5"/>
          <p:cNvSpPr>
            <a:spLocks noChangeArrowheads="1"/>
          </p:cNvSpPr>
          <p:nvPr/>
        </p:nvSpPr>
        <p:spPr bwMode="auto">
          <a:xfrm>
            <a:off x="2216727" y="2353235"/>
            <a:ext cx="1939636" cy="121023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u="sng" dirty="0"/>
              <a:t>Life Cycle</a:t>
            </a:r>
          </a:p>
          <a:p>
            <a:pPr algn="ctr"/>
            <a:r>
              <a:rPr lang="en-US" sz="1600" dirty="0"/>
              <a:t>initialize, cleanup</a:t>
            </a:r>
          </a:p>
          <a:p>
            <a:pPr algn="ctr"/>
            <a:r>
              <a:rPr lang="en-US" sz="1600" dirty="0"/>
              <a:t>open, release</a:t>
            </a:r>
          </a:p>
        </p:txBody>
      </p:sp>
      <p:sp>
        <p:nvSpPr>
          <p:cNvPr id="134150" name="Oval 6"/>
          <p:cNvSpPr>
            <a:spLocks noChangeArrowheads="1"/>
          </p:cNvSpPr>
          <p:nvPr/>
        </p:nvSpPr>
        <p:spPr bwMode="auto">
          <a:xfrm>
            <a:off x="2121477" y="1949824"/>
            <a:ext cx="4572000" cy="2015659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4151" name="Text Box 7"/>
          <p:cNvSpPr txBox="1">
            <a:spLocks noChangeArrowheads="1"/>
          </p:cNvSpPr>
          <p:nvPr/>
        </p:nvSpPr>
        <p:spPr bwMode="auto">
          <a:xfrm>
            <a:off x="3532909" y="2070287"/>
            <a:ext cx="1870364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Common DDI</a:t>
            </a:r>
          </a:p>
        </p:txBody>
      </p:sp>
      <p:sp>
        <p:nvSpPr>
          <p:cNvPr id="134152" name="Oval 8"/>
          <p:cNvSpPr>
            <a:spLocks noChangeArrowheads="1"/>
          </p:cNvSpPr>
          <p:nvPr/>
        </p:nvSpPr>
        <p:spPr bwMode="auto">
          <a:xfrm>
            <a:off x="6927273" y="2151529"/>
            <a:ext cx="1108364" cy="1613647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u="sng" dirty="0"/>
              <a:t>Disk</a:t>
            </a:r>
          </a:p>
          <a:p>
            <a:pPr algn="ctr"/>
            <a:r>
              <a:rPr lang="en-US" sz="1600" dirty="0"/>
              <a:t>request</a:t>
            </a:r>
          </a:p>
          <a:p>
            <a:pPr algn="ctr"/>
            <a:r>
              <a:rPr lang="en-US" sz="1600" dirty="0"/>
              <a:t>revalidate</a:t>
            </a:r>
          </a:p>
          <a:p>
            <a:pPr algn="ctr"/>
            <a:r>
              <a:rPr lang="en-US" sz="1600" dirty="0" err="1"/>
              <a:t>fsync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134153" name="Oval 9"/>
          <p:cNvSpPr>
            <a:spLocks noChangeArrowheads="1"/>
          </p:cNvSpPr>
          <p:nvPr/>
        </p:nvSpPr>
        <p:spPr bwMode="auto">
          <a:xfrm>
            <a:off x="762000" y="2151529"/>
            <a:ext cx="1246909" cy="161364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u="sng" dirty="0"/>
              <a:t>Network</a:t>
            </a:r>
          </a:p>
          <a:p>
            <a:pPr algn="ctr"/>
            <a:r>
              <a:rPr lang="en-US" sz="1600" dirty="0"/>
              <a:t>receive, </a:t>
            </a:r>
          </a:p>
          <a:p>
            <a:pPr algn="ctr"/>
            <a:r>
              <a:rPr lang="en-US" sz="1600" dirty="0"/>
              <a:t>transmit</a:t>
            </a:r>
          </a:p>
          <a:p>
            <a:pPr algn="ctr"/>
            <a:r>
              <a:rPr lang="en-US" sz="1600" dirty="0"/>
              <a:t>set MAC</a:t>
            </a:r>
          </a:p>
          <a:p>
            <a:pPr algn="ctr"/>
            <a:r>
              <a:rPr lang="en-US" sz="1600" dirty="0"/>
              <a:t>stats</a:t>
            </a:r>
          </a:p>
        </p:txBody>
      </p:sp>
      <p:sp>
        <p:nvSpPr>
          <p:cNvPr id="134154" name="Oval 10"/>
          <p:cNvSpPr>
            <a:spLocks noChangeArrowheads="1"/>
          </p:cNvSpPr>
          <p:nvPr/>
        </p:nvSpPr>
        <p:spPr bwMode="auto">
          <a:xfrm>
            <a:off x="3532909" y="4235824"/>
            <a:ext cx="2008909" cy="1210235"/>
          </a:xfrm>
          <a:prstGeom prst="ellipse">
            <a:avLst/>
          </a:prstGeom>
          <a:solidFill>
            <a:srgbClr val="CC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u="sng" dirty="0"/>
              <a:t>Serial</a:t>
            </a:r>
          </a:p>
          <a:p>
            <a:pPr algn="ctr"/>
            <a:r>
              <a:rPr lang="en-US" sz="1600" dirty="0"/>
              <a:t>receive character</a:t>
            </a:r>
          </a:p>
          <a:p>
            <a:pPr algn="ctr"/>
            <a:r>
              <a:rPr lang="en-US" sz="1600" dirty="0"/>
              <a:t>start write</a:t>
            </a:r>
          </a:p>
          <a:p>
            <a:pPr algn="ctr"/>
            <a:r>
              <a:rPr lang="en-US" sz="1600" dirty="0"/>
              <a:t>line </a:t>
            </a:r>
            <a:r>
              <a:rPr lang="en-US" sz="1600" dirty="0" err="1"/>
              <a:t>parms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134156" name="AutoShape 12"/>
          <p:cNvSpPr>
            <a:spLocks noChangeArrowheads="1"/>
          </p:cNvSpPr>
          <p:nvPr/>
        </p:nvSpPr>
        <p:spPr bwMode="auto">
          <a:xfrm>
            <a:off x="2008909" y="1748117"/>
            <a:ext cx="6165273" cy="2420471"/>
          </a:xfrm>
          <a:prstGeom prst="roundRect">
            <a:avLst>
              <a:gd name="adj" fmla="val 16667"/>
            </a:avLst>
          </a:prstGeom>
          <a:noFill/>
          <a:ln w="28575" cap="rnd">
            <a:solidFill>
              <a:srgbClr val="66FF66"/>
            </a:solidFill>
            <a:prstDash val="sysDot"/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4157" name="AutoShape 13"/>
          <p:cNvSpPr>
            <a:spLocks noChangeArrowheads="1"/>
          </p:cNvSpPr>
          <p:nvPr/>
        </p:nvSpPr>
        <p:spPr bwMode="auto">
          <a:xfrm>
            <a:off x="2078182" y="1815353"/>
            <a:ext cx="4641273" cy="3697941"/>
          </a:xfrm>
          <a:prstGeom prst="roundRect">
            <a:avLst>
              <a:gd name="adj" fmla="val 16667"/>
            </a:avLst>
          </a:prstGeom>
          <a:noFill/>
          <a:ln w="19050" cap="rnd">
            <a:solidFill>
              <a:srgbClr val="CC00FF"/>
            </a:solidFill>
            <a:prstDash val="sysDot"/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4158" name="AutoShape 14"/>
          <p:cNvSpPr>
            <a:spLocks noChangeArrowheads="1"/>
          </p:cNvSpPr>
          <p:nvPr/>
        </p:nvSpPr>
        <p:spPr bwMode="auto">
          <a:xfrm>
            <a:off x="623455" y="1949824"/>
            <a:ext cx="3810000" cy="2151529"/>
          </a:xfrm>
          <a:prstGeom prst="roundRect">
            <a:avLst>
              <a:gd name="adj" fmla="val 16667"/>
            </a:avLst>
          </a:prstGeom>
          <a:noFill/>
          <a:ln w="19050" cap="rnd">
            <a:solidFill>
              <a:srgbClr val="FF3300"/>
            </a:solidFill>
            <a:prstDash val="sysDot"/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3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 animBg="1"/>
      <p:bldP spid="134149" grpId="0" animBg="1"/>
      <p:bldP spid="134152" grpId="0" animBg="1"/>
      <p:bldP spid="134152" grpId="1" animBg="1"/>
      <p:bldP spid="134153" grpId="0" animBg="1"/>
      <p:bldP spid="134154" grpId="0" animBg="1"/>
      <p:bldP spid="134154" grpId="1" animBg="1"/>
      <p:bldP spid="134156" grpId="0" animBg="1"/>
      <p:bldP spid="134156" grpId="1" animBg="1"/>
      <p:bldP spid="134157" grpId="0" animBg="1"/>
      <p:bldP spid="134157" grpId="1" animBg="1"/>
      <p:bldP spid="13415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35" name="AutoShape 39"/>
          <p:cNvSpPr>
            <a:spLocks noChangeArrowheads="1"/>
          </p:cNvSpPr>
          <p:nvPr/>
        </p:nvSpPr>
        <p:spPr bwMode="auto">
          <a:xfrm>
            <a:off x="831273" y="5311588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36" name="AutoShape 40"/>
          <p:cNvSpPr>
            <a:spLocks noChangeArrowheads="1"/>
          </p:cNvSpPr>
          <p:nvPr/>
        </p:nvSpPr>
        <p:spPr bwMode="auto">
          <a:xfrm>
            <a:off x="762000" y="5378823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33" name="AutoShape 37"/>
          <p:cNvSpPr>
            <a:spLocks noChangeArrowheads="1"/>
          </p:cNvSpPr>
          <p:nvPr/>
        </p:nvSpPr>
        <p:spPr bwMode="auto">
          <a:xfrm>
            <a:off x="1939636" y="5311588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34" name="AutoShape 38"/>
          <p:cNvSpPr>
            <a:spLocks noChangeArrowheads="1"/>
          </p:cNvSpPr>
          <p:nvPr/>
        </p:nvSpPr>
        <p:spPr bwMode="auto">
          <a:xfrm>
            <a:off x="1870364" y="5378823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31" name="AutoShape 35"/>
          <p:cNvSpPr>
            <a:spLocks noChangeArrowheads="1"/>
          </p:cNvSpPr>
          <p:nvPr/>
        </p:nvSpPr>
        <p:spPr bwMode="auto">
          <a:xfrm>
            <a:off x="3048000" y="5311588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32" name="AutoShape 36"/>
          <p:cNvSpPr>
            <a:spLocks noChangeArrowheads="1"/>
          </p:cNvSpPr>
          <p:nvPr/>
        </p:nvSpPr>
        <p:spPr bwMode="auto">
          <a:xfrm>
            <a:off x="2978727" y="5378823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29" name="AutoShape 33"/>
          <p:cNvSpPr>
            <a:spLocks noChangeArrowheads="1"/>
          </p:cNvSpPr>
          <p:nvPr/>
        </p:nvSpPr>
        <p:spPr bwMode="auto">
          <a:xfrm>
            <a:off x="4433455" y="5311588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30" name="AutoShape 34"/>
          <p:cNvSpPr>
            <a:spLocks noChangeArrowheads="1"/>
          </p:cNvSpPr>
          <p:nvPr/>
        </p:nvSpPr>
        <p:spPr bwMode="auto">
          <a:xfrm>
            <a:off x="4364182" y="5378823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25" name="AutoShape 29"/>
          <p:cNvSpPr>
            <a:spLocks noChangeArrowheads="1"/>
          </p:cNvSpPr>
          <p:nvPr/>
        </p:nvSpPr>
        <p:spPr bwMode="auto">
          <a:xfrm>
            <a:off x="7135091" y="5311588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26" name="AutoShape 30"/>
          <p:cNvSpPr>
            <a:spLocks noChangeArrowheads="1"/>
          </p:cNvSpPr>
          <p:nvPr/>
        </p:nvSpPr>
        <p:spPr bwMode="auto">
          <a:xfrm>
            <a:off x="7065818" y="5378823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27" name="AutoShape 31"/>
          <p:cNvSpPr>
            <a:spLocks noChangeArrowheads="1"/>
          </p:cNvSpPr>
          <p:nvPr/>
        </p:nvSpPr>
        <p:spPr bwMode="auto">
          <a:xfrm>
            <a:off x="5749636" y="5311588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28" name="AutoShape 32"/>
          <p:cNvSpPr>
            <a:spLocks noChangeArrowheads="1"/>
          </p:cNvSpPr>
          <p:nvPr/>
        </p:nvSpPr>
        <p:spPr bwMode="auto">
          <a:xfrm>
            <a:off x="5680364" y="5378823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Driver Classes &amp; Clients</a:t>
            </a: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692727" y="1815353"/>
            <a:ext cx="2078182" cy="739588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file &amp; directory</a:t>
            </a:r>
          </a:p>
          <a:p>
            <a:pPr algn="ctr"/>
            <a:r>
              <a:rPr lang="en-US"/>
              <a:t>operations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2103" name="Rectangle 7"/>
          <p:cNvSpPr>
            <a:spLocks noChangeArrowheads="1"/>
          </p:cNvSpPr>
          <p:nvPr/>
        </p:nvSpPr>
        <p:spPr bwMode="auto">
          <a:xfrm>
            <a:off x="6026727" y="1815353"/>
            <a:ext cx="2078182" cy="739588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networking &amp; IPC</a:t>
            </a:r>
          </a:p>
          <a:p>
            <a:pPr algn="ctr"/>
            <a:r>
              <a:rPr lang="en-US"/>
              <a:t>operations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2104" name="Rectangle 8"/>
          <p:cNvSpPr>
            <a:spLocks noChangeArrowheads="1"/>
          </p:cNvSpPr>
          <p:nvPr/>
        </p:nvSpPr>
        <p:spPr bwMode="auto">
          <a:xfrm>
            <a:off x="3117273" y="1815353"/>
            <a:ext cx="2424545" cy="739588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direct device</a:t>
            </a:r>
          </a:p>
          <a:p>
            <a:pPr algn="ctr"/>
            <a:r>
              <a:rPr lang="en-US"/>
              <a:t>access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2105" name="Rectangle 9"/>
          <p:cNvSpPr>
            <a:spLocks noChangeArrowheads="1"/>
          </p:cNvSpPr>
          <p:nvPr/>
        </p:nvSpPr>
        <p:spPr bwMode="auto">
          <a:xfrm>
            <a:off x="692727" y="1210235"/>
            <a:ext cx="7412182" cy="40341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system calls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2106" name="Rectangle 10"/>
          <p:cNvSpPr>
            <a:spLocks noChangeArrowheads="1"/>
          </p:cNvSpPr>
          <p:nvPr/>
        </p:nvSpPr>
        <p:spPr bwMode="auto">
          <a:xfrm rot="5400000">
            <a:off x="1751874" y="3084993"/>
            <a:ext cx="1276070" cy="484909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UNIX FS</a:t>
            </a:r>
          </a:p>
        </p:txBody>
      </p:sp>
      <p:sp>
        <p:nvSpPr>
          <p:cNvPr id="132107" name="Rectangle 11"/>
          <p:cNvSpPr>
            <a:spLocks noChangeArrowheads="1"/>
          </p:cNvSpPr>
          <p:nvPr/>
        </p:nvSpPr>
        <p:spPr bwMode="auto">
          <a:xfrm rot="5400000">
            <a:off x="1059147" y="3084993"/>
            <a:ext cx="1276070" cy="484909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DOS FS</a:t>
            </a:r>
          </a:p>
        </p:txBody>
      </p:sp>
      <p:sp>
        <p:nvSpPr>
          <p:cNvPr id="132108" name="Rectangle 12"/>
          <p:cNvSpPr>
            <a:spLocks noChangeArrowheads="1"/>
          </p:cNvSpPr>
          <p:nvPr/>
        </p:nvSpPr>
        <p:spPr bwMode="auto">
          <a:xfrm rot="5400000">
            <a:off x="366420" y="3084993"/>
            <a:ext cx="1276070" cy="484909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CD FS</a:t>
            </a:r>
          </a:p>
        </p:txBody>
      </p:sp>
      <p:sp>
        <p:nvSpPr>
          <p:cNvPr id="132109" name="Rectangle 13"/>
          <p:cNvSpPr>
            <a:spLocks noChangeArrowheads="1"/>
          </p:cNvSpPr>
          <p:nvPr/>
        </p:nvSpPr>
        <p:spPr bwMode="auto">
          <a:xfrm>
            <a:off x="692727" y="4168588"/>
            <a:ext cx="3532909" cy="470647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block I/O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2110" name="Rectangle 14"/>
          <p:cNvSpPr>
            <a:spLocks noChangeArrowheads="1"/>
          </p:cNvSpPr>
          <p:nvPr/>
        </p:nvSpPr>
        <p:spPr bwMode="auto">
          <a:xfrm rot="5400000">
            <a:off x="6436442" y="3084993"/>
            <a:ext cx="1276070" cy="484909"/>
          </a:xfrm>
          <a:prstGeom prst="rect">
            <a:avLst/>
          </a:prstGeom>
          <a:solidFill>
            <a:srgbClr val="CC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TCP/IP</a:t>
            </a:r>
          </a:p>
        </p:txBody>
      </p:sp>
      <p:sp>
        <p:nvSpPr>
          <p:cNvPr id="132111" name="Rectangle 15"/>
          <p:cNvSpPr>
            <a:spLocks noChangeArrowheads="1"/>
          </p:cNvSpPr>
          <p:nvPr/>
        </p:nvSpPr>
        <p:spPr bwMode="auto">
          <a:xfrm rot="5400000">
            <a:off x="7129170" y="3084993"/>
            <a:ext cx="1276070" cy="484909"/>
          </a:xfrm>
          <a:prstGeom prst="rect">
            <a:avLst/>
          </a:prstGeom>
          <a:solidFill>
            <a:srgbClr val="CC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X.25</a:t>
            </a:r>
          </a:p>
        </p:txBody>
      </p:sp>
      <p:sp>
        <p:nvSpPr>
          <p:cNvPr id="132112" name="Rectangle 16"/>
          <p:cNvSpPr>
            <a:spLocks noChangeArrowheads="1"/>
          </p:cNvSpPr>
          <p:nvPr/>
        </p:nvSpPr>
        <p:spPr bwMode="auto">
          <a:xfrm rot="5400000">
            <a:off x="5743715" y="3084993"/>
            <a:ext cx="1276070" cy="484909"/>
          </a:xfrm>
          <a:prstGeom prst="rect">
            <a:avLst/>
          </a:prstGeom>
          <a:solidFill>
            <a:srgbClr val="CC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PPP</a:t>
            </a:r>
          </a:p>
        </p:txBody>
      </p:sp>
      <p:sp>
        <p:nvSpPr>
          <p:cNvPr id="132113" name="Rectangle 17"/>
          <p:cNvSpPr>
            <a:spLocks noChangeArrowheads="1"/>
          </p:cNvSpPr>
          <p:nvPr/>
        </p:nvSpPr>
        <p:spPr bwMode="auto">
          <a:xfrm>
            <a:off x="6788727" y="4303059"/>
            <a:ext cx="1316182" cy="470647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data Link </a:t>
            </a:r>
          </a:p>
          <a:p>
            <a:pPr algn="ctr"/>
            <a:r>
              <a:rPr lang="en-US" sz="1600" dirty="0"/>
              <a:t>provider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132114" name="Rectangle 18"/>
          <p:cNvSpPr>
            <a:spLocks noChangeArrowheads="1"/>
          </p:cNvSpPr>
          <p:nvPr/>
        </p:nvSpPr>
        <p:spPr bwMode="auto">
          <a:xfrm rot="5400000">
            <a:off x="4037874" y="3084993"/>
            <a:ext cx="1276070" cy="484909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display class</a:t>
            </a:r>
          </a:p>
        </p:txBody>
      </p:sp>
      <p:sp>
        <p:nvSpPr>
          <p:cNvPr id="132115" name="Rectangle 19"/>
          <p:cNvSpPr>
            <a:spLocks noChangeArrowheads="1"/>
          </p:cNvSpPr>
          <p:nvPr/>
        </p:nvSpPr>
        <p:spPr bwMode="auto">
          <a:xfrm rot="5400000">
            <a:off x="4661329" y="3084993"/>
            <a:ext cx="1276070" cy="484909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serial class</a:t>
            </a:r>
          </a:p>
        </p:txBody>
      </p:sp>
      <p:sp>
        <p:nvSpPr>
          <p:cNvPr id="132116" name="Rectangle 20"/>
          <p:cNvSpPr>
            <a:spLocks noChangeArrowheads="1"/>
          </p:cNvSpPr>
          <p:nvPr/>
        </p:nvSpPr>
        <p:spPr bwMode="auto">
          <a:xfrm rot="5400000">
            <a:off x="3345147" y="3084993"/>
            <a:ext cx="1276070" cy="484909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tape class</a:t>
            </a:r>
          </a:p>
        </p:txBody>
      </p:sp>
      <p:sp>
        <p:nvSpPr>
          <p:cNvPr id="132117" name="Rectangle 21"/>
          <p:cNvSpPr>
            <a:spLocks noChangeArrowheads="1"/>
          </p:cNvSpPr>
          <p:nvPr/>
        </p:nvSpPr>
        <p:spPr bwMode="auto">
          <a:xfrm rot="5400000">
            <a:off x="2721692" y="3084993"/>
            <a:ext cx="1276070" cy="484909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disk class</a:t>
            </a:r>
          </a:p>
        </p:txBody>
      </p:sp>
      <p:sp>
        <p:nvSpPr>
          <p:cNvPr id="132118" name="AutoShape 22"/>
          <p:cNvSpPr>
            <a:spLocks noChangeArrowheads="1"/>
          </p:cNvSpPr>
          <p:nvPr/>
        </p:nvSpPr>
        <p:spPr bwMode="auto">
          <a:xfrm>
            <a:off x="692727" y="5446059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CD</a:t>
            </a:r>
          </a:p>
          <a:p>
            <a:pPr algn="ctr"/>
            <a:r>
              <a:rPr lang="en-US" sz="1600" dirty="0"/>
              <a:t>drivers</a:t>
            </a:r>
          </a:p>
        </p:txBody>
      </p:sp>
      <p:sp>
        <p:nvSpPr>
          <p:cNvPr id="132119" name="AutoShape 23"/>
          <p:cNvSpPr>
            <a:spLocks noChangeArrowheads="1"/>
          </p:cNvSpPr>
          <p:nvPr/>
        </p:nvSpPr>
        <p:spPr bwMode="auto">
          <a:xfrm>
            <a:off x="1801091" y="5446059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disk</a:t>
            </a:r>
          </a:p>
          <a:p>
            <a:pPr algn="ctr"/>
            <a:r>
              <a:rPr lang="en-US" sz="1600" dirty="0"/>
              <a:t>drivers</a:t>
            </a:r>
          </a:p>
        </p:txBody>
      </p:sp>
      <p:sp>
        <p:nvSpPr>
          <p:cNvPr id="132120" name="AutoShape 24"/>
          <p:cNvSpPr>
            <a:spLocks noChangeArrowheads="1"/>
          </p:cNvSpPr>
          <p:nvPr/>
        </p:nvSpPr>
        <p:spPr bwMode="auto">
          <a:xfrm>
            <a:off x="2909455" y="5446059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tape</a:t>
            </a:r>
          </a:p>
          <a:p>
            <a:pPr algn="ctr"/>
            <a:r>
              <a:rPr lang="en-US" sz="1600" dirty="0"/>
              <a:t>drivers</a:t>
            </a:r>
          </a:p>
        </p:txBody>
      </p:sp>
      <p:sp>
        <p:nvSpPr>
          <p:cNvPr id="132121" name="AutoShape 25"/>
          <p:cNvSpPr>
            <a:spLocks noChangeArrowheads="1"/>
          </p:cNvSpPr>
          <p:nvPr/>
        </p:nvSpPr>
        <p:spPr bwMode="auto">
          <a:xfrm>
            <a:off x="4294909" y="5446059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display</a:t>
            </a:r>
          </a:p>
          <a:p>
            <a:pPr algn="ctr"/>
            <a:r>
              <a:rPr lang="en-US" sz="1600" dirty="0"/>
              <a:t>drivers</a:t>
            </a:r>
          </a:p>
        </p:txBody>
      </p:sp>
      <p:sp>
        <p:nvSpPr>
          <p:cNvPr id="132122" name="AutoShape 26"/>
          <p:cNvSpPr>
            <a:spLocks noChangeArrowheads="1"/>
          </p:cNvSpPr>
          <p:nvPr/>
        </p:nvSpPr>
        <p:spPr bwMode="auto">
          <a:xfrm>
            <a:off x="5611091" y="5446059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serial</a:t>
            </a:r>
          </a:p>
          <a:p>
            <a:pPr algn="ctr"/>
            <a:r>
              <a:rPr lang="en-US" sz="1600" dirty="0"/>
              <a:t>drivers</a:t>
            </a:r>
          </a:p>
        </p:txBody>
      </p:sp>
      <p:sp>
        <p:nvSpPr>
          <p:cNvPr id="132124" name="AutoShape 28"/>
          <p:cNvSpPr>
            <a:spLocks noChangeArrowheads="1"/>
          </p:cNvSpPr>
          <p:nvPr/>
        </p:nvSpPr>
        <p:spPr bwMode="auto">
          <a:xfrm>
            <a:off x="6996545" y="5446059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NIC</a:t>
            </a:r>
          </a:p>
          <a:p>
            <a:pPr algn="ctr"/>
            <a:r>
              <a:rPr lang="en-US" sz="1600" dirty="0"/>
              <a:t>drivers</a:t>
            </a:r>
          </a:p>
        </p:txBody>
      </p:sp>
      <p:sp>
        <p:nvSpPr>
          <p:cNvPr id="132137" name="Line 41"/>
          <p:cNvSpPr>
            <a:spLocks noChangeShapeType="1"/>
          </p:cNvSpPr>
          <p:nvPr/>
        </p:nvSpPr>
        <p:spPr bwMode="auto">
          <a:xfrm>
            <a:off x="623455" y="5109882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2138" name="Text Box 42"/>
          <p:cNvSpPr txBox="1">
            <a:spLocks noChangeArrowheads="1"/>
          </p:cNvSpPr>
          <p:nvPr/>
        </p:nvSpPr>
        <p:spPr bwMode="auto">
          <a:xfrm>
            <a:off x="2701636" y="4759699"/>
            <a:ext cx="3325091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device driver interfaces (*-ddi)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132139" name="AutoShape 43"/>
          <p:cNvCxnSpPr>
            <a:cxnSpLocks noChangeShapeType="1"/>
            <a:stCxn id="132113" idx="2"/>
            <a:endCxn id="132126" idx="0"/>
          </p:cNvCxnSpPr>
          <p:nvPr/>
        </p:nvCxnSpPr>
        <p:spPr bwMode="auto">
          <a:xfrm>
            <a:off x="7446818" y="4773706"/>
            <a:ext cx="0" cy="6051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0" name="AutoShape 44"/>
          <p:cNvCxnSpPr>
            <a:cxnSpLocks noChangeShapeType="1"/>
            <a:stCxn id="132112" idx="3"/>
            <a:endCxn id="132128" idx="0"/>
          </p:cNvCxnSpPr>
          <p:nvPr/>
        </p:nvCxnSpPr>
        <p:spPr bwMode="auto">
          <a:xfrm flipH="1">
            <a:off x="6061364" y="3965483"/>
            <a:ext cx="321830" cy="141334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1" name="AutoShape 45"/>
          <p:cNvCxnSpPr>
            <a:cxnSpLocks noChangeShapeType="1"/>
            <a:stCxn id="132115" idx="3"/>
            <a:endCxn id="132122" idx="0"/>
          </p:cNvCxnSpPr>
          <p:nvPr/>
        </p:nvCxnSpPr>
        <p:spPr bwMode="auto">
          <a:xfrm>
            <a:off x="5300807" y="3965482"/>
            <a:ext cx="691284" cy="14805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2" name="AutoShape 46"/>
          <p:cNvCxnSpPr>
            <a:cxnSpLocks noChangeShapeType="1"/>
            <a:stCxn id="132114" idx="3"/>
            <a:endCxn id="132121" idx="0"/>
          </p:cNvCxnSpPr>
          <p:nvPr/>
        </p:nvCxnSpPr>
        <p:spPr bwMode="auto">
          <a:xfrm flipH="1">
            <a:off x="4675909" y="3965482"/>
            <a:ext cx="1444" cy="14805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2144" name="Line 48"/>
          <p:cNvSpPr>
            <a:spLocks noChangeShapeType="1"/>
          </p:cNvSpPr>
          <p:nvPr/>
        </p:nvSpPr>
        <p:spPr bwMode="auto">
          <a:xfrm>
            <a:off x="7065818" y="3965482"/>
            <a:ext cx="0" cy="3375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2145" name="Line 49"/>
          <p:cNvSpPr>
            <a:spLocks noChangeShapeType="1"/>
          </p:cNvSpPr>
          <p:nvPr/>
        </p:nvSpPr>
        <p:spPr bwMode="auto">
          <a:xfrm>
            <a:off x="7758545" y="3965482"/>
            <a:ext cx="0" cy="3375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2146" name="Line 50"/>
          <p:cNvSpPr>
            <a:spLocks noChangeShapeType="1"/>
          </p:cNvSpPr>
          <p:nvPr/>
        </p:nvSpPr>
        <p:spPr bwMode="auto">
          <a:xfrm>
            <a:off x="969818" y="3965483"/>
            <a:ext cx="0" cy="2031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2147" name="Line 51"/>
          <p:cNvSpPr>
            <a:spLocks noChangeShapeType="1"/>
          </p:cNvSpPr>
          <p:nvPr/>
        </p:nvSpPr>
        <p:spPr bwMode="auto">
          <a:xfrm>
            <a:off x="1662545" y="3965483"/>
            <a:ext cx="0" cy="2031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2148" name="Line 52"/>
          <p:cNvSpPr>
            <a:spLocks noChangeShapeType="1"/>
          </p:cNvSpPr>
          <p:nvPr/>
        </p:nvSpPr>
        <p:spPr bwMode="auto">
          <a:xfrm>
            <a:off x="2355273" y="3965483"/>
            <a:ext cx="0" cy="2031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2149" name="Line 53"/>
          <p:cNvSpPr>
            <a:spLocks noChangeShapeType="1"/>
          </p:cNvSpPr>
          <p:nvPr/>
        </p:nvSpPr>
        <p:spPr bwMode="auto">
          <a:xfrm>
            <a:off x="3394364" y="3965483"/>
            <a:ext cx="0" cy="2031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2150" name="Line 54"/>
          <p:cNvSpPr>
            <a:spLocks noChangeShapeType="1"/>
          </p:cNvSpPr>
          <p:nvPr/>
        </p:nvSpPr>
        <p:spPr bwMode="auto">
          <a:xfrm>
            <a:off x="3965864" y="3965483"/>
            <a:ext cx="0" cy="2031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2151" name="Line 55"/>
          <p:cNvSpPr>
            <a:spLocks noChangeShapeType="1"/>
          </p:cNvSpPr>
          <p:nvPr/>
        </p:nvSpPr>
        <p:spPr bwMode="auto">
          <a:xfrm>
            <a:off x="1108364" y="4639235"/>
            <a:ext cx="0" cy="739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2152" name="Line 56"/>
          <p:cNvSpPr>
            <a:spLocks noChangeShapeType="1"/>
          </p:cNvSpPr>
          <p:nvPr/>
        </p:nvSpPr>
        <p:spPr bwMode="auto">
          <a:xfrm>
            <a:off x="2216727" y="4639235"/>
            <a:ext cx="0" cy="739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2153" name="Line 57"/>
          <p:cNvSpPr>
            <a:spLocks noChangeShapeType="1"/>
          </p:cNvSpPr>
          <p:nvPr/>
        </p:nvSpPr>
        <p:spPr bwMode="auto">
          <a:xfrm>
            <a:off x="3394364" y="4639235"/>
            <a:ext cx="0" cy="739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2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321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321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32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32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321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321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321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321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321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321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32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32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321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321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1321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1321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321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321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32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32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321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321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321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321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1321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1321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132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132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321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321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1321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1321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32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132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1321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1321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1321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1321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1321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1321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1321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132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132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1321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1321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132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132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1321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1321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1321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1321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 tmFilter="0, 0; .2, .5; .8, .5; 1, 0"/>
                                        <p:tgtEl>
                                          <p:spTgt spid="1321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250" autoRev="1" fill="hold"/>
                                        <p:tgtEl>
                                          <p:spTgt spid="1321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1321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1321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132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132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 tmFilter="0, 0; .2, .5; .8, .5; 1, 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250" autoRev="1" fill="hold"/>
                                        <p:tgtEl>
                                          <p:spTgt spid="132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1321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1321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1321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1321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 tmFilter="0, 0; .2, .5; .8, .5; 1, 0"/>
                                        <p:tgtEl>
                                          <p:spTgt spid="1321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250" autoRev="1" fill="hold"/>
                                        <p:tgtEl>
                                          <p:spTgt spid="1321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 tmFilter="0, 0; .2, .5; .8, .5; 1, 0"/>
                                        <p:tgtEl>
                                          <p:spTgt spid="1321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5" dur="250" autoRev="1" fill="hold"/>
                                        <p:tgtEl>
                                          <p:spTgt spid="1321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 tmFilter="0, 0; .2, .5; .8, .5; 1, 0"/>
                                        <p:tgtEl>
                                          <p:spTgt spid="1321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" dur="250" autoRev="1" fill="hold"/>
                                        <p:tgtEl>
                                          <p:spTgt spid="1321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 tmFilter="0, 0; .2, .5; .8, .5; 1, 0"/>
                                        <p:tgtEl>
                                          <p:spTgt spid="1321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250" autoRev="1" fill="hold"/>
                                        <p:tgtEl>
                                          <p:spTgt spid="1321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 tmFilter="0, 0; .2, .5; .8, .5; 1, 0"/>
                                        <p:tgtEl>
                                          <p:spTgt spid="1321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250" autoRev="1" fill="hold"/>
                                        <p:tgtEl>
                                          <p:spTgt spid="1321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35" grpId="0" animBg="1"/>
      <p:bldP spid="132136" grpId="0" animBg="1"/>
      <p:bldP spid="132133" grpId="0" animBg="1"/>
      <p:bldP spid="132133" grpId="1" animBg="1"/>
      <p:bldP spid="132134" grpId="0" animBg="1"/>
      <p:bldP spid="132134" grpId="1" animBg="1"/>
      <p:bldP spid="132131" grpId="0" animBg="1"/>
      <p:bldP spid="132131" grpId="1" animBg="1"/>
      <p:bldP spid="132132" grpId="0" animBg="1"/>
      <p:bldP spid="132132" grpId="1" animBg="1"/>
      <p:bldP spid="132129" grpId="0" animBg="1"/>
      <p:bldP spid="132130" grpId="0" animBg="1"/>
      <p:bldP spid="132125" grpId="0" animBg="1"/>
      <p:bldP spid="132126" grpId="0" animBg="1"/>
      <p:bldP spid="132127" grpId="0" animBg="1"/>
      <p:bldP spid="132128" grpId="0" animBg="1"/>
      <p:bldP spid="132102" grpId="0" animBg="1"/>
      <p:bldP spid="132103" grpId="0" animBg="1"/>
      <p:bldP spid="132104" grpId="0" animBg="1"/>
      <p:bldP spid="132106" grpId="0" animBg="1"/>
      <p:bldP spid="132107" grpId="0" animBg="1"/>
      <p:bldP spid="132108" grpId="0" animBg="1"/>
      <p:bldP spid="132109" grpId="0" animBg="1"/>
      <p:bldP spid="132110" grpId="0" animBg="1"/>
      <p:bldP spid="132111" grpId="0" animBg="1"/>
      <p:bldP spid="132112" grpId="0" animBg="1"/>
      <p:bldP spid="132113" grpId="0" animBg="1"/>
      <p:bldP spid="132114" grpId="0" animBg="1"/>
      <p:bldP spid="132115" grpId="0" animBg="1"/>
      <p:bldP spid="132116" grpId="0" animBg="1"/>
      <p:bldP spid="132117" grpId="0" animBg="1"/>
      <p:bldP spid="132118" grpId="0" animBg="1"/>
      <p:bldP spid="132119" grpId="0" animBg="1"/>
      <p:bldP spid="132119" grpId="1" animBg="1"/>
      <p:bldP spid="132120" grpId="0" animBg="1"/>
      <p:bldP spid="132120" grpId="1" animBg="1"/>
      <p:bldP spid="132121" grpId="0" animBg="1"/>
      <p:bldP spid="132122" grpId="0" animBg="1"/>
      <p:bldP spid="13212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Drivers –</a:t>
            </a:r>
            <a:r>
              <a:rPr lang="en-GB" dirty="0" smtClean="0"/>
              <a:t> </a:t>
            </a:r>
            <a:r>
              <a:rPr lang="en-GB" dirty="0" smtClean="0"/>
              <a:t>S</a:t>
            </a:r>
            <a:r>
              <a:rPr lang="en-GB" dirty="0" smtClean="0"/>
              <a:t>implifying </a:t>
            </a:r>
            <a:r>
              <a:rPr lang="en-GB" dirty="0"/>
              <a:t>A</a:t>
            </a:r>
            <a:r>
              <a:rPr lang="en-GB" dirty="0" smtClean="0"/>
              <a:t>bstractions</a:t>
            </a:r>
            <a:endParaRPr lang="en-GB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Encapsulate </a:t>
            </a:r>
            <a:r>
              <a:rPr lang="en-GB" dirty="0"/>
              <a:t>knowledge of how to use</a:t>
            </a:r>
            <a:r>
              <a:rPr lang="en-GB" dirty="0" smtClean="0"/>
              <a:t> a device</a:t>
            </a:r>
          </a:p>
          <a:p>
            <a:pPr lvl="1"/>
            <a:r>
              <a:rPr lang="en-GB" dirty="0"/>
              <a:t>M</a:t>
            </a:r>
            <a:r>
              <a:rPr lang="en-GB" dirty="0" smtClean="0"/>
              <a:t>ap </a:t>
            </a:r>
            <a:r>
              <a:rPr lang="en-GB" dirty="0"/>
              <a:t>standard operations into operations </a:t>
            </a:r>
            <a:r>
              <a:rPr lang="en-GB" dirty="0" smtClean="0"/>
              <a:t>onto </a:t>
            </a:r>
            <a:r>
              <a:rPr lang="en-GB" dirty="0"/>
              <a:t>device</a:t>
            </a:r>
            <a:endParaRPr lang="en-GB" dirty="0" smtClean="0"/>
          </a:p>
          <a:p>
            <a:pPr lvl="1"/>
            <a:r>
              <a:rPr lang="en-GB" dirty="0"/>
              <a:t>M</a:t>
            </a:r>
            <a:r>
              <a:rPr lang="en-GB" dirty="0" smtClean="0"/>
              <a:t>ap </a:t>
            </a:r>
            <a:r>
              <a:rPr lang="en-GB" dirty="0"/>
              <a:t>device states into standard object behavior</a:t>
            </a:r>
            <a:endParaRPr lang="en-GB" dirty="0" smtClean="0"/>
          </a:p>
          <a:p>
            <a:pPr lvl="1"/>
            <a:r>
              <a:rPr lang="en-GB" dirty="0"/>
              <a:t>H</a:t>
            </a:r>
            <a:r>
              <a:rPr lang="en-GB" dirty="0" smtClean="0"/>
              <a:t>ide </a:t>
            </a:r>
            <a:r>
              <a:rPr lang="en-GB" dirty="0"/>
              <a:t>irrelevant behavior from users</a:t>
            </a:r>
            <a:endParaRPr lang="en-GB" dirty="0" smtClean="0"/>
          </a:p>
          <a:p>
            <a:pPr lvl="1"/>
            <a:r>
              <a:rPr lang="en-GB" dirty="0"/>
              <a:t>C</a:t>
            </a:r>
            <a:r>
              <a:rPr lang="en-GB" dirty="0" smtClean="0"/>
              <a:t>orrectly </a:t>
            </a:r>
            <a:r>
              <a:rPr lang="en-GB" dirty="0"/>
              <a:t>coordinate device and application behavior</a:t>
            </a:r>
            <a:endParaRPr lang="en-GB" dirty="0" smtClean="0"/>
          </a:p>
          <a:p>
            <a:r>
              <a:rPr lang="en-GB" dirty="0"/>
              <a:t>E</a:t>
            </a:r>
            <a:r>
              <a:rPr lang="en-GB" dirty="0" smtClean="0"/>
              <a:t>ncapsulate </a:t>
            </a:r>
            <a:r>
              <a:rPr lang="en-GB" dirty="0"/>
              <a:t>knowledge of optimization</a:t>
            </a:r>
            <a:endParaRPr lang="en-GB" dirty="0" smtClean="0"/>
          </a:p>
          <a:p>
            <a:pPr lvl="1"/>
            <a:r>
              <a:rPr lang="en-GB" dirty="0" smtClean="0"/>
              <a:t>E</a:t>
            </a:r>
            <a:r>
              <a:rPr lang="en-GB" dirty="0" smtClean="0"/>
              <a:t>fficiently </a:t>
            </a:r>
            <a:r>
              <a:rPr lang="en-GB" dirty="0"/>
              <a:t>perform standard operations on a device</a:t>
            </a:r>
            <a:endParaRPr lang="en-GB" dirty="0" smtClean="0"/>
          </a:p>
          <a:p>
            <a:r>
              <a:rPr lang="en-GB" dirty="0"/>
              <a:t>E</a:t>
            </a:r>
            <a:r>
              <a:rPr lang="en-GB" dirty="0" smtClean="0"/>
              <a:t>ncapsulation </a:t>
            </a:r>
            <a:r>
              <a:rPr lang="en-GB" dirty="0"/>
              <a:t>of fault handling</a:t>
            </a:r>
            <a:endParaRPr lang="en-GB" dirty="0" smtClean="0"/>
          </a:p>
          <a:p>
            <a:pPr lvl="1"/>
            <a:r>
              <a:rPr lang="en-GB" dirty="0"/>
              <a:t>K</a:t>
            </a:r>
            <a:r>
              <a:rPr lang="en-GB" dirty="0" smtClean="0"/>
              <a:t>nowledge </a:t>
            </a:r>
            <a:r>
              <a:rPr lang="en-GB" dirty="0"/>
              <a:t>of how to handle recoverable faults</a:t>
            </a:r>
            <a:endParaRPr lang="en-GB" dirty="0" smtClean="0"/>
          </a:p>
          <a:p>
            <a:pPr lvl="1"/>
            <a:r>
              <a:rPr lang="en-GB" dirty="0"/>
              <a:t>P</a:t>
            </a:r>
            <a:r>
              <a:rPr lang="en-GB" dirty="0" smtClean="0"/>
              <a:t>revent </a:t>
            </a:r>
            <a:r>
              <a:rPr lang="en-GB" dirty="0"/>
              <a:t>device faults from becoming OS faults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09" name="Rectangle 17"/>
          <p:cNvSpPr>
            <a:spLocks noChangeArrowheads="1"/>
          </p:cNvSpPr>
          <p:nvPr/>
        </p:nvSpPr>
        <p:spPr bwMode="auto">
          <a:xfrm>
            <a:off x="2493818" y="1344706"/>
            <a:ext cx="1039091" cy="33617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Kernel Services for device drivers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1454727" y="1344706"/>
            <a:ext cx="1039091" cy="336176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3532909" y="1344706"/>
            <a:ext cx="1801091" cy="336176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sub-class DDI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1454727" y="1680882"/>
            <a:ext cx="3879273" cy="1277471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device driver</a:t>
            </a:r>
          </a:p>
        </p:txBody>
      </p:sp>
      <p:sp>
        <p:nvSpPr>
          <p:cNvPr id="136199" name="Line 7"/>
          <p:cNvSpPr>
            <a:spLocks noChangeShapeType="1"/>
          </p:cNvSpPr>
          <p:nvPr/>
        </p:nvSpPr>
        <p:spPr bwMode="auto">
          <a:xfrm>
            <a:off x="1801091" y="1344706"/>
            <a:ext cx="0" cy="336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00" name="Line 8"/>
          <p:cNvSpPr>
            <a:spLocks noChangeShapeType="1"/>
          </p:cNvSpPr>
          <p:nvPr/>
        </p:nvSpPr>
        <p:spPr bwMode="auto">
          <a:xfrm>
            <a:off x="2147455" y="1344706"/>
            <a:ext cx="0" cy="336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01" name="Line 9"/>
          <p:cNvSpPr>
            <a:spLocks noChangeShapeType="1"/>
          </p:cNvSpPr>
          <p:nvPr/>
        </p:nvSpPr>
        <p:spPr bwMode="auto">
          <a:xfrm>
            <a:off x="2493818" y="1344706"/>
            <a:ext cx="0" cy="336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02" name="Line 10"/>
          <p:cNvSpPr>
            <a:spLocks noChangeShapeType="1"/>
          </p:cNvSpPr>
          <p:nvPr/>
        </p:nvSpPr>
        <p:spPr bwMode="auto">
          <a:xfrm>
            <a:off x="2840182" y="1344706"/>
            <a:ext cx="0" cy="336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03" name="Line 11"/>
          <p:cNvSpPr>
            <a:spLocks noChangeShapeType="1"/>
          </p:cNvSpPr>
          <p:nvPr/>
        </p:nvSpPr>
        <p:spPr bwMode="auto">
          <a:xfrm>
            <a:off x="3186545" y="1344706"/>
            <a:ext cx="0" cy="336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05" name="Line 13"/>
          <p:cNvSpPr>
            <a:spLocks noChangeShapeType="1"/>
          </p:cNvSpPr>
          <p:nvPr/>
        </p:nvSpPr>
        <p:spPr bwMode="auto">
          <a:xfrm>
            <a:off x="3879273" y="1344706"/>
            <a:ext cx="0" cy="336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06" name="Line 14"/>
          <p:cNvSpPr>
            <a:spLocks noChangeShapeType="1"/>
          </p:cNvSpPr>
          <p:nvPr/>
        </p:nvSpPr>
        <p:spPr bwMode="auto">
          <a:xfrm>
            <a:off x="4225636" y="1344706"/>
            <a:ext cx="0" cy="336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07" name="Line 15"/>
          <p:cNvSpPr>
            <a:spLocks noChangeShapeType="1"/>
          </p:cNvSpPr>
          <p:nvPr/>
        </p:nvSpPr>
        <p:spPr bwMode="auto">
          <a:xfrm>
            <a:off x="4572000" y="1344706"/>
            <a:ext cx="0" cy="336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08" name="Line 16"/>
          <p:cNvSpPr>
            <a:spLocks noChangeShapeType="1"/>
          </p:cNvSpPr>
          <p:nvPr/>
        </p:nvSpPr>
        <p:spPr bwMode="auto">
          <a:xfrm>
            <a:off x="4987636" y="1344706"/>
            <a:ext cx="0" cy="336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10" name="Text Box 18"/>
          <p:cNvSpPr txBox="1">
            <a:spLocks noChangeArrowheads="1"/>
          </p:cNvSpPr>
          <p:nvPr/>
        </p:nvSpPr>
        <p:spPr bwMode="auto">
          <a:xfrm>
            <a:off x="1731818" y="1344706"/>
            <a:ext cx="1454727" cy="32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common DDI</a:t>
            </a:r>
          </a:p>
        </p:txBody>
      </p:sp>
      <p:sp>
        <p:nvSpPr>
          <p:cNvPr id="136212" name="AutoShape 20"/>
          <p:cNvSpPr>
            <a:spLocks noChangeArrowheads="1"/>
          </p:cNvSpPr>
          <p:nvPr/>
        </p:nvSpPr>
        <p:spPr bwMode="auto">
          <a:xfrm>
            <a:off x="1246909" y="4303059"/>
            <a:ext cx="1316182" cy="537882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memory</a:t>
            </a:r>
          </a:p>
          <a:p>
            <a:pPr algn="ctr"/>
            <a:r>
              <a:rPr lang="en-US" sz="1400" dirty="0"/>
              <a:t>allocation</a:t>
            </a:r>
          </a:p>
        </p:txBody>
      </p:sp>
      <p:sp>
        <p:nvSpPr>
          <p:cNvPr id="136213" name="AutoShape 21"/>
          <p:cNvSpPr>
            <a:spLocks noChangeArrowheads="1"/>
          </p:cNvSpPr>
          <p:nvPr/>
        </p:nvSpPr>
        <p:spPr bwMode="auto">
          <a:xfrm>
            <a:off x="1246909" y="4975412"/>
            <a:ext cx="1316182" cy="537882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synchronization</a:t>
            </a:r>
          </a:p>
        </p:txBody>
      </p:sp>
      <p:sp>
        <p:nvSpPr>
          <p:cNvPr id="136214" name="AutoShape 22"/>
          <p:cNvSpPr>
            <a:spLocks noChangeArrowheads="1"/>
          </p:cNvSpPr>
          <p:nvPr/>
        </p:nvSpPr>
        <p:spPr bwMode="auto">
          <a:xfrm>
            <a:off x="2770909" y="4975412"/>
            <a:ext cx="1316182" cy="537882"/>
          </a:xfrm>
          <a:prstGeom prst="roundRect">
            <a:avLst>
              <a:gd name="adj" fmla="val 16667"/>
            </a:avLst>
          </a:prstGeom>
          <a:solidFill>
            <a:srgbClr val="CC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error reporting</a:t>
            </a:r>
          </a:p>
        </p:txBody>
      </p:sp>
      <p:sp>
        <p:nvSpPr>
          <p:cNvPr id="136215" name="AutoShape 23"/>
          <p:cNvSpPr>
            <a:spLocks noChangeArrowheads="1"/>
          </p:cNvSpPr>
          <p:nvPr/>
        </p:nvSpPr>
        <p:spPr bwMode="auto">
          <a:xfrm>
            <a:off x="6650182" y="1781735"/>
            <a:ext cx="1316182" cy="1075765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run-time</a:t>
            </a:r>
          </a:p>
          <a:p>
            <a:pPr algn="ctr"/>
            <a:r>
              <a:rPr lang="en-US" sz="1400" dirty="0"/>
              <a:t>loader</a:t>
            </a:r>
          </a:p>
        </p:txBody>
      </p:sp>
      <p:sp>
        <p:nvSpPr>
          <p:cNvPr id="136216" name="AutoShape 24"/>
          <p:cNvSpPr>
            <a:spLocks noChangeArrowheads="1"/>
          </p:cNvSpPr>
          <p:nvPr/>
        </p:nvSpPr>
        <p:spPr bwMode="auto">
          <a:xfrm>
            <a:off x="4294909" y="4303059"/>
            <a:ext cx="1316182" cy="537882"/>
          </a:xfrm>
          <a:prstGeom prst="roundRect">
            <a:avLst>
              <a:gd name="adj" fmla="val 16667"/>
            </a:avLst>
          </a:prstGeom>
          <a:solidFill>
            <a:srgbClr val="9933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I/O resource</a:t>
            </a:r>
          </a:p>
          <a:p>
            <a:pPr algn="ctr"/>
            <a:r>
              <a:rPr lang="en-US" sz="1400" dirty="0"/>
              <a:t>management</a:t>
            </a:r>
          </a:p>
        </p:txBody>
      </p:sp>
      <p:sp>
        <p:nvSpPr>
          <p:cNvPr id="136217" name="AutoShape 25"/>
          <p:cNvSpPr>
            <a:spLocks noChangeArrowheads="1"/>
          </p:cNvSpPr>
          <p:nvPr/>
        </p:nvSpPr>
        <p:spPr bwMode="auto">
          <a:xfrm>
            <a:off x="4294909" y="4975412"/>
            <a:ext cx="1316182" cy="537882"/>
          </a:xfrm>
          <a:prstGeom prst="roundRect">
            <a:avLst>
              <a:gd name="adj" fmla="val 16667"/>
            </a:avLst>
          </a:prstGeom>
          <a:solidFill>
            <a:srgbClr val="9933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DMA</a:t>
            </a:r>
          </a:p>
        </p:txBody>
      </p:sp>
      <p:sp>
        <p:nvSpPr>
          <p:cNvPr id="136218" name="AutoShape 26"/>
          <p:cNvSpPr>
            <a:spLocks noChangeArrowheads="1"/>
          </p:cNvSpPr>
          <p:nvPr/>
        </p:nvSpPr>
        <p:spPr bwMode="auto">
          <a:xfrm>
            <a:off x="2770909" y="4303059"/>
            <a:ext cx="1316182" cy="537882"/>
          </a:xfrm>
          <a:prstGeom prst="roundRect">
            <a:avLst>
              <a:gd name="adj" fmla="val 16667"/>
            </a:avLst>
          </a:prstGeom>
          <a:solidFill>
            <a:srgbClr val="FF66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buffering</a:t>
            </a:r>
          </a:p>
        </p:txBody>
      </p:sp>
      <p:cxnSp>
        <p:nvCxnSpPr>
          <p:cNvPr id="136219" name="AutoShape 27"/>
          <p:cNvCxnSpPr>
            <a:cxnSpLocks noChangeShapeType="1"/>
            <a:stCxn id="136215" idx="1"/>
            <a:endCxn id="136198" idx="3"/>
          </p:cNvCxnSpPr>
          <p:nvPr/>
        </p:nvCxnSpPr>
        <p:spPr bwMode="auto">
          <a:xfrm flipH="1">
            <a:off x="5334000" y="2319618"/>
            <a:ext cx="131618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36220" name="Oval 28"/>
          <p:cNvSpPr>
            <a:spLocks noChangeArrowheads="1"/>
          </p:cNvSpPr>
          <p:nvPr/>
        </p:nvSpPr>
        <p:spPr bwMode="auto">
          <a:xfrm>
            <a:off x="762000" y="3697941"/>
            <a:ext cx="5334000" cy="2623578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6221" name="Text Box 29"/>
          <p:cNvSpPr txBox="1">
            <a:spLocks noChangeArrowheads="1"/>
          </p:cNvSpPr>
          <p:nvPr/>
        </p:nvSpPr>
        <p:spPr bwMode="auto">
          <a:xfrm>
            <a:off x="1939637" y="3899648"/>
            <a:ext cx="2978727" cy="32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DKI – driver/kernel interface</a:t>
            </a:r>
          </a:p>
        </p:txBody>
      </p:sp>
      <p:sp>
        <p:nvSpPr>
          <p:cNvPr id="136222" name="Line 30"/>
          <p:cNvSpPr>
            <a:spLocks noChangeShapeType="1"/>
          </p:cNvSpPr>
          <p:nvPr/>
        </p:nvSpPr>
        <p:spPr bwMode="auto">
          <a:xfrm>
            <a:off x="1939636" y="2958353"/>
            <a:ext cx="0" cy="9412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23" name="Line 31"/>
          <p:cNvSpPr>
            <a:spLocks noChangeShapeType="1"/>
          </p:cNvSpPr>
          <p:nvPr/>
        </p:nvSpPr>
        <p:spPr bwMode="auto">
          <a:xfrm>
            <a:off x="3325091" y="2958353"/>
            <a:ext cx="0" cy="6723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24" name="Line 32"/>
          <p:cNvSpPr>
            <a:spLocks noChangeShapeType="1"/>
          </p:cNvSpPr>
          <p:nvPr/>
        </p:nvSpPr>
        <p:spPr bwMode="auto">
          <a:xfrm>
            <a:off x="2632364" y="2958353"/>
            <a:ext cx="0" cy="8068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25" name="Line 33"/>
          <p:cNvSpPr>
            <a:spLocks noChangeShapeType="1"/>
          </p:cNvSpPr>
          <p:nvPr/>
        </p:nvSpPr>
        <p:spPr bwMode="auto">
          <a:xfrm>
            <a:off x="3810000" y="2958353"/>
            <a:ext cx="0" cy="6723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27" name="Line 35"/>
          <p:cNvSpPr>
            <a:spLocks noChangeShapeType="1"/>
          </p:cNvSpPr>
          <p:nvPr/>
        </p:nvSpPr>
        <p:spPr bwMode="auto">
          <a:xfrm>
            <a:off x="4225636" y="2958353"/>
            <a:ext cx="0" cy="739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28" name="Line 36"/>
          <p:cNvSpPr>
            <a:spLocks noChangeShapeType="1"/>
          </p:cNvSpPr>
          <p:nvPr/>
        </p:nvSpPr>
        <p:spPr bwMode="auto">
          <a:xfrm>
            <a:off x="4710545" y="2958353"/>
            <a:ext cx="0" cy="8068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29" name="AutoShape 37"/>
          <p:cNvSpPr>
            <a:spLocks noChangeArrowheads="1"/>
          </p:cNvSpPr>
          <p:nvPr/>
        </p:nvSpPr>
        <p:spPr bwMode="auto">
          <a:xfrm>
            <a:off x="2770909" y="5647765"/>
            <a:ext cx="1316182" cy="537882"/>
          </a:xfrm>
          <a:prstGeom prst="roundRect">
            <a:avLst>
              <a:gd name="adj" fmla="val 16667"/>
            </a:avLst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61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362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362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361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362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362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362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362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362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362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362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362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362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362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362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362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362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362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1362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1362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9" grpId="0" animBg="1"/>
      <p:bldP spid="136196" grpId="0" animBg="1"/>
      <p:bldP spid="136197" grpId="0" animBg="1"/>
      <p:bldP spid="136212" grpId="0" animBg="1"/>
      <p:bldP spid="136213" grpId="0" animBg="1"/>
      <p:bldP spid="136214" grpId="0" animBg="1"/>
      <p:bldP spid="136215" grpId="0" animBg="1"/>
      <p:bldP spid="136216" grpId="0" animBg="1"/>
      <p:bldP spid="136217" grpId="0" animBg="1"/>
      <p:bldP spid="136218" grpId="0" animBg="1"/>
      <p:bldP spid="13622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Driver</a:t>
            </a:r>
            <a:r>
              <a:rPr lang="en-GB" dirty="0"/>
              <a:t>/Kernel </a:t>
            </a:r>
            <a:r>
              <a:rPr lang="en-GB" dirty="0" smtClean="0"/>
              <a:t>Interface</a:t>
            </a:r>
            <a:endParaRPr lang="en-GB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Specifies b</a:t>
            </a:r>
            <a:r>
              <a:rPr lang="en-GB" dirty="0" smtClean="0"/>
              <a:t>ottom</a:t>
            </a:r>
            <a:r>
              <a:rPr lang="en-GB" dirty="0"/>
              <a:t>-</a:t>
            </a:r>
            <a:r>
              <a:rPr lang="en-GB" dirty="0" smtClean="0"/>
              <a:t>end </a:t>
            </a:r>
            <a:r>
              <a:rPr lang="en-GB" dirty="0"/>
              <a:t>services OS provides to </a:t>
            </a:r>
            <a:r>
              <a:rPr lang="en-GB" dirty="0" smtClean="0"/>
              <a:t>drivers</a:t>
            </a:r>
          </a:p>
          <a:p>
            <a:pPr lvl="1"/>
            <a:r>
              <a:rPr lang="en-GB" dirty="0" smtClean="0"/>
              <a:t>Things drivers can ask the kernel to do</a:t>
            </a:r>
            <a:endParaRPr lang="en-GB" dirty="0" smtClean="0"/>
          </a:p>
          <a:p>
            <a:pPr lvl="1"/>
            <a:r>
              <a:rPr lang="en-GB" dirty="0"/>
              <a:t>A</a:t>
            </a:r>
            <a:r>
              <a:rPr lang="en-GB" dirty="0" smtClean="0"/>
              <a:t>nalogous </a:t>
            </a:r>
            <a:r>
              <a:rPr lang="en-GB" dirty="0"/>
              <a:t>to an ABI for device driver writers</a:t>
            </a:r>
            <a:endParaRPr lang="en-GB" dirty="0" smtClean="0"/>
          </a:p>
          <a:p>
            <a:r>
              <a:rPr lang="en-GB" dirty="0"/>
              <a:t>M</a:t>
            </a:r>
            <a:r>
              <a:rPr lang="en-GB" dirty="0" smtClean="0"/>
              <a:t>ust </a:t>
            </a:r>
            <a:r>
              <a:rPr lang="en-GB" dirty="0"/>
              <a:t>be very well-defined and stable</a:t>
            </a:r>
            <a:endParaRPr lang="en-GB" dirty="0" smtClean="0"/>
          </a:p>
          <a:p>
            <a:pPr lvl="1"/>
            <a:r>
              <a:rPr lang="en-GB" dirty="0"/>
              <a:t>T</a:t>
            </a:r>
            <a:r>
              <a:rPr lang="en-GB" dirty="0" smtClean="0"/>
              <a:t>o </a:t>
            </a:r>
            <a:r>
              <a:rPr lang="en-GB" dirty="0"/>
              <a:t>enable 3rd party driver writers to build drivers</a:t>
            </a:r>
            <a:endParaRPr lang="en-GB" dirty="0" smtClean="0"/>
          </a:p>
          <a:p>
            <a:pPr lvl="1"/>
            <a:r>
              <a:rPr lang="en-GB" dirty="0"/>
              <a:t>S</a:t>
            </a:r>
            <a:r>
              <a:rPr lang="en-GB" dirty="0" smtClean="0"/>
              <a:t>o </a:t>
            </a:r>
            <a:r>
              <a:rPr lang="en-GB" dirty="0"/>
              <a:t>old drivers continue to work on new OS versions</a:t>
            </a:r>
            <a:endParaRPr lang="en-GB" dirty="0" smtClean="0"/>
          </a:p>
          <a:p>
            <a:r>
              <a:rPr lang="en-GB" dirty="0"/>
              <a:t>E</a:t>
            </a:r>
            <a:r>
              <a:rPr lang="en-GB" dirty="0" smtClean="0"/>
              <a:t>ach </a:t>
            </a:r>
            <a:r>
              <a:rPr lang="en-GB" dirty="0"/>
              <a:t>OS has its own DKI, but they are all similar</a:t>
            </a:r>
            <a:endParaRPr lang="en-GB" dirty="0" smtClean="0"/>
          </a:p>
          <a:p>
            <a:pPr lvl="1"/>
            <a:r>
              <a:rPr lang="en-GB" dirty="0"/>
              <a:t>M</a:t>
            </a:r>
            <a:r>
              <a:rPr lang="en-GB" dirty="0" smtClean="0"/>
              <a:t>emory </a:t>
            </a:r>
            <a:r>
              <a:rPr lang="en-GB" dirty="0"/>
              <a:t>allocation, data transfer and buffering</a:t>
            </a:r>
          </a:p>
          <a:p>
            <a:pPr lvl="1"/>
            <a:r>
              <a:rPr lang="en-GB" dirty="0"/>
              <a:t>I/O resource (e.g. ports, interrupts) mgt, DMA</a:t>
            </a:r>
            <a:endParaRPr lang="en-GB" dirty="0" smtClean="0"/>
          </a:p>
          <a:p>
            <a:pPr lvl="1"/>
            <a:r>
              <a:rPr lang="en-GB" dirty="0"/>
              <a:t>S</a:t>
            </a:r>
            <a:r>
              <a:rPr lang="en-GB" dirty="0" smtClean="0"/>
              <a:t>ynchronization</a:t>
            </a:r>
            <a:r>
              <a:rPr lang="en-GB" dirty="0"/>
              <a:t>, error reporting</a:t>
            </a:r>
            <a:endParaRPr lang="en-GB" dirty="0" smtClean="0"/>
          </a:p>
          <a:p>
            <a:pPr lvl="1"/>
            <a:r>
              <a:rPr lang="en-GB" dirty="0"/>
              <a:t>D</a:t>
            </a:r>
            <a:r>
              <a:rPr lang="en-GB" dirty="0" smtClean="0"/>
              <a:t>ynamic </a:t>
            </a:r>
            <a:r>
              <a:rPr lang="en-GB" dirty="0"/>
              <a:t>module support, configuration, plumbing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Peripheral Device Code and the OS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4525963"/>
          </a:xfrm>
        </p:spPr>
        <p:txBody>
          <a:bodyPr/>
          <a:lstStyle/>
          <a:p>
            <a:r>
              <a:rPr lang="en-US" sz="2800" smtClean="0">
                <a:latin typeface="Times New Roman" pitchFamily="4" charset="0"/>
                <a:ea typeface="ＭＳ Ｐゴシック" pitchFamily="4" charset="-128"/>
              </a:rPr>
              <a:t>Why are peripheral devices the OS’ problem, anyway?</a:t>
            </a:r>
          </a:p>
          <a:p>
            <a:r>
              <a:rPr lang="en-US" sz="2800" smtClean="0">
                <a:latin typeface="Times New Roman" pitchFamily="4" charset="0"/>
                <a:ea typeface="ＭＳ Ｐゴシック" pitchFamily="4" charset="-128"/>
              </a:rPr>
              <a:t>Why can’t they be handled in user-level code?</a:t>
            </a:r>
          </a:p>
          <a:p>
            <a:r>
              <a:rPr lang="en-US" sz="2800" smtClean="0">
                <a:latin typeface="Times New Roman" pitchFamily="4" charset="0"/>
                <a:ea typeface="ＭＳ Ｐゴシック" pitchFamily="4" charset="-128"/>
              </a:rPr>
              <a:t>Maybe they sometimes can, but . . .</a:t>
            </a:r>
          </a:p>
          <a:p>
            <a:r>
              <a:rPr lang="en-US" sz="2800" smtClean="0">
                <a:latin typeface="Times New Roman" pitchFamily="4" charset="0"/>
                <a:ea typeface="ＭＳ Ｐゴシック" pitchFamily="4" charset="-128"/>
              </a:rPr>
              <a:t>Some of them are critical for system correctness</a:t>
            </a:r>
          </a:p>
          <a:p>
            <a:pPr lvl="1"/>
            <a:r>
              <a:rPr lang="en-US" sz="2400" smtClean="0">
                <a:latin typeface="Times New Roman" pitchFamily="4" charset="0"/>
                <a:ea typeface="ＭＳ Ｐゴシック" pitchFamily="4" charset="-128"/>
              </a:rPr>
              <a:t>E.g., the disk drive holding swap space</a:t>
            </a:r>
          </a:p>
          <a:p>
            <a:r>
              <a:rPr lang="en-US" sz="2800" smtClean="0">
                <a:latin typeface="Times New Roman" pitchFamily="4" charset="0"/>
                <a:ea typeface="ＭＳ Ｐゴシック" pitchFamily="4" charset="-128"/>
              </a:rPr>
              <a:t>Some of them must be shared among multiple processes</a:t>
            </a:r>
          </a:p>
          <a:p>
            <a:pPr lvl="1"/>
            <a:r>
              <a:rPr lang="en-US" sz="2400" smtClean="0">
                <a:latin typeface="Times New Roman" pitchFamily="4" charset="0"/>
                <a:ea typeface="ＭＳ Ｐゴシック" pitchFamily="4" charset="-128"/>
              </a:rPr>
              <a:t>Which is often rather complex</a:t>
            </a:r>
          </a:p>
          <a:p>
            <a:r>
              <a:rPr lang="en-US" sz="2800" smtClean="0">
                <a:latin typeface="Times New Roman" pitchFamily="4" charset="0"/>
                <a:ea typeface="ＭＳ Ｐゴシック" pitchFamily="4" charset="-128"/>
              </a:rPr>
              <a:t>Some of them are security-sensitive</a:t>
            </a:r>
          </a:p>
          <a:p>
            <a:r>
              <a:rPr lang="en-US" sz="2800" smtClean="0">
                <a:latin typeface="Times New Roman" pitchFamily="4" charset="0"/>
                <a:ea typeface="ＭＳ Ｐゴシック" pitchFamily="4" charset="-128"/>
              </a:rPr>
              <a:t>Perhaps more appropriate to put the code in the 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Criticality of Stable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Drivers are</a:t>
            </a:r>
            <a:r>
              <a:rPr lang="en-US" dirty="0" smtClean="0"/>
              <a:t> largely independent </a:t>
            </a:r>
            <a:r>
              <a:rPr lang="en-US" dirty="0" smtClean="0"/>
              <a:t>from the OS</a:t>
            </a:r>
            <a:endParaRPr lang="en-US" dirty="0" smtClean="0"/>
          </a:p>
          <a:p>
            <a:pPr lvl="1"/>
            <a:r>
              <a:rPr lang="en-US" dirty="0" smtClean="0"/>
              <a:t>T</a:t>
            </a:r>
            <a:r>
              <a:rPr lang="en-US" dirty="0" smtClean="0"/>
              <a:t>hey </a:t>
            </a:r>
            <a:r>
              <a:rPr lang="en-US" dirty="0" smtClean="0"/>
              <a:t>are built by different organizations</a:t>
            </a:r>
            <a:endParaRPr lang="en-US" dirty="0" smtClean="0"/>
          </a:p>
          <a:p>
            <a:pPr lvl="1"/>
            <a:r>
              <a:rPr lang="en-US" dirty="0" smtClean="0"/>
              <a:t>T</a:t>
            </a:r>
            <a:r>
              <a:rPr lang="en-US" dirty="0" smtClean="0"/>
              <a:t>hey might not be </a:t>
            </a:r>
            <a:r>
              <a:rPr lang="en-US" dirty="0" smtClean="0"/>
              <a:t>co-packaged with the OS</a:t>
            </a:r>
          </a:p>
          <a:p>
            <a:r>
              <a:rPr lang="en-US" dirty="0" smtClean="0"/>
              <a:t>OS and drivers have interface dependencies</a:t>
            </a:r>
          </a:p>
          <a:p>
            <a:pPr lvl="1"/>
            <a:r>
              <a:rPr lang="en-US" dirty="0" smtClean="0"/>
              <a:t>OS depends on driver implementations of DDI</a:t>
            </a:r>
            <a:endParaRPr lang="en-US" dirty="0" smtClean="0"/>
          </a:p>
          <a:p>
            <a:pPr lvl="1"/>
            <a:r>
              <a:rPr lang="en-US" dirty="0" smtClean="0"/>
              <a:t>D</a:t>
            </a:r>
            <a:r>
              <a:rPr lang="en-US" dirty="0" smtClean="0"/>
              <a:t>rivers </a:t>
            </a:r>
            <a:r>
              <a:rPr lang="en-US" dirty="0" smtClean="0"/>
              <a:t>depends on kernel DKI implementations</a:t>
            </a:r>
          </a:p>
          <a:p>
            <a:r>
              <a:rPr lang="en-US" dirty="0" smtClean="0"/>
              <a:t>These interfaces must be carefully managed</a:t>
            </a:r>
            <a:endParaRPr lang="en-US" dirty="0" smtClean="0"/>
          </a:p>
          <a:p>
            <a:pPr lvl="1"/>
            <a:r>
              <a:rPr lang="en-US" dirty="0" smtClean="0"/>
              <a:t>W</a:t>
            </a:r>
            <a:r>
              <a:rPr lang="en-US" dirty="0" smtClean="0"/>
              <a:t>ell </a:t>
            </a:r>
            <a:r>
              <a:rPr lang="en-US" dirty="0" smtClean="0"/>
              <a:t>defined and well tested</a:t>
            </a:r>
            <a:endParaRPr lang="en-US" dirty="0" smtClean="0"/>
          </a:p>
          <a:p>
            <a:pPr lvl="1"/>
            <a:r>
              <a:rPr lang="en-US" dirty="0" smtClean="0"/>
              <a:t>U</a:t>
            </a:r>
            <a:r>
              <a:rPr lang="en-US" dirty="0" smtClean="0"/>
              <a:t>pwards</a:t>
            </a:r>
            <a:r>
              <a:rPr lang="en-US" dirty="0" smtClean="0"/>
              <a:t>-compatible evolution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Linux Device Driver Abstractions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2"/>
          </a:xfrm>
        </p:spPr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An example of how an OS handles device drivers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Basically inherited from earlier Unix systems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A class-based system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Several super-classes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Block devices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Character devices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Some regard network devices as a third major class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Other divisions within each super-class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4213" y="503238"/>
            <a:ext cx="7769225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Why Classes of Drivers?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220788"/>
            <a:ext cx="8229600" cy="4525962"/>
          </a:xfrm>
        </p:spPr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Classes provide a good organization for abstraction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They provide a common framework to reduce amount of code required for each new device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The framework ensure all devices in class provide certain minimal functionality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But a lot of driver functionality is very specific to the device	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Implying that class abstractions don’t cover everything</a:t>
            </a:r>
          </a:p>
          <a:p>
            <a:pPr>
              <a:buFont typeface="Arial" pitchFamily="4" charset="-52"/>
              <a:buNone/>
            </a:pPr>
            <a:endParaRPr lang="en-US" smtClean="0">
              <a:latin typeface="Times New Roman" pitchFamily="4" charset="0"/>
              <a:ea typeface="ＭＳ Ｐゴシック" pitchFamily="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Character Device Superclass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403350"/>
            <a:ext cx="8229600" cy="4525963"/>
          </a:xfrm>
        </p:spPr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Devices that read/write one byte at a time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“Character” means byte, not ASCII</a:t>
            </a:r>
          </a:p>
          <a:p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May be either stream or record structured</a:t>
            </a:r>
          </a:p>
          <a:p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May be sequential or random access</a:t>
            </a:r>
          </a:p>
          <a:p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Support direct, synchronous reads and writes</a:t>
            </a:r>
          </a:p>
          <a:p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Common examples:</a:t>
            </a:r>
          </a:p>
          <a:p>
            <a:pPr lvl="1"/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Keyboards</a:t>
            </a:r>
          </a:p>
          <a:p>
            <a:pPr lvl="1"/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Monitors</a:t>
            </a:r>
          </a:p>
          <a:p>
            <a:pPr lvl="1"/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Most other devices</a:t>
            </a:r>
          </a:p>
          <a:p>
            <a:endParaRPr lang="en-US" smtClean="0">
              <a:latin typeface="Times New Roman" pitchFamily="4" charset="0"/>
              <a:ea typeface="ＭＳ Ｐゴシック" pitchFamily="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Block Device Superclass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Devices that deal with a block of data at a time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Usually a fixed size block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Most common example is a disk drive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Reads or writes a single sized block (e.g., 4K bytes) of data at a time</a:t>
            </a:r>
          </a:p>
          <a:p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Random access devices, accessible one block at a time</a:t>
            </a:r>
          </a:p>
          <a:p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Support queued, asynchronous reads and writes</a:t>
            </a:r>
          </a:p>
          <a:p>
            <a:pPr>
              <a:buFont typeface="Arial" pitchFamily="4" charset="-52"/>
              <a:buNone/>
            </a:pPr>
            <a:endParaRPr lang="en-US" smtClean="0">
              <a:latin typeface="Times New Roman" pitchFamily="4" charset="0"/>
              <a:ea typeface="ＭＳ Ｐゴシック" pitchFamily="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352425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Why a Separate Superclass </a:t>
            </a:r>
            <a:br>
              <a:rPr lang="en-US" smtClean="0">
                <a:latin typeface="Times New Roman" pitchFamily="4" charset="0"/>
                <a:ea typeface="ＭＳ Ｐゴシック" pitchFamily="4" charset="-128"/>
              </a:rPr>
            </a:br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for Block Devices?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430338"/>
            <a:ext cx="8229600" cy="4525962"/>
          </a:xfrm>
        </p:spPr>
        <p:txBody>
          <a:bodyPr/>
          <a:lstStyle/>
          <a:p>
            <a:r>
              <a:rPr lang="en-US" sz="2800" dirty="0" smtClean="0">
                <a:latin typeface="Times New Roman" pitchFamily="4" charset="0"/>
                <a:ea typeface="ＭＳ Ｐゴシック" pitchFamily="4" charset="-128"/>
              </a:rPr>
              <a:t>Block devices span all forms of block-addressable random access storage </a:t>
            </a:r>
          </a:p>
          <a:p>
            <a:pPr lvl="1"/>
            <a:r>
              <a:rPr lang="en-US" sz="2400" dirty="0" smtClean="0">
                <a:latin typeface="Times New Roman" pitchFamily="4" charset="0"/>
                <a:ea typeface="ＭＳ Ｐゴシック" pitchFamily="4" charset="-128"/>
              </a:rPr>
              <a:t>Hard disks, CDs, flash, and even some tapes</a:t>
            </a:r>
          </a:p>
          <a:p>
            <a:r>
              <a:rPr lang="en-US" sz="2800" dirty="0" smtClean="0">
                <a:latin typeface="Times New Roman" pitchFamily="4" charset="0"/>
                <a:ea typeface="ＭＳ Ｐゴシック" pitchFamily="4" charset="-128"/>
              </a:rPr>
              <a:t>Such devices require some very elaborate services </a:t>
            </a:r>
          </a:p>
          <a:p>
            <a:pPr lvl="1"/>
            <a:r>
              <a:rPr lang="en-US" sz="2400" dirty="0" smtClean="0">
                <a:latin typeface="Times New Roman" pitchFamily="4" charset="0"/>
                <a:ea typeface="ＭＳ Ｐゴシック" pitchFamily="4" charset="-128"/>
              </a:rPr>
              <a:t>Buffer allocation, LRU management of a buffer cache, data copying services for those buffers, scheduled I/O, asynchronous completion, etc.</a:t>
            </a:r>
            <a:endParaRPr lang="en-US" sz="2400" dirty="0" smtClean="0">
              <a:latin typeface="Times New Roman" pitchFamily="4" charset="0"/>
              <a:ea typeface="ＭＳ Ｐゴシック" pitchFamily="4" charset="-128"/>
            </a:endParaRPr>
          </a:p>
          <a:p>
            <a:r>
              <a:rPr lang="en-US" sz="2800" dirty="0" smtClean="0">
                <a:latin typeface="Times New Roman" pitchFamily="4" charset="0"/>
                <a:ea typeface="ＭＳ Ｐゴシック" pitchFamily="4" charset="-128"/>
              </a:rPr>
              <a:t>Important system </a:t>
            </a:r>
            <a:r>
              <a:rPr lang="en-US" sz="2800" dirty="0" smtClean="0">
                <a:latin typeface="Times New Roman" pitchFamily="4" charset="0"/>
                <a:ea typeface="ＭＳ Ｐゴシック" pitchFamily="4" charset="-128"/>
              </a:rPr>
              <a:t>functionality (file systems and swapping/paging) implemented on top of block I/O</a:t>
            </a:r>
          </a:p>
          <a:p>
            <a:r>
              <a:rPr lang="en-US" sz="2800" dirty="0" smtClean="0">
                <a:latin typeface="Times New Roman" pitchFamily="4" charset="0"/>
                <a:ea typeface="ＭＳ Ｐゴシック" pitchFamily="4" charset="-128"/>
              </a:rPr>
              <a:t>Block I/O services are designed to provide very high performance for critical functions</a:t>
            </a:r>
          </a:p>
          <a:p>
            <a:endParaRPr lang="en-US" sz="2800" dirty="0" smtClean="0">
              <a:latin typeface="Times New Roman" pitchFamily="4" charset="0"/>
              <a:ea typeface="ＭＳ Ｐゴシック" pitchFamily="4" charset="-128"/>
            </a:endParaRPr>
          </a:p>
          <a:p>
            <a:endParaRPr lang="en-US" dirty="0" smtClean="0">
              <a:latin typeface="Times New Roman" pitchFamily="4" charset="0"/>
              <a:ea typeface="ＭＳ Ｐゴシック" pitchFamily="4" charset="-128"/>
            </a:endParaRPr>
          </a:p>
          <a:p>
            <a:endParaRPr lang="en-US" sz="2800" dirty="0" smtClean="0">
              <a:latin typeface="Times New Roman" pitchFamily="4" charset="0"/>
              <a:ea typeface="ＭＳ Ｐゴシック" pitchFamily="4" charset="-128"/>
            </a:endParaRPr>
          </a:p>
          <a:p>
            <a:pPr lvl="1"/>
            <a:endParaRPr lang="en-US" sz="2400" dirty="0" smtClean="0">
              <a:latin typeface="Times New Roman" pitchFamily="4" charset="0"/>
              <a:ea typeface="ＭＳ Ｐゴシック" pitchFamily="4" charset="-128"/>
            </a:endParaRPr>
          </a:p>
          <a:p>
            <a:endParaRPr lang="en-US" sz="2800" dirty="0" smtClean="0">
              <a:latin typeface="Times New Roman" pitchFamily="4" charset="0"/>
              <a:ea typeface="ＭＳ Ｐゴシック" pitchFamily="4" charset="-128"/>
            </a:endParaRPr>
          </a:p>
          <a:p>
            <a:endParaRPr lang="en-US" sz="2800" dirty="0" smtClean="0">
              <a:latin typeface="Times New Roman" pitchFamily="4" charset="0"/>
              <a:ea typeface="ＭＳ Ｐゴシック" pitchFamily="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Network Device Superclass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322388"/>
            <a:ext cx="8229600" cy="4525962"/>
          </a:xfrm>
        </p:spPr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Devices that send/receive data in packets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Originally treated as character devices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But sufficiently different from other character devices that some regard as distinct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Only used in the context of network protocols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Unlike other devices</a:t>
            </a:r>
          </a:p>
          <a:p>
            <a:pPr lvl="1"/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Which leads to special characteristics</a:t>
            </a:r>
          </a:p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Typical examples are Ethernet cards, 802.11 cards, Bluetooth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Device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major device number specifies which device driver to use for it</a:t>
            </a:r>
          </a:p>
          <a:p>
            <a:r>
              <a:rPr lang="en-US" dirty="0" smtClean="0"/>
              <a:t>Might have several distinct devices using the same drivers</a:t>
            </a:r>
          </a:p>
          <a:p>
            <a:pPr lvl="1"/>
            <a:r>
              <a:rPr lang="en-US" dirty="0" smtClean="0"/>
              <a:t>E.g., multiple disk drives of the same type</a:t>
            </a:r>
          </a:p>
          <a:p>
            <a:pPr lvl="1"/>
            <a:r>
              <a:rPr lang="en-US" dirty="0" smtClean="0"/>
              <a:t>Or one disk drive divided into logically distinct pieces</a:t>
            </a:r>
          </a:p>
          <a:p>
            <a:r>
              <a:rPr lang="en-US" dirty="0" smtClean="0"/>
              <a:t>Minor device number distinguishes between those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Accessing Linux Device Drivers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362075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Times New Roman" pitchFamily="4" charset="0"/>
                <a:ea typeface="ＭＳ Ｐゴシック" pitchFamily="4" charset="-128"/>
              </a:rPr>
              <a:t>Done through the file system</a:t>
            </a:r>
          </a:p>
          <a:p>
            <a:r>
              <a:rPr lang="en-GB" sz="2800" dirty="0" smtClean="0">
                <a:latin typeface="Times New Roman" pitchFamily="4" charset="0"/>
                <a:ea typeface="ＭＳ Ｐゴシック" pitchFamily="4" charset="-128"/>
              </a:rPr>
              <a:t>Special files</a:t>
            </a:r>
          </a:p>
          <a:p>
            <a:pPr lvl="1"/>
            <a:r>
              <a:rPr lang="en-GB" sz="2400" dirty="0" smtClean="0">
                <a:latin typeface="Times New Roman" pitchFamily="4" charset="0"/>
                <a:ea typeface="ＭＳ Ｐゴシック" pitchFamily="4" charset="-128"/>
              </a:rPr>
              <a:t>Files that are associated with a device instance</a:t>
            </a:r>
          </a:p>
          <a:p>
            <a:pPr lvl="1"/>
            <a:r>
              <a:rPr lang="en-GB" sz="2400" dirty="0" smtClean="0">
                <a:latin typeface="Times New Roman" pitchFamily="4" charset="0"/>
                <a:ea typeface="ＭＳ Ｐゴシック" pitchFamily="4" charset="-128"/>
              </a:rPr>
              <a:t>UNIX/LINUX uses &lt;block/character, major, minor&gt;</a:t>
            </a:r>
          </a:p>
          <a:p>
            <a:pPr lvl="2"/>
            <a:r>
              <a:rPr lang="en-GB" sz="2000" dirty="0" smtClean="0">
                <a:latin typeface="Times New Roman" pitchFamily="4" charset="0"/>
                <a:ea typeface="ＭＳ Ｐゴシック" pitchFamily="4" charset="-128"/>
              </a:rPr>
              <a:t>Major number corresponds to a particular device driver</a:t>
            </a:r>
          </a:p>
          <a:p>
            <a:pPr lvl="2"/>
            <a:r>
              <a:rPr lang="en-GB" sz="2000" dirty="0" smtClean="0">
                <a:latin typeface="Times New Roman" pitchFamily="4" charset="0"/>
                <a:ea typeface="ＭＳ Ｐゴシック" pitchFamily="4" charset="-128"/>
              </a:rPr>
              <a:t>Minor number identifies an instance under that driver</a:t>
            </a:r>
          </a:p>
          <a:p>
            <a:pPr lvl="2"/>
            <a:endParaRPr lang="en-GB" sz="2000" dirty="0" smtClean="0">
              <a:latin typeface="Times New Roman" pitchFamily="4" charset="0"/>
              <a:ea typeface="ＭＳ Ｐゴシック" pitchFamily="4" charset="-128"/>
            </a:endParaRPr>
          </a:p>
          <a:p>
            <a:pPr lvl="2"/>
            <a:endParaRPr lang="en-GB" sz="2000" dirty="0" smtClean="0">
              <a:latin typeface="Times New Roman" pitchFamily="4" charset="0"/>
              <a:ea typeface="ＭＳ Ｐゴシック" pitchFamily="4" charset="-128"/>
            </a:endParaRPr>
          </a:p>
          <a:p>
            <a:pPr lvl="2">
              <a:buFont typeface="Arial" pitchFamily="4" charset="-52"/>
              <a:buNone/>
            </a:pPr>
            <a:endParaRPr lang="en-GB" sz="2000" dirty="0" smtClean="0">
              <a:latin typeface="Times New Roman" pitchFamily="4" charset="0"/>
              <a:ea typeface="ＭＳ Ｐゴシック" pitchFamily="4" charset="-128"/>
            </a:endParaRPr>
          </a:p>
          <a:p>
            <a:r>
              <a:rPr lang="en-GB" sz="2800" dirty="0" smtClean="0">
                <a:latin typeface="Times New Roman" pitchFamily="4" charset="0"/>
                <a:ea typeface="ＭＳ Ｐゴシック" pitchFamily="4" charset="-128"/>
              </a:rPr>
              <a:t>Opening</a:t>
            </a:r>
            <a:r>
              <a:rPr lang="en-GB" sz="2800" dirty="0" smtClean="0">
                <a:latin typeface="Times New Roman" pitchFamily="4" charset="0"/>
                <a:ea typeface="ＭＳ Ｐゴシック" pitchFamily="4" charset="-128"/>
              </a:rPr>
              <a:t> a special </a:t>
            </a:r>
            <a:r>
              <a:rPr lang="en-GB" sz="2800" dirty="0" smtClean="0">
                <a:latin typeface="Times New Roman" pitchFamily="4" charset="0"/>
                <a:ea typeface="ＭＳ Ｐゴシック" pitchFamily="4" charset="-128"/>
              </a:rPr>
              <a:t>file opens the associated device</a:t>
            </a:r>
          </a:p>
          <a:p>
            <a:pPr lvl="1"/>
            <a:r>
              <a:rPr lang="en-GB" sz="2400" dirty="0" smtClean="0">
                <a:latin typeface="Times New Roman" pitchFamily="4" charset="0"/>
                <a:ea typeface="ＭＳ Ｐゴシック" pitchFamily="4" charset="-128"/>
              </a:rPr>
              <a:t>Open/close/read/write/etc. calls map to calls to appropriate entry-points of the selected driver</a:t>
            </a:r>
          </a:p>
          <a:p>
            <a:endParaRPr lang="en-US" sz="2800" dirty="0" smtClean="0">
              <a:latin typeface="Times New Roman" pitchFamily="4" charset="0"/>
              <a:ea typeface="ＭＳ Ｐゴシック" pitchFamily="4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16050" y="4025900"/>
            <a:ext cx="5818188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ourier New" pitchFamily="4" charset="0"/>
                <a:ea typeface="Courier New" pitchFamily="4" charset="0"/>
                <a:cs typeface="Courier New" pitchFamily="4" charset="0"/>
              </a:rPr>
              <a:t>brw-r-----  1 root    operator   14,   0 Apr 11 18:03 disk0</a:t>
            </a:r>
          </a:p>
          <a:p>
            <a:r>
              <a:rPr lang="en-US" sz="1200">
                <a:latin typeface="Courier New" pitchFamily="4" charset="0"/>
                <a:ea typeface="Courier New" pitchFamily="4" charset="0"/>
                <a:cs typeface="Courier New" pitchFamily="4" charset="0"/>
              </a:rPr>
              <a:t>brw-r-----  1 root    operator   14,   1 Apr 11 18:03 disk0s1</a:t>
            </a:r>
          </a:p>
          <a:p>
            <a:r>
              <a:rPr lang="en-US" sz="1200">
                <a:latin typeface="Courier New" pitchFamily="4" charset="0"/>
                <a:ea typeface="Courier New" pitchFamily="4" charset="0"/>
                <a:cs typeface="Courier New" pitchFamily="4" charset="0"/>
              </a:rPr>
              <a:t>brw-r-----  1 root    operator   14,   2 Apr 11 18:03 disk0s2</a:t>
            </a:r>
          </a:p>
          <a:p>
            <a:r>
              <a:rPr lang="en-US" sz="1200">
                <a:latin typeface="Courier New" pitchFamily="4" charset="0"/>
                <a:ea typeface="Courier New" pitchFamily="4" charset="0"/>
                <a:cs typeface="Courier New" pitchFamily="4" charset="0"/>
              </a:rPr>
              <a:t>br--r-----  1 reiher  reiher     14,   3 Apr 15 16:19 disk2</a:t>
            </a:r>
          </a:p>
          <a:p>
            <a:r>
              <a:rPr lang="en-US" sz="1200">
                <a:latin typeface="Courier New" pitchFamily="4" charset="0"/>
                <a:ea typeface="Courier New" pitchFamily="4" charset="0"/>
                <a:cs typeface="Courier New" pitchFamily="4" charset="0"/>
              </a:rPr>
              <a:t>br--r-----  1 reiher  reiher     14,   4 Apr 15 16:19 disk2s1</a:t>
            </a:r>
          </a:p>
          <a:p>
            <a:r>
              <a:rPr lang="en-US" sz="1200">
                <a:latin typeface="Courier New" pitchFamily="4" charset="0"/>
                <a:ea typeface="Courier New" pitchFamily="4" charset="0"/>
                <a:cs typeface="Courier New" pitchFamily="4" charset="0"/>
              </a:rPr>
              <a:t>br--r-----  1 reiher  reiher     14,   5 Apr 15 16:19 disk2s2</a:t>
            </a:r>
          </a:p>
          <a:p>
            <a:endParaRPr lang="en-US" sz="1200">
              <a:latin typeface="Courier New" pitchFamily="4" charset="0"/>
              <a:ea typeface="Courier New" pitchFamily="4" charset="0"/>
              <a:cs typeface="Courier New" pitchFamily="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390650" y="4025900"/>
            <a:ext cx="363538" cy="30797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04775" y="3103563"/>
            <a:ext cx="915988" cy="9223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A block special device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15988" y="3652838"/>
            <a:ext cx="474662" cy="37306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427538" y="4024313"/>
            <a:ext cx="365125" cy="30797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486400" y="1296988"/>
            <a:ext cx="915988" cy="9223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Major number is 14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4233069" y="2712244"/>
            <a:ext cx="1746250" cy="76041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908550" y="4019550"/>
            <a:ext cx="363538" cy="30797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959600" y="1352550"/>
            <a:ext cx="915988" cy="9223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Minor number is 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0800000" flipV="1">
            <a:off x="5272088" y="2273300"/>
            <a:ext cx="1962150" cy="174625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  <p:bldP spid="15" grpId="0" animBg="1"/>
      <p:bldP spid="15" grpId="1" animBg="1"/>
      <p:bldP spid="17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104775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Where the Device Driver Fits in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979488"/>
            <a:ext cx="8229600" cy="4525962"/>
          </a:xfrm>
        </p:spPr>
        <p:txBody>
          <a:bodyPr/>
          <a:lstStyle/>
          <a:p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At one end you have an application</a:t>
            </a:r>
          </a:p>
          <a:p>
            <a:pPr lvl="1"/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Like a web browser</a:t>
            </a:r>
          </a:p>
          <a:p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At the other end you have a very specific piece of hardware</a:t>
            </a:r>
          </a:p>
          <a:p>
            <a:pPr lvl="1"/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Like an Intel Gigabit CT PCI-E Network Adapter</a:t>
            </a:r>
          </a:p>
          <a:p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In between is the OS</a:t>
            </a:r>
          </a:p>
          <a:p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When the application sends a packet, the OS needs to invoke the proper</a:t>
            </a:r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 device driver</a:t>
            </a:r>
            <a:endParaRPr lang="en-US" dirty="0" smtClean="0">
              <a:latin typeface="Times New Roman" pitchFamily="4" charset="0"/>
              <a:ea typeface="ＭＳ Ｐゴシック" pitchFamily="4" charset="-128"/>
            </a:endParaRPr>
          </a:p>
          <a:p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Which feeds detailed instructions to the 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Device Drivers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247775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Generally, the code for these devices is pretty specific to them</a:t>
            </a:r>
          </a:p>
          <a:p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It’s basically code that </a:t>
            </a:r>
            <a:r>
              <a:rPr lang="en-US" i="1" dirty="0" smtClean="0">
                <a:latin typeface="Times New Roman" pitchFamily="4" charset="0"/>
                <a:ea typeface="ＭＳ Ｐゴシック" pitchFamily="4" charset="-128"/>
              </a:rPr>
              <a:t>drives </a:t>
            </a:r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the device </a:t>
            </a:r>
          </a:p>
          <a:p>
            <a:pPr lvl="1"/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Makes the device perform the operations it’s designed for</a:t>
            </a:r>
          </a:p>
          <a:p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So typically each system device is represented by its own piece of code</a:t>
            </a:r>
          </a:p>
          <a:p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The </a:t>
            </a:r>
            <a:r>
              <a:rPr lang="en-US" i="1" dirty="0" smtClean="0">
                <a:latin typeface="Times New Roman" pitchFamily="4" charset="0"/>
                <a:ea typeface="ＭＳ Ｐゴシック" pitchFamily="4" charset="-128"/>
              </a:rPr>
              <a:t>device driver</a:t>
            </a:r>
          </a:p>
          <a:p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A Linux 2.6 kernel</a:t>
            </a:r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 came with over </a:t>
            </a:r>
            <a:r>
              <a:rPr lang="en-US" dirty="0" smtClean="0">
                <a:latin typeface="Times New Roman" pitchFamily="4" charset="0"/>
                <a:ea typeface="ＭＳ Ｐゴシック" pitchFamily="4" charset="-128"/>
              </a:rPr>
              <a:t>3200 of them . . 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773363" y="503238"/>
            <a:ext cx="3616325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352425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Typical Properties of </a:t>
            </a:r>
            <a:br>
              <a:rPr lang="en-US" smtClean="0">
                <a:latin typeface="Times New Roman" pitchFamily="4" charset="0"/>
                <a:ea typeface="ＭＳ Ｐゴシック" pitchFamily="4" charset="-128"/>
              </a:rPr>
            </a:br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Device Drivers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4" charset="0"/>
                <a:ea typeface="ＭＳ Ｐゴシック" pitchFamily="4" charset="-128"/>
              </a:rPr>
              <a:t>Highly specific to the particular </a:t>
            </a:r>
            <a:r>
              <a:rPr lang="en-US" sz="2800" dirty="0" smtClean="0">
                <a:latin typeface="Times New Roman" pitchFamily="4" charset="0"/>
                <a:ea typeface="ＭＳ Ｐゴシック" pitchFamily="4" charset="-128"/>
              </a:rPr>
              <a:t>device</a:t>
            </a:r>
          </a:p>
          <a:p>
            <a:pPr lvl="1"/>
            <a:r>
              <a:rPr lang="en-US" sz="2400" dirty="0" smtClean="0">
                <a:latin typeface="Times New Roman" pitchFamily="4" charset="0"/>
                <a:ea typeface="ＭＳ Ｐゴシック" pitchFamily="4" charset="-128"/>
              </a:rPr>
              <a:t>System only needs drivers for devices it hosts</a:t>
            </a:r>
            <a:endParaRPr lang="en-US" sz="2400" dirty="0" smtClean="0">
              <a:latin typeface="Times New Roman" pitchFamily="4" charset="0"/>
              <a:ea typeface="ＭＳ Ｐゴシック" pitchFamily="4" charset="-128"/>
            </a:endParaRPr>
          </a:p>
          <a:p>
            <a:r>
              <a:rPr lang="en-US" sz="2800" dirty="0" smtClean="0">
                <a:latin typeface="Times New Roman" pitchFamily="4" charset="0"/>
                <a:ea typeface="ＭＳ Ｐゴシック" pitchFamily="4" charset="-128"/>
              </a:rPr>
              <a:t>Inherently modular</a:t>
            </a:r>
          </a:p>
          <a:p>
            <a:r>
              <a:rPr lang="en-US" sz="2800" dirty="0" smtClean="0">
                <a:latin typeface="Times New Roman" pitchFamily="4" charset="0"/>
                <a:ea typeface="ＭＳ Ｐゴシック" pitchFamily="4" charset="-128"/>
              </a:rPr>
              <a:t>Usually interacts with the rest of the system in limited, well defined ways</a:t>
            </a:r>
          </a:p>
          <a:p>
            <a:r>
              <a:rPr lang="en-US" sz="2800" dirty="0" smtClean="0">
                <a:latin typeface="Times New Roman" pitchFamily="4" charset="0"/>
                <a:ea typeface="ＭＳ Ｐゴシック" pitchFamily="4" charset="-128"/>
              </a:rPr>
              <a:t>Their correctness is critical</a:t>
            </a:r>
            <a:endParaRPr lang="en-US" sz="2800" dirty="0" smtClean="0">
              <a:latin typeface="Times New Roman" pitchFamily="4" charset="0"/>
              <a:ea typeface="ＭＳ Ｐゴシック" pitchFamily="4" charset="-128"/>
            </a:endParaRPr>
          </a:p>
          <a:p>
            <a:pPr lvl="1"/>
            <a:r>
              <a:rPr lang="en-US" sz="2400" dirty="0" smtClean="0">
                <a:latin typeface="Times New Roman" pitchFamily="4" charset="0"/>
                <a:ea typeface="ＭＳ Ｐゴシック" pitchFamily="4" charset="-128"/>
              </a:rPr>
              <a:t>Device behavior correctness and overall correctness</a:t>
            </a:r>
          </a:p>
          <a:p>
            <a:r>
              <a:rPr lang="en-US" sz="2800" dirty="0" smtClean="0">
                <a:latin typeface="Times New Roman" pitchFamily="4" charset="0"/>
                <a:ea typeface="ＭＳ Ｐゴシック" pitchFamily="4" charset="-128"/>
              </a:rPr>
              <a:t>Generally written by programmers who understand the device well</a:t>
            </a:r>
          </a:p>
          <a:p>
            <a:pPr lvl="1"/>
            <a:r>
              <a:rPr lang="en-US" sz="2400" dirty="0" smtClean="0">
                <a:latin typeface="Times New Roman" pitchFamily="4" charset="0"/>
                <a:ea typeface="ＭＳ Ｐゴシック" pitchFamily="4" charset="-128"/>
              </a:rPr>
              <a:t>But are not necessarily experts on systems issues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4" charset="0"/>
                <a:ea typeface="ＭＳ Ｐゴシック" pitchFamily="4" charset="-128"/>
              </a:rPr>
              <a:t>Abstractions and Device Drivers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470025"/>
            <a:ext cx="8229600" cy="4525963"/>
          </a:xfrm>
        </p:spPr>
        <p:txBody>
          <a:bodyPr/>
          <a:lstStyle/>
          <a:p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OS defines idealized device classes</a:t>
            </a:r>
          </a:p>
          <a:p>
            <a:pPr lvl="1"/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Disk, display, printer, tape, network, serial ports </a:t>
            </a:r>
          </a:p>
          <a:p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Classes define expected interfaces/behavior</a:t>
            </a:r>
          </a:p>
          <a:p>
            <a:pPr lvl="1"/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All drivers in class support standard methods</a:t>
            </a:r>
          </a:p>
          <a:p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Device drivers implement standard behavior</a:t>
            </a:r>
          </a:p>
          <a:p>
            <a:pPr lvl="1"/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Make diverse devices fit into a common mold</a:t>
            </a:r>
          </a:p>
          <a:p>
            <a:pPr lvl="1"/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Protect applications from device eccentricities</a:t>
            </a:r>
          </a:p>
          <a:p>
            <a:r>
              <a:rPr lang="en-GB" smtClean="0">
                <a:latin typeface="Times New Roman" pitchFamily="4" charset="0"/>
                <a:ea typeface="ＭＳ Ｐゴシック" pitchFamily="4" charset="-128"/>
              </a:rPr>
              <a:t>Abstractions regularize and simplify the chaos of the world of devices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63053</TotalTime>
  <Words>3794</Words>
  <Application>Microsoft Macintosh PowerPoint</Application>
  <PresentationFormat>On-screen Show (4:3)</PresentationFormat>
  <Paragraphs>606</Paragraphs>
  <Slides>58</Slides>
  <Notes>21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Default Theme</vt:lpstr>
      <vt:lpstr>Clip</vt:lpstr>
      <vt:lpstr>Operating System Principles: Devices, Device Drivers, and I/O CS 111 Operating Systems  Peter Reiher </vt:lpstr>
      <vt:lpstr>Outline</vt:lpstr>
      <vt:lpstr>So You’ve Got Your Computer . . .</vt:lpstr>
      <vt:lpstr>Welcome to the Wonderful  World of Peripheral Devices!</vt:lpstr>
      <vt:lpstr>Peripheral Device Code and the OS</vt:lpstr>
      <vt:lpstr>Where the Device Driver Fits in</vt:lpstr>
      <vt:lpstr>Device Drivers</vt:lpstr>
      <vt:lpstr>Typical Properties of  Device Drivers</vt:lpstr>
      <vt:lpstr>Abstractions and Device Drivers</vt:lpstr>
      <vt:lpstr>What Can Driver Abstractions  Help With?</vt:lpstr>
      <vt:lpstr>How Do Device Drivers Fit  Into a Modern OS?</vt:lpstr>
      <vt:lpstr>Layering Device Drivers</vt:lpstr>
      <vt:lpstr>A Pictorial View</vt:lpstr>
      <vt:lpstr>Device Drivers Vs. Core OS Code</vt:lpstr>
      <vt:lpstr>Devices and Interrupts</vt:lpstr>
      <vt:lpstr>Devices and Busses</vt:lpstr>
      <vt:lpstr>CPUs and Interrupts</vt:lpstr>
      <vt:lpstr>The Changing I/O Landscape</vt:lpstr>
      <vt:lpstr>Device Performance</vt:lpstr>
      <vt:lpstr>Good Device Utilization</vt:lpstr>
      <vt:lpstr>Poor I/O Device Utilization</vt:lpstr>
      <vt:lpstr>How To Do Better</vt:lpstr>
      <vt:lpstr>What’s Really Happening on the CPU?</vt:lpstr>
      <vt:lpstr>Direct Memory Access (DMA)</vt:lpstr>
      <vt:lpstr>Keeping Key Devices Busy</vt:lpstr>
      <vt:lpstr>Interrupt Driven Chain Scheduled I/O</vt:lpstr>
      <vt:lpstr>Multi-Tasking &amp; Interrupt Driven I/O</vt:lpstr>
      <vt:lpstr>Bigger Transfers are Better</vt:lpstr>
      <vt:lpstr>(Bigger Transfers are Better)</vt:lpstr>
      <vt:lpstr>I/O and Buffering</vt:lpstr>
      <vt:lpstr>OS Buffering Issues</vt:lpstr>
      <vt:lpstr>Deep Request Queues</vt:lpstr>
      <vt:lpstr>Double-Buffered Output</vt:lpstr>
      <vt:lpstr>Performing Double-Buffered Output</vt:lpstr>
      <vt:lpstr>Double-Buffered Input</vt:lpstr>
      <vt:lpstr>Performing Double Buffered Input</vt:lpstr>
      <vt:lpstr>Scatter/Gather I/O</vt:lpstr>
      <vt:lpstr>“Gather” Writes From Paged Memory</vt:lpstr>
      <vt:lpstr>“Scatter” Reads Into Paged Memory</vt:lpstr>
      <vt:lpstr>Memory Mapped I/O</vt:lpstr>
      <vt:lpstr>Trade-off: Memory Mapping vs. DMA</vt:lpstr>
      <vt:lpstr>Generalizing Abstractions for Device Drivers</vt:lpstr>
      <vt:lpstr>Providing the Abstractions</vt:lpstr>
      <vt:lpstr>Device Driver Interface (DDI)</vt:lpstr>
      <vt:lpstr>DDIs and sub-DDIs</vt:lpstr>
      <vt:lpstr>Standard Driver Classes &amp; Clients</vt:lpstr>
      <vt:lpstr>Drivers – Simplifying Abstractions</vt:lpstr>
      <vt:lpstr>Kernel Services for device drivers</vt:lpstr>
      <vt:lpstr>Driver/Kernel Interface</vt:lpstr>
      <vt:lpstr>Criticality of Stable Interfaces</vt:lpstr>
      <vt:lpstr>Linux Device Driver Abstractions</vt:lpstr>
      <vt:lpstr>Why Classes of Drivers?</vt:lpstr>
      <vt:lpstr>Character Device Superclass</vt:lpstr>
      <vt:lpstr>Block Device Superclass</vt:lpstr>
      <vt:lpstr>Why a Separate Superclass  for Block Devices?</vt:lpstr>
      <vt:lpstr>Network Device Superclass</vt:lpstr>
      <vt:lpstr>Identifying Device Drivers</vt:lpstr>
      <vt:lpstr>Accessing Linux Device Drivers</vt:lpstr>
    </vt:vector>
  </TitlesOfParts>
  <Company>UCLA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Peter Reiher</cp:lastModifiedBy>
  <cp:revision>127</cp:revision>
  <cp:lastPrinted>2016-10-28T21:41:42Z</cp:lastPrinted>
  <dcterms:created xsi:type="dcterms:W3CDTF">2016-10-31T19:38:35Z</dcterms:created>
  <dcterms:modified xsi:type="dcterms:W3CDTF">2016-10-31T23:34:01Z</dcterms:modified>
</cp:coreProperties>
</file>