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embeddings/oleObject1.bin" ContentType="application/vnd.openxmlformats-officedocument.oleObject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Default Extension="wmf" ContentType="image/x-wmf"/>
  <Override PartName="/ppt/slides/slide48.xml" ContentType="application/vnd.openxmlformats-officedocument.presentationml.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Default Extension="jpeg" ContentType="image/jpeg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317" r:id="rId9"/>
    <p:sldId id="318" r:id="rId10"/>
    <p:sldId id="319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0673" autoAdjust="0"/>
  </p:normalViewPr>
  <p:slideViewPr>
    <p:cSldViewPr snapToGrid="0" snapToObjects="1">
      <p:cViewPr>
        <p:scale>
          <a:sx n="100" d="100"/>
          <a:sy n="100" d="100"/>
        </p:scale>
        <p:origin x="-88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11/1/16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11/1/16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4" charset="-128"/>
              <a:cs typeface="ＭＳ Ｐゴシック" pitchFamily="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00CCC62-7649-ED4F-A9C0-EBA52AEA6190}" type="slidenum">
              <a:rPr lang="en-US" smtClean="0">
                <a:latin typeface="Arial" pitchFamily="4" charset="-52"/>
                <a:ea typeface="ＭＳ Ｐゴシック" pitchFamily="4" charset="-128"/>
                <a:cs typeface="ＭＳ Ｐゴシック" pitchFamily="4" charset="-128"/>
              </a:rPr>
              <a:pPr/>
              <a:t>46</a:t>
            </a:fld>
            <a:endParaRPr lang="en-US" smtClean="0">
              <a:latin typeface="Arial" pitchFamily="4" charset="-52"/>
              <a:ea typeface="ＭＳ Ｐゴシック" pitchFamily="4" charset="-128"/>
              <a:cs typeface="ＭＳ Ｐゴシック" pitchFamily="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11/1/16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11/1/16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11/1/16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11/1/16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11/1/16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11/1/16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11/1/16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11/1/16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11/1/16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11/1/16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11/1/16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8164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r>
              <a:rPr lang="en-US" sz="1200" dirty="0" smtClean="0">
                <a:latin typeface="Times New Roman" pitchFamily="-107" charset="0"/>
              </a:rPr>
              <a:t>13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File Systems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Access: Game Over</a:t>
            </a:r>
            <a:endParaRPr lang="en-GB" dirty="0"/>
          </a:p>
        </p:txBody>
      </p:sp>
      <p:pic>
        <p:nvPicPr>
          <p:cNvPr id="6" name="Picture 5" descr="hd_vs_ss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55700"/>
            <a:ext cx="8229600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2800" y="5156200"/>
            <a:ext cx="718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 Hard disks will still be cheaper and offer more capacity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800" y="5511800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 But not by that much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2800" y="5842000"/>
            <a:ext cx="5275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 And </a:t>
            </a:r>
            <a:r>
              <a:rPr lang="en-US" sz="2400" dirty="0" err="1" smtClean="0">
                <a:latin typeface="Times New Roman"/>
                <a:cs typeface="Times New Roman"/>
              </a:rPr>
              <a:t>SSDs</a:t>
            </a:r>
            <a:r>
              <a:rPr lang="en-US" sz="2400" dirty="0" smtClean="0">
                <a:latin typeface="Times New Roman"/>
                <a:cs typeface="Times New Roman"/>
              </a:rPr>
              <a:t> have all the other advantages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Data and Metadata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966788"/>
            <a:ext cx="8229600" cy="4525962"/>
          </a:xfrm>
        </p:spPr>
        <p:txBody>
          <a:bodyPr/>
          <a:lstStyle/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File systems deal with two kinds of information</a:t>
            </a:r>
          </a:p>
          <a:p>
            <a:r>
              <a:rPr lang="en-US" sz="2800" i="1" smtClean="0">
                <a:latin typeface="Times New Roman" pitchFamily="4" charset="0"/>
                <a:ea typeface="ＭＳ Ｐゴシック" pitchFamily="4" charset="-128"/>
              </a:rPr>
              <a:t>Data</a:t>
            </a:r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 – the information that the file is actually supposed to store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E.g., the instructions of the program or the words in the letter</a:t>
            </a:r>
          </a:p>
          <a:p>
            <a:r>
              <a:rPr lang="en-US" sz="2800" i="1" smtClean="0">
                <a:latin typeface="Times New Roman" pitchFamily="4" charset="0"/>
                <a:ea typeface="ＭＳ Ｐゴシック" pitchFamily="4" charset="-128"/>
              </a:rPr>
              <a:t>Metadata </a:t>
            </a:r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– Information about the information the file stores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E.g., how many bytes are there and when was it created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Sometimes called </a:t>
            </a:r>
            <a:r>
              <a:rPr lang="en-US" sz="2400" i="1" smtClean="0">
                <a:latin typeface="Times New Roman" pitchFamily="4" charset="0"/>
                <a:ea typeface="ＭＳ Ｐゴシック" pitchFamily="4" charset="-128"/>
              </a:rPr>
              <a:t>attributes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Ultimately, both data and metadata must be stored persistently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And usually on the same piece of hardware</a:t>
            </a: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-3556000" y="69992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Bridging the Gap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1957388"/>
            <a:ext cx="2674937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00325" y="3870325"/>
            <a:ext cx="73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6063" y="5027613"/>
            <a:ext cx="3854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8013" y="1428750"/>
            <a:ext cx="36226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We want something like . . . 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4762500" y="3816350"/>
          <a:ext cx="4110038" cy="2274888"/>
        </p:xfrm>
        <a:graphic>
          <a:graphicData uri="http://schemas.openxmlformats.org/presentationml/2006/ole">
            <p:oleObj spid="_x0000_s172034" r:id="rId6" imgW="8610480" imgH="4762440" progId="">
              <p:embed/>
            </p:oleObj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92900" y="2438400"/>
            <a:ext cx="722313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70525" y="1435100"/>
            <a:ext cx="31813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But we’ve got something like . . . 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103813" y="3267075"/>
            <a:ext cx="31797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Which is even worse when we look inside: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71550" y="3870325"/>
            <a:ext cx="969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Or . . 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7200" y="4930775"/>
            <a:ext cx="12604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Or at least  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 rot="665320">
            <a:off x="1065213" y="2762250"/>
            <a:ext cx="6988175" cy="10779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How do we get from the hardware to the useful abstraction?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A Further Wrinkle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520825"/>
            <a:ext cx="8229600" cy="4525963"/>
          </a:xfrm>
        </p:spPr>
        <p:txBody>
          <a:bodyPr/>
          <a:lstStyle/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We want our file system to be agnostic to the storage medium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Same program should access the file system the same way, regardless of medium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Otherwise it’s hard to write portable programs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Should work the same for disks of different types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Or if we use a RAID instead of one disk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Or if we use flash instead of disks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Or if even we don’t use persistent memory at all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E.g., RAM file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Desirable File System Properties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389063"/>
            <a:ext cx="8229600" cy="4525962"/>
          </a:xfrm>
        </p:spPr>
        <p:txBody>
          <a:bodyPr/>
          <a:lstStyle/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What are we looking for from our file system?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Persistence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Easy use model</a:t>
            </a:r>
          </a:p>
          <a:p>
            <a:pPr lvl="2"/>
            <a:r>
              <a:rPr lang="en-US" sz="2000" smtClean="0">
                <a:latin typeface="Times New Roman" pitchFamily="4" charset="0"/>
                <a:ea typeface="ＭＳ Ｐゴシック" pitchFamily="4" charset="-128"/>
              </a:rPr>
              <a:t>For accessing one file</a:t>
            </a:r>
          </a:p>
          <a:p>
            <a:pPr lvl="2"/>
            <a:r>
              <a:rPr lang="en-US" sz="2000" smtClean="0">
                <a:latin typeface="Times New Roman" pitchFamily="4" charset="0"/>
                <a:ea typeface="ＭＳ Ｐゴシック" pitchFamily="4" charset="-128"/>
              </a:rPr>
              <a:t>For organizing collections of files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Flexibility</a:t>
            </a:r>
          </a:p>
          <a:p>
            <a:pPr lvl="2"/>
            <a:r>
              <a:rPr lang="en-US" sz="2000" smtClean="0">
                <a:latin typeface="Times New Roman" pitchFamily="4" charset="0"/>
                <a:ea typeface="ＭＳ Ｐゴシック" pitchFamily="4" charset="-128"/>
              </a:rPr>
              <a:t>No limit on number of files</a:t>
            </a:r>
          </a:p>
          <a:p>
            <a:pPr lvl="2"/>
            <a:r>
              <a:rPr lang="en-US" sz="2000" smtClean="0">
                <a:latin typeface="Times New Roman" pitchFamily="4" charset="0"/>
                <a:ea typeface="ＭＳ Ｐゴシック" pitchFamily="4" charset="-128"/>
              </a:rPr>
              <a:t>No limit on file size, type, contents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Portability across hardware device types</a:t>
            </a:r>
            <a:endParaRPr lang="en-US" smtClean="0">
              <a:latin typeface="Times New Roman" pitchFamily="4" charset="0"/>
              <a:ea typeface="ＭＳ Ｐゴシック" pitchFamily="4" charset="-128"/>
            </a:endParaRP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Performance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Reliability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Suitable security</a:t>
            </a:r>
          </a:p>
          <a:p>
            <a:pPr lvl="2"/>
            <a:endParaRPr lang="en-US" sz="2000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Performance Issue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287463"/>
            <a:ext cx="8229600" cy="4525962"/>
          </a:xfrm>
        </p:spPr>
        <p:txBody>
          <a:bodyPr/>
          <a:lstStyle/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How fast does our file system need to be?</a:t>
            </a: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Ideally, as fast as everything else</a:t>
            </a:r>
          </a:p>
          <a:p>
            <a:pPr lvl="1"/>
            <a:r>
              <a:rPr lang="en-US" sz="2400" dirty="0" smtClean="0">
                <a:latin typeface="Times New Roman" pitchFamily="4" charset="0"/>
                <a:ea typeface="ＭＳ Ｐゴシック" pitchFamily="4" charset="-128"/>
              </a:rPr>
              <a:t>Like CPU, memory, and the bus</a:t>
            </a:r>
          </a:p>
          <a:p>
            <a:pPr lvl="1"/>
            <a:r>
              <a:rPr lang="en-US" sz="2400" dirty="0" smtClean="0">
                <a:latin typeface="Times New Roman" pitchFamily="4" charset="0"/>
                <a:ea typeface="ＭＳ Ｐゴシック" pitchFamily="4" charset="-128"/>
              </a:rPr>
              <a:t>So it doesn’t provide a bottleneck</a:t>
            </a: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But these other devices operate today at nanosecond speeds</a:t>
            </a: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Disk drives operate at millisecond </a:t>
            </a:r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speeds</a:t>
            </a:r>
          </a:p>
          <a:p>
            <a:pPr lvl="1"/>
            <a:r>
              <a:rPr lang="en-US" sz="2400" dirty="0" smtClean="0">
                <a:latin typeface="Times New Roman" pitchFamily="4" charset="0"/>
                <a:ea typeface="ＭＳ Ｐゴシック" pitchFamily="4" charset="-128"/>
              </a:rPr>
              <a:t>Flash drives are faster, but not processor or RAM speeds</a:t>
            </a: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Suggesting we’ll need to do some serious work to hide the mismatch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Reliability Issue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602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Persistence implies reliability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We want our files to be there when we check, no matter what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Not just on a good day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So our file systems must be free of errors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Hardware or software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Remember our discussion of concurrency, race conditions, etc.?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Might we have some challenges here?</a:t>
            </a:r>
          </a:p>
          <a:p>
            <a:pPr lvl="1">
              <a:buFont typeface="Arial" pitchFamily="4" charset="-52"/>
              <a:buNone/>
            </a:pPr>
            <a:endParaRPr lang="en-US" smtClean="0">
              <a:latin typeface="Times New Roman" pitchFamily="4" charset="0"/>
              <a:ea typeface="ＭＳ Ｐゴシック" pitchFamily="4" charset="-128"/>
            </a:endParaRPr>
          </a:p>
          <a:p>
            <a:endParaRPr lang="en-US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“Suitable” Security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What does that mean?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Whoever owns the data should be able to control who accesses it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Using some well-defined access control model and mechanism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With strong guarantees that the system will enforce his desired controls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Implying we’ll apply complete mediation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To the extent performance allows</a:t>
            </a:r>
          </a:p>
          <a:p>
            <a:pPr>
              <a:buFont typeface="Arial" pitchFamily="4" charset="-52"/>
              <a:buNone/>
            </a:pPr>
            <a:endParaRPr lang="en-US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Basics of File System Design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Where do file systems fit in the OS?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File control data structures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73163" y="503238"/>
            <a:ext cx="6777037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1113" y="3248025"/>
            <a:ext cx="1281112" cy="1477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A common internal interface for file systems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4450" y="2289175"/>
            <a:ext cx="1122363" cy="923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The file system API</a:t>
            </a:r>
          </a:p>
        </p:txBody>
      </p:sp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File Systems and the OS</a:t>
            </a:r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36713" y="503238"/>
            <a:ext cx="5903912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775" name="AutoShape 55"/>
          <p:cNvSpPr>
            <a:spLocks noChangeArrowheads="1"/>
          </p:cNvSpPr>
          <p:nvPr/>
        </p:nvSpPr>
        <p:spPr bwMode="auto">
          <a:xfrm>
            <a:off x="3527425" y="5672138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2776" name="AutoShape 2"/>
          <p:cNvSpPr>
            <a:spLocks noChangeArrowheads="1"/>
          </p:cNvSpPr>
          <p:nvPr/>
        </p:nvSpPr>
        <p:spPr bwMode="auto">
          <a:xfrm>
            <a:off x="1012825" y="5686425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2777" name="AutoShape 3"/>
          <p:cNvSpPr>
            <a:spLocks noChangeArrowheads="1"/>
          </p:cNvSpPr>
          <p:nvPr/>
        </p:nvSpPr>
        <p:spPr bwMode="auto">
          <a:xfrm>
            <a:off x="931863" y="5745163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2778" name="AutoShape 4"/>
          <p:cNvSpPr>
            <a:spLocks noChangeArrowheads="1"/>
          </p:cNvSpPr>
          <p:nvPr/>
        </p:nvSpPr>
        <p:spPr bwMode="auto">
          <a:xfrm>
            <a:off x="2268538" y="5686425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2779" name="AutoShape 5"/>
          <p:cNvSpPr>
            <a:spLocks noChangeArrowheads="1"/>
          </p:cNvSpPr>
          <p:nvPr/>
        </p:nvSpPr>
        <p:spPr bwMode="auto">
          <a:xfrm>
            <a:off x="2187575" y="5745163"/>
            <a:ext cx="865188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2780" name="AutoShape 7"/>
          <p:cNvSpPr>
            <a:spLocks noChangeArrowheads="1"/>
          </p:cNvSpPr>
          <p:nvPr/>
        </p:nvSpPr>
        <p:spPr bwMode="auto">
          <a:xfrm>
            <a:off x="3449638" y="5732463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3113" y="1939925"/>
            <a:ext cx="7283450" cy="350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00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32782" name="Rectangle 19"/>
          <p:cNvSpPr>
            <a:spLocks noChangeArrowheads="1"/>
          </p:cNvSpPr>
          <p:nvPr/>
        </p:nvSpPr>
        <p:spPr bwMode="auto">
          <a:xfrm rot="5400000">
            <a:off x="3195638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UNIX FS</a:t>
            </a:r>
          </a:p>
        </p:txBody>
      </p:sp>
      <p:sp>
        <p:nvSpPr>
          <p:cNvPr id="32783" name="Rectangle 20"/>
          <p:cNvSpPr>
            <a:spLocks noChangeArrowheads="1"/>
          </p:cNvSpPr>
          <p:nvPr/>
        </p:nvSpPr>
        <p:spPr bwMode="auto">
          <a:xfrm rot="5400000">
            <a:off x="2414588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DOS FS</a:t>
            </a:r>
          </a:p>
        </p:txBody>
      </p:sp>
      <p:sp>
        <p:nvSpPr>
          <p:cNvPr id="32784" name="Rectangle 21"/>
          <p:cNvSpPr>
            <a:spLocks noChangeArrowheads="1"/>
          </p:cNvSpPr>
          <p:nvPr/>
        </p:nvSpPr>
        <p:spPr bwMode="auto">
          <a:xfrm rot="5400000">
            <a:off x="1631951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 FS</a:t>
            </a:r>
          </a:p>
        </p:txBody>
      </p:sp>
      <p:sp>
        <p:nvSpPr>
          <p:cNvPr id="32785" name="Rectangle 22"/>
          <p:cNvSpPr>
            <a:spLocks noChangeArrowheads="1"/>
          </p:cNvSpPr>
          <p:nvPr/>
        </p:nvSpPr>
        <p:spPr bwMode="auto">
          <a:xfrm>
            <a:off x="931863" y="4841875"/>
            <a:ext cx="4699000" cy="4095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independent block I/O</a:t>
            </a:r>
          </a:p>
        </p:txBody>
      </p:sp>
      <p:sp>
        <p:nvSpPr>
          <p:cNvPr id="32786" name="AutoShape 31"/>
          <p:cNvSpPr>
            <a:spLocks noChangeArrowheads="1"/>
          </p:cNvSpPr>
          <p:nvPr/>
        </p:nvSpPr>
        <p:spPr bwMode="auto">
          <a:xfrm>
            <a:off x="855663" y="5803900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2787" name="AutoShape 32"/>
          <p:cNvSpPr>
            <a:spLocks noChangeArrowheads="1"/>
          </p:cNvSpPr>
          <p:nvPr/>
        </p:nvSpPr>
        <p:spPr bwMode="auto">
          <a:xfrm>
            <a:off x="2111375" y="5803900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2788" name="AutoShape 33"/>
          <p:cNvSpPr>
            <a:spLocks noChangeArrowheads="1"/>
          </p:cNvSpPr>
          <p:nvPr/>
        </p:nvSpPr>
        <p:spPr bwMode="auto">
          <a:xfrm>
            <a:off x="3363913" y="5803900"/>
            <a:ext cx="866775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diskette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2789" name="Line 37"/>
          <p:cNvSpPr>
            <a:spLocks noChangeShapeType="1"/>
          </p:cNvSpPr>
          <p:nvPr/>
        </p:nvSpPr>
        <p:spPr bwMode="auto">
          <a:xfrm>
            <a:off x="855663" y="5408613"/>
            <a:ext cx="5559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0" name="Text Box 38"/>
          <p:cNvSpPr txBox="1">
            <a:spLocks noChangeArrowheads="1"/>
          </p:cNvSpPr>
          <p:nvPr/>
        </p:nvSpPr>
        <p:spPr bwMode="auto">
          <a:xfrm>
            <a:off x="1168400" y="5311775"/>
            <a:ext cx="415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driver interfaces (disk-ddi)</a:t>
            </a:r>
          </a:p>
        </p:txBody>
      </p:sp>
      <p:sp>
        <p:nvSpPr>
          <p:cNvPr id="32791" name="Line 45"/>
          <p:cNvSpPr>
            <a:spLocks noChangeShapeType="1"/>
          </p:cNvSpPr>
          <p:nvPr/>
        </p:nvSpPr>
        <p:spPr bwMode="auto">
          <a:xfrm>
            <a:off x="21478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2" name="Line 46"/>
          <p:cNvSpPr>
            <a:spLocks noChangeShapeType="1"/>
          </p:cNvSpPr>
          <p:nvPr/>
        </p:nvSpPr>
        <p:spPr bwMode="auto">
          <a:xfrm>
            <a:off x="2933700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3" name="Line 47"/>
          <p:cNvSpPr>
            <a:spLocks noChangeShapeType="1"/>
          </p:cNvSpPr>
          <p:nvPr/>
        </p:nvSpPr>
        <p:spPr bwMode="auto">
          <a:xfrm>
            <a:off x="3717925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4" name="Line 50"/>
          <p:cNvSpPr>
            <a:spLocks noChangeShapeType="1"/>
          </p:cNvSpPr>
          <p:nvPr/>
        </p:nvSpPr>
        <p:spPr bwMode="auto">
          <a:xfrm flipH="1">
            <a:off x="1403350" y="5251450"/>
            <a:ext cx="7938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5" name="Line 51"/>
          <p:cNvSpPr>
            <a:spLocks noChangeShapeType="1"/>
          </p:cNvSpPr>
          <p:nvPr/>
        </p:nvSpPr>
        <p:spPr bwMode="auto">
          <a:xfrm flipH="1">
            <a:off x="2655888" y="5251450"/>
            <a:ext cx="635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6" name="AutoShape 56"/>
          <p:cNvSpPr>
            <a:spLocks noChangeArrowheads="1"/>
          </p:cNvSpPr>
          <p:nvPr/>
        </p:nvSpPr>
        <p:spPr bwMode="auto">
          <a:xfrm>
            <a:off x="4856163" y="5672138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2797" name="AutoShape 57"/>
          <p:cNvSpPr>
            <a:spLocks noChangeArrowheads="1"/>
          </p:cNvSpPr>
          <p:nvPr/>
        </p:nvSpPr>
        <p:spPr bwMode="auto">
          <a:xfrm>
            <a:off x="4778375" y="5732463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2798" name="AutoShape 58"/>
          <p:cNvSpPr>
            <a:spLocks noChangeArrowheads="1"/>
          </p:cNvSpPr>
          <p:nvPr/>
        </p:nvSpPr>
        <p:spPr bwMode="auto">
          <a:xfrm>
            <a:off x="4694238" y="5803900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flash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2799" name="Line 59"/>
          <p:cNvSpPr>
            <a:spLocks noChangeShapeType="1"/>
          </p:cNvSpPr>
          <p:nvPr/>
        </p:nvSpPr>
        <p:spPr bwMode="auto">
          <a:xfrm>
            <a:off x="3830638" y="5251450"/>
            <a:ext cx="0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00" name="Line 60"/>
          <p:cNvSpPr>
            <a:spLocks noChangeShapeType="1"/>
          </p:cNvSpPr>
          <p:nvPr/>
        </p:nvSpPr>
        <p:spPr bwMode="auto">
          <a:xfrm>
            <a:off x="5160963" y="52514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01" name="Rectangle 61"/>
          <p:cNvSpPr>
            <a:spLocks noChangeArrowheads="1"/>
          </p:cNvSpPr>
          <p:nvPr/>
        </p:nvSpPr>
        <p:spPr bwMode="auto">
          <a:xfrm rot="5400000">
            <a:off x="3979863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EXT3 FS</a:t>
            </a:r>
          </a:p>
        </p:txBody>
      </p:sp>
      <p:sp>
        <p:nvSpPr>
          <p:cNvPr id="32802" name="Line 62"/>
          <p:cNvSpPr>
            <a:spLocks noChangeShapeType="1"/>
          </p:cNvSpPr>
          <p:nvPr/>
        </p:nvSpPr>
        <p:spPr bwMode="auto">
          <a:xfrm>
            <a:off x="45735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03" name="Rectangle 63"/>
          <p:cNvSpPr>
            <a:spLocks noChangeArrowheads="1"/>
          </p:cNvSpPr>
          <p:nvPr/>
        </p:nvSpPr>
        <p:spPr bwMode="auto">
          <a:xfrm>
            <a:off x="1403350" y="3181350"/>
            <a:ext cx="3916363" cy="303213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virtual file system integration layer</a:t>
            </a:r>
          </a:p>
        </p:txBody>
      </p:sp>
      <p:sp>
        <p:nvSpPr>
          <p:cNvPr id="32804" name="Rectangle 64"/>
          <p:cNvSpPr>
            <a:spLocks noChangeArrowheads="1"/>
          </p:cNvSpPr>
          <p:nvPr/>
        </p:nvSpPr>
        <p:spPr bwMode="auto">
          <a:xfrm>
            <a:off x="1403350" y="3484563"/>
            <a:ext cx="392113" cy="358775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32805" name="Rectangle 65"/>
          <p:cNvSpPr>
            <a:spLocks noChangeArrowheads="1"/>
          </p:cNvSpPr>
          <p:nvPr/>
        </p:nvSpPr>
        <p:spPr bwMode="auto">
          <a:xfrm>
            <a:off x="4926013" y="3484563"/>
            <a:ext cx="393700" cy="358775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32806" name="Rectangle 67"/>
          <p:cNvSpPr>
            <a:spLocks noChangeArrowheads="1"/>
          </p:cNvSpPr>
          <p:nvPr/>
        </p:nvSpPr>
        <p:spPr bwMode="auto">
          <a:xfrm>
            <a:off x="2889250" y="2420938"/>
            <a:ext cx="1252538" cy="603250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directory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532313" y="2420938"/>
            <a:ext cx="3209925" cy="603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file</a:t>
            </a:r>
          </a:p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I/O</a:t>
            </a:r>
          </a:p>
        </p:txBody>
      </p:sp>
      <p:sp>
        <p:nvSpPr>
          <p:cNvPr id="32808" name="Rectangle 69"/>
          <p:cNvSpPr>
            <a:spLocks noChangeArrowheads="1"/>
          </p:cNvSpPr>
          <p:nvPr/>
        </p:nvSpPr>
        <p:spPr bwMode="auto">
          <a:xfrm>
            <a:off x="5630863" y="3203575"/>
            <a:ext cx="1017587" cy="9017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32809" name="Rectangle 70"/>
          <p:cNvSpPr>
            <a:spLocks noChangeArrowheads="1"/>
          </p:cNvSpPr>
          <p:nvPr/>
        </p:nvSpPr>
        <p:spPr bwMode="auto">
          <a:xfrm>
            <a:off x="6883400" y="3203575"/>
            <a:ext cx="1017588" cy="90170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socket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32810" name="Text Box 72"/>
          <p:cNvSpPr txBox="1">
            <a:spLocks noChangeArrowheads="1"/>
          </p:cNvSpPr>
          <p:nvPr/>
        </p:nvSpPr>
        <p:spPr bwMode="auto">
          <a:xfrm>
            <a:off x="7118350" y="3902075"/>
            <a:ext cx="658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32811" name="Text Box 73"/>
          <p:cNvSpPr txBox="1">
            <a:spLocks noChangeArrowheads="1"/>
          </p:cNvSpPr>
          <p:nvPr/>
        </p:nvSpPr>
        <p:spPr bwMode="auto">
          <a:xfrm>
            <a:off x="5834063" y="3902075"/>
            <a:ext cx="658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44" name="Oval 43"/>
          <p:cNvSpPr/>
          <p:nvPr/>
        </p:nvSpPr>
        <p:spPr>
          <a:xfrm>
            <a:off x="773113" y="144145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</a:p>
        </p:txBody>
      </p:sp>
      <p:sp>
        <p:nvSpPr>
          <p:cNvPr id="45" name="Oval 44"/>
          <p:cNvSpPr/>
          <p:nvPr/>
        </p:nvSpPr>
        <p:spPr>
          <a:xfrm>
            <a:off x="2830513" y="144780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</a:p>
        </p:txBody>
      </p:sp>
      <p:sp>
        <p:nvSpPr>
          <p:cNvPr id="46" name="Oval 45"/>
          <p:cNvSpPr/>
          <p:nvPr/>
        </p:nvSpPr>
        <p:spPr>
          <a:xfrm>
            <a:off x="4887913" y="145573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</a:p>
        </p:txBody>
      </p:sp>
      <p:sp>
        <p:nvSpPr>
          <p:cNvPr id="47" name="Oval 46"/>
          <p:cNvSpPr/>
          <p:nvPr/>
        </p:nvSpPr>
        <p:spPr>
          <a:xfrm>
            <a:off x="6945313" y="146208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09650" y="2362200"/>
            <a:ext cx="7046913" cy="7620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43000" y="3103563"/>
            <a:ext cx="4416425" cy="85883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92275" y="3494088"/>
            <a:ext cx="3468688" cy="12319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776913" y="4159250"/>
            <a:ext cx="1281112" cy="9223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Some example file systems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559425" y="3124200"/>
            <a:ext cx="2497138" cy="103505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107238" y="4217988"/>
            <a:ext cx="1281112" cy="14779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Non-file system services that use the same API</a:t>
            </a:r>
          </a:p>
        </p:txBody>
      </p:sp>
      <p:sp>
        <p:nvSpPr>
          <p:cNvPr id="32822" name="Rectangle 66"/>
          <p:cNvSpPr>
            <a:spLocks noChangeArrowheads="1"/>
          </p:cNvSpPr>
          <p:nvPr/>
        </p:nvSpPr>
        <p:spPr bwMode="auto">
          <a:xfrm>
            <a:off x="1092200" y="2420938"/>
            <a:ext cx="1404938" cy="60325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file container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49" grpId="0" animBg="1"/>
      <p:bldP spid="49" grpId="1" animBg="1"/>
      <p:bldP spid="48" grpId="0" animBg="1"/>
      <p:bldP spid="48" grpId="1" animBg="1"/>
      <p:bldP spid="50" grpId="0" animBg="1"/>
      <p:bldP spid="50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File systems: 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Why do we need them?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Why are they challenging?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Basic elements of file system design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Designing file systems for disks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Basic issues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Free space, allocation, and deallocation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File Systems and Layered Abstractions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At the top, apps think they are accessing files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At the bottom, various block devices are reading and writing blocks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There are multiple layers of abstraction in between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Why?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Why not translate directly from application file operations to devices’ block operations?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File System API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34820" name="AutoShape 55"/>
          <p:cNvSpPr>
            <a:spLocks noChangeArrowheads="1"/>
          </p:cNvSpPr>
          <p:nvPr/>
        </p:nvSpPr>
        <p:spPr bwMode="auto">
          <a:xfrm>
            <a:off x="3527425" y="5672138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4821" name="AutoShape 2"/>
          <p:cNvSpPr>
            <a:spLocks noChangeArrowheads="1"/>
          </p:cNvSpPr>
          <p:nvPr/>
        </p:nvSpPr>
        <p:spPr bwMode="auto">
          <a:xfrm>
            <a:off x="1012825" y="5686425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4822" name="AutoShape 3"/>
          <p:cNvSpPr>
            <a:spLocks noChangeArrowheads="1"/>
          </p:cNvSpPr>
          <p:nvPr/>
        </p:nvSpPr>
        <p:spPr bwMode="auto">
          <a:xfrm>
            <a:off x="931863" y="5745163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4823" name="AutoShape 4"/>
          <p:cNvSpPr>
            <a:spLocks noChangeArrowheads="1"/>
          </p:cNvSpPr>
          <p:nvPr/>
        </p:nvSpPr>
        <p:spPr bwMode="auto">
          <a:xfrm>
            <a:off x="2268538" y="5686425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4824" name="AutoShape 5"/>
          <p:cNvSpPr>
            <a:spLocks noChangeArrowheads="1"/>
          </p:cNvSpPr>
          <p:nvPr/>
        </p:nvSpPr>
        <p:spPr bwMode="auto">
          <a:xfrm>
            <a:off x="2187575" y="5745163"/>
            <a:ext cx="865188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4825" name="AutoShape 7"/>
          <p:cNvSpPr>
            <a:spLocks noChangeArrowheads="1"/>
          </p:cNvSpPr>
          <p:nvPr/>
        </p:nvSpPr>
        <p:spPr bwMode="auto">
          <a:xfrm>
            <a:off x="3449638" y="5732463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3113" y="1939925"/>
            <a:ext cx="7283450" cy="350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00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34827" name="Rectangle 19"/>
          <p:cNvSpPr>
            <a:spLocks noChangeArrowheads="1"/>
          </p:cNvSpPr>
          <p:nvPr/>
        </p:nvSpPr>
        <p:spPr bwMode="auto">
          <a:xfrm rot="5400000">
            <a:off x="3195638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UNIX FS</a:t>
            </a:r>
          </a:p>
        </p:txBody>
      </p:sp>
      <p:sp>
        <p:nvSpPr>
          <p:cNvPr id="34828" name="Rectangle 20"/>
          <p:cNvSpPr>
            <a:spLocks noChangeArrowheads="1"/>
          </p:cNvSpPr>
          <p:nvPr/>
        </p:nvSpPr>
        <p:spPr bwMode="auto">
          <a:xfrm rot="5400000">
            <a:off x="2414588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DOS FS</a:t>
            </a:r>
          </a:p>
        </p:txBody>
      </p:sp>
      <p:sp>
        <p:nvSpPr>
          <p:cNvPr id="34829" name="Rectangle 21"/>
          <p:cNvSpPr>
            <a:spLocks noChangeArrowheads="1"/>
          </p:cNvSpPr>
          <p:nvPr/>
        </p:nvSpPr>
        <p:spPr bwMode="auto">
          <a:xfrm rot="5400000">
            <a:off x="1631951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 FS</a:t>
            </a:r>
          </a:p>
        </p:txBody>
      </p:sp>
      <p:sp>
        <p:nvSpPr>
          <p:cNvPr id="34830" name="Rectangle 22"/>
          <p:cNvSpPr>
            <a:spLocks noChangeArrowheads="1"/>
          </p:cNvSpPr>
          <p:nvPr/>
        </p:nvSpPr>
        <p:spPr bwMode="auto">
          <a:xfrm>
            <a:off x="931863" y="4841875"/>
            <a:ext cx="4699000" cy="4095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independent block I/O</a:t>
            </a:r>
          </a:p>
        </p:txBody>
      </p:sp>
      <p:sp>
        <p:nvSpPr>
          <p:cNvPr id="34831" name="AutoShape 31"/>
          <p:cNvSpPr>
            <a:spLocks noChangeArrowheads="1"/>
          </p:cNvSpPr>
          <p:nvPr/>
        </p:nvSpPr>
        <p:spPr bwMode="auto">
          <a:xfrm>
            <a:off x="855663" y="5803900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4832" name="AutoShape 32"/>
          <p:cNvSpPr>
            <a:spLocks noChangeArrowheads="1"/>
          </p:cNvSpPr>
          <p:nvPr/>
        </p:nvSpPr>
        <p:spPr bwMode="auto">
          <a:xfrm>
            <a:off x="2111375" y="5803900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4833" name="AutoShape 33"/>
          <p:cNvSpPr>
            <a:spLocks noChangeArrowheads="1"/>
          </p:cNvSpPr>
          <p:nvPr/>
        </p:nvSpPr>
        <p:spPr bwMode="auto">
          <a:xfrm>
            <a:off x="3363913" y="5803900"/>
            <a:ext cx="866775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diskette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4834" name="Line 37"/>
          <p:cNvSpPr>
            <a:spLocks noChangeShapeType="1"/>
          </p:cNvSpPr>
          <p:nvPr/>
        </p:nvSpPr>
        <p:spPr bwMode="auto">
          <a:xfrm>
            <a:off x="855663" y="5408613"/>
            <a:ext cx="5559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5" name="Text Box 38"/>
          <p:cNvSpPr txBox="1">
            <a:spLocks noChangeArrowheads="1"/>
          </p:cNvSpPr>
          <p:nvPr/>
        </p:nvSpPr>
        <p:spPr bwMode="auto">
          <a:xfrm>
            <a:off x="1168400" y="5311775"/>
            <a:ext cx="415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driver interfaces (disk-ddi)</a:t>
            </a:r>
          </a:p>
        </p:txBody>
      </p:sp>
      <p:sp>
        <p:nvSpPr>
          <p:cNvPr id="34836" name="Line 45"/>
          <p:cNvSpPr>
            <a:spLocks noChangeShapeType="1"/>
          </p:cNvSpPr>
          <p:nvPr/>
        </p:nvSpPr>
        <p:spPr bwMode="auto">
          <a:xfrm>
            <a:off x="21478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7" name="Line 46"/>
          <p:cNvSpPr>
            <a:spLocks noChangeShapeType="1"/>
          </p:cNvSpPr>
          <p:nvPr/>
        </p:nvSpPr>
        <p:spPr bwMode="auto">
          <a:xfrm>
            <a:off x="2933700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8" name="Line 47"/>
          <p:cNvSpPr>
            <a:spLocks noChangeShapeType="1"/>
          </p:cNvSpPr>
          <p:nvPr/>
        </p:nvSpPr>
        <p:spPr bwMode="auto">
          <a:xfrm>
            <a:off x="3717925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9" name="Line 50"/>
          <p:cNvSpPr>
            <a:spLocks noChangeShapeType="1"/>
          </p:cNvSpPr>
          <p:nvPr/>
        </p:nvSpPr>
        <p:spPr bwMode="auto">
          <a:xfrm flipH="1">
            <a:off x="1403350" y="5251450"/>
            <a:ext cx="7938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0" name="Line 51"/>
          <p:cNvSpPr>
            <a:spLocks noChangeShapeType="1"/>
          </p:cNvSpPr>
          <p:nvPr/>
        </p:nvSpPr>
        <p:spPr bwMode="auto">
          <a:xfrm flipH="1">
            <a:off x="2655888" y="5251450"/>
            <a:ext cx="635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1" name="AutoShape 56"/>
          <p:cNvSpPr>
            <a:spLocks noChangeArrowheads="1"/>
          </p:cNvSpPr>
          <p:nvPr/>
        </p:nvSpPr>
        <p:spPr bwMode="auto">
          <a:xfrm>
            <a:off x="4856163" y="5672138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4842" name="AutoShape 57"/>
          <p:cNvSpPr>
            <a:spLocks noChangeArrowheads="1"/>
          </p:cNvSpPr>
          <p:nvPr/>
        </p:nvSpPr>
        <p:spPr bwMode="auto">
          <a:xfrm>
            <a:off x="4778375" y="5732463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4843" name="AutoShape 58"/>
          <p:cNvSpPr>
            <a:spLocks noChangeArrowheads="1"/>
          </p:cNvSpPr>
          <p:nvPr/>
        </p:nvSpPr>
        <p:spPr bwMode="auto">
          <a:xfrm>
            <a:off x="4694238" y="5803900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flash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4844" name="Line 59"/>
          <p:cNvSpPr>
            <a:spLocks noChangeShapeType="1"/>
          </p:cNvSpPr>
          <p:nvPr/>
        </p:nvSpPr>
        <p:spPr bwMode="auto">
          <a:xfrm>
            <a:off x="3830638" y="5251450"/>
            <a:ext cx="0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5" name="Line 60"/>
          <p:cNvSpPr>
            <a:spLocks noChangeShapeType="1"/>
          </p:cNvSpPr>
          <p:nvPr/>
        </p:nvSpPr>
        <p:spPr bwMode="auto">
          <a:xfrm>
            <a:off x="5160963" y="52514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6" name="Rectangle 61"/>
          <p:cNvSpPr>
            <a:spLocks noChangeArrowheads="1"/>
          </p:cNvSpPr>
          <p:nvPr/>
        </p:nvSpPr>
        <p:spPr bwMode="auto">
          <a:xfrm rot="5400000">
            <a:off x="3979863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EXT3 FS</a:t>
            </a:r>
          </a:p>
        </p:txBody>
      </p:sp>
      <p:sp>
        <p:nvSpPr>
          <p:cNvPr id="34847" name="Line 62"/>
          <p:cNvSpPr>
            <a:spLocks noChangeShapeType="1"/>
          </p:cNvSpPr>
          <p:nvPr/>
        </p:nvSpPr>
        <p:spPr bwMode="auto">
          <a:xfrm>
            <a:off x="45735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8" name="Rectangle 63"/>
          <p:cNvSpPr>
            <a:spLocks noChangeArrowheads="1"/>
          </p:cNvSpPr>
          <p:nvPr/>
        </p:nvSpPr>
        <p:spPr bwMode="auto">
          <a:xfrm>
            <a:off x="1403350" y="3181350"/>
            <a:ext cx="3916363" cy="303213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virtual file system integration layer</a:t>
            </a:r>
          </a:p>
        </p:txBody>
      </p:sp>
      <p:sp>
        <p:nvSpPr>
          <p:cNvPr id="34849" name="Rectangle 64"/>
          <p:cNvSpPr>
            <a:spLocks noChangeArrowheads="1"/>
          </p:cNvSpPr>
          <p:nvPr/>
        </p:nvSpPr>
        <p:spPr bwMode="auto">
          <a:xfrm>
            <a:off x="1403350" y="3484563"/>
            <a:ext cx="392113" cy="358775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34850" name="Rectangle 65"/>
          <p:cNvSpPr>
            <a:spLocks noChangeArrowheads="1"/>
          </p:cNvSpPr>
          <p:nvPr/>
        </p:nvSpPr>
        <p:spPr bwMode="auto">
          <a:xfrm>
            <a:off x="4926013" y="3484563"/>
            <a:ext cx="393700" cy="358775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34851" name="Rectangle 66"/>
          <p:cNvSpPr>
            <a:spLocks noChangeArrowheads="1"/>
          </p:cNvSpPr>
          <p:nvPr/>
        </p:nvSpPr>
        <p:spPr bwMode="auto">
          <a:xfrm>
            <a:off x="1012825" y="2420938"/>
            <a:ext cx="1404938" cy="60325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file container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34852" name="Rectangle 67"/>
          <p:cNvSpPr>
            <a:spLocks noChangeArrowheads="1"/>
          </p:cNvSpPr>
          <p:nvPr/>
        </p:nvSpPr>
        <p:spPr bwMode="auto">
          <a:xfrm>
            <a:off x="2889250" y="2420938"/>
            <a:ext cx="1252538" cy="603250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directory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532313" y="2420938"/>
            <a:ext cx="3209925" cy="603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file</a:t>
            </a:r>
          </a:p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I/O</a:t>
            </a:r>
          </a:p>
        </p:txBody>
      </p:sp>
      <p:sp>
        <p:nvSpPr>
          <p:cNvPr id="34854" name="Rectangle 69"/>
          <p:cNvSpPr>
            <a:spLocks noChangeArrowheads="1"/>
          </p:cNvSpPr>
          <p:nvPr/>
        </p:nvSpPr>
        <p:spPr bwMode="auto">
          <a:xfrm>
            <a:off x="5630863" y="3203575"/>
            <a:ext cx="1017587" cy="9017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34855" name="Rectangle 70"/>
          <p:cNvSpPr>
            <a:spLocks noChangeArrowheads="1"/>
          </p:cNvSpPr>
          <p:nvPr/>
        </p:nvSpPr>
        <p:spPr bwMode="auto">
          <a:xfrm>
            <a:off x="6883400" y="3203575"/>
            <a:ext cx="1017588" cy="90170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socket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34856" name="Text Box 72"/>
          <p:cNvSpPr txBox="1">
            <a:spLocks noChangeArrowheads="1"/>
          </p:cNvSpPr>
          <p:nvPr/>
        </p:nvSpPr>
        <p:spPr bwMode="auto">
          <a:xfrm>
            <a:off x="7118350" y="3902075"/>
            <a:ext cx="658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34857" name="Text Box 73"/>
          <p:cNvSpPr txBox="1">
            <a:spLocks noChangeArrowheads="1"/>
          </p:cNvSpPr>
          <p:nvPr/>
        </p:nvSpPr>
        <p:spPr bwMode="auto">
          <a:xfrm>
            <a:off x="5834063" y="3902075"/>
            <a:ext cx="658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44" name="Oval 43"/>
          <p:cNvSpPr/>
          <p:nvPr/>
        </p:nvSpPr>
        <p:spPr>
          <a:xfrm>
            <a:off x="773113" y="144145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</a:p>
        </p:txBody>
      </p:sp>
      <p:sp>
        <p:nvSpPr>
          <p:cNvPr id="45" name="Oval 44"/>
          <p:cNvSpPr/>
          <p:nvPr/>
        </p:nvSpPr>
        <p:spPr>
          <a:xfrm>
            <a:off x="2830513" y="144780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</a:p>
        </p:txBody>
      </p:sp>
      <p:sp>
        <p:nvSpPr>
          <p:cNvPr id="46" name="Oval 45"/>
          <p:cNvSpPr/>
          <p:nvPr/>
        </p:nvSpPr>
        <p:spPr>
          <a:xfrm>
            <a:off x="4887913" y="145573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</a:p>
        </p:txBody>
      </p:sp>
      <p:sp>
        <p:nvSpPr>
          <p:cNvPr id="47" name="Oval 46"/>
          <p:cNvSpPr/>
          <p:nvPr/>
        </p:nvSpPr>
        <p:spPr>
          <a:xfrm>
            <a:off x="6945313" y="146208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4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57200" y="2355850"/>
            <a:ext cx="8018463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File System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938"/>
            <a:ext cx="8229600" cy="4525962"/>
          </a:xfrm>
        </p:spPr>
        <p:txBody>
          <a:bodyPr/>
          <a:lstStyle/>
          <a:p>
            <a:pPr>
              <a:buFont typeface="Arial" pitchFamily="-102" charset="0"/>
              <a:buChar char="•"/>
              <a:defRPr/>
            </a:pPr>
            <a:r>
              <a:rPr lang="en-US" sz="2800" dirty="0" smtClean="0"/>
              <a:t>Highly desirable to provide a single API to programmers and users for all files</a:t>
            </a:r>
          </a:p>
          <a:p>
            <a:pPr>
              <a:buFont typeface="Arial" pitchFamily="-102" charset="0"/>
              <a:buChar char="•"/>
              <a:defRPr/>
            </a:pPr>
            <a:r>
              <a:rPr lang="en-US" sz="2800" dirty="0" smtClean="0"/>
              <a:t>Regardless of how the file system underneath is actually implemented</a:t>
            </a:r>
          </a:p>
          <a:p>
            <a:pPr>
              <a:buFont typeface="Arial" pitchFamily="-102" charset="0"/>
              <a:buChar char="•"/>
              <a:defRPr/>
            </a:pPr>
            <a:r>
              <a:rPr lang="en-US" sz="2800" dirty="0" smtClean="0"/>
              <a:t>A requirement if one wants program portability</a:t>
            </a:r>
          </a:p>
          <a:p>
            <a:pPr lvl="1">
              <a:buFont typeface="Arial" pitchFamily="-102" charset="0"/>
              <a:buChar char="–"/>
              <a:defRPr/>
            </a:pPr>
            <a:r>
              <a:rPr lang="en-US" sz="2400" dirty="0" smtClean="0"/>
              <a:t>Very bad if a program won’t work because there’s a different file system underneath</a:t>
            </a:r>
          </a:p>
          <a:p>
            <a:pPr>
              <a:buFont typeface="Arial" pitchFamily="-102" charset="0"/>
              <a:buChar char="•"/>
              <a:defRPr/>
            </a:pPr>
            <a:r>
              <a:rPr lang="en-US" sz="2800" dirty="0" smtClean="0"/>
              <a:t>Three categories of system calls here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 smtClean="0"/>
              <a:t>File container operations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 smtClean="0"/>
              <a:t>Directory operations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 smtClean="0"/>
              <a:t>File I/O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File Container Operations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111250"/>
            <a:ext cx="8229600" cy="4525963"/>
          </a:xfrm>
        </p:spPr>
        <p:txBody>
          <a:bodyPr/>
          <a:lstStyle/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Standard file management system calls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Manipulate files as objects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These operations ignore the contents of the file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Implemented with standard file system methods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Get/set attributes, ownership, protection ...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Create/destroy files and directories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Create/destroy links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Real work happens in file system implementation</a:t>
            </a:r>
          </a:p>
          <a:p>
            <a:endParaRPr lang="en-US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Directory Operations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Directories provide the organization of a file system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Typically hierarchical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Sometimes with some extra wrinkles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At the core, directories translate a name to a lower-level file pointer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Operations tend to be related to that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Find a file by name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Create new name/file mapping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List a set of known names</a:t>
            </a:r>
          </a:p>
          <a:p>
            <a:pPr lvl="1"/>
            <a:endParaRPr lang="en-US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File I/O Operations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Times New Roman" pitchFamily="4" charset="0"/>
                <a:ea typeface="ＭＳ Ｐゴシック" pitchFamily="4" charset="-128"/>
              </a:rPr>
              <a:t>Open –</a:t>
            </a:r>
            <a:r>
              <a:rPr lang="en-GB" sz="2800" dirty="0" smtClean="0">
                <a:latin typeface="Times New Roman" pitchFamily="4" charset="0"/>
                <a:ea typeface="ＭＳ Ｐゴシック" pitchFamily="4" charset="-128"/>
              </a:rPr>
              <a:t> use name to set up </a:t>
            </a:r>
            <a:r>
              <a:rPr lang="en-GB" sz="2800" dirty="0" smtClean="0">
                <a:latin typeface="Times New Roman" pitchFamily="4" charset="0"/>
                <a:ea typeface="ＭＳ Ｐゴシック" pitchFamily="4" charset="-128"/>
              </a:rPr>
              <a:t>an open instance</a:t>
            </a:r>
          </a:p>
          <a:p>
            <a:r>
              <a:rPr lang="en-GB" sz="2800" dirty="0" smtClean="0">
                <a:latin typeface="Times New Roman" pitchFamily="4" charset="0"/>
                <a:ea typeface="ＭＳ Ｐゴシック" pitchFamily="4" charset="-128"/>
              </a:rPr>
              <a:t>Read data from file and write data to file</a:t>
            </a:r>
          </a:p>
          <a:p>
            <a:pPr lvl="1"/>
            <a:r>
              <a:rPr lang="en-GB" sz="2400" dirty="0" smtClean="0">
                <a:latin typeface="Times New Roman" pitchFamily="4" charset="0"/>
                <a:ea typeface="ＭＳ Ｐゴシック" pitchFamily="4" charset="-128"/>
              </a:rPr>
              <a:t>Implemented using logical block fetches</a:t>
            </a:r>
          </a:p>
          <a:p>
            <a:pPr lvl="1"/>
            <a:r>
              <a:rPr lang="en-GB" sz="2400" dirty="0" smtClean="0">
                <a:latin typeface="Times New Roman" pitchFamily="4" charset="0"/>
                <a:ea typeface="ＭＳ Ｐゴシック" pitchFamily="4" charset="-128"/>
              </a:rPr>
              <a:t>Copy data between user space and file buffer</a:t>
            </a:r>
          </a:p>
          <a:p>
            <a:pPr lvl="1"/>
            <a:r>
              <a:rPr lang="en-GB" sz="2400" dirty="0" smtClean="0">
                <a:latin typeface="Times New Roman" pitchFamily="4" charset="0"/>
                <a:ea typeface="ＭＳ Ｐゴシック" pitchFamily="4" charset="-128"/>
              </a:rPr>
              <a:t>Request file system to write back block when done</a:t>
            </a:r>
          </a:p>
          <a:p>
            <a:r>
              <a:rPr lang="en-GB" sz="2800" dirty="0" smtClean="0">
                <a:latin typeface="Times New Roman" pitchFamily="4" charset="0"/>
                <a:ea typeface="ＭＳ Ｐゴシック" pitchFamily="4" charset="-128"/>
              </a:rPr>
              <a:t>Seek</a:t>
            </a:r>
          </a:p>
          <a:p>
            <a:pPr lvl="1"/>
            <a:r>
              <a:rPr lang="en-GB" sz="2400" dirty="0" smtClean="0">
                <a:latin typeface="Times New Roman" pitchFamily="4" charset="0"/>
                <a:ea typeface="ＭＳ Ｐゴシック" pitchFamily="4" charset="-128"/>
              </a:rPr>
              <a:t>Change logical offset associated with open instance</a:t>
            </a:r>
          </a:p>
          <a:p>
            <a:r>
              <a:rPr lang="en-GB" sz="2800" dirty="0" smtClean="0">
                <a:latin typeface="Times New Roman" pitchFamily="4" charset="0"/>
                <a:ea typeface="ＭＳ Ｐゴシック" pitchFamily="4" charset="-128"/>
              </a:rPr>
              <a:t>Map file into address space</a:t>
            </a:r>
          </a:p>
          <a:p>
            <a:pPr lvl="1"/>
            <a:r>
              <a:rPr lang="en-GB" sz="2400" dirty="0" smtClean="0">
                <a:latin typeface="Times New Roman" pitchFamily="4" charset="0"/>
                <a:ea typeface="ＭＳ Ｐゴシック" pitchFamily="4" charset="-128"/>
              </a:rPr>
              <a:t>File block buffers are just pages of physical memory</a:t>
            </a:r>
          </a:p>
          <a:p>
            <a:pPr lvl="1"/>
            <a:r>
              <a:rPr lang="en-GB" sz="2400" dirty="0" smtClean="0">
                <a:latin typeface="Times New Roman" pitchFamily="4" charset="0"/>
                <a:ea typeface="ＭＳ Ｐゴシック" pitchFamily="4" charset="-128"/>
              </a:rPr>
              <a:t>Map into address space, page it to and from file system</a:t>
            </a:r>
          </a:p>
          <a:p>
            <a:endParaRPr lang="en-US" sz="2800" dirty="0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9"/>
          <p:cNvSpPr>
            <a:spLocks noChangeArrowheads="1"/>
          </p:cNvSpPr>
          <p:nvPr/>
        </p:nvSpPr>
        <p:spPr bwMode="auto">
          <a:xfrm>
            <a:off x="5630863" y="3203575"/>
            <a:ext cx="1017587" cy="9017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Virtual File System Layer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39941" name="AutoShape 55"/>
          <p:cNvSpPr>
            <a:spLocks noChangeArrowheads="1"/>
          </p:cNvSpPr>
          <p:nvPr/>
        </p:nvSpPr>
        <p:spPr bwMode="auto">
          <a:xfrm>
            <a:off x="3527425" y="5672138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9942" name="AutoShape 2"/>
          <p:cNvSpPr>
            <a:spLocks noChangeArrowheads="1"/>
          </p:cNvSpPr>
          <p:nvPr/>
        </p:nvSpPr>
        <p:spPr bwMode="auto">
          <a:xfrm>
            <a:off x="1012825" y="5686425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9943" name="AutoShape 3"/>
          <p:cNvSpPr>
            <a:spLocks noChangeArrowheads="1"/>
          </p:cNvSpPr>
          <p:nvPr/>
        </p:nvSpPr>
        <p:spPr bwMode="auto">
          <a:xfrm>
            <a:off x="931863" y="5745163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9944" name="AutoShape 4"/>
          <p:cNvSpPr>
            <a:spLocks noChangeArrowheads="1"/>
          </p:cNvSpPr>
          <p:nvPr/>
        </p:nvSpPr>
        <p:spPr bwMode="auto">
          <a:xfrm>
            <a:off x="2268538" y="5686425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9945" name="AutoShape 5"/>
          <p:cNvSpPr>
            <a:spLocks noChangeArrowheads="1"/>
          </p:cNvSpPr>
          <p:nvPr/>
        </p:nvSpPr>
        <p:spPr bwMode="auto">
          <a:xfrm>
            <a:off x="2187575" y="5745163"/>
            <a:ext cx="865188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9946" name="AutoShape 7"/>
          <p:cNvSpPr>
            <a:spLocks noChangeArrowheads="1"/>
          </p:cNvSpPr>
          <p:nvPr/>
        </p:nvSpPr>
        <p:spPr bwMode="auto">
          <a:xfrm>
            <a:off x="3449638" y="5732463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3113" y="1939925"/>
            <a:ext cx="7283450" cy="350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00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39948" name="Rectangle 19"/>
          <p:cNvSpPr>
            <a:spLocks noChangeArrowheads="1"/>
          </p:cNvSpPr>
          <p:nvPr/>
        </p:nvSpPr>
        <p:spPr bwMode="auto">
          <a:xfrm rot="5400000">
            <a:off x="3195638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UNIX FS</a:t>
            </a:r>
          </a:p>
        </p:txBody>
      </p:sp>
      <p:sp>
        <p:nvSpPr>
          <p:cNvPr id="39949" name="Rectangle 20"/>
          <p:cNvSpPr>
            <a:spLocks noChangeArrowheads="1"/>
          </p:cNvSpPr>
          <p:nvPr/>
        </p:nvSpPr>
        <p:spPr bwMode="auto">
          <a:xfrm rot="5400000">
            <a:off x="2414588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DOS FS</a:t>
            </a:r>
          </a:p>
        </p:txBody>
      </p:sp>
      <p:sp>
        <p:nvSpPr>
          <p:cNvPr id="39950" name="Rectangle 21"/>
          <p:cNvSpPr>
            <a:spLocks noChangeArrowheads="1"/>
          </p:cNvSpPr>
          <p:nvPr/>
        </p:nvSpPr>
        <p:spPr bwMode="auto">
          <a:xfrm rot="5400000">
            <a:off x="1631951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 FS</a:t>
            </a:r>
          </a:p>
        </p:txBody>
      </p:sp>
      <p:sp>
        <p:nvSpPr>
          <p:cNvPr id="39951" name="Rectangle 22"/>
          <p:cNvSpPr>
            <a:spLocks noChangeArrowheads="1"/>
          </p:cNvSpPr>
          <p:nvPr/>
        </p:nvSpPr>
        <p:spPr bwMode="auto">
          <a:xfrm>
            <a:off x="931863" y="4841875"/>
            <a:ext cx="4699000" cy="4095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independent block I/O</a:t>
            </a:r>
          </a:p>
        </p:txBody>
      </p:sp>
      <p:sp>
        <p:nvSpPr>
          <p:cNvPr id="39952" name="AutoShape 31"/>
          <p:cNvSpPr>
            <a:spLocks noChangeArrowheads="1"/>
          </p:cNvSpPr>
          <p:nvPr/>
        </p:nvSpPr>
        <p:spPr bwMode="auto">
          <a:xfrm>
            <a:off x="855663" y="5803900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9953" name="AutoShape 32"/>
          <p:cNvSpPr>
            <a:spLocks noChangeArrowheads="1"/>
          </p:cNvSpPr>
          <p:nvPr/>
        </p:nvSpPr>
        <p:spPr bwMode="auto">
          <a:xfrm>
            <a:off x="2111375" y="5803900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9954" name="AutoShape 33"/>
          <p:cNvSpPr>
            <a:spLocks noChangeArrowheads="1"/>
          </p:cNvSpPr>
          <p:nvPr/>
        </p:nvSpPr>
        <p:spPr bwMode="auto">
          <a:xfrm>
            <a:off x="3363913" y="5803900"/>
            <a:ext cx="866775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diskette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9955" name="Line 37"/>
          <p:cNvSpPr>
            <a:spLocks noChangeShapeType="1"/>
          </p:cNvSpPr>
          <p:nvPr/>
        </p:nvSpPr>
        <p:spPr bwMode="auto">
          <a:xfrm>
            <a:off x="855663" y="5408613"/>
            <a:ext cx="5559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6" name="Text Box 38"/>
          <p:cNvSpPr txBox="1">
            <a:spLocks noChangeArrowheads="1"/>
          </p:cNvSpPr>
          <p:nvPr/>
        </p:nvSpPr>
        <p:spPr bwMode="auto">
          <a:xfrm>
            <a:off x="1168400" y="5311775"/>
            <a:ext cx="415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driver interfaces (disk-ddi)</a:t>
            </a:r>
          </a:p>
        </p:txBody>
      </p:sp>
      <p:sp>
        <p:nvSpPr>
          <p:cNvPr id="39957" name="Line 45"/>
          <p:cNvSpPr>
            <a:spLocks noChangeShapeType="1"/>
          </p:cNvSpPr>
          <p:nvPr/>
        </p:nvSpPr>
        <p:spPr bwMode="auto">
          <a:xfrm>
            <a:off x="21478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8" name="Line 46"/>
          <p:cNvSpPr>
            <a:spLocks noChangeShapeType="1"/>
          </p:cNvSpPr>
          <p:nvPr/>
        </p:nvSpPr>
        <p:spPr bwMode="auto">
          <a:xfrm>
            <a:off x="2933700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9" name="Line 47"/>
          <p:cNvSpPr>
            <a:spLocks noChangeShapeType="1"/>
          </p:cNvSpPr>
          <p:nvPr/>
        </p:nvSpPr>
        <p:spPr bwMode="auto">
          <a:xfrm>
            <a:off x="3717925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0" name="Line 50"/>
          <p:cNvSpPr>
            <a:spLocks noChangeShapeType="1"/>
          </p:cNvSpPr>
          <p:nvPr/>
        </p:nvSpPr>
        <p:spPr bwMode="auto">
          <a:xfrm flipH="1">
            <a:off x="1403350" y="5251450"/>
            <a:ext cx="7938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1" name="Line 51"/>
          <p:cNvSpPr>
            <a:spLocks noChangeShapeType="1"/>
          </p:cNvSpPr>
          <p:nvPr/>
        </p:nvSpPr>
        <p:spPr bwMode="auto">
          <a:xfrm flipH="1">
            <a:off x="2655888" y="5251450"/>
            <a:ext cx="635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2" name="AutoShape 56"/>
          <p:cNvSpPr>
            <a:spLocks noChangeArrowheads="1"/>
          </p:cNvSpPr>
          <p:nvPr/>
        </p:nvSpPr>
        <p:spPr bwMode="auto">
          <a:xfrm>
            <a:off x="4856163" y="5672138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9963" name="AutoShape 57"/>
          <p:cNvSpPr>
            <a:spLocks noChangeArrowheads="1"/>
          </p:cNvSpPr>
          <p:nvPr/>
        </p:nvSpPr>
        <p:spPr bwMode="auto">
          <a:xfrm>
            <a:off x="4778375" y="5732463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9964" name="AutoShape 58"/>
          <p:cNvSpPr>
            <a:spLocks noChangeArrowheads="1"/>
          </p:cNvSpPr>
          <p:nvPr/>
        </p:nvSpPr>
        <p:spPr bwMode="auto">
          <a:xfrm>
            <a:off x="4694238" y="5803900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flash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9965" name="Line 59"/>
          <p:cNvSpPr>
            <a:spLocks noChangeShapeType="1"/>
          </p:cNvSpPr>
          <p:nvPr/>
        </p:nvSpPr>
        <p:spPr bwMode="auto">
          <a:xfrm>
            <a:off x="3830638" y="5251450"/>
            <a:ext cx="0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6" name="Line 60"/>
          <p:cNvSpPr>
            <a:spLocks noChangeShapeType="1"/>
          </p:cNvSpPr>
          <p:nvPr/>
        </p:nvSpPr>
        <p:spPr bwMode="auto">
          <a:xfrm>
            <a:off x="5160963" y="52514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7" name="Rectangle 61"/>
          <p:cNvSpPr>
            <a:spLocks noChangeArrowheads="1"/>
          </p:cNvSpPr>
          <p:nvPr/>
        </p:nvSpPr>
        <p:spPr bwMode="auto">
          <a:xfrm rot="5400000">
            <a:off x="3979863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EXT3 FS</a:t>
            </a:r>
          </a:p>
        </p:txBody>
      </p:sp>
      <p:sp>
        <p:nvSpPr>
          <p:cNvPr id="39968" name="Line 62"/>
          <p:cNvSpPr>
            <a:spLocks noChangeShapeType="1"/>
          </p:cNvSpPr>
          <p:nvPr/>
        </p:nvSpPr>
        <p:spPr bwMode="auto">
          <a:xfrm>
            <a:off x="45735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403350" y="3181350"/>
            <a:ext cx="3916363" cy="661988"/>
            <a:chOff x="1403664" y="3181646"/>
            <a:chExt cx="3916028" cy="662229"/>
          </a:xfrm>
        </p:grpSpPr>
        <p:sp>
          <p:nvSpPr>
            <p:cNvPr id="39980" name="Rectangle 63"/>
            <p:cNvSpPr>
              <a:spLocks noChangeArrowheads="1"/>
            </p:cNvSpPr>
            <p:nvPr/>
          </p:nvSpPr>
          <p:spPr bwMode="auto">
            <a:xfrm>
              <a:off x="1403664" y="3181646"/>
              <a:ext cx="3916028" cy="302267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Times New Roman" pitchFamily="4" charset="0"/>
                  <a:cs typeface="Times New Roman" pitchFamily="4" charset="0"/>
                </a:rPr>
                <a:t>virtual file system integration layer</a:t>
              </a:r>
            </a:p>
          </p:txBody>
        </p:sp>
        <p:sp>
          <p:nvSpPr>
            <p:cNvPr id="39981" name="Rectangle 64"/>
            <p:cNvSpPr>
              <a:spLocks noChangeArrowheads="1"/>
            </p:cNvSpPr>
            <p:nvPr/>
          </p:nvSpPr>
          <p:spPr bwMode="auto">
            <a:xfrm>
              <a:off x="1403664" y="3483913"/>
              <a:ext cx="39144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4" charset="0"/>
                <a:ea typeface="Times New Roman" pitchFamily="4" charset="0"/>
                <a:cs typeface="Times New Roman" pitchFamily="4" charset="0"/>
              </a:endParaRPr>
            </a:p>
          </p:txBody>
        </p:sp>
        <p:sp>
          <p:nvSpPr>
            <p:cNvPr id="39982" name="Rectangle 65"/>
            <p:cNvSpPr>
              <a:spLocks noChangeArrowheads="1"/>
            </p:cNvSpPr>
            <p:nvPr/>
          </p:nvSpPr>
          <p:spPr bwMode="auto">
            <a:xfrm>
              <a:off x="4926621" y="3483913"/>
              <a:ext cx="39307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4" charset="0"/>
                <a:ea typeface="Times New Roman" pitchFamily="4" charset="0"/>
                <a:cs typeface="Times New Roman" pitchFamily="4" charset="0"/>
              </a:endParaRPr>
            </a:p>
          </p:txBody>
        </p:sp>
      </p:grpSp>
      <p:sp>
        <p:nvSpPr>
          <p:cNvPr id="39970" name="Rectangle 66"/>
          <p:cNvSpPr>
            <a:spLocks noChangeArrowheads="1"/>
          </p:cNvSpPr>
          <p:nvPr/>
        </p:nvSpPr>
        <p:spPr bwMode="auto">
          <a:xfrm>
            <a:off x="1012825" y="2420938"/>
            <a:ext cx="1404938" cy="60325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file container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39971" name="Rectangle 67"/>
          <p:cNvSpPr>
            <a:spLocks noChangeArrowheads="1"/>
          </p:cNvSpPr>
          <p:nvPr/>
        </p:nvSpPr>
        <p:spPr bwMode="auto">
          <a:xfrm>
            <a:off x="2889250" y="2420938"/>
            <a:ext cx="1252538" cy="603250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directory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532313" y="2420938"/>
            <a:ext cx="3209925" cy="603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file</a:t>
            </a:r>
          </a:p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I/O</a:t>
            </a:r>
          </a:p>
        </p:txBody>
      </p:sp>
      <p:sp>
        <p:nvSpPr>
          <p:cNvPr id="39973" name="Rectangle 70"/>
          <p:cNvSpPr>
            <a:spLocks noChangeArrowheads="1"/>
          </p:cNvSpPr>
          <p:nvPr/>
        </p:nvSpPr>
        <p:spPr bwMode="auto">
          <a:xfrm>
            <a:off x="6883400" y="3203575"/>
            <a:ext cx="1017588" cy="90170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socket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39974" name="Text Box 72"/>
          <p:cNvSpPr txBox="1">
            <a:spLocks noChangeArrowheads="1"/>
          </p:cNvSpPr>
          <p:nvPr/>
        </p:nvSpPr>
        <p:spPr bwMode="auto">
          <a:xfrm>
            <a:off x="7118350" y="3902075"/>
            <a:ext cx="658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39975" name="Text Box 73"/>
          <p:cNvSpPr txBox="1">
            <a:spLocks noChangeArrowheads="1"/>
          </p:cNvSpPr>
          <p:nvPr/>
        </p:nvSpPr>
        <p:spPr bwMode="auto">
          <a:xfrm>
            <a:off x="5834063" y="3902075"/>
            <a:ext cx="658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44" name="Oval 43"/>
          <p:cNvSpPr/>
          <p:nvPr/>
        </p:nvSpPr>
        <p:spPr>
          <a:xfrm>
            <a:off x="773113" y="144145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</a:p>
        </p:txBody>
      </p:sp>
      <p:sp>
        <p:nvSpPr>
          <p:cNvPr id="45" name="Oval 44"/>
          <p:cNvSpPr/>
          <p:nvPr/>
        </p:nvSpPr>
        <p:spPr>
          <a:xfrm>
            <a:off x="2830513" y="144780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</a:p>
        </p:txBody>
      </p:sp>
      <p:sp>
        <p:nvSpPr>
          <p:cNvPr id="46" name="Oval 45"/>
          <p:cNvSpPr/>
          <p:nvPr/>
        </p:nvSpPr>
        <p:spPr>
          <a:xfrm>
            <a:off x="4887913" y="145573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</a:p>
        </p:txBody>
      </p:sp>
      <p:sp>
        <p:nvSpPr>
          <p:cNvPr id="47" name="Oval 46"/>
          <p:cNvSpPr/>
          <p:nvPr/>
        </p:nvSpPr>
        <p:spPr>
          <a:xfrm>
            <a:off x="6945313" y="146208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Virtual File System </a:t>
            </a:r>
            <a:br>
              <a:rPr lang="en-US" smtClean="0">
                <a:latin typeface="Times New Roman" pitchFamily="4" charset="0"/>
                <a:ea typeface="ＭＳ Ｐゴシック" pitchFamily="4" charset="-128"/>
              </a:rPr>
            </a:b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(VFS) Layer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520825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Federation layer to generalize file systems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Permits rest of OS to treat all file systems as the same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Support dynamic addition of new file systems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Plug-in interface or file system implementations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DOS FAT, Unix, EXT3, ISO 9660, network, etc.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Each file system implemented by a plug-in module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All implement same basic methods </a:t>
            </a:r>
          </a:p>
          <a:p>
            <a:pPr lvl="2"/>
            <a:r>
              <a:rPr lang="en-GB" sz="2000" smtClean="0">
                <a:latin typeface="Times New Roman" pitchFamily="4" charset="0"/>
                <a:ea typeface="ＭＳ Ｐゴシック" pitchFamily="4" charset="-128"/>
              </a:rPr>
              <a:t>Create, delete, open, close, link, unlink,</a:t>
            </a:r>
          </a:p>
          <a:p>
            <a:pPr lvl="2"/>
            <a:r>
              <a:rPr lang="en-GB" sz="2000" smtClean="0">
                <a:latin typeface="Times New Roman" pitchFamily="4" charset="0"/>
                <a:ea typeface="ＭＳ Ｐゴシック" pitchFamily="4" charset="-128"/>
              </a:rPr>
              <a:t>Get/put block, get/set attributes, read directory, etc.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Implementation is hidden from higher level clients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All clients see are the standard methods and properties</a:t>
            </a:r>
          </a:p>
          <a:p>
            <a:endParaRPr lang="en-US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9"/>
          <p:cNvSpPr>
            <a:spLocks noChangeArrowheads="1"/>
          </p:cNvSpPr>
          <p:nvPr/>
        </p:nvSpPr>
        <p:spPr bwMode="auto">
          <a:xfrm>
            <a:off x="5630863" y="3203575"/>
            <a:ext cx="1017587" cy="9017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File System Layer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41989" name="AutoShape 55"/>
          <p:cNvSpPr>
            <a:spLocks noChangeArrowheads="1"/>
          </p:cNvSpPr>
          <p:nvPr/>
        </p:nvSpPr>
        <p:spPr bwMode="auto">
          <a:xfrm>
            <a:off x="3527425" y="5672138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1990" name="AutoShape 2"/>
          <p:cNvSpPr>
            <a:spLocks noChangeArrowheads="1"/>
          </p:cNvSpPr>
          <p:nvPr/>
        </p:nvSpPr>
        <p:spPr bwMode="auto">
          <a:xfrm>
            <a:off x="1012825" y="5686425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1991" name="AutoShape 3"/>
          <p:cNvSpPr>
            <a:spLocks noChangeArrowheads="1"/>
          </p:cNvSpPr>
          <p:nvPr/>
        </p:nvSpPr>
        <p:spPr bwMode="auto">
          <a:xfrm>
            <a:off x="931863" y="5745163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1992" name="AutoShape 4"/>
          <p:cNvSpPr>
            <a:spLocks noChangeArrowheads="1"/>
          </p:cNvSpPr>
          <p:nvPr/>
        </p:nvSpPr>
        <p:spPr bwMode="auto">
          <a:xfrm>
            <a:off x="2268538" y="5686425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1993" name="AutoShape 5"/>
          <p:cNvSpPr>
            <a:spLocks noChangeArrowheads="1"/>
          </p:cNvSpPr>
          <p:nvPr/>
        </p:nvSpPr>
        <p:spPr bwMode="auto">
          <a:xfrm>
            <a:off x="2187575" y="5745163"/>
            <a:ext cx="865188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1994" name="AutoShape 7"/>
          <p:cNvSpPr>
            <a:spLocks noChangeArrowheads="1"/>
          </p:cNvSpPr>
          <p:nvPr/>
        </p:nvSpPr>
        <p:spPr bwMode="auto">
          <a:xfrm>
            <a:off x="3449638" y="5732463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3113" y="1939925"/>
            <a:ext cx="7283450" cy="350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00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41996" name="Rectangle 22"/>
          <p:cNvSpPr>
            <a:spLocks noChangeArrowheads="1"/>
          </p:cNvSpPr>
          <p:nvPr/>
        </p:nvSpPr>
        <p:spPr bwMode="auto">
          <a:xfrm>
            <a:off x="931863" y="4841875"/>
            <a:ext cx="4699000" cy="4095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independent block I/O</a:t>
            </a:r>
          </a:p>
        </p:txBody>
      </p:sp>
      <p:sp>
        <p:nvSpPr>
          <p:cNvPr id="41997" name="AutoShape 31"/>
          <p:cNvSpPr>
            <a:spLocks noChangeArrowheads="1"/>
          </p:cNvSpPr>
          <p:nvPr/>
        </p:nvSpPr>
        <p:spPr bwMode="auto">
          <a:xfrm>
            <a:off x="855663" y="5803900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1998" name="AutoShape 32"/>
          <p:cNvSpPr>
            <a:spLocks noChangeArrowheads="1"/>
          </p:cNvSpPr>
          <p:nvPr/>
        </p:nvSpPr>
        <p:spPr bwMode="auto">
          <a:xfrm>
            <a:off x="2111375" y="5803900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1999" name="AutoShape 33"/>
          <p:cNvSpPr>
            <a:spLocks noChangeArrowheads="1"/>
          </p:cNvSpPr>
          <p:nvPr/>
        </p:nvSpPr>
        <p:spPr bwMode="auto">
          <a:xfrm>
            <a:off x="3363913" y="5803900"/>
            <a:ext cx="866775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diskette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2000" name="Line 37"/>
          <p:cNvSpPr>
            <a:spLocks noChangeShapeType="1"/>
          </p:cNvSpPr>
          <p:nvPr/>
        </p:nvSpPr>
        <p:spPr bwMode="auto">
          <a:xfrm>
            <a:off x="855663" y="5408613"/>
            <a:ext cx="5559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1" name="Text Box 38"/>
          <p:cNvSpPr txBox="1">
            <a:spLocks noChangeArrowheads="1"/>
          </p:cNvSpPr>
          <p:nvPr/>
        </p:nvSpPr>
        <p:spPr bwMode="auto">
          <a:xfrm>
            <a:off x="1168400" y="5311775"/>
            <a:ext cx="415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driver interfaces (disk-ddi)</a:t>
            </a:r>
          </a:p>
        </p:txBody>
      </p:sp>
      <p:sp>
        <p:nvSpPr>
          <p:cNvPr id="42002" name="Line 45"/>
          <p:cNvSpPr>
            <a:spLocks noChangeShapeType="1"/>
          </p:cNvSpPr>
          <p:nvPr/>
        </p:nvSpPr>
        <p:spPr bwMode="auto">
          <a:xfrm>
            <a:off x="21478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3" name="Line 46"/>
          <p:cNvSpPr>
            <a:spLocks noChangeShapeType="1"/>
          </p:cNvSpPr>
          <p:nvPr/>
        </p:nvSpPr>
        <p:spPr bwMode="auto">
          <a:xfrm>
            <a:off x="2933700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4" name="Line 47"/>
          <p:cNvSpPr>
            <a:spLocks noChangeShapeType="1"/>
          </p:cNvSpPr>
          <p:nvPr/>
        </p:nvSpPr>
        <p:spPr bwMode="auto">
          <a:xfrm>
            <a:off x="3717925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5" name="Line 50"/>
          <p:cNvSpPr>
            <a:spLocks noChangeShapeType="1"/>
          </p:cNvSpPr>
          <p:nvPr/>
        </p:nvSpPr>
        <p:spPr bwMode="auto">
          <a:xfrm flipH="1">
            <a:off x="1403350" y="5251450"/>
            <a:ext cx="7938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6" name="Line 51"/>
          <p:cNvSpPr>
            <a:spLocks noChangeShapeType="1"/>
          </p:cNvSpPr>
          <p:nvPr/>
        </p:nvSpPr>
        <p:spPr bwMode="auto">
          <a:xfrm flipH="1">
            <a:off x="2655888" y="5251450"/>
            <a:ext cx="635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7" name="AutoShape 56"/>
          <p:cNvSpPr>
            <a:spLocks noChangeArrowheads="1"/>
          </p:cNvSpPr>
          <p:nvPr/>
        </p:nvSpPr>
        <p:spPr bwMode="auto">
          <a:xfrm>
            <a:off x="4856163" y="5672138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2008" name="AutoShape 57"/>
          <p:cNvSpPr>
            <a:spLocks noChangeArrowheads="1"/>
          </p:cNvSpPr>
          <p:nvPr/>
        </p:nvSpPr>
        <p:spPr bwMode="auto">
          <a:xfrm>
            <a:off x="4778375" y="5732463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2009" name="AutoShape 58"/>
          <p:cNvSpPr>
            <a:spLocks noChangeArrowheads="1"/>
          </p:cNvSpPr>
          <p:nvPr/>
        </p:nvSpPr>
        <p:spPr bwMode="auto">
          <a:xfrm>
            <a:off x="4694238" y="5803900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flash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2010" name="Line 59"/>
          <p:cNvSpPr>
            <a:spLocks noChangeShapeType="1"/>
          </p:cNvSpPr>
          <p:nvPr/>
        </p:nvSpPr>
        <p:spPr bwMode="auto">
          <a:xfrm>
            <a:off x="3830638" y="5251450"/>
            <a:ext cx="0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11" name="Line 60"/>
          <p:cNvSpPr>
            <a:spLocks noChangeShapeType="1"/>
          </p:cNvSpPr>
          <p:nvPr/>
        </p:nvSpPr>
        <p:spPr bwMode="auto">
          <a:xfrm>
            <a:off x="5160963" y="52514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12" name="Line 62"/>
          <p:cNvSpPr>
            <a:spLocks noChangeShapeType="1"/>
          </p:cNvSpPr>
          <p:nvPr/>
        </p:nvSpPr>
        <p:spPr bwMode="auto">
          <a:xfrm>
            <a:off x="45735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403350" y="3181350"/>
            <a:ext cx="3916363" cy="661988"/>
            <a:chOff x="1403664" y="3181646"/>
            <a:chExt cx="3916028" cy="662229"/>
          </a:xfrm>
        </p:grpSpPr>
        <p:sp>
          <p:nvSpPr>
            <p:cNvPr id="42029" name="Rectangle 63"/>
            <p:cNvSpPr>
              <a:spLocks noChangeArrowheads="1"/>
            </p:cNvSpPr>
            <p:nvPr/>
          </p:nvSpPr>
          <p:spPr bwMode="auto">
            <a:xfrm>
              <a:off x="1403664" y="3181646"/>
              <a:ext cx="3916028" cy="302267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Times New Roman" pitchFamily="4" charset="0"/>
                  <a:cs typeface="Times New Roman" pitchFamily="4" charset="0"/>
                </a:rPr>
                <a:t>virtual file system integration layer</a:t>
              </a:r>
            </a:p>
          </p:txBody>
        </p:sp>
        <p:sp>
          <p:nvSpPr>
            <p:cNvPr id="42030" name="Rectangle 64"/>
            <p:cNvSpPr>
              <a:spLocks noChangeArrowheads="1"/>
            </p:cNvSpPr>
            <p:nvPr/>
          </p:nvSpPr>
          <p:spPr bwMode="auto">
            <a:xfrm>
              <a:off x="1403664" y="3483913"/>
              <a:ext cx="39144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4" charset="0"/>
                <a:ea typeface="Times New Roman" pitchFamily="4" charset="0"/>
                <a:cs typeface="Times New Roman" pitchFamily="4" charset="0"/>
              </a:endParaRPr>
            </a:p>
          </p:txBody>
        </p:sp>
        <p:sp>
          <p:nvSpPr>
            <p:cNvPr id="42031" name="Rectangle 65"/>
            <p:cNvSpPr>
              <a:spLocks noChangeArrowheads="1"/>
            </p:cNvSpPr>
            <p:nvPr/>
          </p:nvSpPr>
          <p:spPr bwMode="auto">
            <a:xfrm>
              <a:off x="4926621" y="3483913"/>
              <a:ext cx="39307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4" charset="0"/>
                <a:ea typeface="Times New Roman" pitchFamily="4" charset="0"/>
                <a:cs typeface="Times New Roman" pitchFamily="4" charset="0"/>
              </a:endParaRPr>
            </a:p>
          </p:txBody>
        </p:sp>
      </p:grpSp>
      <p:sp>
        <p:nvSpPr>
          <p:cNvPr id="42014" name="Rectangle 66"/>
          <p:cNvSpPr>
            <a:spLocks noChangeArrowheads="1"/>
          </p:cNvSpPr>
          <p:nvPr/>
        </p:nvSpPr>
        <p:spPr bwMode="auto">
          <a:xfrm>
            <a:off x="1012825" y="2420938"/>
            <a:ext cx="1404938" cy="60325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file container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42015" name="Rectangle 67"/>
          <p:cNvSpPr>
            <a:spLocks noChangeArrowheads="1"/>
          </p:cNvSpPr>
          <p:nvPr/>
        </p:nvSpPr>
        <p:spPr bwMode="auto">
          <a:xfrm>
            <a:off x="2889250" y="2420938"/>
            <a:ext cx="1252538" cy="603250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directory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532313" y="2420938"/>
            <a:ext cx="3209925" cy="603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file</a:t>
            </a:r>
          </a:p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I/O</a:t>
            </a:r>
          </a:p>
        </p:txBody>
      </p:sp>
      <p:sp>
        <p:nvSpPr>
          <p:cNvPr id="42017" name="Rectangle 70"/>
          <p:cNvSpPr>
            <a:spLocks noChangeArrowheads="1"/>
          </p:cNvSpPr>
          <p:nvPr/>
        </p:nvSpPr>
        <p:spPr bwMode="auto">
          <a:xfrm>
            <a:off x="6883400" y="3203575"/>
            <a:ext cx="1017588" cy="90170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socket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42018" name="Text Box 72"/>
          <p:cNvSpPr txBox="1">
            <a:spLocks noChangeArrowheads="1"/>
          </p:cNvSpPr>
          <p:nvPr/>
        </p:nvSpPr>
        <p:spPr bwMode="auto">
          <a:xfrm>
            <a:off x="7118350" y="3902075"/>
            <a:ext cx="658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42019" name="Text Box 73"/>
          <p:cNvSpPr txBox="1">
            <a:spLocks noChangeArrowheads="1"/>
          </p:cNvSpPr>
          <p:nvPr/>
        </p:nvSpPr>
        <p:spPr bwMode="auto">
          <a:xfrm>
            <a:off x="5834063" y="3902075"/>
            <a:ext cx="658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44" name="Oval 43"/>
          <p:cNvSpPr/>
          <p:nvPr/>
        </p:nvSpPr>
        <p:spPr>
          <a:xfrm>
            <a:off x="773113" y="144145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</a:p>
        </p:txBody>
      </p:sp>
      <p:sp>
        <p:nvSpPr>
          <p:cNvPr id="45" name="Oval 44"/>
          <p:cNvSpPr/>
          <p:nvPr/>
        </p:nvSpPr>
        <p:spPr>
          <a:xfrm>
            <a:off x="2830513" y="144780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</a:p>
        </p:txBody>
      </p:sp>
      <p:sp>
        <p:nvSpPr>
          <p:cNvPr id="46" name="Oval 45"/>
          <p:cNvSpPr/>
          <p:nvPr/>
        </p:nvSpPr>
        <p:spPr>
          <a:xfrm>
            <a:off x="4887913" y="145573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</a:p>
        </p:txBody>
      </p:sp>
      <p:sp>
        <p:nvSpPr>
          <p:cNvPr id="47" name="Oval 46"/>
          <p:cNvSpPr/>
          <p:nvPr/>
        </p:nvSpPr>
        <p:spPr>
          <a:xfrm>
            <a:off x="6945313" y="146208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4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912938" y="3565525"/>
            <a:ext cx="2897187" cy="1111250"/>
            <a:chOff x="1912536" y="3565437"/>
            <a:chExt cx="2898284" cy="1111240"/>
          </a:xfrm>
        </p:grpSpPr>
        <p:sp>
          <p:nvSpPr>
            <p:cNvPr id="42025" name="Rectangle 19"/>
            <p:cNvSpPr>
              <a:spLocks noChangeArrowheads="1"/>
            </p:cNvSpPr>
            <p:nvPr/>
          </p:nvSpPr>
          <p:spPr bwMode="auto">
            <a:xfrm rot="5400000">
              <a:off x="3195866" y="3846234"/>
              <a:ext cx="1111239" cy="54964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UNIX FS</a:t>
              </a:r>
            </a:p>
          </p:txBody>
        </p:sp>
        <p:sp>
          <p:nvSpPr>
            <p:cNvPr id="42026" name="Rectangle 20"/>
            <p:cNvSpPr>
              <a:spLocks noChangeArrowheads="1"/>
            </p:cNvSpPr>
            <p:nvPr/>
          </p:nvSpPr>
          <p:spPr bwMode="auto">
            <a:xfrm rot="5400000">
              <a:off x="2414618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DOS FS</a:t>
              </a:r>
            </a:p>
          </p:txBody>
        </p:sp>
        <p:sp>
          <p:nvSpPr>
            <p:cNvPr id="42027" name="Rectangle 21"/>
            <p:cNvSpPr>
              <a:spLocks noChangeArrowheads="1"/>
            </p:cNvSpPr>
            <p:nvPr/>
          </p:nvSpPr>
          <p:spPr bwMode="auto">
            <a:xfrm rot="5400000">
              <a:off x="1631739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CD FS</a:t>
              </a:r>
            </a:p>
          </p:txBody>
        </p:sp>
        <p:sp>
          <p:nvSpPr>
            <p:cNvPr id="42028" name="Rectangle 61"/>
            <p:cNvSpPr>
              <a:spLocks noChangeArrowheads="1"/>
            </p:cNvSpPr>
            <p:nvPr/>
          </p:nvSpPr>
          <p:spPr bwMode="auto">
            <a:xfrm rot="5400000">
              <a:off x="3980377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EXT3 FS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File Systems Layer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Desirable to support multiple different file systems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All implemented on top of block I/O</a:t>
            </a:r>
          </a:p>
          <a:p>
            <a:pPr lvl="1"/>
            <a:r>
              <a:rPr lang="en-GB" sz="2400" u="sng" smtClean="0">
                <a:latin typeface="Times New Roman" pitchFamily="4" charset="0"/>
                <a:ea typeface="ＭＳ Ｐゴシック" pitchFamily="4" charset="-128"/>
              </a:rPr>
              <a:t>Should</a:t>
            </a:r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 be independent of underlying devices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All file systems perform same basic functions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Map names to files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Map &lt;file, offset&gt; into &lt;device, block&gt;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Manage free space and allocate it to files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Create and destroy files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Get and set file attributes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Manipulate the file name space</a:t>
            </a:r>
          </a:p>
          <a:p>
            <a:endParaRPr lang="en-US" sz="2800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Introduction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Most systems need to store data persistently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So it’s still there after reboot, or even power down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Typically a core piece of functionality for the system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Which is going to be used all the time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Even the operating system itself needs to be stored this way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So we must store some data persistently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19413" y="503238"/>
            <a:ext cx="33115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Why Multiple File Systems?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349375"/>
            <a:ext cx="8229600" cy="4525963"/>
          </a:xfrm>
        </p:spPr>
        <p:txBody>
          <a:bodyPr/>
          <a:lstStyle/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Why not instead choose one “good” one?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There may be multiple storage devices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E.g., hard disk and flash drive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They might benefit from very different file systems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Different file systems provide different services, despite the same interface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Differing reliability guarantees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Differing performance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Read-only vs. read/write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Different file systems used for different purposes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E.g., a temporary file system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9"/>
          <p:cNvSpPr>
            <a:spLocks noChangeArrowheads="1"/>
          </p:cNvSpPr>
          <p:nvPr/>
        </p:nvSpPr>
        <p:spPr bwMode="auto">
          <a:xfrm>
            <a:off x="5630863" y="3330575"/>
            <a:ext cx="1017587" cy="9017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>
          <a:xfrm>
            <a:off x="457200" y="377825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Device Independent Block I/O Layer</a:t>
            </a:r>
          </a:p>
        </p:txBody>
      </p:sp>
      <p:sp>
        <p:nvSpPr>
          <p:cNvPr id="45060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/>
          <a:lstStyle/>
          <a:p>
            <a:pPr>
              <a:buFont typeface="Arial" pitchFamily="4" charset="-52"/>
              <a:buNone/>
            </a:pP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45061" name="AutoShape 55"/>
          <p:cNvSpPr>
            <a:spLocks noChangeArrowheads="1"/>
          </p:cNvSpPr>
          <p:nvPr/>
        </p:nvSpPr>
        <p:spPr bwMode="auto">
          <a:xfrm>
            <a:off x="3527425" y="5799138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5062" name="AutoShape 2"/>
          <p:cNvSpPr>
            <a:spLocks noChangeArrowheads="1"/>
          </p:cNvSpPr>
          <p:nvPr/>
        </p:nvSpPr>
        <p:spPr bwMode="auto">
          <a:xfrm>
            <a:off x="1012825" y="5813425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5063" name="AutoShape 3"/>
          <p:cNvSpPr>
            <a:spLocks noChangeArrowheads="1"/>
          </p:cNvSpPr>
          <p:nvPr/>
        </p:nvSpPr>
        <p:spPr bwMode="auto">
          <a:xfrm>
            <a:off x="931863" y="5872163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5064" name="AutoShape 4"/>
          <p:cNvSpPr>
            <a:spLocks noChangeArrowheads="1"/>
          </p:cNvSpPr>
          <p:nvPr/>
        </p:nvSpPr>
        <p:spPr bwMode="auto">
          <a:xfrm>
            <a:off x="2268538" y="5813425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5065" name="AutoShape 5"/>
          <p:cNvSpPr>
            <a:spLocks noChangeArrowheads="1"/>
          </p:cNvSpPr>
          <p:nvPr/>
        </p:nvSpPr>
        <p:spPr bwMode="auto">
          <a:xfrm>
            <a:off x="2187575" y="5872163"/>
            <a:ext cx="865188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5066" name="AutoShape 7"/>
          <p:cNvSpPr>
            <a:spLocks noChangeArrowheads="1"/>
          </p:cNvSpPr>
          <p:nvPr/>
        </p:nvSpPr>
        <p:spPr bwMode="auto">
          <a:xfrm>
            <a:off x="3449638" y="5859463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3113" y="2066925"/>
            <a:ext cx="7283450" cy="350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00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45068" name="AutoShape 31"/>
          <p:cNvSpPr>
            <a:spLocks noChangeArrowheads="1"/>
          </p:cNvSpPr>
          <p:nvPr/>
        </p:nvSpPr>
        <p:spPr bwMode="auto">
          <a:xfrm>
            <a:off x="855663" y="5930900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5069" name="AutoShape 32"/>
          <p:cNvSpPr>
            <a:spLocks noChangeArrowheads="1"/>
          </p:cNvSpPr>
          <p:nvPr/>
        </p:nvSpPr>
        <p:spPr bwMode="auto">
          <a:xfrm>
            <a:off x="2111375" y="5930900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5070" name="AutoShape 33"/>
          <p:cNvSpPr>
            <a:spLocks noChangeArrowheads="1"/>
          </p:cNvSpPr>
          <p:nvPr/>
        </p:nvSpPr>
        <p:spPr bwMode="auto">
          <a:xfrm>
            <a:off x="3363913" y="5930900"/>
            <a:ext cx="866775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diskette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5071" name="Line 37"/>
          <p:cNvSpPr>
            <a:spLocks noChangeShapeType="1"/>
          </p:cNvSpPr>
          <p:nvPr/>
        </p:nvSpPr>
        <p:spPr bwMode="auto">
          <a:xfrm>
            <a:off x="855663" y="5535613"/>
            <a:ext cx="5559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2" name="Text Box 38"/>
          <p:cNvSpPr txBox="1">
            <a:spLocks noChangeArrowheads="1"/>
          </p:cNvSpPr>
          <p:nvPr/>
        </p:nvSpPr>
        <p:spPr bwMode="auto">
          <a:xfrm>
            <a:off x="1168400" y="5438775"/>
            <a:ext cx="415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driver interfaces (disk-ddi)</a:t>
            </a:r>
          </a:p>
        </p:txBody>
      </p:sp>
      <p:sp>
        <p:nvSpPr>
          <p:cNvPr id="45073" name="Line 45"/>
          <p:cNvSpPr>
            <a:spLocks noChangeShapeType="1"/>
          </p:cNvSpPr>
          <p:nvPr/>
        </p:nvSpPr>
        <p:spPr bwMode="auto">
          <a:xfrm>
            <a:off x="2147888" y="4779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4" name="Line 46"/>
          <p:cNvSpPr>
            <a:spLocks noChangeShapeType="1"/>
          </p:cNvSpPr>
          <p:nvPr/>
        </p:nvSpPr>
        <p:spPr bwMode="auto">
          <a:xfrm>
            <a:off x="2933700" y="4779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5" name="Line 47"/>
          <p:cNvSpPr>
            <a:spLocks noChangeShapeType="1"/>
          </p:cNvSpPr>
          <p:nvPr/>
        </p:nvSpPr>
        <p:spPr bwMode="auto">
          <a:xfrm>
            <a:off x="3717925" y="4779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6" name="Line 50"/>
          <p:cNvSpPr>
            <a:spLocks noChangeShapeType="1"/>
          </p:cNvSpPr>
          <p:nvPr/>
        </p:nvSpPr>
        <p:spPr bwMode="auto">
          <a:xfrm flipH="1">
            <a:off x="1403350" y="5378450"/>
            <a:ext cx="7938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7" name="Line 51"/>
          <p:cNvSpPr>
            <a:spLocks noChangeShapeType="1"/>
          </p:cNvSpPr>
          <p:nvPr/>
        </p:nvSpPr>
        <p:spPr bwMode="auto">
          <a:xfrm flipH="1">
            <a:off x="2655888" y="5378450"/>
            <a:ext cx="635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8" name="AutoShape 56"/>
          <p:cNvSpPr>
            <a:spLocks noChangeArrowheads="1"/>
          </p:cNvSpPr>
          <p:nvPr/>
        </p:nvSpPr>
        <p:spPr bwMode="auto">
          <a:xfrm>
            <a:off x="4856163" y="5799138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5079" name="AutoShape 57"/>
          <p:cNvSpPr>
            <a:spLocks noChangeArrowheads="1"/>
          </p:cNvSpPr>
          <p:nvPr/>
        </p:nvSpPr>
        <p:spPr bwMode="auto">
          <a:xfrm>
            <a:off x="4778375" y="5859463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5080" name="AutoShape 58"/>
          <p:cNvSpPr>
            <a:spLocks noChangeArrowheads="1"/>
          </p:cNvSpPr>
          <p:nvPr/>
        </p:nvSpPr>
        <p:spPr bwMode="auto">
          <a:xfrm>
            <a:off x="4694238" y="5930900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flash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5081" name="Line 59"/>
          <p:cNvSpPr>
            <a:spLocks noChangeShapeType="1"/>
          </p:cNvSpPr>
          <p:nvPr/>
        </p:nvSpPr>
        <p:spPr bwMode="auto">
          <a:xfrm>
            <a:off x="3830638" y="5378450"/>
            <a:ext cx="0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2" name="Line 60"/>
          <p:cNvSpPr>
            <a:spLocks noChangeShapeType="1"/>
          </p:cNvSpPr>
          <p:nvPr/>
        </p:nvSpPr>
        <p:spPr bwMode="auto">
          <a:xfrm>
            <a:off x="5160963" y="53784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3" name="Line 62"/>
          <p:cNvSpPr>
            <a:spLocks noChangeShapeType="1"/>
          </p:cNvSpPr>
          <p:nvPr/>
        </p:nvSpPr>
        <p:spPr bwMode="auto">
          <a:xfrm>
            <a:off x="4573588" y="4779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403350" y="3308350"/>
            <a:ext cx="3916363" cy="661988"/>
            <a:chOff x="1403664" y="3181646"/>
            <a:chExt cx="3916028" cy="662229"/>
          </a:xfrm>
        </p:grpSpPr>
        <p:sp>
          <p:nvSpPr>
            <p:cNvPr id="45101" name="Rectangle 63"/>
            <p:cNvSpPr>
              <a:spLocks noChangeArrowheads="1"/>
            </p:cNvSpPr>
            <p:nvPr/>
          </p:nvSpPr>
          <p:spPr bwMode="auto">
            <a:xfrm>
              <a:off x="1403664" y="3181646"/>
              <a:ext cx="3916028" cy="302267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Times New Roman" pitchFamily="4" charset="0"/>
                  <a:cs typeface="Times New Roman" pitchFamily="4" charset="0"/>
                </a:rPr>
                <a:t>virtual file system integration layer</a:t>
              </a:r>
            </a:p>
          </p:txBody>
        </p:sp>
        <p:sp>
          <p:nvSpPr>
            <p:cNvPr id="45102" name="Rectangle 64"/>
            <p:cNvSpPr>
              <a:spLocks noChangeArrowheads="1"/>
            </p:cNvSpPr>
            <p:nvPr/>
          </p:nvSpPr>
          <p:spPr bwMode="auto">
            <a:xfrm>
              <a:off x="1403664" y="3483913"/>
              <a:ext cx="39144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4" charset="0"/>
                <a:ea typeface="Times New Roman" pitchFamily="4" charset="0"/>
                <a:cs typeface="Times New Roman" pitchFamily="4" charset="0"/>
              </a:endParaRPr>
            </a:p>
          </p:txBody>
        </p:sp>
        <p:sp>
          <p:nvSpPr>
            <p:cNvPr id="45103" name="Rectangle 65"/>
            <p:cNvSpPr>
              <a:spLocks noChangeArrowheads="1"/>
            </p:cNvSpPr>
            <p:nvPr/>
          </p:nvSpPr>
          <p:spPr bwMode="auto">
            <a:xfrm>
              <a:off x="4926621" y="3483913"/>
              <a:ext cx="39307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4" charset="0"/>
                <a:ea typeface="Times New Roman" pitchFamily="4" charset="0"/>
                <a:cs typeface="Times New Roman" pitchFamily="4" charset="0"/>
              </a:endParaRPr>
            </a:p>
          </p:txBody>
        </p:sp>
      </p:grpSp>
      <p:sp>
        <p:nvSpPr>
          <p:cNvPr id="45085" name="Rectangle 66"/>
          <p:cNvSpPr>
            <a:spLocks noChangeArrowheads="1"/>
          </p:cNvSpPr>
          <p:nvPr/>
        </p:nvSpPr>
        <p:spPr bwMode="auto">
          <a:xfrm>
            <a:off x="1012825" y="2547938"/>
            <a:ext cx="1404938" cy="60325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file container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45086" name="Rectangle 67"/>
          <p:cNvSpPr>
            <a:spLocks noChangeArrowheads="1"/>
          </p:cNvSpPr>
          <p:nvPr/>
        </p:nvSpPr>
        <p:spPr bwMode="auto">
          <a:xfrm>
            <a:off x="2889250" y="2547938"/>
            <a:ext cx="1252538" cy="603250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directory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532313" y="2547938"/>
            <a:ext cx="3209925" cy="603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file</a:t>
            </a:r>
          </a:p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I/O</a:t>
            </a:r>
          </a:p>
        </p:txBody>
      </p:sp>
      <p:sp>
        <p:nvSpPr>
          <p:cNvPr id="45088" name="Rectangle 70"/>
          <p:cNvSpPr>
            <a:spLocks noChangeArrowheads="1"/>
          </p:cNvSpPr>
          <p:nvPr/>
        </p:nvSpPr>
        <p:spPr bwMode="auto">
          <a:xfrm>
            <a:off x="6883400" y="3330575"/>
            <a:ext cx="1017588" cy="90170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socket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45089" name="Text Box 72"/>
          <p:cNvSpPr txBox="1">
            <a:spLocks noChangeArrowheads="1"/>
          </p:cNvSpPr>
          <p:nvPr/>
        </p:nvSpPr>
        <p:spPr bwMode="auto">
          <a:xfrm>
            <a:off x="7118350" y="4029075"/>
            <a:ext cx="658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45090" name="Text Box 73"/>
          <p:cNvSpPr txBox="1">
            <a:spLocks noChangeArrowheads="1"/>
          </p:cNvSpPr>
          <p:nvPr/>
        </p:nvSpPr>
        <p:spPr bwMode="auto">
          <a:xfrm>
            <a:off x="5834063" y="4029075"/>
            <a:ext cx="658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44" name="Oval 43"/>
          <p:cNvSpPr/>
          <p:nvPr/>
        </p:nvSpPr>
        <p:spPr>
          <a:xfrm>
            <a:off x="773113" y="160813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</a:p>
        </p:txBody>
      </p:sp>
      <p:sp>
        <p:nvSpPr>
          <p:cNvPr id="45" name="Oval 44"/>
          <p:cNvSpPr/>
          <p:nvPr/>
        </p:nvSpPr>
        <p:spPr>
          <a:xfrm>
            <a:off x="2830513" y="161448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</a:p>
        </p:txBody>
      </p:sp>
      <p:sp>
        <p:nvSpPr>
          <p:cNvPr id="46" name="Oval 45"/>
          <p:cNvSpPr/>
          <p:nvPr/>
        </p:nvSpPr>
        <p:spPr>
          <a:xfrm>
            <a:off x="4887913" y="1622425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</a:p>
        </p:txBody>
      </p:sp>
      <p:sp>
        <p:nvSpPr>
          <p:cNvPr id="47" name="Oval 46"/>
          <p:cNvSpPr/>
          <p:nvPr/>
        </p:nvSpPr>
        <p:spPr>
          <a:xfrm>
            <a:off x="6945313" y="1628775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4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912938" y="3692525"/>
            <a:ext cx="2897187" cy="1111250"/>
            <a:chOff x="1912536" y="3565437"/>
            <a:chExt cx="2898284" cy="1111240"/>
          </a:xfrm>
        </p:grpSpPr>
        <p:sp>
          <p:nvSpPr>
            <p:cNvPr id="45097" name="Rectangle 19"/>
            <p:cNvSpPr>
              <a:spLocks noChangeArrowheads="1"/>
            </p:cNvSpPr>
            <p:nvPr/>
          </p:nvSpPr>
          <p:spPr bwMode="auto">
            <a:xfrm rot="5400000">
              <a:off x="3195866" y="3846234"/>
              <a:ext cx="1111239" cy="54964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UNIX FS</a:t>
              </a:r>
            </a:p>
          </p:txBody>
        </p:sp>
        <p:sp>
          <p:nvSpPr>
            <p:cNvPr id="45098" name="Rectangle 20"/>
            <p:cNvSpPr>
              <a:spLocks noChangeArrowheads="1"/>
            </p:cNvSpPr>
            <p:nvPr/>
          </p:nvSpPr>
          <p:spPr bwMode="auto">
            <a:xfrm rot="5400000">
              <a:off x="2414618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DOS FS</a:t>
              </a:r>
            </a:p>
          </p:txBody>
        </p:sp>
        <p:sp>
          <p:nvSpPr>
            <p:cNvPr id="45099" name="Rectangle 21"/>
            <p:cNvSpPr>
              <a:spLocks noChangeArrowheads="1"/>
            </p:cNvSpPr>
            <p:nvPr/>
          </p:nvSpPr>
          <p:spPr bwMode="auto">
            <a:xfrm rot="5400000">
              <a:off x="1631739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CD FS</a:t>
              </a:r>
            </a:p>
          </p:txBody>
        </p:sp>
        <p:sp>
          <p:nvSpPr>
            <p:cNvPr id="45100" name="Rectangle 61"/>
            <p:cNvSpPr>
              <a:spLocks noChangeArrowheads="1"/>
            </p:cNvSpPr>
            <p:nvPr/>
          </p:nvSpPr>
          <p:spPr bwMode="auto">
            <a:xfrm rot="5400000">
              <a:off x="3980377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EXT3 FS</a:t>
              </a:r>
            </a:p>
          </p:txBody>
        </p:sp>
      </p:grp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931863" y="4968875"/>
            <a:ext cx="4699000" cy="4095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independent block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3540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File Systems and Block I/O Devices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File systems typically sit on a general block I/O layer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A generalizing abstraction – make all disks look same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Implements standard operations on each block device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Asynchronous read (physical block #, buffer, bytecount)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Asynchronous write (physical block #, buffer, bytecount)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Map logical block numbers to device addresses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E.g., logical block number to &lt;cylinder, head, sector&gt;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Encapsulate all the particulars of device support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I/O scheduling, initiation, completion, error handlings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Size and alignment limitations</a:t>
            </a:r>
          </a:p>
          <a:p>
            <a:endParaRPr lang="en-US" sz="2800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Why Device Independent </a:t>
            </a:r>
            <a:br>
              <a:rPr lang="en-US" smtClean="0">
                <a:latin typeface="Times New Roman" pitchFamily="4" charset="0"/>
                <a:ea typeface="ＭＳ Ｐゴシック" pitchFamily="4" charset="-128"/>
              </a:rPr>
            </a:b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Block I/O?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A better abstraction than generic disks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Allows unified LRU buffer cache for disk data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Hold frequently used data until it is needed again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Hold pre-fetched read-ahead data until it is requested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Provides buffers for data re-blocking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Adapting file system block size to device block size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Adapting file system block size to user request sizes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Handles automatic buffer management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Allocation, deallocation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Automatic write-back of changed buffers</a:t>
            </a:r>
          </a:p>
          <a:p>
            <a:endParaRPr lang="en-US" sz="2800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Why Do We Need That Cache?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File access exhibits a high degree of reference locality at multiple levels: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Users often read and write a single block in small operations, reusing that block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Users read and write the same files over and over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Users often open files from the same directory 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OS regularly consults the same meta-data blocks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Having common cache eliminates many disk accesses, which are slow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File Systems Control Structures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A file is a named collection of information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Primary roles of file system: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To store and retrieve data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To manage the media/space where data is stored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Typical operations: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Where is the first block of this file?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Where is the next block of this file?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Where is block 35 of this file?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Allocate a new block to the end of this file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Free all blocks associated with this file</a:t>
            </a:r>
          </a:p>
          <a:p>
            <a:endParaRPr lang="en-US" sz="2800" smtClean="0">
              <a:latin typeface="Times New Roman" pitchFamily="4" charset="0"/>
              <a:ea typeface="ＭＳ Ｐゴシック" pitchFamily="4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6600" y="503238"/>
            <a:ext cx="754380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Finding Data On Disks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4525963"/>
          </a:xfrm>
        </p:spPr>
        <p:txBody>
          <a:bodyPr/>
          <a:lstStyle/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Essentially a question of how you managed the space on your disk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Space management on disk is complex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There are millions of blocks and thousands of files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Files are continuously created and destroyed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Files can be extended after they have been written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Data placement on disk has performance effects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Poor management leads to poor performance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Must track the space assigned to each file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On-disk, master data structure for each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On-Disk File Control Structures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573213"/>
            <a:ext cx="8229600" cy="4525962"/>
          </a:xfrm>
        </p:spPr>
        <p:txBody>
          <a:bodyPr/>
          <a:lstStyle/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On-disk description of important attributes of  a file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Particularly where its data is located</a:t>
            </a:r>
            <a:endParaRPr lang="en-US" smtClean="0">
              <a:latin typeface="Times New Roman" pitchFamily="4" charset="0"/>
              <a:ea typeface="ＭＳ Ｐゴシック" pitchFamily="4" charset="-128"/>
            </a:endParaRP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Virtually all file systems have such data structures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Different implementations, performance &amp; abilities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Implementation can have profound effects on what the file system can do (well or at all)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A core design element of a file system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Paired with some kind of in-memory representation of the same information</a:t>
            </a:r>
            <a:endParaRPr lang="en-US" sz="2800" smtClean="0">
              <a:latin typeface="Times New Roman" pitchFamily="4" charset="0"/>
              <a:ea typeface="ＭＳ Ｐゴシック" pitchFamily="4" charset="-128"/>
            </a:endParaRPr>
          </a:p>
          <a:p>
            <a:pPr lvl="1"/>
            <a:endParaRPr lang="en-US" sz="2400" smtClean="0">
              <a:latin typeface="Times New Roman" pitchFamily="4" charset="0"/>
              <a:ea typeface="ＭＳ Ｐゴシック" pitchFamily="4" charset="-128"/>
            </a:endParaRPr>
          </a:p>
          <a:p>
            <a:pPr lvl="1"/>
            <a:endParaRPr lang="en-US" sz="2400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Basic File Control </a:t>
            </a:r>
            <a:br>
              <a:rPr lang="en-US" smtClean="0">
                <a:latin typeface="Times New Roman" pitchFamily="4" charset="0"/>
                <a:ea typeface="ＭＳ Ｐゴシック" pitchFamily="4" charset="-128"/>
              </a:rPr>
            </a:b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Structure Problem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46843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A file typically consists of multiple data blocks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control structure must be able to find them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Preferably able to find any of them quickly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I.e., shouldn’t need to read the entire file to find a block near the end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Blocks can be changed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New data can be added to the file 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Or old data deleted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Files can be sparsely populated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In-Memory Representation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414463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There is an on-disk structure pointing to disk blocks (and holding other information)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When file is opened, an in-memory structure is created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Not an exact copy of the disk version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disk version points to disk blocks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in-memory version points to RAM pages</a:t>
            </a:r>
          </a:p>
          <a:p>
            <a:pPr lvl="2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Or indicates that the block isn’t in memory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Also keeps track of which blocks are dirty and which aren’t</a:t>
            </a:r>
          </a:p>
          <a:p>
            <a:pPr lvl="1"/>
            <a:endParaRPr lang="en-US" smtClean="0">
              <a:latin typeface="Times New Roman" pitchFamily="4" charset="0"/>
              <a:ea typeface="ＭＳ Ｐゴシック" pitchFamily="4" charset="-128"/>
            </a:endParaRPr>
          </a:p>
          <a:p>
            <a:endParaRPr lang="en-US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Our Persistent Data Options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Use raw</a:t>
            </a:r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 storage blocks </a:t>
            </a:r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to store the </a:t>
            </a:r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data</a:t>
            </a:r>
          </a:p>
          <a:p>
            <a:pPr lvl="1"/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On a hard disk, flash drive, whatever</a:t>
            </a:r>
          </a:p>
          <a:p>
            <a:pPr lvl="1"/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Those make no sense to users</a:t>
            </a:r>
          </a:p>
          <a:p>
            <a:pPr lvl="1"/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Not even easy for OS developers to work with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Use a database to store the data</a:t>
            </a:r>
          </a:p>
          <a:p>
            <a:pPr lvl="1"/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Probably more structure (and possibly overhead) than we need or can afford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Use a file system</a:t>
            </a:r>
          </a:p>
          <a:p>
            <a:pPr lvl="1"/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Some organized way of structuring persistent data</a:t>
            </a:r>
          </a:p>
          <a:p>
            <a:pPr lvl="1"/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Which makes sense to users and programmers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In-Memory Structures and Processes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What if multiple processes have a given file open?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Should they share one control structure or have one each?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In-memory structures typically contain a cursor pointer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Indicating how far into the file data has been read/written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Sounds like that should be per-process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Per-Process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613"/>
            <a:ext cx="8229600" cy="4525962"/>
          </a:xfrm>
        </p:spPr>
        <p:txBody>
          <a:bodyPr/>
          <a:lstStyle/>
          <a:p>
            <a:pPr>
              <a:buFont typeface="Arial" pitchFamily="-102" charset="0"/>
              <a:buChar char="•"/>
              <a:defRPr/>
            </a:pPr>
            <a:r>
              <a:rPr lang="en-US" dirty="0" smtClean="0"/>
              <a:t>What if cooperating processes are working with the same file?</a:t>
            </a:r>
          </a:p>
          <a:p>
            <a:pPr lvl="1">
              <a:buFont typeface="Arial" pitchFamily="-102" charset="0"/>
              <a:buChar char="–"/>
              <a:defRPr/>
            </a:pPr>
            <a:r>
              <a:rPr lang="en-US" dirty="0" smtClean="0"/>
              <a:t>They might want to share a</a:t>
            </a:r>
            <a:r>
              <a:rPr lang="en-US" dirty="0" smtClean="0"/>
              <a:t> cursor</a:t>
            </a:r>
          </a:p>
          <a:p>
            <a:pPr>
              <a:buFont typeface="Arial" pitchFamily="-102" charset="0"/>
              <a:buChar char="•"/>
              <a:defRPr/>
            </a:pPr>
            <a:r>
              <a:rPr lang="en-US" dirty="0" smtClean="0"/>
              <a:t>And how can we know when all processes are finished with an open file?</a:t>
            </a:r>
          </a:p>
          <a:p>
            <a:pPr lvl="1">
              <a:buFont typeface="Arial" pitchFamily="-102" charset="0"/>
              <a:buChar char="–"/>
              <a:defRPr/>
            </a:pPr>
            <a:r>
              <a:rPr lang="en-US" dirty="0" smtClean="0"/>
              <a:t>So we can reclaim space used for its in-memory descriptor</a:t>
            </a:r>
          </a:p>
          <a:p>
            <a:pPr>
              <a:buFont typeface="Arial" pitchFamily="-102" charset="0"/>
              <a:buChar char="•"/>
              <a:defRPr/>
            </a:pPr>
            <a:r>
              <a:rPr lang="en-US" dirty="0" smtClean="0"/>
              <a:t>Implies a two-level solution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 smtClean="0"/>
              <a:t>A structure shared by all 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 smtClean="0"/>
              <a:t>A structure shared by cooperating 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Unix Approach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441450"/>
            <a:ext cx="8229600" cy="4525963"/>
          </a:xfrm>
        </p:spPr>
        <p:txBody>
          <a:bodyPr/>
          <a:lstStyle/>
          <a:p>
            <a:pPr>
              <a:buFont typeface="Arial" pitchFamily="4" charset="-52"/>
              <a:buNone/>
            </a:pP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96100" y="5365750"/>
            <a:ext cx="18161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On-disk file descriptors  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(UNIX struct </a:t>
            </a:r>
            <a:r>
              <a:rPr lang="en-GB" sz="1700" i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dinode</a:t>
            </a: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)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735763" y="1509713"/>
            <a:ext cx="2166937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Open-file references 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(</a:t>
            </a:r>
            <a:r>
              <a:rPr lang="en-GB" sz="1700" i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UNIX user file descriptor</a:t>
            </a: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) 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in process descriptor</a:t>
            </a:r>
          </a:p>
        </p:txBody>
      </p:sp>
      <p:sp>
        <p:nvSpPr>
          <p:cNvPr id="58374" name="AutoShape 7"/>
          <p:cNvSpPr>
            <a:spLocks noChangeArrowheads="1"/>
          </p:cNvSpPr>
          <p:nvPr/>
        </p:nvSpPr>
        <p:spPr bwMode="auto">
          <a:xfrm>
            <a:off x="773113" y="5703888"/>
            <a:ext cx="1047750" cy="585787"/>
          </a:xfrm>
          <a:prstGeom prst="roundRect">
            <a:avLst>
              <a:gd name="adj" fmla="val 269"/>
            </a:avLst>
          </a:prstGeom>
          <a:solidFill>
            <a:srgbClr val="33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</a:t>
            </a:r>
          </a:p>
        </p:txBody>
      </p:sp>
      <p:sp>
        <p:nvSpPr>
          <p:cNvPr id="58375" name="AutoShape 8"/>
          <p:cNvSpPr>
            <a:spLocks noChangeArrowheads="1"/>
          </p:cNvSpPr>
          <p:nvPr/>
        </p:nvSpPr>
        <p:spPr bwMode="auto">
          <a:xfrm>
            <a:off x="2033588" y="5703888"/>
            <a:ext cx="1046162" cy="585787"/>
          </a:xfrm>
          <a:prstGeom prst="roundRect">
            <a:avLst>
              <a:gd name="adj" fmla="val 269"/>
            </a:avLst>
          </a:prstGeom>
          <a:solidFill>
            <a:srgbClr val="33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</a:t>
            </a:r>
          </a:p>
        </p:txBody>
      </p:sp>
      <p:sp>
        <p:nvSpPr>
          <p:cNvPr id="58376" name="AutoShape 9"/>
          <p:cNvSpPr>
            <a:spLocks noChangeArrowheads="1"/>
          </p:cNvSpPr>
          <p:nvPr/>
        </p:nvSpPr>
        <p:spPr bwMode="auto">
          <a:xfrm>
            <a:off x="3328988" y="5703888"/>
            <a:ext cx="1047750" cy="585787"/>
          </a:xfrm>
          <a:prstGeom prst="roundRect">
            <a:avLst>
              <a:gd name="adj" fmla="val 269"/>
            </a:avLst>
          </a:prstGeom>
          <a:solidFill>
            <a:srgbClr val="33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</a:t>
            </a:r>
          </a:p>
        </p:txBody>
      </p:sp>
      <p:sp>
        <p:nvSpPr>
          <p:cNvPr id="58377" name="AutoShape 10"/>
          <p:cNvSpPr>
            <a:spLocks noChangeArrowheads="1"/>
          </p:cNvSpPr>
          <p:nvPr/>
        </p:nvSpPr>
        <p:spPr bwMode="auto">
          <a:xfrm>
            <a:off x="4624388" y="5703888"/>
            <a:ext cx="1047750" cy="585787"/>
          </a:xfrm>
          <a:prstGeom prst="roundRect">
            <a:avLst>
              <a:gd name="adj" fmla="val 269"/>
            </a:avLst>
          </a:prstGeom>
          <a:solidFill>
            <a:srgbClr val="33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</a:t>
            </a:r>
          </a:p>
        </p:txBody>
      </p:sp>
      <p:sp>
        <p:nvSpPr>
          <p:cNvPr id="58378" name="AutoShape 12"/>
          <p:cNvSpPr>
            <a:spLocks noChangeArrowheads="1"/>
          </p:cNvSpPr>
          <p:nvPr/>
        </p:nvSpPr>
        <p:spPr bwMode="auto">
          <a:xfrm>
            <a:off x="5984875" y="5703888"/>
            <a:ext cx="1047750" cy="585787"/>
          </a:xfrm>
          <a:prstGeom prst="roundRect">
            <a:avLst>
              <a:gd name="adj" fmla="val 269"/>
            </a:avLst>
          </a:prstGeom>
          <a:solidFill>
            <a:srgbClr val="33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</a:t>
            </a:r>
          </a:p>
        </p:txBody>
      </p:sp>
      <p:sp>
        <p:nvSpPr>
          <p:cNvPr id="11" name="AutoShape 13" descr="Wide downward diagonal"/>
          <p:cNvSpPr>
            <a:spLocks noChangeArrowheads="1"/>
          </p:cNvSpPr>
          <p:nvPr/>
        </p:nvSpPr>
        <p:spPr bwMode="auto">
          <a:xfrm>
            <a:off x="773113" y="4478338"/>
            <a:ext cx="1047750" cy="585787"/>
          </a:xfrm>
          <a:prstGeom prst="roundRect">
            <a:avLst>
              <a:gd name="adj" fmla="val 26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800">
                <a:latin typeface="Times New Roman"/>
                <a:ea typeface="ＭＳ Ｐゴシック" pitchFamily="-102" charset="-128"/>
                <a:cs typeface="Times New Roman"/>
              </a:rPr>
              <a:t>I-node</a:t>
            </a:r>
          </a:p>
        </p:txBody>
      </p:sp>
      <p:sp>
        <p:nvSpPr>
          <p:cNvPr id="12" name="AutoShape 14" descr="Wide downward diagonal"/>
          <p:cNvSpPr>
            <a:spLocks noChangeArrowheads="1"/>
          </p:cNvSpPr>
          <p:nvPr/>
        </p:nvSpPr>
        <p:spPr bwMode="auto">
          <a:xfrm>
            <a:off x="2176463" y="4479925"/>
            <a:ext cx="1047750" cy="585788"/>
          </a:xfrm>
          <a:prstGeom prst="roundRect">
            <a:avLst>
              <a:gd name="adj" fmla="val 26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800">
                <a:latin typeface="Times New Roman"/>
                <a:ea typeface="ＭＳ Ｐゴシック" pitchFamily="-102" charset="-128"/>
                <a:cs typeface="Times New Roman"/>
              </a:rPr>
              <a:t>I-node</a:t>
            </a:r>
          </a:p>
        </p:txBody>
      </p:sp>
      <p:sp>
        <p:nvSpPr>
          <p:cNvPr id="13" name="AutoShape 15" descr="Wide downward diagonal"/>
          <p:cNvSpPr>
            <a:spLocks noChangeArrowheads="1"/>
          </p:cNvSpPr>
          <p:nvPr/>
        </p:nvSpPr>
        <p:spPr bwMode="auto">
          <a:xfrm>
            <a:off x="3616325" y="4479925"/>
            <a:ext cx="1047750" cy="585788"/>
          </a:xfrm>
          <a:prstGeom prst="roundRect">
            <a:avLst>
              <a:gd name="adj" fmla="val 26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800">
                <a:latin typeface="Times New Roman"/>
                <a:ea typeface="ＭＳ Ｐゴシック" pitchFamily="-102" charset="-128"/>
                <a:cs typeface="Times New Roman"/>
              </a:rPr>
              <a:t>I-node</a:t>
            </a:r>
          </a:p>
        </p:txBody>
      </p:sp>
      <p:sp>
        <p:nvSpPr>
          <p:cNvPr id="14" name="AutoShape 16" descr="Wide downward diagonal"/>
          <p:cNvSpPr>
            <a:spLocks noChangeArrowheads="1"/>
          </p:cNvSpPr>
          <p:nvPr/>
        </p:nvSpPr>
        <p:spPr bwMode="auto">
          <a:xfrm>
            <a:off x="5057775" y="4479925"/>
            <a:ext cx="1047750" cy="585788"/>
          </a:xfrm>
          <a:prstGeom prst="roundRect">
            <a:avLst>
              <a:gd name="adj" fmla="val 26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800" dirty="0">
                <a:latin typeface="Times New Roman"/>
                <a:ea typeface="ＭＳ Ｐゴシック" pitchFamily="-102" charset="-128"/>
                <a:cs typeface="Times New Roman"/>
              </a:rPr>
              <a:t>I-node</a:t>
            </a:r>
          </a:p>
        </p:txBody>
      </p:sp>
      <p:sp>
        <p:nvSpPr>
          <p:cNvPr id="58383" name="AutoShape 17"/>
          <p:cNvSpPr>
            <a:spLocks noChangeArrowheads="1"/>
          </p:cNvSpPr>
          <p:nvPr/>
        </p:nvSpPr>
        <p:spPr bwMode="auto">
          <a:xfrm>
            <a:off x="773113" y="3240088"/>
            <a:ext cx="1047750" cy="584200"/>
          </a:xfrm>
          <a:prstGeom prst="roundRect">
            <a:avLst>
              <a:gd name="adj" fmla="val 269"/>
            </a:avLst>
          </a:prstGeom>
          <a:solidFill>
            <a:srgbClr val="99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offset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options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 ptr</a:t>
            </a:r>
          </a:p>
        </p:txBody>
      </p:sp>
      <p:cxnSp>
        <p:nvCxnSpPr>
          <p:cNvPr id="58384" name="AutoShape 22"/>
          <p:cNvCxnSpPr>
            <a:cxnSpLocks noChangeShapeType="1"/>
            <a:stCxn id="11" idx="2"/>
            <a:endCxn id="58374" idx="0"/>
          </p:cNvCxnSpPr>
          <p:nvPr/>
        </p:nvCxnSpPr>
        <p:spPr bwMode="auto">
          <a:xfrm rot="5400000">
            <a:off x="977106" y="5384007"/>
            <a:ext cx="6397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85" name="AutoShape 23"/>
          <p:cNvCxnSpPr>
            <a:cxnSpLocks noChangeShapeType="1"/>
            <a:stCxn id="12" idx="2"/>
            <a:endCxn id="58376" idx="0"/>
          </p:cNvCxnSpPr>
          <p:nvPr/>
        </p:nvCxnSpPr>
        <p:spPr bwMode="auto">
          <a:xfrm rot="16200000" flipH="1">
            <a:off x="2957513" y="4808538"/>
            <a:ext cx="638175" cy="11525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86" name="AutoShape 24"/>
          <p:cNvCxnSpPr>
            <a:cxnSpLocks noChangeShapeType="1"/>
            <a:stCxn id="13" idx="2"/>
            <a:endCxn id="58377" idx="0"/>
          </p:cNvCxnSpPr>
          <p:nvPr/>
        </p:nvCxnSpPr>
        <p:spPr bwMode="auto">
          <a:xfrm rot="16200000" flipH="1">
            <a:off x="4325144" y="4880769"/>
            <a:ext cx="638175" cy="10080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87" name="AutoShape 25"/>
          <p:cNvCxnSpPr>
            <a:cxnSpLocks noChangeShapeType="1"/>
            <a:stCxn id="14" idx="2"/>
            <a:endCxn id="58378" idx="0"/>
          </p:cNvCxnSpPr>
          <p:nvPr/>
        </p:nvCxnSpPr>
        <p:spPr bwMode="auto">
          <a:xfrm rot="16200000" flipH="1">
            <a:off x="5726112" y="4921251"/>
            <a:ext cx="638175" cy="927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88" name="AutoShape 26"/>
          <p:cNvCxnSpPr>
            <a:cxnSpLocks noChangeShapeType="1"/>
            <a:stCxn id="58383" idx="2"/>
            <a:endCxn id="11" idx="0"/>
          </p:cNvCxnSpPr>
          <p:nvPr/>
        </p:nvCxnSpPr>
        <p:spPr bwMode="auto">
          <a:xfrm rot="5400000">
            <a:off x="969963" y="4151313"/>
            <a:ext cx="6540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89" name="AutoShape 27"/>
          <p:cNvCxnSpPr>
            <a:cxnSpLocks noChangeShapeType="1"/>
            <a:stCxn id="45" idx="2"/>
            <a:endCxn id="12" idx="0"/>
          </p:cNvCxnSpPr>
          <p:nvPr/>
        </p:nvCxnSpPr>
        <p:spPr bwMode="auto">
          <a:xfrm rot="16200000" flipH="1">
            <a:off x="2366169" y="4145757"/>
            <a:ext cx="655637" cy="12700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90" name="AutoShape 28"/>
          <p:cNvCxnSpPr>
            <a:cxnSpLocks noChangeShapeType="1"/>
            <a:stCxn id="58414" idx="2"/>
            <a:endCxn id="13" idx="0"/>
          </p:cNvCxnSpPr>
          <p:nvPr/>
        </p:nvCxnSpPr>
        <p:spPr bwMode="auto">
          <a:xfrm rot="16200000" flipH="1">
            <a:off x="3810000" y="4149726"/>
            <a:ext cx="655637" cy="4762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91" name="AutoShape 29"/>
          <p:cNvCxnSpPr>
            <a:cxnSpLocks noChangeShapeType="1"/>
            <a:stCxn id="47" idx="2"/>
            <a:endCxn id="14" idx="0"/>
          </p:cNvCxnSpPr>
          <p:nvPr/>
        </p:nvCxnSpPr>
        <p:spPr bwMode="auto">
          <a:xfrm rot="5400000">
            <a:off x="5254625" y="4151313"/>
            <a:ext cx="655637" cy="1588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92" name="AutoShape 30"/>
          <p:cNvCxnSpPr>
            <a:cxnSpLocks noChangeShapeType="1"/>
            <a:stCxn id="48" idx="2"/>
            <a:endCxn id="14" idx="0"/>
          </p:cNvCxnSpPr>
          <p:nvPr/>
        </p:nvCxnSpPr>
        <p:spPr bwMode="auto">
          <a:xfrm rot="5400000">
            <a:off x="5969000" y="3436938"/>
            <a:ext cx="655637" cy="1430338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sp>
        <p:nvSpPr>
          <p:cNvPr id="58393" name="AutoShape 31"/>
          <p:cNvSpPr>
            <a:spLocks noChangeArrowheads="1"/>
          </p:cNvSpPr>
          <p:nvPr/>
        </p:nvSpPr>
        <p:spPr bwMode="auto">
          <a:xfrm>
            <a:off x="714375" y="1949450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stdout</a:t>
            </a:r>
          </a:p>
        </p:txBody>
      </p:sp>
      <p:sp>
        <p:nvSpPr>
          <p:cNvPr id="58394" name="AutoShape 32"/>
          <p:cNvSpPr>
            <a:spLocks noChangeArrowheads="1"/>
          </p:cNvSpPr>
          <p:nvPr/>
        </p:nvSpPr>
        <p:spPr bwMode="auto">
          <a:xfrm>
            <a:off x="714375" y="2093913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stderr</a:t>
            </a:r>
          </a:p>
        </p:txBody>
      </p:sp>
      <p:sp>
        <p:nvSpPr>
          <p:cNvPr id="58395" name="AutoShape 33"/>
          <p:cNvSpPr>
            <a:spLocks noChangeArrowheads="1"/>
          </p:cNvSpPr>
          <p:nvPr/>
        </p:nvSpPr>
        <p:spPr bwMode="auto">
          <a:xfrm>
            <a:off x="714375" y="1806575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stdin</a:t>
            </a:r>
          </a:p>
        </p:txBody>
      </p:sp>
      <p:sp>
        <p:nvSpPr>
          <p:cNvPr id="58396" name="AutoShape 34"/>
          <p:cNvSpPr>
            <a:spLocks noChangeArrowheads="1"/>
          </p:cNvSpPr>
          <p:nvPr/>
        </p:nvSpPr>
        <p:spPr bwMode="auto">
          <a:xfrm>
            <a:off x="714375" y="2251075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58397" name="AutoShape 35"/>
          <p:cNvSpPr>
            <a:spLocks noChangeArrowheads="1"/>
          </p:cNvSpPr>
          <p:nvPr/>
        </p:nvSpPr>
        <p:spPr bwMode="auto">
          <a:xfrm>
            <a:off x="5467350" y="1949450"/>
            <a:ext cx="1020763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stdout</a:t>
            </a:r>
          </a:p>
        </p:txBody>
      </p:sp>
      <p:sp>
        <p:nvSpPr>
          <p:cNvPr id="58398" name="AutoShape 36"/>
          <p:cNvSpPr>
            <a:spLocks noChangeArrowheads="1"/>
          </p:cNvSpPr>
          <p:nvPr/>
        </p:nvSpPr>
        <p:spPr bwMode="auto">
          <a:xfrm>
            <a:off x="5467350" y="2093913"/>
            <a:ext cx="1020763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stderr</a:t>
            </a:r>
          </a:p>
        </p:txBody>
      </p:sp>
      <p:sp>
        <p:nvSpPr>
          <p:cNvPr id="58399" name="AutoShape 37"/>
          <p:cNvSpPr>
            <a:spLocks noChangeArrowheads="1"/>
          </p:cNvSpPr>
          <p:nvPr/>
        </p:nvSpPr>
        <p:spPr bwMode="auto">
          <a:xfrm>
            <a:off x="5467350" y="1806575"/>
            <a:ext cx="1020763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stdin</a:t>
            </a:r>
          </a:p>
        </p:txBody>
      </p:sp>
      <p:sp>
        <p:nvSpPr>
          <p:cNvPr id="58400" name="AutoShape 38"/>
          <p:cNvSpPr>
            <a:spLocks noChangeArrowheads="1"/>
          </p:cNvSpPr>
          <p:nvPr/>
        </p:nvSpPr>
        <p:spPr bwMode="auto">
          <a:xfrm>
            <a:off x="5467350" y="2251075"/>
            <a:ext cx="1020763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cxnSp>
        <p:nvCxnSpPr>
          <p:cNvPr id="33" name="AutoShape 39"/>
          <p:cNvCxnSpPr>
            <a:cxnSpLocks noChangeShapeType="1"/>
            <a:stCxn id="58395" idx="3"/>
          </p:cNvCxnSpPr>
          <p:nvPr/>
        </p:nvCxnSpPr>
        <p:spPr bwMode="auto">
          <a:xfrm>
            <a:off x="1736725" y="1881188"/>
            <a:ext cx="987425" cy="13382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sp>
        <p:nvSpPr>
          <p:cNvPr id="58402" name="AutoShape 40"/>
          <p:cNvSpPr>
            <a:spLocks noChangeArrowheads="1"/>
          </p:cNvSpPr>
          <p:nvPr/>
        </p:nvSpPr>
        <p:spPr bwMode="auto">
          <a:xfrm>
            <a:off x="3125788" y="1949450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stdout</a:t>
            </a:r>
          </a:p>
        </p:txBody>
      </p:sp>
      <p:sp>
        <p:nvSpPr>
          <p:cNvPr id="58403" name="AutoShape 41"/>
          <p:cNvSpPr>
            <a:spLocks noChangeArrowheads="1"/>
          </p:cNvSpPr>
          <p:nvPr/>
        </p:nvSpPr>
        <p:spPr bwMode="auto">
          <a:xfrm>
            <a:off x="3125788" y="2093913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stderr</a:t>
            </a:r>
          </a:p>
        </p:txBody>
      </p:sp>
      <p:sp>
        <p:nvSpPr>
          <p:cNvPr id="58404" name="AutoShape 42"/>
          <p:cNvSpPr>
            <a:spLocks noChangeArrowheads="1"/>
          </p:cNvSpPr>
          <p:nvPr/>
        </p:nvSpPr>
        <p:spPr bwMode="auto">
          <a:xfrm>
            <a:off x="3125788" y="1806575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stdin</a:t>
            </a:r>
          </a:p>
        </p:txBody>
      </p:sp>
      <p:sp>
        <p:nvSpPr>
          <p:cNvPr id="58405" name="AutoShape 43"/>
          <p:cNvSpPr>
            <a:spLocks noChangeArrowheads="1"/>
          </p:cNvSpPr>
          <p:nvPr/>
        </p:nvSpPr>
        <p:spPr bwMode="auto">
          <a:xfrm>
            <a:off x="3125788" y="2251075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cxnSp>
        <p:nvCxnSpPr>
          <p:cNvPr id="58406" name="AutoShape 44"/>
          <p:cNvCxnSpPr>
            <a:cxnSpLocks noChangeShapeType="1"/>
            <a:stCxn id="58397" idx="3"/>
          </p:cNvCxnSpPr>
          <p:nvPr/>
        </p:nvCxnSpPr>
        <p:spPr bwMode="auto">
          <a:xfrm>
            <a:off x="6488113" y="2024063"/>
            <a:ext cx="557212" cy="11953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407" name="AutoShape 45"/>
          <p:cNvCxnSpPr>
            <a:cxnSpLocks noChangeShapeType="1"/>
            <a:stCxn id="58398" idx="3"/>
          </p:cNvCxnSpPr>
          <p:nvPr/>
        </p:nvCxnSpPr>
        <p:spPr bwMode="auto">
          <a:xfrm>
            <a:off x="6488113" y="2168525"/>
            <a:ext cx="557212" cy="105092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408" name="AutoShape 46"/>
          <p:cNvCxnSpPr>
            <a:cxnSpLocks noChangeShapeType="1"/>
            <a:stCxn id="58402" idx="3"/>
          </p:cNvCxnSpPr>
          <p:nvPr/>
        </p:nvCxnSpPr>
        <p:spPr bwMode="auto">
          <a:xfrm>
            <a:off x="4148138" y="2024063"/>
            <a:ext cx="1457325" cy="11953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409" name="AutoShape 47"/>
          <p:cNvCxnSpPr>
            <a:cxnSpLocks noChangeShapeType="1"/>
            <a:stCxn id="58403" idx="3"/>
          </p:cNvCxnSpPr>
          <p:nvPr/>
        </p:nvCxnSpPr>
        <p:spPr bwMode="auto">
          <a:xfrm>
            <a:off x="4148138" y="2168525"/>
            <a:ext cx="1457325" cy="105092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410" name="AutoShape 48"/>
          <p:cNvCxnSpPr>
            <a:cxnSpLocks noChangeShapeType="1"/>
            <a:stCxn id="58399" idx="1"/>
          </p:cNvCxnSpPr>
          <p:nvPr/>
        </p:nvCxnSpPr>
        <p:spPr bwMode="auto">
          <a:xfrm rot="10800000" flipV="1">
            <a:off x="4164013" y="1881188"/>
            <a:ext cx="1303337" cy="13382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43" name="AutoShape 49"/>
          <p:cNvCxnSpPr>
            <a:cxnSpLocks noChangeShapeType="1"/>
            <a:stCxn id="58404" idx="1"/>
          </p:cNvCxnSpPr>
          <p:nvPr/>
        </p:nvCxnSpPr>
        <p:spPr bwMode="auto">
          <a:xfrm rot="10800000" flipV="1">
            <a:off x="2724150" y="1881188"/>
            <a:ext cx="401638" cy="13382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412" name="AutoShape 50"/>
          <p:cNvCxnSpPr>
            <a:cxnSpLocks noChangeShapeType="1"/>
            <a:stCxn id="58393" idx="3"/>
            <a:endCxn id="58383" idx="0"/>
          </p:cNvCxnSpPr>
          <p:nvPr/>
        </p:nvCxnSpPr>
        <p:spPr bwMode="auto">
          <a:xfrm flipH="1">
            <a:off x="1296988" y="2024063"/>
            <a:ext cx="439737" cy="1216025"/>
          </a:xfrm>
          <a:prstGeom prst="curvedConnector4">
            <a:avLst>
              <a:gd name="adj1" fmla="val -51986"/>
              <a:gd name="adj2" fmla="val 53005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sp>
        <p:nvSpPr>
          <p:cNvPr id="45" name="AutoShape 51"/>
          <p:cNvSpPr>
            <a:spLocks noChangeArrowheads="1"/>
          </p:cNvSpPr>
          <p:nvPr/>
        </p:nvSpPr>
        <p:spPr bwMode="auto">
          <a:xfrm>
            <a:off x="2163763" y="3240088"/>
            <a:ext cx="1047750" cy="584200"/>
          </a:xfrm>
          <a:prstGeom prst="roundRect">
            <a:avLst>
              <a:gd name="adj" fmla="val 269"/>
            </a:avLst>
          </a:prstGeom>
          <a:solidFill>
            <a:srgbClr val="99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offset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options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 ptr</a:t>
            </a:r>
          </a:p>
        </p:txBody>
      </p:sp>
      <p:sp>
        <p:nvSpPr>
          <p:cNvPr id="58414" name="AutoShape 52"/>
          <p:cNvSpPr>
            <a:spLocks noChangeArrowheads="1"/>
          </p:cNvSpPr>
          <p:nvPr/>
        </p:nvSpPr>
        <p:spPr bwMode="auto">
          <a:xfrm>
            <a:off x="3611563" y="3240088"/>
            <a:ext cx="1047750" cy="584200"/>
          </a:xfrm>
          <a:prstGeom prst="roundRect">
            <a:avLst>
              <a:gd name="adj" fmla="val 269"/>
            </a:avLst>
          </a:prstGeom>
          <a:solidFill>
            <a:srgbClr val="99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offset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options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 ptr</a:t>
            </a:r>
          </a:p>
        </p:txBody>
      </p:sp>
      <p:sp>
        <p:nvSpPr>
          <p:cNvPr id="47" name="AutoShape 53"/>
          <p:cNvSpPr>
            <a:spLocks noChangeArrowheads="1"/>
          </p:cNvSpPr>
          <p:nvPr/>
        </p:nvSpPr>
        <p:spPr bwMode="auto">
          <a:xfrm>
            <a:off x="5059363" y="3240088"/>
            <a:ext cx="1047750" cy="584200"/>
          </a:xfrm>
          <a:prstGeom prst="roundRect">
            <a:avLst>
              <a:gd name="adj" fmla="val 269"/>
            </a:avLst>
          </a:prstGeom>
          <a:solidFill>
            <a:srgbClr val="99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offset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options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 ptr</a:t>
            </a:r>
          </a:p>
        </p:txBody>
      </p:sp>
      <p:sp>
        <p:nvSpPr>
          <p:cNvPr id="48" name="AutoShape 54"/>
          <p:cNvSpPr>
            <a:spLocks noChangeArrowheads="1"/>
          </p:cNvSpPr>
          <p:nvPr/>
        </p:nvSpPr>
        <p:spPr bwMode="auto">
          <a:xfrm>
            <a:off x="6488113" y="3240088"/>
            <a:ext cx="1047750" cy="584200"/>
          </a:xfrm>
          <a:prstGeom prst="roundRect">
            <a:avLst>
              <a:gd name="adj" fmla="val 269"/>
            </a:avLst>
          </a:prstGeom>
          <a:solidFill>
            <a:srgbClr val="99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offset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options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 ptr</a:t>
            </a:r>
          </a:p>
        </p:txBody>
      </p:sp>
      <p:sp>
        <p:nvSpPr>
          <p:cNvPr id="49" name="Text Box 55"/>
          <p:cNvSpPr txBox="1">
            <a:spLocks noChangeArrowheads="1"/>
          </p:cNvSpPr>
          <p:nvPr/>
        </p:nvSpPr>
        <p:spPr bwMode="auto">
          <a:xfrm>
            <a:off x="6248400" y="4611688"/>
            <a:ext cx="2574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In-memory file descriptors  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(UNIX struct </a:t>
            </a:r>
            <a:r>
              <a:rPr lang="en-GB" sz="1700" i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inode</a:t>
            </a: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) </a:t>
            </a:r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7645400" y="3209925"/>
            <a:ext cx="121443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 i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Open file instance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 i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descriptors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5625" y="976313"/>
            <a:ext cx="2530475" cy="708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Times New Roman"/>
                <a:ea typeface="ＭＳ Ｐゴシック" pitchFamily="-102" charset="-128"/>
                <a:cs typeface="Times New Roman"/>
              </a:rPr>
              <a:t>Two processes can share one descriptor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83025" y="1044575"/>
            <a:ext cx="2530475" cy="708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Times New Roman"/>
                <a:ea typeface="ＭＳ Ｐゴシック" pitchFamily="-102" charset="-128"/>
                <a:cs typeface="Times New Roman"/>
              </a:rPr>
              <a:t>Two descriptors can share one </a:t>
            </a:r>
            <a:r>
              <a:rPr lang="en-US" sz="2000" dirty="0" err="1">
                <a:latin typeface="Times New Roman"/>
                <a:ea typeface="ＭＳ Ｐゴシック" pitchFamily="-102" charset="-128"/>
                <a:cs typeface="Times New Roman"/>
              </a:rPr>
              <a:t>inode</a:t>
            </a:r>
            <a:endParaRPr lang="en-US" sz="2000" dirty="0">
              <a:latin typeface="Times New Roman"/>
              <a:ea typeface="ＭＳ Ｐゴシック" pitchFamily="-102" charset="-128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6" presetClass="emph" presetSubtype="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" presetClass="emp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6" presetClass="emp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 animBg="1"/>
      <p:bldP spid="45" grpId="0" animBg="1"/>
      <p:bldP spid="47" grpId="0" animBg="1"/>
      <p:bldP spid="48" grpId="0" animBg="1"/>
      <p:bldP spid="49" grpId="0"/>
      <p:bldP spid="50" grpId="0"/>
      <p:bldP spid="53" grpId="0" animBg="1"/>
      <p:bldP spid="53" grpId="1" animBg="1"/>
      <p:bldP spid="54" grpId="0" animBg="1"/>
      <p:bldP spid="54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File System Structure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How do I organize a disk into a file system?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Linked extents</a:t>
            </a:r>
          </a:p>
          <a:p>
            <a:pPr lvl="2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DOS FAT file system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File index blocks</a:t>
            </a:r>
          </a:p>
          <a:p>
            <a:pPr lvl="2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Unix System V file system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74838" y="503238"/>
            <a:ext cx="54800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Basics of File System Structure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309688"/>
            <a:ext cx="8229600" cy="4525962"/>
          </a:xfrm>
        </p:spPr>
        <p:txBody>
          <a:bodyPr/>
          <a:lstStyle/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Most file systems live on disks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Disk volumes are divided into fixed-sized blocks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Many sizes are used: 512, 1024, 2048, 4096, 8192 ... 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Most blocks will be used to store user data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Some will be used to store organizing “meta-data”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Description of the file system (e.g., layout and state)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File control blocks to describe individual files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Lists of free blocks (not yet allocated to any file)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All operating systems have such data structures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Different OSes and file systems have very different goals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These result in very different implementations</a:t>
            </a:r>
          </a:p>
          <a:p>
            <a:endParaRPr lang="en-US" sz="2800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Boot Block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0</a:t>
            </a:r>
            <a:r>
              <a:rPr lang="en-US" baseline="30000" smtClean="0">
                <a:latin typeface="Times New Roman" pitchFamily="4" charset="0"/>
                <a:ea typeface="ＭＳ Ｐゴシック" pitchFamily="4" charset="-128"/>
              </a:rPr>
              <a:t>th</a:t>
            </a: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 block of a disk is usually reserved for the boot block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Code allowing the machine to boot an OS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Not usually under the control of a file system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It typically ignores the boot block entirely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Not all disks are bootable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But the 0</a:t>
            </a:r>
            <a:r>
              <a:rPr lang="en-US" baseline="30000" smtClean="0">
                <a:latin typeface="Times New Roman" pitchFamily="4" charset="0"/>
                <a:ea typeface="ＭＳ Ｐゴシック" pitchFamily="4" charset="-128"/>
              </a:rPr>
              <a:t>th</a:t>
            </a: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 block is usually reserved, “just in case”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So file systems start work at block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Managing Allocated Space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A core activity for a file system, with various choices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What if we give each file same amount of space?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Internal fragmentation ... just like memory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What if we allocate just as much as file needs?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External fragmentation, compaction ... just like memory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Perhaps we should allocate space in “pages”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How many chunks can a file contain?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The file control data structure determines this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It only has room for so many pointers, then file is “full”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So how do we want to organize the space in a file?</a:t>
            </a:r>
          </a:p>
          <a:p>
            <a:endParaRPr lang="en-US" sz="2800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Linked Extents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A simple answer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File control block contains exactly one pointer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To the first chunk of the file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Each chunk contains a pointer to the next chunk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Allows us to add arbitrarily many chunks to each file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Pointers can be in the chunks themselves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This takes away a little of every chunk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To find chunk N, you have to read the first N-1 chunks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Pointers can be in auxiliary “chunk linkage” table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Faster searches, especially if table kept in memory </a:t>
            </a:r>
          </a:p>
          <a:p>
            <a:endParaRPr lang="en-US" sz="2800" smtClean="0">
              <a:latin typeface="Times New Roman" pitchFamily="4" charset="0"/>
              <a:ea typeface="ＭＳ Ｐゴシック" pitchFamily="4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47938" y="503238"/>
            <a:ext cx="3973512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DOS File System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754313" y="1646238"/>
            <a:ext cx="1981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boot block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2754313" y="2332038"/>
            <a:ext cx="19812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BIOS parameter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 block (BPB)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2754313" y="3019425"/>
            <a:ext cx="1981200" cy="1751013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File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Allocation</a:t>
            </a:r>
            <a:b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</a:b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Table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(FAT)</a:t>
            </a:r>
          </a:p>
        </p:txBody>
      </p:sp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2754313" y="4846638"/>
            <a:ext cx="1981200" cy="760412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cluster #1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(root directory)</a:t>
            </a:r>
          </a:p>
        </p:txBody>
      </p:sp>
      <p:sp>
        <p:nvSpPr>
          <p:cNvPr id="65544" name="Rectangle 10"/>
          <p:cNvSpPr>
            <a:spLocks noChangeArrowheads="1"/>
          </p:cNvSpPr>
          <p:nvPr/>
        </p:nvSpPr>
        <p:spPr bwMode="auto">
          <a:xfrm>
            <a:off x="2754313" y="5684838"/>
            <a:ext cx="1981200" cy="762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cluster #2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65545" name="Text Box 11"/>
          <p:cNvSpPr txBox="1">
            <a:spLocks noChangeArrowheads="1"/>
          </p:cNvSpPr>
          <p:nvPr/>
        </p:nvSpPr>
        <p:spPr bwMode="auto">
          <a:xfrm>
            <a:off x="544513" y="1858963"/>
            <a:ext cx="1827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0</a:t>
            </a:r>
            <a:r>
              <a:rPr lang="en-US" sz="2000" baseline="-25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512</a:t>
            </a:r>
          </a:p>
        </p:txBody>
      </p:sp>
      <p:sp>
        <p:nvSpPr>
          <p:cNvPr id="65546" name="Text Box 12"/>
          <p:cNvSpPr txBox="1">
            <a:spLocks noChangeArrowheads="1"/>
          </p:cNvSpPr>
          <p:nvPr/>
        </p:nvSpPr>
        <p:spPr bwMode="auto">
          <a:xfrm>
            <a:off x="544513" y="2468563"/>
            <a:ext cx="1827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1</a:t>
            </a:r>
            <a:r>
              <a:rPr lang="en-US" sz="2000" baseline="-25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512</a:t>
            </a:r>
          </a:p>
        </p:txBody>
      </p:sp>
      <p:sp>
        <p:nvSpPr>
          <p:cNvPr id="65547" name="Text Box 13"/>
          <p:cNvSpPr txBox="1">
            <a:spLocks noChangeArrowheads="1"/>
          </p:cNvSpPr>
          <p:nvPr/>
        </p:nvSpPr>
        <p:spPr bwMode="auto">
          <a:xfrm>
            <a:off x="544513" y="3154363"/>
            <a:ext cx="182721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2</a:t>
            </a:r>
            <a:r>
              <a:rPr lang="en-US" sz="2000" baseline="-25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512</a:t>
            </a:r>
          </a:p>
        </p:txBody>
      </p:sp>
      <p:sp>
        <p:nvSpPr>
          <p:cNvPr id="65548" name="Text Box 14"/>
          <p:cNvSpPr txBox="1">
            <a:spLocks noChangeArrowheads="1"/>
          </p:cNvSpPr>
          <p:nvPr/>
        </p:nvSpPr>
        <p:spPr bwMode="auto">
          <a:xfrm>
            <a:off x="4986338" y="2184400"/>
            <a:ext cx="3333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Cluster size and FAT length are specified in the BPB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65549" name="Text Box 15"/>
          <p:cNvSpPr txBox="1">
            <a:spLocks noChangeArrowheads="1"/>
          </p:cNvSpPr>
          <p:nvPr/>
        </p:nvSpPr>
        <p:spPr bwMode="auto">
          <a:xfrm>
            <a:off x="4986338" y="3552825"/>
            <a:ext cx="29765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Data clusters begin immediately after the end of the FAT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65550" name="Text Box 16"/>
          <p:cNvSpPr txBox="1">
            <a:spLocks noChangeArrowheads="1"/>
          </p:cNvSpPr>
          <p:nvPr/>
        </p:nvSpPr>
        <p:spPr bwMode="auto">
          <a:xfrm>
            <a:off x="4986338" y="4829175"/>
            <a:ext cx="2976562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Root directory begins in the first data cluster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DOS File System Overview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DOS file systems divide space into “clusters”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Cluster size (multiple of 512) fixed for each file system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Clusters are numbered 1 though N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File control structure points to first cluster of a file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File Allocation Table (FAT), one entry per cluster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Contains the number of the next cluster in file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A 0 entry means that the cluster is not allocated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A -1 entry means “end of file”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File system is sometimes called “FAT,” after the name of this key data structure</a:t>
            </a:r>
          </a:p>
          <a:p>
            <a:endParaRPr lang="en-US" sz="2800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File Systems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Originally the computer equivalent of a physical filing cabinet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Put related sets of data into individual containers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Put them all into an overall storage unit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Organized by some simple principle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E.g., alphabetically by title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Or chronologically by date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Goal is to provide: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Persistence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Ease of access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Good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DOS FAT Clusters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80975" y="13716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directory entry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095375" y="1905000"/>
            <a:ext cx="2360613" cy="382588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name:	myfile.txt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1095375" y="2287588"/>
            <a:ext cx="2360613" cy="379412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length:	1500 bytes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1095375" y="2667000"/>
            <a:ext cx="2360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</a:t>
            </a:r>
            <a:r>
              <a:rPr lang="en-US" sz="17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</a:t>
            </a:r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 cluster:              3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4829175" y="13716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File Allocation Table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5849938" y="2033588"/>
            <a:ext cx="6858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x</a:t>
            </a:r>
          </a:p>
        </p:txBody>
      </p:sp>
      <p:sp>
        <p:nvSpPr>
          <p:cNvPr id="67594" name="Text Box 16"/>
          <p:cNvSpPr txBox="1">
            <a:spLocks noChangeArrowheads="1"/>
          </p:cNvSpPr>
          <p:nvPr/>
        </p:nvSpPr>
        <p:spPr bwMode="auto">
          <a:xfrm>
            <a:off x="5468938" y="2033588"/>
            <a:ext cx="3810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4</a:t>
            </a:r>
          </a:p>
          <a:p>
            <a:pPr>
              <a:spcBef>
                <a:spcPct val="50000"/>
              </a:spcBef>
            </a:pPr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6</a:t>
            </a:r>
          </a:p>
        </p:txBody>
      </p:sp>
      <p:sp>
        <p:nvSpPr>
          <p:cNvPr id="67595" name="Rectangle 17"/>
          <p:cNvSpPr>
            <a:spLocks noChangeArrowheads="1"/>
          </p:cNvSpPr>
          <p:nvPr/>
        </p:nvSpPr>
        <p:spPr bwMode="auto">
          <a:xfrm>
            <a:off x="5849938" y="2414588"/>
            <a:ext cx="6858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x</a:t>
            </a:r>
          </a:p>
        </p:txBody>
      </p:sp>
      <p:sp>
        <p:nvSpPr>
          <p:cNvPr id="67596" name="Rectangle 18"/>
          <p:cNvSpPr>
            <a:spLocks noChangeArrowheads="1"/>
          </p:cNvSpPr>
          <p:nvPr/>
        </p:nvSpPr>
        <p:spPr bwMode="auto">
          <a:xfrm>
            <a:off x="5849938" y="4090988"/>
            <a:ext cx="6858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0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5849938" y="3254375"/>
            <a:ext cx="685800" cy="45402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5</a:t>
            </a: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5849938" y="3708400"/>
            <a:ext cx="685800" cy="38258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-1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5849938" y="2795588"/>
            <a:ext cx="685800" cy="458787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4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04775" y="34290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cluster #3</a:t>
            </a: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104775" y="44958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cluster #4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180975" y="55626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cluster #5</a:t>
            </a: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1552575" y="3733800"/>
            <a:ext cx="2895600" cy="5334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first 512 bytes of file</a:t>
            </a:r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1552575" y="4800600"/>
            <a:ext cx="2895600" cy="5334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second 512 bytes of file</a:t>
            </a:r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1628775" y="5867400"/>
            <a:ext cx="2514600" cy="5334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last 476 bytes of file</a:t>
            </a:r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cxnSp>
        <p:nvCxnSpPr>
          <p:cNvPr id="22" name="AutoShape 30"/>
          <p:cNvCxnSpPr>
            <a:cxnSpLocks noChangeShapeType="1"/>
            <a:stCxn id="67591" idx="3"/>
            <a:endCxn id="19" idx="0"/>
          </p:cNvCxnSpPr>
          <p:nvPr/>
        </p:nvCxnSpPr>
        <p:spPr bwMode="auto">
          <a:xfrm flipH="1">
            <a:off x="3000375" y="2857500"/>
            <a:ext cx="455613" cy="876300"/>
          </a:xfrm>
          <a:prstGeom prst="bentConnector4">
            <a:avLst>
              <a:gd name="adj1" fmla="val -50176"/>
              <a:gd name="adj2" fmla="val 6087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3" name="AutoShape 31"/>
          <p:cNvCxnSpPr>
            <a:cxnSpLocks noChangeShapeType="1"/>
            <a:stCxn id="15" idx="3"/>
            <a:endCxn id="20" idx="0"/>
          </p:cNvCxnSpPr>
          <p:nvPr/>
        </p:nvCxnSpPr>
        <p:spPr bwMode="auto">
          <a:xfrm flipH="1">
            <a:off x="3000375" y="3024188"/>
            <a:ext cx="3535363" cy="1776412"/>
          </a:xfrm>
          <a:prstGeom prst="bentConnector4">
            <a:avLst>
              <a:gd name="adj1" fmla="val -6468"/>
              <a:gd name="adj2" fmla="val 5645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4" name="AutoShape 32"/>
          <p:cNvCxnSpPr>
            <a:cxnSpLocks noChangeShapeType="1"/>
            <a:stCxn id="13" idx="3"/>
            <a:endCxn id="21" idx="0"/>
          </p:cNvCxnSpPr>
          <p:nvPr/>
        </p:nvCxnSpPr>
        <p:spPr bwMode="auto">
          <a:xfrm flipH="1">
            <a:off x="2886075" y="3481388"/>
            <a:ext cx="3649663" cy="2386012"/>
          </a:xfrm>
          <a:prstGeom prst="bentConnector4">
            <a:avLst>
              <a:gd name="adj1" fmla="val -6264"/>
              <a:gd name="adj2" fmla="val 5475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4143375" y="5867400"/>
            <a:ext cx="3048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cxnSp>
        <p:nvCxnSpPr>
          <p:cNvPr id="26" name="AutoShape 35"/>
          <p:cNvCxnSpPr>
            <a:cxnSpLocks noChangeShapeType="1"/>
            <a:stCxn id="19" idx="3"/>
            <a:endCxn id="15" idx="1"/>
          </p:cNvCxnSpPr>
          <p:nvPr/>
        </p:nvCxnSpPr>
        <p:spPr bwMode="auto">
          <a:xfrm flipV="1">
            <a:off x="4448175" y="3024188"/>
            <a:ext cx="1401763" cy="9763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7" name="AutoShape 36"/>
          <p:cNvCxnSpPr>
            <a:cxnSpLocks noChangeShapeType="1"/>
            <a:stCxn id="20" idx="3"/>
          </p:cNvCxnSpPr>
          <p:nvPr/>
        </p:nvCxnSpPr>
        <p:spPr bwMode="auto">
          <a:xfrm flipV="1">
            <a:off x="4448175" y="3505200"/>
            <a:ext cx="1676400" cy="1562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" name="AutoShape 37"/>
          <p:cNvCxnSpPr>
            <a:cxnSpLocks noChangeShapeType="1"/>
            <a:stCxn id="25" idx="3"/>
            <a:endCxn id="14" idx="1"/>
          </p:cNvCxnSpPr>
          <p:nvPr/>
        </p:nvCxnSpPr>
        <p:spPr bwMode="auto">
          <a:xfrm flipV="1">
            <a:off x="4448175" y="3898900"/>
            <a:ext cx="1401763" cy="2235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67613" name="Text Box 38"/>
          <p:cNvSpPr txBox="1">
            <a:spLocks noChangeArrowheads="1"/>
          </p:cNvSpPr>
          <p:nvPr/>
        </p:nvSpPr>
        <p:spPr bwMode="auto">
          <a:xfrm>
            <a:off x="6854825" y="1971675"/>
            <a:ext cx="19812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Each FAT entry corresponds to a cluster, and contains the number of the next cluster. 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-1 = End of File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0 = free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DOS File System Characteristics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229600" cy="4525962"/>
          </a:xfrm>
        </p:spPr>
        <p:txBody>
          <a:bodyPr/>
          <a:lstStyle/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To find a particular block of a file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Get number of first cluster from directory entry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Follow chain of pointers through File Allocation Table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Entire File Allocation Table is kept in memory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No disk I/O is required to find a cluster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For very large files the search can still be long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No support for “sparse” files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Of a file has a block </a:t>
            </a:r>
            <a:r>
              <a:rPr lang="en-GB" sz="2400" i="1" smtClean="0">
                <a:latin typeface="Times New Roman" pitchFamily="4" charset="0"/>
                <a:ea typeface="ＭＳ Ｐゴシック" pitchFamily="4" charset="-128"/>
              </a:rPr>
              <a:t>n</a:t>
            </a:r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, it must have all blocks &lt; </a:t>
            </a:r>
            <a:r>
              <a:rPr lang="en-GB" sz="2400" i="1" smtClean="0">
                <a:latin typeface="Times New Roman" pitchFamily="4" charset="0"/>
                <a:ea typeface="ＭＳ Ｐゴシック" pitchFamily="4" charset="-128"/>
              </a:rPr>
              <a:t>n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Width of FAT determines max file system size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How many bits describe a cluster address?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Originally 8 bits, eventually expanded to 32</a:t>
            </a:r>
          </a:p>
          <a:p>
            <a:endParaRPr lang="en-US" sz="2800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File Index Blocks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A different way to keep track of where a file’s data blocks are on the disk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A file control block points to all blocks in file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Very fast access to any desired block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But how many pointers can the file control block hold?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File control block could point at extent descriptors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But this still gives us a fixed number of extents</a:t>
            </a:r>
          </a:p>
          <a:p>
            <a:endParaRPr lang="en-US" smtClean="0">
              <a:latin typeface="Times New Roman" pitchFamily="4" charset="0"/>
              <a:ea typeface="ＭＳ Ｐゴシック" pitchFamily="4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95550" y="503238"/>
            <a:ext cx="425132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699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Hierarchically Structured File </a:t>
            </a:r>
            <a:br>
              <a:rPr lang="en-US" smtClean="0">
                <a:latin typeface="Times New Roman" pitchFamily="4" charset="0"/>
                <a:ea typeface="ＭＳ Ｐゴシック" pitchFamily="4" charset="-128"/>
              </a:rPr>
            </a:b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Index Blocks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To solve the problem of file size being limited by entries in file index block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The basic file index block points to blocks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Some of those contain pointers which in turn point to blocks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Can point to many extents, but still a limit to how many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But that limit might be a very large number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Has potential to adapt to wide range of file sizes</a:t>
            </a:r>
          </a:p>
          <a:p>
            <a:endParaRPr lang="en-US" sz="3600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Unix System V File System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1973263" y="1646238"/>
            <a:ext cx="1981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Boot block</a:t>
            </a: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1973263" y="2332038"/>
            <a:ext cx="19812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Super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</a:t>
            </a:r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1973263" y="3019425"/>
            <a:ext cx="1981200" cy="1751013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I-nodes</a:t>
            </a:r>
          </a:p>
        </p:txBody>
      </p:sp>
      <p:sp>
        <p:nvSpPr>
          <p:cNvPr id="71687" name="Rectangle 6"/>
          <p:cNvSpPr>
            <a:spLocks noChangeArrowheads="1"/>
          </p:cNvSpPr>
          <p:nvPr/>
        </p:nvSpPr>
        <p:spPr bwMode="auto">
          <a:xfrm>
            <a:off x="1973263" y="4846638"/>
            <a:ext cx="1981200" cy="760412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Available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blocks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-236538" y="1858963"/>
            <a:ext cx="182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0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-236538" y="2468563"/>
            <a:ext cx="182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1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-236538" y="3154363"/>
            <a:ext cx="1827213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2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419600" y="2268538"/>
            <a:ext cx="434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size and number of I-nodes are specified in super block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4419600" y="3487738"/>
            <a:ext cx="434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 #1 (traditionally) describes the root directory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4419600" y="4841875"/>
            <a:ext cx="4343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Data blocks begin immediately after the end of the I-nodes.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Unix Inodes and Block Pointers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556500" y="2179638"/>
            <a:ext cx="1119188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556500" y="2560638"/>
            <a:ext cx="1119188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2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nd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567613" y="3189288"/>
            <a:ext cx="1122362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10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69200" y="3552825"/>
            <a:ext cx="1120775" cy="306388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11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69200" y="4195763"/>
            <a:ext cx="1120775" cy="309562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1034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69200" y="4540250"/>
            <a:ext cx="1120775" cy="309563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1035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837488" y="2514600"/>
            <a:ext cx="4619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6143625" y="3608388"/>
            <a:ext cx="966788" cy="182562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6143625" y="3787775"/>
            <a:ext cx="966788" cy="182563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6143625" y="3968750"/>
            <a:ext cx="966788" cy="182563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6332538" y="3352800"/>
            <a:ext cx="460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sp>
        <p:nvSpPr>
          <p:cNvPr id="15" name="AutoShape 21"/>
          <p:cNvSpPr>
            <a:spLocks noChangeArrowheads="1"/>
          </p:cNvSpPr>
          <p:nvPr/>
        </p:nvSpPr>
        <p:spPr bwMode="auto">
          <a:xfrm>
            <a:off x="6143625" y="4602163"/>
            <a:ext cx="966788" cy="182562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16" name="AutoShape 22"/>
          <p:cNvSpPr>
            <a:spLocks noChangeArrowheads="1"/>
          </p:cNvSpPr>
          <p:nvPr/>
        </p:nvSpPr>
        <p:spPr bwMode="auto">
          <a:xfrm>
            <a:off x="6143625" y="4781550"/>
            <a:ext cx="966788" cy="180975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6143625" y="4960938"/>
            <a:ext cx="966788" cy="182562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332538" y="4332288"/>
            <a:ext cx="460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7569200" y="5168900"/>
            <a:ext cx="1120775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2058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7570788" y="5532438"/>
            <a:ext cx="1120775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2059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1" name="AutoShape 33"/>
          <p:cNvSpPr>
            <a:spLocks noChangeArrowheads="1"/>
          </p:cNvSpPr>
          <p:nvPr/>
        </p:nvSpPr>
        <p:spPr bwMode="auto">
          <a:xfrm>
            <a:off x="6143625" y="5589588"/>
            <a:ext cx="966788" cy="182562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2" name="AutoShape 34"/>
          <p:cNvSpPr>
            <a:spLocks noChangeArrowheads="1"/>
          </p:cNvSpPr>
          <p:nvPr/>
        </p:nvSpPr>
        <p:spPr bwMode="auto">
          <a:xfrm>
            <a:off x="6143625" y="5770563"/>
            <a:ext cx="966788" cy="184150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3" name="AutoShape 35"/>
          <p:cNvSpPr>
            <a:spLocks noChangeArrowheads="1"/>
          </p:cNvSpPr>
          <p:nvPr/>
        </p:nvSpPr>
        <p:spPr bwMode="auto">
          <a:xfrm>
            <a:off x="6143625" y="5949950"/>
            <a:ext cx="966788" cy="182563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6323013" y="5522913"/>
            <a:ext cx="460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sp>
        <p:nvSpPr>
          <p:cNvPr id="25" name="AutoShape 40"/>
          <p:cNvSpPr>
            <a:spLocks noChangeArrowheads="1"/>
          </p:cNvSpPr>
          <p:nvPr/>
        </p:nvSpPr>
        <p:spPr bwMode="auto">
          <a:xfrm>
            <a:off x="4170363" y="4754563"/>
            <a:ext cx="966787" cy="182562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6" name="AutoShape 41"/>
          <p:cNvSpPr>
            <a:spLocks noChangeArrowheads="1"/>
          </p:cNvSpPr>
          <p:nvPr/>
        </p:nvSpPr>
        <p:spPr bwMode="auto">
          <a:xfrm>
            <a:off x="4170363" y="4933950"/>
            <a:ext cx="966787" cy="182563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7" name="AutoShape 42"/>
          <p:cNvSpPr>
            <a:spLocks noChangeArrowheads="1"/>
          </p:cNvSpPr>
          <p:nvPr/>
        </p:nvSpPr>
        <p:spPr bwMode="auto">
          <a:xfrm>
            <a:off x="4170363" y="5113338"/>
            <a:ext cx="966787" cy="182562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8" name="Text Box 43"/>
          <p:cNvSpPr txBox="1">
            <a:spLocks noChangeArrowheads="1"/>
          </p:cNvSpPr>
          <p:nvPr/>
        </p:nvSpPr>
        <p:spPr bwMode="auto">
          <a:xfrm>
            <a:off x="4373563" y="4673600"/>
            <a:ext cx="460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5734050" y="1722438"/>
            <a:ext cx="13017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Indirect blocks</a:t>
            </a:r>
          </a:p>
        </p:txBody>
      </p: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7519988" y="1700213"/>
            <a:ext cx="10350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Data blocks</a:t>
            </a:r>
          </a:p>
        </p:txBody>
      </p:sp>
      <p:sp>
        <p:nvSpPr>
          <p:cNvPr id="31" name="AutoShape 49"/>
          <p:cNvSpPr>
            <a:spLocks noChangeArrowheads="1"/>
          </p:cNvSpPr>
          <p:nvPr/>
        </p:nvSpPr>
        <p:spPr bwMode="auto">
          <a:xfrm>
            <a:off x="565150" y="2219325"/>
            <a:ext cx="1141413" cy="227013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36" name="Text Box 52"/>
          <p:cNvSpPr txBox="1">
            <a:spLocks noChangeArrowheads="1"/>
          </p:cNvSpPr>
          <p:nvPr/>
        </p:nvSpPr>
        <p:spPr bwMode="auto">
          <a:xfrm>
            <a:off x="425450" y="1646238"/>
            <a:ext cx="12779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pointers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(in I-node)</a:t>
            </a:r>
          </a:p>
        </p:txBody>
      </p:sp>
      <p:sp>
        <p:nvSpPr>
          <p:cNvPr id="33" name="AutoShape 68"/>
          <p:cNvSpPr>
            <a:spLocks noChangeArrowheads="1"/>
          </p:cNvSpPr>
          <p:nvPr/>
        </p:nvSpPr>
        <p:spPr bwMode="auto">
          <a:xfrm>
            <a:off x="2570163" y="5484813"/>
            <a:ext cx="966787" cy="182562"/>
          </a:xfrm>
          <a:prstGeom prst="roundRect">
            <a:avLst>
              <a:gd name="adj" fmla="val 875"/>
            </a:avLst>
          </a:prstGeom>
          <a:solidFill>
            <a:srgbClr val="99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34" name="AutoShape 69"/>
          <p:cNvSpPr>
            <a:spLocks noChangeArrowheads="1"/>
          </p:cNvSpPr>
          <p:nvPr/>
        </p:nvSpPr>
        <p:spPr bwMode="auto">
          <a:xfrm>
            <a:off x="2570163" y="5665788"/>
            <a:ext cx="966787" cy="182562"/>
          </a:xfrm>
          <a:prstGeom prst="roundRect">
            <a:avLst>
              <a:gd name="adj" fmla="val 875"/>
            </a:avLst>
          </a:prstGeom>
          <a:solidFill>
            <a:srgbClr val="99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35" name="AutoShape 70"/>
          <p:cNvSpPr>
            <a:spLocks noChangeArrowheads="1"/>
          </p:cNvSpPr>
          <p:nvPr/>
        </p:nvSpPr>
        <p:spPr bwMode="auto">
          <a:xfrm>
            <a:off x="2570163" y="5845175"/>
            <a:ext cx="966787" cy="182563"/>
          </a:xfrm>
          <a:prstGeom prst="roundRect">
            <a:avLst>
              <a:gd name="adj" fmla="val 875"/>
            </a:avLst>
          </a:prstGeom>
          <a:solidFill>
            <a:srgbClr val="99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36" name="Text Box 71"/>
          <p:cNvSpPr txBox="1">
            <a:spLocks noChangeArrowheads="1"/>
          </p:cNvSpPr>
          <p:nvPr/>
        </p:nvSpPr>
        <p:spPr bwMode="auto">
          <a:xfrm>
            <a:off x="1984375" y="1733550"/>
            <a:ext cx="16002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Triple-indirect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3536950" y="1741488"/>
            <a:ext cx="2057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Double-indirect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7856538" y="3513138"/>
            <a:ext cx="4619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sp>
        <p:nvSpPr>
          <p:cNvPr id="39" name="Text Box 76"/>
          <p:cNvSpPr txBox="1">
            <a:spLocks noChangeArrowheads="1"/>
          </p:cNvSpPr>
          <p:nvPr/>
        </p:nvSpPr>
        <p:spPr bwMode="auto">
          <a:xfrm>
            <a:off x="7856538" y="4484688"/>
            <a:ext cx="4619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sp>
        <p:nvSpPr>
          <p:cNvPr id="40" name="AutoShape 77"/>
          <p:cNvSpPr>
            <a:spLocks noChangeArrowheads="1"/>
          </p:cNvSpPr>
          <p:nvPr/>
        </p:nvSpPr>
        <p:spPr bwMode="auto">
          <a:xfrm>
            <a:off x="565150" y="24463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2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nd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41" name="AutoShape 78"/>
          <p:cNvSpPr>
            <a:spLocks noChangeArrowheads="1"/>
          </p:cNvSpPr>
          <p:nvPr/>
        </p:nvSpPr>
        <p:spPr bwMode="auto">
          <a:xfrm>
            <a:off x="565150" y="4273550"/>
            <a:ext cx="1141413" cy="230188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10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42" name="AutoShape 79"/>
          <p:cNvSpPr>
            <a:spLocks noChangeArrowheads="1"/>
          </p:cNvSpPr>
          <p:nvPr/>
        </p:nvSpPr>
        <p:spPr bwMode="auto">
          <a:xfrm>
            <a:off x="565150" y="45037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11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43" name="AutoShape 80"/>
          <p:cNvSpPr>
            <a:spLocks noChangeArrowheads="1"/>
          </p:cNvSpPr>
          <p:nvPr/>
        </p:nvSpPr>
        <p:spPr bwMode="auto">
          <a:xfrm>
            <a:off x="565150" y="47323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12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44" name="AutoShape 81"/>
          <p:cNvSpPr>
            <a:spLocks noChangeArrowheads="1"/>
          </p:cNvSpPr>
          <p:nvPr/>
        </p:nvSpPr>
        <p:spPr bwMode="auto">
          <a:xfrm>
            <a:off x="565150" y="49609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13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49" name="AutoShape 82"/>
          <p:cNvSpPr>
            <a:spLocks noChangeArrowheads="1"/>
          </p:cNvSpPr>
          <p:nvPr/>
        </p:nvSpPr>
        <p:spPr bwMode="auto">
          <a:xfrm>
            <a:off x="565150" y="26749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3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rd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50" name="AutoShape 83"/>
          <p:cNvSpPr>
            <a:spLocks noChangeArrowheads="1"/>
          </p:cNvSpPr>
          <p:nvPr/>
        </p:nvSpPr>
        <p:spPr bwMode="auto">
          <a:xfrm>
            <a:off x="565150" y="29035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4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51" name="AutoShape 84"/>
          <p:cNvSpPr>
            <a:spLocks noChangeArrowheads="1"/>
          </p:cNvSpPr>
          <p:nvPr/>
        </p:nvSpPr>
        <p:spPr bwMode="auto">
          <a:xfrm>
            <a:off x="565150" y="31321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5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52" name="AutoShape 85"/>
          <p:cNvSpPr>
            <a:spLocks noChangeArrowheads="1"/>
          </p:cNvSpPr>
          <p:nvPr/>
        </p:nvSpPr>
        <p:spPr bwMode="auto">
          <a:xfrm>
            <a:off x="565150" y="33607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6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53" name="AutoShape 86"/>
          <p:cNvSpPr>
            <a:spLocks noChangeArrowheads="1"/>
          </p:cNvSpPr>
          <p:nvPr/>
        </p:nvSpPr>
        <p:spPr bwMode="auto">
          <a:xfrm>
            <a:off x="565150" y="35893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7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54" name="AutoShape 87"/>
          <p:cNvSpPr>
            <a:spLocks noChangeArrowheads="1"/>
          </p:cNvSpPr>
          <p:nvPr/>
        </p:nvSpPr>
        <p:spPr bwMode="auto">
          <a:xfrm>
            <a:off x="565150" y="38179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8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55" name="AutoShape 88"/>
          <p:cNvSpPr>
            <a:spLocks noChangeArrowheads="1"/>
          </p:cNvSpPr>
          <p:nvPr/>
        </p:nvSpPr>
        <p:spPr bwMode="auto">
          <a:xfrm>
            <a:off x="565150" y="4046538"/>
            <a:ext cx="1141413" cy="227012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9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cxnSp>
        <p:nvCxnSpPr>
          <p:cNvPr id="52" name="AutoShape 89"/>
          <p:cNvCxnSpPr>
            <a:cxnSpLocks noChangeShapeType="1"/>
            <a:stCxn id="31" idx="3"/>
            <a:endCxn id="4" idx="1"/>
          </p:cNvCxnSpPr>
          <p:nvPr/>
        </p:nvCxnSpPr>
        <p:spPr bwMode="auto">
          <a:xfrm>
            <a:off x="1706563" y="2333625"/>
            <a:ext cx="5849937" cy="0"/>
          </a:xfrm>
          <a:prstGeom prst="straightConnector1">
            <a:avLst/>
          </a:pr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53" name="AutoShape 90"/>
          <p:cNvCxnSpPr>
            <a:cxnSpLocks noChangeShapeType="1"/>
            <a:stCxn id="40" idx="3"/>
            <a:endCxn id="5" idx="1"/>
          </p:cNvCxnSpPr>
          <p:nvPr/>
        </p:nvCxnSpPr>
        <p:spPr bwMode="auto">
          <a:xfrm>
            <a:off x="1706563" y="2560638"/>
            <a:ext cx="5849937" cy="1539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cxnSp>
        <p:nvCxnSpPr>
          <p:cNvPr id="54" name="AutoShape 91"/>
          <p:cNvCxnSpPr>
            <a:cxnSpLocks noChangeShapeType="1"/>
            <a:stCxn id="41" idx="3"/>
            <a:endCxn id="6" idx="1"/>
          </p:cNvCxnSpPr>
          <p:nvPr/>
        </p:nvCxnSpPr>
        <p:spPr bwMode="auto">
          <a:xfrm flipV="1">
            <a:off x="1706563" y="3343275"/>
            <a:ext cx="5861050" cy="10461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cxnSp>
        <p:nvCxnSpPr>
          <p:cNvPr id="55" name="AutoShape 92"/>
          <p:cNvCxnSpPr>
            <a:cxnSpLocks noChangeShapeType="1"/>
            <a:stCxn id="42" idx="3"/>
            <a:endCxn id="11" idx="1"/>
          </p:cNvCxnSpPr>
          <p:nvPr/>
        </p:nvCxnSpPr>
        <p:spPr bwMode="auto">
          <a:xfrm flipV="1">
            <a:off x="1706563" y="3700463"/>
            <a:ext cx="4437062" cy="917575"/>
          </a:xfrm>
          <a:prstGeom prst="bentConnector3">
            <a:avLst>
              <a:gd name="adj1" fmla="val 49981"/>
            </a:avLst>
          </a:prstGeom>
          <a:noFill/>
          <a:ln w="9525">
            <a:solidFill>
              <a:srgbClr val="00FFFF"/>
            </a:solidFill>
            <a:miter lim="800000"/>
            <a:headEnd/>
            <a:tailEnd type="triangle" w="med" len="med"/>
          </a:ln>
        </p:spPr>
      </p:cxnSp>
      <p:cxnSp>
        <p:nvCxnSpPr>
          <p:cNvPr id="56" name="AutoShape 93"/>
          <p:cNvCxnSpPr>
            <a:cxnSpLocks noChangeShapeType="1"/>
            <a:stCxn id="43" idx="3"/>
            <a:endCxn id="25" idx="1"/>
          </p:cNvCxnSpPr>
          <p:nvPr/>
        </p:nvCxnSpPr>
        <p:spPr bwMode="auto">
          <a:xfrm>
            <a:off x="1706563" y="4846638"/>
            <a:ext cx="2463800" cy="0"/>
          </a:xfrm>
          <a:prstGeom prst="straightConnector1">
            <a:avLst/>
          </a:prstGeom>
          <a:noFill/>
          <a:ln w="9525">
            <a:solidFill>
              <a:srgbClr val="6699FF"/>
            </a:solidFill>
            <a:round/>
            <a:headEnd/>
            <a:tailEnd type="triangle" w="med" len="med"/>
          </a:ln>
        </p:spPr>
      </p:cxnSp>
      <p:cxnSp>
        <p:nvCxnSpPr>
          <p:cNvPr id="57" name="AutoShape 94"/>
          <p:cNvCxnSpPr>
            <a:cxnSpLocks noChangeShapeType="1"/>
            <a:stCxn id="44" idx="3"/>
            <a:endCxn id="33" idx="1"/>
          </p:cNvCxnSpPr>
          <p:nvPr/>
        </p:nvCxnSpPr>
        <p:spPr bwMode="auto">
          <a:xfrm>
            <a:off x="1706563" y="5075238"/>
            <a:ext cx="863600" cy="5016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966FF"/>
            </a:solidFill>
            <a:miter lim="800000"/>
            <a:headEnd/>
            <a:tailEnd type="triangle" w="med" len="med"/>
          </a:ln>
        </p:spPr>
      </p:cxnSp>
      <p:sp>
        <p:nvSpPr>
          <p:cNvPr id="58" name="AutoShape 95"/>
          <p:cNvSpPr>
            <a:spLocks noChangeArrowheads="1"/>
          </p:cNvSpPr>
          <p:nvPr/>
        </p:nvSpPr>
        <p:spPr bwMode="auto">
          <a:xfrm>
            <a:off x="4170363" y="5489575"/>
            <a:ext cx="966787" cy="182563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59" name="AutoShape 96"/>
          <p:cNvSpPr>
            <a:spLocks noChangeArrowheads="1"/>
          </p:cNvSpPr>
          <p:nvPr/>
        </p:nvSpPr>
        <p:spPr bwMode="auto">
          <a:xfrm>
            <a:off x="4170363" y="5668963"/>
            <a:ext cx="966787" cy="182562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60" name="AutoShape 97"/>
          <p:cNvSpPr>
            <a:spLocks noChangeArrowheads="1"/>
          </p:cNvSpPr>
          <p:nvPr/>
        </p:nvSpPr>
        <p:spPr bwMode="auto">
          <a:xfrm>
            <a:off x="4170363" y="5848350"/>
            <a:ext cx="966787" cy="184150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61" name="Text Box 98"/>
          <p:cNvSpPr txBox="1">
            <a:spLocks noChangeArrowheads="1"/>
          </p:cNvSpPr>
          <p:nvPr/>
        </p:nvSpPr>
        <p:spPr bwMode="auto">
          <a:xfrm>
            <a:off x="4373563" y="5407025"/>
            <a:ext cx="460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cxnSp>
        <p:nvCxnSpPr>
          <p:cNvPr id="62" name="AutoShape 99"/>
          <p:cNvCxnSpPr>
            <a:cxnSpLocks noChangeShapeType="1"/>
            <a:stCxn id="11" idx="3"/>
            <a:endCxn id="7" idx="1"/>
          </p:cNvCxnSpPr>
          <p:nvPr/>
        </p:nvCxnSpPr>
        <p:spPr bwMode="auto">
          <a:xfrm>
            <a:off x="7110413" y="3700463"/>
            <a:ext cx="458787" cy="6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cxnSp>
        <p:nvCxnSpPr>
          <p:cNvPr id="63" name="AutoShape 100"/>
          <p:cNvCxnSpPr>
            <a:cxnSpLocks noChangeShapeType="1"/>
            <a:stCxn id="13" idx="3"/>
            <a:endCxn id="8" idx="1"/>
          </p:cNvCxnSpPr>
          <p:nvPr/>
        </p:nvCxnSpPr>
        <p:spPr bwMode="auto">
          <a:xfrm>
            <a:off x="7110413" y="4060825"/>
            <a:ext cx="458787" cy="290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cxnSp>
        <p:nvCxnSpPr>
          <p:cNvPr id="64" name="AutoShape 101"/>
          <p:cNvCxnSpPr>
            <a:cxnSpLocks noChangeShapeType="1"/>
            <a:stCxn id="15" idx="3"/>
            <a:endCxn id="9" idx="1"/>
          </p:cNvCxnSpPr>
          <p:nvPr/>
        </p:nvCxnSpPr>
        <p:spPr bwMode="auto">
          <a:xfrm>
            <a:off x="7110413" y="4694238"/>
            <a:ext cx="458787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cxnSp>
        <p:nvCxnSpPr>
          <p:cNvPr id="65" name="AutoShape 102"/>
          <p:cNvCxnSpPr>
            <a:cxnSpLocks noChangeShapeType="1"/>
            <a:stCxn id="17" idx="3"/>
            <a:endCxn id="19" idx="1"/>
          </p:cNvCxnSpPr>
          <p:nvPr/>
        </p:nvCxnSpPr>
        <p:spPr bwMode="auto">
          <a:xfrm>
            <a:off x="7110413" y="5053013"/>
            <a:ext cx="458787" cy="269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cxnSp>
        <p:nvCxnSpPr>
          <p:cNvPr id="66" name="AutoShape 103"/>
          <p:cNvCxnSpPr>
            <a:cxnSpLocks noChangeShapeType="1"/>
            <a:stCxn id="21" idx="3"/>
            <a:endCxn id="20" idx="1"/>
          </p:cNvCxnSpPr>
          <p:nvPr/>
        </p:nvCxnSpPr>
        <p:spPr bwMode="auto">
          <a:xfrm>
            <a:off x="7110413" y="5681663"/>
            <a:ext cx="460375" cy="4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cxnSp>
        <p:nvCxnSpPr>
          <p:cNvPr id="67" name="AutoShape 104"/>
          <p:cNvCxnSpPr>
            <a:cxnSpLocks noChangeShapeType="1"/>
            <a:stCxn id="25" idx="3"/>
            <a:endCxn id="15" idx="1"/>
          </p:cNvCxnSpPr>
          <p:nvPr/>
        </p:nvCxnSpPr>
        <p:spPr bwMode="auto">
          <a:xfrm flipV="1">
            <a:off x="5137150" y="4694238"/>
            <a:ext cx="1006475" cy="152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 type="triangle" w="med" len="med"/>
          </a:ln>
        </p:spPr>
      </p:cxnSp>
      <p:cxnSp>
        <p:nvCxnSpPr>
          <p:cNvPr id="68" name="AutoShape 105"/>
          <p:cNvCxnSpPr>
            <a:cxnSpLocks noChangeShapeType="1"/>
            <a:stCxn id="26" idx="3"/>
            <a:endCxn id="21" idx="1"/>
          </p:cNvCxnSpPr>
          <p:nvPr/>
        </p:nvCxnSpPr>
        <p:spPr bwMode="auto">
          <a:xfrm>
            <a:off x="5137150" y="5026025"/>
            <a:ext cx="1006475" cy="6556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 type="triangle" w="med" len="med"/>
          </a:ln>
        </p:spPr>
      </p:cxnSp>
      <p:cxnSp>
        <p:nvCxnSpPr>
          <p:cNvPr id="69" name="AutoShape 106"/>
          <p:cNvCxnSpPr>
            <a:cxnSpLocks noChangeShapeType="1"/>
            <a:stCxn id="33" idx="3"/>
            <a:endCxn id="58" idx="1"/>
          </p:cNvCxnSpPr>
          <p:nvPr/>
        </p:nvCxnSpPr>
        <p:spPr bwMode="auto">
          <a:xfrm>
            <a:off x="3536950" y="5576888"/>
            <a:ext cx="633413" cy="4762"/>
          </a:xfrm>
          <a:prstGeom prst="straightConnector1">
            <a:avLst/>
          </a:prstGeom>
          <a:noFill/>
          <a:ln w="9525">
            <a:solidFill>
              <a:srgbClr val="6699FF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500"/>
                            </p:stCondLst>
                            <p:childTnLst>
                              <p:par>
                                <p:cTn id="1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000"/>
                            </p:stCondLst>
                            <p:childTnLst>
                              <p:par>
                                <p:cTn id="1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500"/>
                            </p:stCondLst>
                            <p:childTnLst>
                              <p:par>
                                <p:cTn id="2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1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000"/>
                            </p:stCondLst>
                            <p:childTnLst>
                              <p:par>
                                <p:cTn id="2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500"/>
                            </p:stCondLst>
                            <p:childTnLst>
                              <p:par>
                                <p:cTn id="2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4000"/>
                            </p:stCondLst>
                            <p:childTnLst>
                              <p:par>
                                <p:cTn id="2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500"/>
                            </p:stCondLst>
                            <p:childTnLst>
                              <p:par>
                                <p:cTn id="2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1" grpId="1" animBg="1"/>
      <p:bldP spid="12" grpId="0" animBg="1"/>
      <p:bldP spid="13" grpId="0" animBg="1"/>
      <p:bldP spid="13" grpId="1" animBg="1"/>
      <p:bldP spid="14" grpId="0"/>
      <p:bldP spid="15" grpId="0" animBg="1"/>
      <p:bldP spid="15" grpId="1" animBg="1"/>
      <p:bldP spid="16" grpId="0" animBg="1"/>
      <p:bldP spid="17" grpId="0" animBg="1"/>
      <p:bldP spid="17" grpId="1" animBg="1"/>
      <p:bldP spid="18" grpId="0"/>
      <p:bldP spid="19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/>
      <p:bldP spid="25" grpId="0" animBg="1"/>
      <p:bldP spid="25" grpId="1" animBg="1"/>
      <p:bldP spid="26" grpId="0" animBg="1"/>
      <p:bldP spid="26" grpId="1" animBg="1"/>
      <p:bldP spid="27" grpId="0" animBg="1"/>
      <p:bldP spid="28" grpId="0"/>
      <p:bldP spid="29" grpId="0"/>
      <p:bldP spid="30" grpId="0"/>
      <p:bldP spid="31" grpId="0" animBg="1"/>
      <p:bldP spid="33" grpId="0" animBg="1"/>
      <p:bldP spid="33" grpId="1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58" grpId="0" animBg="1"/>
      <p:bldP spid="59" grpId="0" animBg="1"/>
      <p:bldP spid="60" grpId="0" animBg="1"/>
      <p:bldP spid="6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Why Is This a Good Idea?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349375"/>
            <a:ext cx="8229600" cy="4525963"/>
          </a:xfrm>
        </p:spPr>
        <p:txBody>
          <a:bodyPr/>
          <a:lstStyle/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The UNIX pointer structure seems ad hoc and complicated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Why not something simpler?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E.g., all block pointers are triple indirect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File sizes are not random 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The majority of files are only a few thousand bytes long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Unix approach allows us to access up to 40Kbytes (assuming 4K blocks) without extra I/Os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Remember, the double and triple indirect blocks must themselves be fetched off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How Big a File Can Unix Handle?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1243013"/>
            <a:ext cx="8229600" cy="4525962"/>
          </a:xfrm>
        </p:spPr>
        <p:txBody>
          <a:bodyPr/>
          <a:lstStyle/>
          <a:p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The on-disk inode contains 13 block pointers</a:t>
            </a:r>
          </a:p>
          <a:p>
            <a:pPr lvl="1"/>
            <a:r>
              <a:rPr lang="en-GB" sz="2000" smtClean="0">
                <a:latin typeface="Times New Roman" pitchFamily="4" charset="0"/>
                <a:ea typeface="ＭＳ Ｐゴシック" pitchFamily="4" charset="-128"/>
              </a:rPr>
              <a:t>First 10 point to first 10 blocks of file</a:t>
            </a:r>
          </a:p>
          <a:p>
            <a:pPr lvl="1"/>
            <a:r>
              <a:rPr lang="en-GB" sz="2000" smtClean="0">
                <a:latin typeface="Times New Roman" pitchFamily="4" charset="0"/>
                <a:ea typeface="ＭＳ Ｐゴシック" pitchFamily="4" charset="-128"/>
              </a:rPr>
              <a:t>11th points to an indirect block (which contains pointers to 1024 blocks)</a:t>
            </a:r>
          </a:p>
          <a:p>
            <a:pPr lvl="1"/>
            <a:r>
              <a:rPr lang="en-GB" sz="2000" smtClean="0">
                <a:latin typeface="Times New Roman" pitchFamily="4" charset="0"/>
                <a:ea typeface="ＭＳ Ｐゴシック" pitchFamily="4" charset="-128"/>
              </a:rPr>
              <a:t>12th points to a double indirect block (pointing to 1024 indirect blocks)</a:t>
            </a:r>
          </a:p>
          <a:p>
            <a:pPr lvl="1"/>
            <a:r>
              <a:rPr lang="en-GB" sz="2000" smtClean="0">
                <a:latin typeface="Times New Roman" pitchFamily="4" charset="0"/>
                <a:ea typeface="ＭＳ Ｐゴシック" pitchFamily="4" charset="-128"/>
              </a:rPr>
              <a:t>13th points to a triple indirect block (pointing to 1024 double indirect blocks)</a:t>
            </a:r>
          </a:p>
          <a:p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Assuming 4k bytes per block and 4 bytes per pointer</a:t>
            </a:r>
          </a:p>
          <a:p>
            <a:pPr lvl="1"/>
            <a:r>
              <a:rPr lang="en-GB" sz="2000" smtClean="0">
                <a:latin typeface="Times New Roman" pitchFamily="4" charset="0"/>
                <a:ea typeface="ＭＳ Ｐゴシック" pitchFamily="4" charset="-128"/>
              </a:rPr>
              <a:t>10 direct blocks = 10 * 4K bytes = 40K bytes</a:t>
            </a:r>
          </a:p>
          <a:p>
            <a:pPr lvl="1"/>
            <a:r>
              <a:rPr lang="en-GB" sz="2000" smtClean="0">
                <a:latin typeface="Times New Roman" pitchFamily="4" charset="0"/>
                <a:ea typeface="ＭＳ Ｐゴシック" pitchFamily="4" charset="-128"/>
              </a:rPr>
              <a:t>Indirect block = 1K * 4K = 4M bytes</a:t>
            </a:r>
          </a:p>
          <a:p>
            <a:pPr lvl="1"/>
            <a:r>
              <a:rPr lang="en-GB" sz="2000" smtClean="0">
                <a:latin typeface="Times New Roman" pitchFamily="4" charset="0"/>
                <a:ea typeface="ＭＳ Ｐゴシック" pitchFamily="4" charset="-128"/>
              </a:rPr>
              <a:t>Double indirect = 1K * 4M = 4G bytes</a:t>
            </a:r>
          </a:p>
          <a:p>
            <a:pPr lvl="1"/>
            <a:r>
              <a:rPr lang="en-GB" sz="2000" smtClean="0">
                <a:latin typeface="Times New Roman" pitchFamily="4" charset="0"/>
                <a:ea typeface="ＭＳ Ｐゴシック" pitchFamily="4" charset="-128"/>
              </a:rPr>
              <a:t>Triple indirect = 1K * 4G = 4T bytes </a:t>
            </a:r>
          </a:p>
          <a:p>
            <a:pPr lvl="1"/>
            <a:r>
              <a:rPr lang="en-GB" sz="2000" smtClean="0">
                <a:latin typeface="Times New Roman" pitchFamily="4" charset="0"/>
                <a:ea typeface="ＭＳ Ｐゴシック" pitchFamily="4" charset="-128"/>
              </a:rPr>
              <a:t>At the time system was designed, that seemed impossibly large</a:t>
            </a:r>
          </a:p>
          <a:p>
            <a:pPr lvl="1"/>
            <a:r>
              <a:rPr lang="en-GB" sz="2000" smtClean="0">
                <a:latin typeface="Times New Roman" pitchFamily="4" charset="0"/>
                <a:ea typeface="ＭＳ Ｐゴシック" pitchFamily="4" charset="-128"/>
              </a:rPr>
              <a:t>But . . .</a:t>
            </a:r>
            <a:endParaRPr lang="en-US" sz="2400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Unix Inode Performance Issues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The inode is in memory whenever file is open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So the first ten blocks can be found with no extra I/O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After that, we must read indirect blocks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The real pointers are in the indirect blocks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Sequential file processing will keep referencing it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Block I/O will keep it in the buffer cache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1-3 extra I/O operations per thousand pages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Any block can be found with 3 or fewer reads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Index blocks can support “sparse” files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Not unlike page tables for sparse address spaces</a:t>
            </a:r>
          </a:p>
          <a:p>
            <a:endParaRPr lang="en-US" sz="2800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Basic File System Concept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Organize data into natural coherent units</a:t>
            </a:r>
          </a:p>
          <a:p>
            <a:pPr lvl="1"/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Like a paper, a spreadsheet, a message, a program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Store each unit as its own self-contained entity</a:t>
            </a:r>
          </a:p>
          <a:p>
            <a:pPr lvl="1"/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A </a:t>
            </a:r>
            <a:r>
              <a:rPr lang="en-US" i="1" dirty="0" smtClean="0">
                <a:latin typeface="Times New Roman" pitchFamily="4" charset="0"/>
                <a:ea typeface="ＭＳ Ｐゴシック" pitchFamily="4" charset="-128"/>
              </a:rPr>
              <a:t>file</a:t>
            </a:r>
          </a:p>
          <a:p>
            <a:pPr lvl="1"/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Store each file in a way allowing efficient access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Provide some simple, powerful organizing principle for the collection of files</a:t>
            </a:r>
          </a:p>
          <a:p>
            <a:pPr lvl="1"/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Making it easy to find them</a:t>
            </a:r>
          </a:p>
          <a:p>
            <a:pPr lvl="1"/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And easy to organize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File Systems and Hardware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4525962"/>
          </a:xfrm>
        </p:spPr>
        <p:txBody>
          <a:bodyPr/>
          <a:lstStyle/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File systems are typically stored on hardware providing persistent memory</a:t>
            </a:r>
          </a:p>
          <a:p>
            <a:pPr lvl="1"/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Disks, tapes, flash memory, etc.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With the expectation that a file put in one “place” will be there when we look again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Performance considerations will require us to match the implementation to the </a:t>
            </a:r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hardware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But ideally, the same user-visible file system should work on any reasonable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r>
              <a:rPr lang="en-GB" dirty="0" smtClean="0"/>
              <a:t>What Hardware Do We Use?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Until recently, file systems were designed for disks</a:t>
            </a:r>
          </a:p>
          <a:p>
            <a:r>
              <a:rPr lang="en-GB" dirty="0" smtClean="0"/>
              <a:t>Which required many optimizations based on particular </a:t>
            </a:r>
            <a:r>
              <a:rPr lang="en-GB" dirty="0" smtClean="0"/>
              <a:t>disk characteristics</a:t>
            </a:r>
            <a:endParaRPr lang="en-GB" dirty="0" smtClean="0"/>
          </a:p>
          <a:p>
            <a:pPr lvl="1"/>
            <a:r>
              <a:rPr lang="en-GB" dirty="0" smtClean="0"/>
              <a:t>To minimize </a:t>
            </a:r>
            <a:r>
              <a:rPr lang="en-GB" dirty="0" smtClean="0"/>
              <a:t>seek overhead</a:t>
            </a:r>
            <a:endParaRPr lang="en-GB" dirty="0" smtClean="0"/>
          </a:p>
          <a:p>
            <a:pPr lvl="1"/>
            <a:r>
              <a:rPr lang="en-GB" dirty="0" smtClean="0"/>
              <a:t>To minimize </a:t>
            </a:r>
            <a:r>
              <a:rPr lang="en-GB" dirty="0" smtClean="0"/>
              <a:t>rotational latency </a:t>
            </a:r>
            <a:r>
              <a:rPr lang="en-GB" dirty="0" smtClean="0"/>
              <a:t>delays</a:t>
            </a:r>
          </a:p>
          <a:p>
            <a:r>
              <a:rPr lang="en-GB" dirty="0" smtClean="0"/>
              <a:t>Generally, the disk provided cheap persistent storage at the cost of high latency</a:t>
            </a:r>
          </a:p>
          <a:p>
            <a:pPr lvl="1"/>
            <a:r>
              <a:rPr lang="en-GB" dirty="0" smtClean="0"/>
              <a:t>File system design had to hide as much of the latency as possible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</a:t>
            </a:r>
            <a:r>
              <a:rPr lang="en-US" dirty="0" err="1" smtClean="0"/>
              <a:t>vs</a:t>
            </a:r>
            <a:r>
              <a:rPr lang="en-US" dirty="0" smtClean="0"/>
              <a:t> SSD Performance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66800" y="1600200"/>
          <a:ext cx="67818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106"/>
                <a:gridCol w="1403294"/>
                <a:gridCol w="1447800"/>
                <a:gridCol w="17526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Cheeta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(archival)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Barracuda</a:t>
                      </a:r>
                    </a:p>
                    <a:p>
                      <a:pPr algn="ctr"/>
                      <a:r>
                        <a:rPr lang="en-US" dirty="0" smtClean="0"/>
                        <a:t>(high </a:t>
                      </a:r>
                      <a:r>
                        <a:rPr lang="en-US" dirty="0" err="1" smtClean="0"/>
                        <a:t>perf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Extreme/Pro</a:t>
                      </a:r>
                    </a:p>
                    <a:p>
                      <a:pPr algn="ctr"/>
                      <a:r>
                        <a:rPr lang="en-US" dirty="0" smtClean="0"/>
                        <a:t>(SSD)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</a:t>
                      </a:r>
                      <a:r>
                        <a:rPr lang="en-US" baseline="0" dirty="0" smtClean="0"/>
                        <a:t>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540MB/s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sequential</a:t>
                      </a:r>
                      <a:r>
                        <a:rPr lang="en-US" baseline="0" dirty="0" smtClean="0"/>
                        <a:t> 4KB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10us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sequential 4KB 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11us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4KB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13.2ms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10us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4KB 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13.2ms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64250</TotalTime>
  <Words>4145</Words>
  <Application>Microsoft Macintosh PowerPoint</Application>
  <PresentationFormat>On-screen Show (4:3)</PresentationFormat>
  <Paragraphs>781</Paragraphs>
  <Slides>58</Slides>
  <Notes>4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Default Theme</vt:lpstr>
      <vt:lpstr>Operating System Principles: File Systems CS 111 Operating Systems  Peter Reiher </vt:lpstr>
      <vt:lpstr>Outline</vt:lpstr>
      <vt:lpstr>Introduction</vt:lpstr>
      <vt:lpstr>Our Persistent Data Options</vt:lpstr>
      <vt:lpstr>File Systems</vt:lpstr>
      <vt:lpstr>The Basic File System Concept</vt:lpstr>
      <vt:lpstr>File Systems and Hardware</vt:lpstr>
      <vt:lpstr>What Hardware Do We Use?</vt:lpstr>
      <vt:lpstr>Disk vs SSD Performance</vt:lpstr>
      <vt:lpstr>Random Access: Game Over</vt:lpstr>
      <vt:lpstr>Data and Metadata</vt:lpstr>
      <vt:lpstr>Bridging the Gap</vt:lpstr>
      <vt:lpstr>A Further Wrinkle</vt:lpstr>
      <vt:lpstr>Desirable File System Properties</vt:lpstr>
      <vt:lpstr>The Performance Issue</vt:lpstr>
      <vt:lpstr>The Reliability Issue</vt:lpstr>
      <vt:lpstr>“Suitable” Security</vt:lpstr>
      <vt:lpstr>Basics of File System Design</vt:lpstr>
      <vt:lpstr>File Systems and the OS</vt:lpstr>
      <vt:lpstr>File Systems and Layered Abstractions</vt:lpstr>
      <vt:lpstr>The File System API</vt:lpstr>
      <vt:lpstr>The File System API</vt:lpstr>
      <vt:lpstr>File Container Operations</vt:lpstr>
      <vt:lpstr>Directory Operations</vt:lpstr>
      <vt:lpstr>File I/O Operations</vt:lpstr>
      <vt:lpstr>The Virtual File System Layer</vt:lpstr>
      <vt:lpstr>The Virtual File System  (VFS) Layer</vt:lpstr>
      <vt:lpstr>The File System Layer</vt:lpstr>
      <vt:lpstr>The File Systems Layer</vt:lpstr>
      <vt:lpstr>Why Multiple File Systems?</vt:lpstr>
      <vt:lpstr>Device Independent Block I/O Layer</vt:lpstr>
      <vt:lpstr>File Systems and Block I/O Devices</vt:lpstr>
      <vt:lpstr>Why Device Independent  Block I/O?</vt:lpstr>
      <vt:lpstr>Why Do We Need That Cache?</vt:lpstr>
      <vt:lpstr>File Systems Control Structures</vt:lpstr>
      <vt:lpstr>Finding Data On Disks</vt:lpstr>
      <vt:lpstr>On-Disk File Control Structures</vt:lpstr>
      <vt:lpstr>The Basic File Control  Structure Problem</vt:lpstr>
      <vt:lpstr>The In-Memory Representation</vt:lpstr>
      <vt:lpstr>In-Memory Structures and Processes</vt:lpstr>
      <vt:lpstr>Per-Process or Not?</vt:lpstr>
      <vt:lpstr>The Unix Approach</vt:lpstr>
      <vt:lpstr>File System Structure</vt:lpstr>
      <vt:lpstr>Basics of File System Structure</vt:lpstr>
      <vt:lpstr>The Boot Block</vt:lpstr>
      <vt:lpstr>Managing Allocated Space</vt:lpstr>
      <vt:lpstr>Linked Extents</vt:lpstr>
      <vt:lpstr>The DOS File System</vt:lpstr>
      <vt:lpstr>DOS File System Overview</vt:lpstr>
      <vt:lpstr>DOS FAT Clusters</vt:lpstr>
      <vt:lpstr>DOS File System Characteristics</vt:lpstr>
      <vt:lpstr>File Index Blocks</vt:lpstr>
      <vt:lpstr>Hierarchically Structured File  Index Blocks</vt:lpstr>
      <vt:lpstr>Unix System V File System</vt:lpstr>
      <vt:lpstr>Unix Inodes and Block Pointers</vt:lpstr>
      <vt:lpstr>Why Is This a Good Idea?</vt:lpstr>
      <vt:lpstr>How Big a File Can Unix Handle?</vt:lpstr>
      <vt:lpstr>Unix Inode Performance Issues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129</cp:revision>
  <cp:lastPrinted>2016-10-28T21:41:42Z</cp:lastPrinted>
  <dcterms:created xsi:type="dcterms:W3CDTF">2016-11-01T23:16:47Z</dcterms:created>
  <dcterms:modified xsi:type="dcterms:W3CDTF">2016-11-02T19:14:09Z</dcterms:modified>
</cp:coreProperties>
</file>