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261" r:id="rId3"/>
    <p:sldId id="262" r:id="rId4"/>
    <p:sldId id="263" r:id="rId5"/>
    <p:sldId id="264" r:id="rId6"/>
    <p:sldId id="324" r:id="rId7"/>
    <p:sldId id="325" r:id="rId8"/>
    <p:sldId id="326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327" r:id="rId21"/>
    <p:sldId id="328" r:id="rId22"/>
    <p:sldId id="295" r:id="rId23"/>
    <p:sldId id="296" r:id="rId24"/>
    <p:sldId id="297" r:id="rId25"/>
    <p:sldId id="298" r:id="rId26"/>
    <p:sldId id="301" r:id="rId27"/>
    <p:sldId id="329" r:id="rId28"/>
    <p:sldId id="302" r:id="rId29"/>
    <p:sldId id="304" r:id="rId30"/>
    <p:sldId id="305" r:id="rId31"/>
    <p:sldId id="303" r:id="rId32"/>
    <p:sldId id="306" r:id="rId33"/>
    <p:sldId id="307" r:id="rId34"/>
    <p:sldId id="308" r:id="rId35"/>
    <p:sldId id="330" r:id="rId36"/>
    <p:sldId id="309" r:id="rId37"/>
    <p:sldId id="331" r:id="rId38"/>
    <p:sldId id="310" r:id="rId39"/>
    <p:sldId id="332" r:id="rId40"/>
    <p:sldId id="333" r:id="rId41"/>
    <p:sldId id="311" r:id="rId42"/>
    <p:sldId id="334" r:id="rId43"/>
    <p:sldId id="312" r:id="rId44"/>
    <p:sldId id="313" r:id="rId45"/>
    <p:sldId id="314" r:id="rId46"/>
    <p:sldId id="335" r:id="rId47"/>
    <p:sldId id="315" r:id="rId48"/>
    <p:sldId id="336" r:id="rId49"/>
    <p:sldId id="316" r:id="rId50"/>
    <p:sldId id="337" r:id="rId51"/>
    <p:sldId id="317" r:id="rId52"/>
    <p:sldId id="318" r:id="rId53"/>
    <p:sldId id="319" r:id="rId54"/>
    <p:sldId id="320" r:id="rId55"/>
    <p:sldId id="321" r:id="rId56"/>
    <p:sldId id="323" r:id="rId5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0673" autoAdjust="0"/>
  </p:normalViewPr>
  <p:slideViewPr>
    <p:cSldViewPr snapToGrid="0" snapToObjects="1">
      <p:cViewPr>
        <p:scale>
          <a:sx n="100" d="100"/>
          <a:sy n="10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11/18/16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pPr defTabSz="436580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17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Accessing Remote</a:t>
            </a:r>
            <a:r>
              <a:rPr lang="en-US" dirty="0" smtClean="0"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Data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xplicit </a:t>
            </a:r>
            <a:r>
              <a:rPr lang="en-US" dirty="0" smtClean="0"/>
              <a:t>commands to copy remote files</a:t>
            </a:r>
          </a:p>
          <a:p>
            <a:pPr lvl="1"/>
            <a:r>
              <a:rPr lang="en-US" dirty="0" smtClean="0"/>
              <a:t>OS specific: </a:t>
            </a:r>
            <a:r>
              <a:rPr lang="en-US" i="1" dirty="0" err="1" smtClean="0"/>
              <a:t>scp</a:t>
            </a:r>
            <a:r>
              <a:rPr lang="en-US" i="1" dirty="0" smtClean="0"/>
              <a:t>(1)</a:t>
            </a:r>
            <a:r>
              <a:rPr lang="en-US" dirty="0" smtClean="0"/>
              <a:t>, </a:t>
            </a:r>
            <a:r>
              <a:rPr lang="en-US" i="1" dirty="0" err="1" smtClean="0"/>
              <a:t>rsync</a:t>
            </a:r>
            <a:r>
              <a:rPr lang="en-US" i="1" dirty="0" smtClean="0"/>
              <a:t>(1), </a:t>
            </a:r>
            <a:r>
              <a:rPr lang="en-US" b="1" dirty="0" smtClean="0"/>
              <a:t>S3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IETF protocols: FTP, SFTP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mplicit </a:t>
            </a:r>
            <a:r>
              <a:rPr lang="en-US" dirty="0" smtClean="0"/>
              <a:t>remote data transfers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rowsers </a:t>
            </a:r>
            <a:r>
              <a:rPr lang="en-US" dirty="0" smtClean="0"/>
              <a:t>(transfer files with HTTP)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mail </a:t>
            </a:r>
            <a:r>
              <a:rPr lang="en-US" dirty="0" smtClean="0"/>
              <a:t>clients (move files with IMAP/POP/SMTP)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dvantages</a:t>
            </a:r>
            <a:r>
              <a:rPr lang="en-US" dirty="0" smtClean="0"/>
              <a:t>: efficient, requires no OS support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isadvantages</a:t>
            </a:r>
            <a:r>
              <a:rPr lang="en-US" dirty="0" smtClean="0"/>
              <a:t>: latency, lack of transparency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Remote Disk Access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Goal: complete transparency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ormal </a:t>
            </a:r>
            <a:r>
              <a:rPr lang="en-GB" dirty="0"/>
              <a:t>file system calls work on remote files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programs “just work” with remote files</a:t>
            </a:r>
          </a:p>
          <a:p>
            <a:r>
              <a:rPr lang="en-GB" dirty="0"/>
              <a:t>Typical</a:t>
            </a:r>
            <a:r>
              <a:rPr lang="en-GB" dirty="0" smtClean="0"/>
              <a:t> </a:t>
            </a:r>
            <a:r>
              <a:rPr lang="en-GB" dirty="0" smtClean="0"/>
              <a:t>a</a:t>
            </a:r>
            <a:r>
              <a:rPr lang="en-GB" dirty="0" smtClean="0"/>
              <a:t>rchitectures</a:t>
            </a:r>
            <a:endParaRPr lang="en-GB" dirty="0" smtClean="0"/>
          </a:p>
          <a:p>
            <a:pPr lvl="1"/>
            <a:r>
              <a:rPr lang="en-GB" dirty="0" smtClean="0"/>
              <a:t>Storage Area Network (SCSI over Fibre Chanel)</a:t>
            </a:r>
            <a:endParaRPr lang="en-GB" dirty="0" smtClean="0"/>
          </a:p>
          <a:p>
            <a:pPr lvl="2"/>
            <a:r>
              <a:rPr lang="en-GB" dirty="0" smtClean="0"/>
              <a:t>V</a:t>
            </a:r>
            <a:r>
              <a:rPr lang="en-GB" dirty="0" smtClean="0"/>
              <a:t>ery </a:t>
            </a:r>
            <a:r>
              <a:rPr lang="en-GB" dirty="0" smtClean="0"/>
              <a:t>fast, very expensive, moderately scalable</a:t>
            </a:r>
          </a:p>
          <a:p>
            <a:pPr lvl="1"/>
            <a:r>
              <a:rPr lang="en-GB" dirty="0" err="1" smtClean="0"/>
              <a:t>iSCSI</a:t>
            </a:r>
            <a:r>
              <a:rPr lang="en-GB" dirty="0" smtClean="0"/>
              <a:t> (SCSI over </a:t>
            </a:r>
            <a:r>
              <a:rPr lang="en-GB" dirty="0" err="1" smtClean="0"/>
              <a:t>ethernet</a:t>
            </a:r>
            <a:r>
              <a:rPr lang="en-GB" dirty="0" smtClean="0"/>
              <a:t>)</a:t>
            </a:r>
            <a:endParaRPr lang="en-GB" dirty="0" smtClean="0"/>
          </a:p>
          <a:p>
            <a:pPr lvl="2"/>
            <a:r>
              <a:rPr lang="en-GB" dirty="0" smtClean="0"/>
              <a:t>C</a:t>
            </a:r>
            <a:r>
              <a:rPr lang="en-GB" dirty="0" smtClean="0"/>
              <a:t>lient </a:t>
            </a:r>
            <a:r>
              <a:rPr lang="en-GB" dirty="0" smtClean="0"/>
              <a:t>driver turns reads/writes into network requests</a:t>
            </a:r>
            <a:endParaRPr lang="en-GB" dirty="0" smtClean="0"/>
          </a:p>
          <a:p>
            <a:pPr lvl="2"/>
            <a:r>
              <a:rPr lang="en-GB" dirty="0" smtClean="0"/>
              <a:t>S</a:t>
            </a:r>
            <a:r>
              <a:rPr lang="en-GB" dirty="0" smtClean="0"/>
              <a:t>erver </a:t>
            </a:r>
            <a:r>
              <a:rPr lang="en-GB" dirty="0"/>
              <a:t>daemon </a:t>
            </a:r>
            <a:r>
              <a:rPr lang="en-GB" dirty="0" smtClean="0"/>
              <a:t>receives/serves requests</a:t>
            </a:r>
            <a:endParaRPr lang="en-GB" dirty="0" smtClean="0"/>
          </a:p>
          <a:p>
            <a:pPr lvl="2"/>
            <a:r>
              <a:rPr lang="en-GB" dirty="0" smtClean="0"/>
              <a:t>M</a:t>
            </a:r>
            <a:r>
              <a:rPr lang="en-GB" dirty="0" smtClean="0"/>
              <a:t>oderate </a:t>
            </a:r>
            <a:r>
              <a:rPr lang="en-GB" dirty="0" smtClean="0"/>
              <a:t>performance, inexpensive, highly scalable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AutoShape 3"/>
          <p:cNvSpPr>
            <a:spLocks noChangeArrowheads="1"/>
          </p:cNvSpPr>
          <p:nvPr/>
        </p:nvSpPr>
        <p:spPr bwMode="auto">
          <a:xfrm>
            <a:off x="56304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49248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524" name="Rectangle 44"/>
          <p:cNvSpPr>
            <a:spLocks noGrp="1" noChangeArrowheads="1"/>
          </p:cNvSpPr>
          <p:nvPr>
            <p:ph type="title"/>
          </p:nvPr>
        </p:nvSpPr>
        <p:spPr>
          <a:xfrm>
            <a:off x="355680" y="278740"/>
            <a:ext cx="8432640" cy="763280"/>
          </a:xfrm>
        </p:spPr>
        <p:txBody>
          <a:bodyPr/>
          <a:lstStyle/>
          <a:p>
            <a:r>
              <a:rPr lang="en-US" dirty="0"/>
              <a:t>Remote Disk Access Architecture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563040" y="1785788"/>
            <a:ext cx="3663360" cy="34563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system calls</a:t>
            </a:r>
            <a:endParaRPr lang="en-US" sz="1100" dirty="0">
              <a:cs typeface="Arial" charset="0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 rot="5400000">
            <a:off x="156163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UNIX FS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 rot="5400000">
            <a:off x="1113798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DOS FS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 rot="5400000">
            <a:off x="66307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 FS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493920" y="4018022"/>
            <a:ext cx="2488320" cy="325474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block I/O</a:t>
            </a:r>
            <a:endParaRPr lang="en-US" sz="1100" dirty="0">
              <a:cs typeface="Arial" charset="0"/>
            </a:endParaRPr>
          </a:p>
        </p:txBody>
      </p:sp>
      <p:sp>
        <p:nvSpPr>
          <p:cNvPr id="148494" name="AutoShape 14"/>
          <p:cNvSpPr>
            <a:spLocks noChangeArrowheads="1"/>
          </p:cNvSpPr>
          <p:nvPr/>
        </p:nvSpPr>
        <p:spPr bwMode="auto">
          <a:xfrm>
            <a:off x="42480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104688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151920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>
            <a:off x="1944000" y="3819281"/>
            <a:ext cx="1440" cy="20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 flipH="1">
            <a:off x="774720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 rot="5400000">
            <a:off x="2012358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EXT3 FS</a:t>
            </a:r>
          </a:p>
        </p:txBody>
      </p:sp>
      <p:sp>
        <p:nvSpPr>
          <p:cNvPr id="148511" name="Line 31"/>
          <p:cNvSpPr>
            <a:spLocks noChangeShapeType="1"/>
          </p:cNvSpPr>
          <p:nvPr/>
        </p:nvSpPr>
        <p:spPr bwMode="auto">
          <a:xfrm>
            <a:off x="239760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563040" y="2615315"/>
            <a:ext cx="2419200" cy="34707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virtual file system integration layer</a:t>
            </a:r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563040" y="2960951"/>
            <a:ext cx="27648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2705761" y="2960951"/>
            <a:ext cx="27792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8515" name="Rectangle 35"/>
          <p:cNvSpPr>
            <a:spLocks noChangeArrowheads="1"/>
          </p:cNvSpPr>
          <p:nvPr/>
        </p:nvSpPr>
        <p:spPr bwMode="auto">
          <a:xfrm>
            <a:off x="563040" y="2200551"/>
            <a:ext cx="829440" cy="34563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1530720" y="2200551"/>
            <a:ext cx="1036800" cy="34563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directory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2705760" y="2200551"/>
            <a:ext cx="152064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3702240" y="2615315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25" name="AutoShape 45"/>
          <p:cNvSpPr>
            <a:spLocks noChangeArrowheads="1"/>
          </p:cNvSpPr>
          <p:nvPr/>
        </p:nvSpPr>
        <p:spPr bwMode="auto">
          <a:xfrm>
            <a:off x="132336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526" name="AutoShape 46"/>
          <p:cNvSpPr>
            <a:spLocks noChangeArrowheads="1"/>
          </p:cNvSpPr>
          <p:nvPr/>
        </p:nvSpPr>
        <p:spPr bwMode="auto">
          <a:xfrm>
            <a:off x="125280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527" name="AutoShape 47"/>
          <p:cNvSpPr>
            <a:spLocks noChangeArrowheads="1"/>
          </p:cNvSpPr>
          <p:nvPr/>
        </p:nvSpPr>
        <p:spPr bwMode="auto">
          <a:xfrm>
            <a:off x="118512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48531" name="Line 51"/>
          <p:cNvSpPr>
            <a:spLocks noChangeShapeType="1"/>
          </p:cNvSpPr>
          <p:nvPr/>
        </p:nvSpPr>
        <p:spPr bwMode="auto">
          <a:xfrm flipH="1">
            <a:off x="1527841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32" name="AutoShape 52"/>
          <p:cNvSpPr>
            <a:spLocks noChangeArrowheads="1"/>
          </p:cNvSpPr>
          <p:nvPr/>
        </p:nvSpPr>
        <p:spPr bwMode="auto">
          <a:xfrm>
            <a:off x="2152800" y="4617125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remote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148533" name="AutoShape 53"/>
          <p:cNvSpPr>
            <a:spLocks noChangeArrowheads="1"/>
          </p:cNvSpPr>
          <p:nvPr/>
        </p:nvSpPr>
        <p:spPr bwMode="auto">
          <a:xfrm>
            <a:off x="3673440" y="4617125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48534" name="Rectangle 54"/>
          <p:cNvSpPr>
            <a:spLocks noChangeArrowheads="1"/>
          </p:cNvSpPr>
          <p:nvPr/>
        </p:nvSpPr>
        <p:spPr bwMode="auto">
          <a:xfrm>
            <a:off x="344160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48535" name="Rectangle 55"/>
          <p:cNvSpPr>
            <a:spLocks noChangeArrowheads="1"/>
          </p:cNvSpPr>
          <p:nvPr/>
        </p:nvSpPr>
        <p:spPr bwMode="auto">
          <a:xfrm>
            <a:off x="3702240" y="3636382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3702240" y="4051146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sp>
        <p:nvSpPr>
          <p:cNvPr id="148537" name="Rectangle 57"/>
          <p:cNvSpPr>
            <a:spLocks noChangeArrowheads="1"/>
          </p:cNvSpPr>
          <p:nvPr/>
        </p:nvSpPr>
        <p:spPr bwMode="auto">
          <a:xfrm>
            <a:off x="6783840" y="2681562"/>
            <a:ext cx="55296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device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38" name="Rectangle 58"/>
          <p:cNvSpPr>
            <a:spLocks noChangeArrowheads="1"/>
          </p:cNvSpPr>
          <p:nvPr/>
        </p:nvSpPr>
        <p:spPr bwMode="auto">
          <a:xfrm>
            <a:off x="6023520" y="2668601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39" name="AutoShape 59"/>
          <p:cNvSpPr>
            <a:spLocks noChangeArrowheads="1"/>
          </p:cNvSpPr>
          <p:nvPr/>
        </p:nvSpPr>
        <p:spPr bwMode="auto">
          <a:xfrm>
            <a:off x="5994720" y="467041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48540" name="Rectangle 60"/>
          <p:cNvSpPr>
            <a:spLocks noChangeArrowheads="1"/>
          </p:cNvSpPr>
          <p:nvPr/>
        </p:nvSpPr>
        <p:spPr bwMode="auto">
          <a:xfrm>
            <a:off x="6305760" y="3284985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6023520" y="3689668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48542" name="Rectangle 62"/>
          <p:cNvSpPr>
            <a:spLocks noChangeArrowheads="1"/>
          </p:cNvSpPr>
          <p:nvPr/>
        </p:nvSpPr>
        <p:spPr bwMode="auto">
          <a:xfrm>
            <a:off x="6023520" y="4104431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sp>
        <p:nvSpPr>
          <p:cNvPr id="148543" name="AutoShape 63"/>
          <p:cNvSpPr>
            <a:spLocks noChangeArrowheads="1"/>
          </p:cNvSpPr>
          <p:nvPr/>
        </p:nvSpPr>
        <p:spPr bwMode="auto">
          <a:xfrm>
            <a:off x="6783840" y="467329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48544" name="AutoShape 64"/>
          <p:cNvSpPr>
            <a:spLocks noChangeArrowheads="1"/>
          </p:cNvSpPr>
          <p:nvPr/>
        </p:nvSpPr>
        <p:spPr bwMode="auto">
          <a:xfrm>
            <a:off x="6507360" y="5502818"/>
            <a:ext cx="1105920" cy="553018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013"/>
            <a:r>
              <a:rPr lang="en-US" sz="1100" dirty="0">
                <a:latin typeface="Arial" charset="0"/>
                <a:cs typeface="Arial" charset="0"/>
              </a:rPr>
              <a:t>remote server</a:t>
            </a:r>
          </a:p>
          <a:p>
            <a:pPr algn="ctr" defTabSz="828013"/>
            <a:r>
              <a:rPr lang="en-US" sz="1100" dirty="0">
                <a:latin typeface="Arial" charset="0"/>
                <a:cs typeface="Arial" charset="0"/>
              </a:rPr>
              <a:t>file system</a:t>
            </a:r>
          </a:p>
        </p:txBody>
      </p:sp>
      <p:sp>
        <p:nvSpPr>
          <p:cNvPr id="148545" name="Text Box 65"/>
          <p:cNvSpPr txBox="1">
            <a:spLocks noChangeArrowheads="1"/>
          </p:cNvSpPr>
          <p:nvPr/>
        </p:nvSpPr>
        <p:spPr bwMode="auto">
          <a:xfrm>
            <a:off x="139248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client</a:t>
            </a:r>
          </a:p>
        </p:txBody>
      </p:sp>
      <p:sp>
        <p:nvSpPr>
          <p:cNvPr id="148546" name="Text Box 66"/>
          <p:cNvSpPr txBox="1">
            <a:spLocks noChangeArrowheads="1"/>
          </p:cNvSpPr>
          <p:nvPr/>
        </p:nvSpPr>
        <p:spPr bwMode="auto">
          <a:xfrm>
            <a:off x="567792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server</a:t>
            </a:r>
          </a:p>
        </p:txBody>
      </p:sp>
      <p:cxnSp>
        <p:nvCxnSpPr>
          <p:cNvPr id="148547" name="AutoShape 67"/>
          <p:cNvCxnSpPr>
            <a:cxnSpLocks noChangeShapeType="1"/>
            <a:stCxn id="148532" idx="2"/>
            <a:endCxn id="148519" idx="1"/>
          </p:cNvCxnSpPr>
          <p:nvPr/>
        </p:nvCxnSpPr>
        <p:spPr bwMode="auto">
          <a:xfrm rot="5400000" flipH="1" flipV="1">
            <a:off x="1967645" y="3353459"/>
            <a:ext cx="2196231" cy="1272960"/>
          </a:xfrm>
          <a:prstGeom prst="bentConnector4">
            <a:avLst>
              <a:gd name="adj1" fmla="val -9444"/>
              <a:gd name="adj2" fmla="val 60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8548" name="AutoShape 68"/>
          <p:cNvCxnSpPr>
            <a:cxnSpLocks noChangeShapeType="1"/>
            <a:stCxn id="148519" idx="2"/>
            <a:endCxn id="148533" idx="0"/>
          </p:cNvCxnSpPr>
          <p:nvPr/>
        </p:nvCxnSpPr>
        <p:spPr bwMode="auto">
          <a:xfrm>
            <a:off x="3944160" y="3168333"/>
            <a:ext cx="5760" cy="1448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552" name="AutoShape 72"/>
          <p:cNvCxnSpPr>
            <a:cxnSpLocks noChangeShapeType="1"/>
            <a:stCxn id="148543" idx="2"/>
            <a:endCxn id="148544" idx="1"/>
          </p:cNvCxnSpPr>
          <p:nvPr/>
        </p:nvCxnSpPr>
        <p:spPr bwMode="auto">
          <a:xfrm>
            <a:off x="7060320" y="5144220"/>
            <a:ext cx="0" cy="3585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553" name="AutoShape 73"/>
          <p:cNvCxnSpPr>
            <a:cxnSpLocks noChangeShapeType="1"/>
            <a:stCxn id="148533" idx="2"/>
            <a:endCxn id="148539" idx="2"/>
          </p:cNvCxnSpPr>
          <p:nvPr/>
        </p:nvCxnSpPr>
        <p:spPr bwMode="auto">
          <a:xfrm rot="16200000" flipH="1">
            <a:off x="5083918" y="3954058"/>
            <a:ext cx="53285" cy="2321280"/>
          </a:xfrm>
          <a:prstGeom prst="curvedConnector3">
            <a:avLst>
              <a:gd name="adj1" fmla="val 108918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8554" name="Rectangle 74"/>
          <p:cNvSpPr>
            <a:spLocks noChangeArrowheads="1"/>
          </p:cNvSpPr>
          <p:nvPr/>
        </p:nvSpPr>
        <p:spPr bwMode="auto">
          <a:xfrm>
            <a:off x="6023520" y="2253837"/>
            <a:ext cx="1313280" cy="3456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remote disk server</a:t>
            </a:r>
          </a:p>
        </p:txBody>
      </p:sp>
      <p:sp>
        <p:nvSpPr>
          <p:cNvPr id="148555" name="Line 75"/>
          <p:cNvSpPr>
            <a:spLocks noChangeShapeType="1"/>
          </p:cNvSpPr>
          <p:nvPr/>
        </p:nvSpPr>
        <p:spPr bwMode="auto">
          <a:xfrm flipV="1">
            <a:off x="6269760" y="2599473"/>
            <a:ext cx="0" cy="2073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56" name="Line 76"/>
          <p:cNvSpPr>
            <a:spLocks noChangeShapeType="1"/>
          </p:cNvSpPr>
          <p:nvPr/>
        </p:nvSpPr>
        <p:spPr bwMode="auto">
          <a:xfrm>
            <a:off x="7040160" y="2599473"/>
            <a:ext cx="0" cy="2073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57" name="Line 77"/>
          <p:cNvSpPr>
            <a:spLocks noChangeShapeType="1"/>
          </p:cNvSpPr>
          <p:nvPr/>
        </p:nvSpPr>
        <p:spPr bwMode="auto">
          <a:xfrm flipH="1">
            <a:off x="2429281" y="4337735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58" name="Rectangle 78"/>
          <p:cNvSpPr>
            <a:spLocks noChangeArrowheads="1"/>
          </p:cNvSpPr>
          <p:nvPr/>
        </p:nvSpPr>
        <p:spPr bwMode="auto">
          <a:xfrm>
            <a:off x="397584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148559" name="Rectangle 79"/>
          <p:cNvSpPr>
            <a:spLocks noChangeArrowheads="1"/>
          </p:cNvSpPr>
          <p:nvPr/>
        </p:nvSpPr>
        <p:spPr bwMode="auto">
          <a:xfrm>
            <a:off x="5747040" y="3290746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177139"/>
            <a:ext cx="8432640" cy="970662"/>
          </a:xfrm>
        </p:spPr>
        <p:txBody>
          <a:bodyPr/>
          <a:lstStyle/>
          <a:p>
            <a:r>
              <a:rPr lang="en-GB" dirty="0"/>
              <a:t>Rating Remote </a:t>
            </a:r>
            <a:r>
              <a:rPr lang="en-GB" dirty="0" smtClean="0"/>
              <a:t>Disk Access</a:t>
            </a: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471217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Advantages</a:t>
            </a:r>
            <a:r>
              <a:rPr lang="en-GB" dirty="0"/>
              <a:t>:</a:t>
            </a:r>
            <a:endParaRPr lang="en-GB" dirty="0" smtClean="0"/>
          </a:p>
          <a:p>
            <a:pPr lvl="1">
              <a:buFont typeface="Arial"/>
              <a:buChar char="–"/>
            </a:pPr>
            <a:r>
              <a:rPr lang="en-GB" dirty="0" smtClean="0"/>
              <a:t>P</a:t>
            </a:r>
            <a:r>
              <a:rPr lang="en-GB" dirty="0" smtClean="0"/>
              <a:t>rovides excellent transparency</a:t>
            </a:r>
          </a:p>
          <a:p>
            <a:pPr lvl="1">
              <a:buFont typeface="Arial"/>
              <a:buChar char="–"/>
            </a:pPr>
            <a:r>
              <a:rPr lang="en-GB" dirty="0" smtClean="0"/>
              <a:t>D</a:t>
            </a:r>
            <a:r>
              <a:rPr lang="en-GB" dirty="0" smtClean="0"/>
              <a:t>ecouples client hardware from storage capacity</a:t>
            </a:r>
          </a:p>
          <a:p>
            <a:pPr lvl="1">
              <a:buFont typeface="Arial"/>
              <a:buChar char="–"/>
            </a:pPr>
            <a:r>
              <a:rPr lang="en-GB" dirty="0" smtClean="0"/>
              <a:t>P</a:t>
            </a:r>
            <a:r>
              <a:rPr lang="en-GB" dirty="0" smtClean="0"/>
              <a:t>erformance/reliability/availability per back-end</a:t>
            </a:r>
          </a:p>
          <a:p>
            <a:r>
              <a:rPr lang="en-GB" dirty="0" smtClean="0"/>
              <a:t>Disadvantages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nefficient </a:t>
            </a:r>
            <a:r>
              <a:rPr lang="en-GB" dirty="0"/>
              <a:t>fixed partition space allocation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an’t </a:t>
            </a:r>
            <a:r>
              <a:rPr lang="en-GB" dirty="0"/>
              <a:t>support file sharing by multiple client systems</a:t>
            </a:r>
            <a:endParaRPr lang="en-GB" dirty="0" smtClean="0"/>
          </a:p>
          <a:p>
            <a:pPr lvl="1"/>
            <a:r>
              <a:rPr lang="en-GB" dirty="0" smtClean="0"/>
              <a:t>M</a:t>
            </a:r>
            <a:r>
              <a:rPr lang="en-GB" dirty="0" smtClean="0"/>
              <a:t>essage </a:t>
            </a:r>
            <a:r>
              <a:rPr lang="en-GB" dirty="0"/>
              <a:t>losses can cause file system </a:t>
            </a:r>
            <a:r>
              <a:rPr lang="en-GB" dirty="0" smtClean="0"/>
              <a:t>errors</a:t>
            </a:r>
          </a:p>
          <a:p>
            <a:r>
              <a:rPr lang="en-GB" dirty="0" smtClean="0"/>
              <a:t>This is THE model for Virtual Machines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File </a:t>
            </a:r>
            <a:r>
              <a:rPr lang="en-GB" dirty="0" smtClean="0"/>
              <a:t>Access</a:t>
            </a:r>
            <a:endParaRPr lang="en-GB" dirty="0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dirty="0"/>
              <a:t>Goal: complete transparency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N</a:t>
            </a:r>
            <a:r>
              <a:rPr lang="en-GB" dirty="0" smtClean="0"/>
              <a:t>ormal </a:t>
            </a:r>
            <a:r>
              <a:rPr lang="en-GB" dirty="0"/>
              <a:t>file system calls work on remote files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S</a:t>
            </a:r>
            <a:r>
              <a:rPr lang="en-GB" dirty="0" smtClean="0"/>
              <a:t>upport </a:t>
            </a:r>
            <a:r>
              <a:rPr lang="en-GB" dirty="0"/>
              <a:t>file sharing by multiple clients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 smtClean="0"/>
              <a:t>P</a:t>
            </a:r>
            <a:r>
              <a:rPr lang="en-GB" dirty="0" smtClean="0"/>
              <a:t>erformance</a:t>
            </a:r>
            <a:r>
              <a:rPr lang="en-GB" dirty="0"/>
              <a:t>, availability, reliability, scalability</a:t>
            </a:r>
          </a:p>
          <a:p>
            <a:pPr>
              <a:lnSpc>
                <a:spcPct val="83000"/>
              </a:lnSpc>
            </a:pPr>
            <a:r>
              <a:rPr lang="en-GB" dirty="0"/>
              <a:t>Typical</a:t>
            </a:r>
            <a:r>
              <a:rPr lang="en-GB" dirty="0" smtClean="0"/>
              <a:t> architecture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E</a:t>
            </a:r>
            <a:r>
              <a:rPr lang="en-GB" dirty="0" smtClean="0"/>
              <a:t>xploits </a:t>
            </a:r>
            <a:r>
              <a:rPr lang="en-GB" dirty="0"/>
              <a:t>plug-in file system architecture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C</a:t>
            </a:r>
            <a:r>
              <a:rPr lang="en-GB" dirty="0" smtClean="0"/>
              <a:t>lient</a:t>
            </a:r>
            <a:r>
              <a:rPr lang="en-GB" dirty="0"/>
              <a:t>-side file system </a:t>
            </a:r>
            <a:r>
              <a:rPr lang="en-GB" dirty="0" smtClean="0"/>
              <a:t>is </a:t>
            </a:r>
            <a:r>
              <a:rPr lang="en-GB" dirty="0"/>
              <a:t>a local proxy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T</a:t>
            </a:r>
            <a:r>
              <a:rPr lang="en-GB" dirty="0" smtClean="0"/>
              <a:t>ranslates </a:t>
            </a:r>
            <a:r>
              <a:rPr lang="en-GB" dirty="0"/>
              <a:t>file operations into network requests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S</a:t>
            </a:r>
            <a:r>
              <a:rPr lang="en-GB" dirty="0" smtClean="0"/>
              <a:t>erver</a:t>
            </a:r>
            <a:r>
              <a:rPr lang="en-GB" dirty="0"/>
              <a:t>-side daemon receives/process requests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T</a:t>
            </a:r>
            <a:r>
              <a:rPr lang="en-GB" dirty="0" smtClean="0"/>
              <a:t>ranslates </a:t>
            </a:r>
            <a:r>
              <a:rPr lang="en-GB" dirty="0"/>
              <a:t>them into real file system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AutoShape 2"/>
          <p:cNvSpPr>
            <a:spLocks noChangeArrowheads="1"/>
          </p:cNvSpPr>
          <p:nvPr/>
        </p:nvSpPr>
        <p:spPr bwMode="auto">
          <a:xfrm>
            <a:off x="56304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23" name="AutoShape 3"/>
          <p:cNvSpPr>
            <a:spLocks noChangeArrowheads="1"/>
          </p:cNvSpPr>
          <p:nvPr/>
        </p:nvSpPr>
        <p:spPr bwMode="auto">
          <a:xfrm>
            <a:off x="49248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278740"/>
            <a:ext cx="8432640" cy="763280"/>
          </a:xfrm>
        </p:spPr>
        <p:txBody>
          <a:bodyPr/>
          <a:lstStyle/>
          <a:p>
            <a:r>
              <a:rPr lang="en-US" dirty="0"/>
              <a:t>Remote File Access Architecture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63040" y="1785788"/>
            <a:ext cx="3663360" cy="34563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system calls</a:t>
            </a:r>
            <a:endParaRPr lang="en-US" sz="1100" dirty="0">
              <a:cs typeface="Arial" charset="0"/>
            </a:endParaRP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 rot="5400000">
            <a:off x="156163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UNIX FS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 rot="5400000">
            <a:off x="1113798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DOS FS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 rot="5400000">
            <a:off x="66307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 FS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493920" y="4018022"/>
            <a:ext cx="2488320" cy="325474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block I/O</a:t>
            </a:r>
            <a:endParaRPr lang="en-US" sz="1100" dirty="0">
              <a:cs typeface="Arial" charset="0"/>
            </a:endParaRPr>
          </a:p>
        </p:txBody>
      </p:sp>
      <p:sp>
        <p:nvSpPr>
          <p:cNvPr id="184330" name="AutoShape 10"/>
          <p:cNvSpPr>
            <a:spLocks noChangeArrowheads="1"/>
          </p:cNvSpPr>
          <p:nvPr/>
        </p:nvSpPr>
        <p:spPr bwMode="auto">
          <a:xfrm>
            <a:off x="42480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104688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151920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3" name="Line 13"/>
          <p:cNvSpPr>
            <a:spLocks noChangeShapeType="1"/>
          </p:cNvSpPr>
          <p:nvPr/>
        </p:nvSpPr>
        <p:spPr bwMode="auto">
          <a:xfrm>
            <a:off x="1944000" y="3819281"/>
            <a:ext cx="1440" cy="20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4" name="Line 14"/>
          <p:cNvSpPr>
            <a:spLocks noChangeShapeType="1"/>
          </p:cNvSpPr>
          <p:nvPr/>
        </p:nvSpPr>
        <p:spPr bwMode="auto">
          <a:xfrm flipH="1">
            <a:off x="774720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 rot="5400000">
            <a:off x="2012358" y="3275641"/>
            <a:ext cx="803604" cy="3124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remote FS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63040" y="2615315"/>
            <a:ext cx="2419200" cy="34707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virtual file system integration layer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563040" y="2960951"/>
            <a:ext cx="27648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2705761" y="2960951"/>
            <a:ext cx="27792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563040" y="2200551"/>
            <a:ext cx="829440" cy="34563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1530720" y="2200551"/>
            <a:ext cx="1036800" cy="34563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directory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2705760" y="2200551"/>
            <a:ext cx="152064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3450240" y="2615315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84345" name="AutoShape 25"/>
          <p:cNvSpPr>
            <a:spLocks noChangeArrowheads="1"/>
          </p:cNvSpPr>
          <p:nvPr/>
        </p:nvSpPr>
        <p:spPr bwMode="auto">
          <a:xfrm>
            <a:off x="132336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46" name="AutoShape 26"/>
          <p:cNvSpPr>
            <a:spLocks noChangeArrowheads="1"/>
          </p:cNvSpPr>
          <p:nvPr/>
        </p:nvSpPr>
        <p:spPr bwMode="auto">
          <a:xfrm>
            <a:off x="125280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47" name="AutoShape 27"/>
          <p:cNvSpPr>
            <a:spLocks noChangeArrowheads="1"/>
          </p:cNvSpPr>
          <p:nvPr/>
        </p:nvSpPr>
        <p:spPr bwMode="auto">
          <a:xfrm>
            <a:off x="118512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84348" name="Line 28"/>
          <p:cNvSpPr>
            <a:spLocks noChangeShapeType="1"/>
          </p:cNvSpPr>
          <p:nvPr/>
        </p:nvSpPr>
        <p:spPr bwMode="auto">
          <a:xfrm flipH="1">
            <a:off x="1527841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50" name="AutoShape 30"/>
          <p:cNvSpPr>
            <a:spLocks noChangeArrowheads="1"/>
          </p:cNvSpPr>
          <p:nvPr/>
        </p:nvSpPr>
        <p:spPr bwMode="auto">
          <a:xfrm>
            <a:off x="3421440" y="4617125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318960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84352" name="Rectangle 32"/>
          <p:cNvSpPr>
            <a:spLocks noChangeArrowheads="1"/>
          </p:cNvSpPr>
          <p:nvPr/>
        </p:nvSpPr>
        <p:spPr bwMode="auto">
          <a:xfrm>
            <a:off x="3450240" y="3636382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3450240" y="4051146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sp>
        <p:nvSpPr>
          <p:cNvPr id="184361" name="AutoShape 41"/>
          <p:cNvSpPr>
            <a:spLocks noChangeArrowheads="1"/>
          </p:cNvSpPr>
          <p:nvPr/>
        </p:nvSpPr>
        <p:spPr bwMode="auto">
          <a:xfrm>
            <a:off x="6760800" y="5455293"/>
            <a:ext cx="1105920" cy="553018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62" name="Text Box 42"/>
          <p:cNvSpPr txBox="1">
            <a:spLocks noChangeArrowheads="1"/>
          </p:cNvSpPr>
          <p:nvPr/>
        </p:nvSpPr>
        <p:spPr bwMode="auto">
          <a:xfrm>
            <a:off x="139248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client</a:t>
            </a:r>
          </a:p>
        </p:txBody>
      </p:sp>
      <p:sp>
        <p:nvSpPr>
          <p:cNvPr id="184363" name="Text Box 43"/>
          <p:cNvSpPr txBox="1">
            <a:spLocks noChangeArrowheads="1"/>
          </p:cNvSpPr>
          <p:nvPr/>
        </p:nvSpPr>
        <p:spPr bwMode="auto">
          <a:xfrm>
            <a:off x="567792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server</a:t>
            </a:r>
          </a:p>
        </p:txBody>
      </p:sp>
      <p:cxnSp>
        <p:nvCxnSpPr>
          <p:cNvPr id="184364" name="AutoShape 44"/>
          <p:cNvCxnSpPr>
            <a:cxnSpLocks noChangeShapeType="1"/>
            <a:stCxn id="184336" idx="0"/>
            <a:endCxn id="184344" idx="1"/>
          </p:cNvCxnSpPr>
          <p:nvPr/>
        </p:nvCxnSpPr>
        <p:spPr bwMode="auto">
          <a:xfrm flipV="1">
            <a:off x="2571840" y="2891824"/>
            <a:ext cx="878400" cy="541497"/>
          </a:xfrm>
          <a:prstGeom prst="bentConnector3">
            <a:avLst>
              <a:gd name="adj1" fmla="val 583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4365" name="AutoShape 45"/>
          <p:cNvCxnSpPr>
            <a:cxnSpLocks noChangeShapeType="1"/>
            <a:stCxn id="184344" idx="2"/>
            <a:endCxn id="184350" idx="0"/>
          </p:cNvCxnSpPr>
          <p:nvPr/>
        </p:nvCxnSpPr>
        <p:spPr bwMode="auto">
          <a:xfrm>
            <a:off x="3692160" y="3168333"/>
            <a:ext cx="5760" cy="1448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4367" name="AutoShape 47"/>
          <p:cNvCxnSpPr>
            <a:cxnSpLocks noChangeShapeType="1"/>
            <a:stCxn id="184350" idx="2"/>
            <a:endCxn id="184402" idx="2"/>
          </p:cNvCxnSpPr>
          <p:nvPr/>
        </p:nvCxnSpPr>
        <p:spPr bwMode="auto">
          <a:xfrm rot="5400000" flipH="1" flipV="1">
            <a:off x="4804559" y="3965574"/>
            <a:ext cx="15842" cy="2229120"/>
          </a:xfrm>
          <a:prstGeom prst="curvedConnector3">
            <a:avLst>
              <a:gd name="adj1" fmla="val -365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372384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184374" name="AutoShape 54"/>
          <p:cNvSpPr>
            <a:spLocks noChangeArrowheads="1"/>
          </p:cNvSpPr>
          <p:nvPr/>
        </p:nvSpPr>
        <p:spPr bwMode="auto">
          <a:xfrm>
            <a:off x="2240640" y="4535037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75" name="AutoShape 55"/>
          <p:cNvSpPr>
            <a:spLocks noChangeArrowheads="1"/>
          </p:cNvSpPr>
          <p:nvPr/>
        </p:nvSpPr>
        <p:spPr bwMode="auto">
          <a:xfrm>
            <a:off x="2170081" y="4602724"/>
            <a:ext cx="55440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76" name="AutoShape 56"/>
          <p:cNvSpPr>
            <a:spLocks noChangeArrowheads="1"/>
          </p:cNvSpPr>
          <p:nvPr/>
        </p:nvSpPr>
        <p:spPr bwMode="auto">
          <a:xfrm>
            <a:off x="2102400" y="467041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flash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84371" name="Line 51"/>
          <p:cNvSpPr>
            <a:spLocks noChangeShapeType="1"/>
          </p:cNvSpPr>
          <p:nvPr/>
        </p:nvSpPr>
        <p:spPr bwMode="auto">
          <a:xfrm flipH="1">
            <a:off x="2429281" y="4337735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83" name="Rectangle 63"/>
          <p:cNvSpPr>
            <a:spLocks noChangeArrowheads="1"/>
          </p:cNvSpPr>
          <p:nvPr/>
        </p:nvSpPr>
        <p:spPr bwMode="auto">
          <a:xfrm>
            <a:off x="6680160" y="4051146"/>
            <a:ext cx="1244160" cy="325474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block I/O</a:t>
            </a:r>
            <a:endParaRPr lang="en-US" sz="1100" dirty="0">
              <a:cs typeface="Arial" charset="0"/>
            </a:endParaRPr>
          </a:p>
        </p:txBody>
      </p:sp>
      <p:sp>
        <p:nvSpPr>
          <p:cNvPr id="184389" name="Rectangle 69"/>
          <p:cNvSpPr>
            <a:spLocks noChangeArrowheads="1"/>
          </p:cNvSpPr>
          <p:nvPr/>
        </p:nvSpPr>
        <p:spPr bwMode="auto">
          <a:xfrm rot="5400000">
            <a:off x="6893958" y="3259800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EXT3 FS</a:t>
            </a:r>
          </a:p>
        </p:txBody>
      </p:sp>
      <p:sp>
        <p:nvSpPr>
          <p:cNvPr id="184391" name="Rectangle 71"/>
          <p:cNvSpPr>
            <a:spLocks noChangeArrowheads="1"/>
          </p:cNvSpPr>
          <p:nvPr/>
        </p:nvSpPr>
        <p:spPr bwMode="auto">
          <a:xfrm>
            <a:off x="6644160" y="2599474"/>
            <a:ext cx="1313280" cy="347076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</a:endParaRPr>
          </a:p>
        </p:txBody>
      </p:sp>
      <p:sp>
        <p:nvSpPr>
          <p:cNvPr id="184392" name="Rectangle 72"/>
          <p:cNvSpPr>
            <a:spLocks noChangeArrowheads="1"/>
          </p:cNvSpPr>
          <p:nvPr/>
        </p:nvSpPr>
        <p:spPr bwMode="auto">
          <a:xfrm>
            <a:off x="6644160" y="2945110"/>
            <a:ext cx="276480" cy="41332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93" name="Rectangle 73"/>
          <p:cNvSpPr>
            <a:spLocks noChangeArrowheads="1"/>
          </p:cNvSpPr>
          <p:nvPr/>
        </p:nvSpPr>
        <p:spPr bwMode="auto">
          <a:xfrm>
            <a:off x="7680960" y="2945110"/>
            <a:ext cx="277920" cy="41332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97" name="Rectangle 77"/>
          <p:cNvSpPr>
            <a:spLocks noChangeArrowheads="1"/>
          </p:cNvSpPr>
          <p:nvPr/>
        </p:nvSpPr>
        <p:spPr bwMode="auto">
          <a:xfrm>
            <a:off x="5679360" y="2599473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84400" name="AutoShape 80"/>
          <p:cNvSpPr>
            <a:spLocks noChangeArrowheads="1"/>
          </p:cNvSpPr>
          <p:nvPr/>
        </p:nvSpPr>
        <p:spPr bwMode="auto">
          <a:xfrm>
            <a:off x="7037280" y="467329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84402" name="AutoShape 82"/>
          <p:cNvSpPr>
            <a:spLocks noChangeArrowheads="1"/>
          </p:cNvSpPr>
          <p:nvPr/>
        </p:nvSpPr>
        <p:spPr bwMode="auto">
          <a:xfrm>
            <a:off x="5650560" y="4601284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84403" name="Rectangle 83"/>
          <p:cNvSpPr>
            <a:spLocks noChangeArrowheads="1"/>
          </p:cNvSpPr>
          <p:nvPr/>
        </p:nvSpPr>
        <p:spPr bwMode="auto">
          <a:xfrm>
            <a:off x="5418720" y="3205777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84404" name="Rectangle 84"/>
          <p:cNvSpPr>
            <a:spLocks noChangeArrowheads="1"/>
          </p:cNvSpPr>
          <p:nvPr/>
        </p:nvSpPr>
        <p:spPr bwMode="auto">
          <a:xfrm>
            <a:off x="5679360" y="3620540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84405" name="Rectangle 85"/>
          <p:cNvSpPr>
            <a:spLocks noChangeArrowheads="1"/>
          </p:cNvSpPr>
          <p:nvPr/>
        </p:nvSpPr>
        <p:spPr bwMode="auto">
          <a:xfrm>
            <a:off x="5679360" y="4035304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cxnSp>
        <p:nvCxnSpPr>
          <p:cNvPr id="184406" name="AutoShape 86"/>
          <p:cNvCxnSpPr>
            <a:cxnSpLocks noChangeShapeType="1"/>
            <a:stCxn id="184397" idx="0"/>
            <a:endCxn id="184413" idx="1"/>
          </p:cNvCxnSpPr>
          <p:nvPr/>
        </p:nvCxnSpPr>
        <p:spPr bwMode="auto">
          <a:xfrm rot="16200000">
            <a:off x="6092620" y="2047933"/>
            <a:ext cx="380200" cy="72288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4407" name="AutoShape 87"/>
          <p:cNvCxnSpPr>
            <a:cxnSpLocks noChangeShapeType="1"/>
            <a:stCxn id="184402" idx="0"/>
            <a:endCxn id="184397" idx="2"/>
          </p:cNvCxnSpPr>
          <p:nvPr/>
        </p:nvCxnSpPr>
        <p:spPr bwMode="auto">
          <a:xfrm flipH="1" flipV="1">
            <a:off x="5921280" y="3152492"/>
            <a:ext cx="5760" cy="1448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408" name="Rectangle 88"/>
          <p:cNvSpPr>
            <a:spLocks noChangeArrowheads="1"/>
          </p:cNvSpPr>
          <p:nvPr/>
        </p:nvSpPr>
        <p:spPr bwMode="auto">
          <a:xfrm>
            <a:off x="5952960" y="3205777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184413" name="Rectangle 93"/>
          <p:cNvSpPr>
            <a:spLocks noChangeArrowheads="1"/>
          </p:cNvSpPr>
          <p:nvPr/>
        </p:nvSpPr>
        <p:spPr bwMode="auto">
          <a:xfrm>
            <a:off x="6644160" y="2046455"/>
            <a:ext cx="1313280" cy="3456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remote FS server</a:t>
            </a:r>
          </a:p>
        </p:txBody>
      </p:sp>
      <p:cxnSp>
        <p:nvCxnSpPr>
          <p:cNvPr id="184415" name="AutoShape 95"/>
          <p:cNvCxnSpPr>
            <a:cxnSpLocks noChangeShapeType="1"/>
            <a:stCxn id="184413" idx="2"/>
            <a:endCxn id="184361" idx="1"/>
          </p:cNvCxnSpPr>
          <p:nvPr/>
        </p:nvCxnSpPr>
        <p:spPr bwMode="auto">
          <a:xfrm>
            <a:off x="7300800" y="2392092"/>
            <a:ext cx="12960" cy="30632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177139"/>
            <a:ext cx="8432640" cy="901535"/>
          </a:xfrm>
        </p:spPr>
        <p:txBody>
          <a:bodyPr/>
          <a:lstStyle/>
          <a:p>
            <a:r>
              <a:rPr lang="en-GB"/>
              <a:t>Rating Remote File Access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5057811"/>
          </a:xfrm>
        </p:spPr>
        <p:txBody>
          <a:bodyPr>
            <a:normAutofit/>
          </a:bodyPr>
          <a:lstStyle/>
          <a:p>
            <a:r>
              <a:rPr lang="en-GB" dirty="0"/>
              <a:t>Advantages</a:t>
            </a:r>
            <a:endParaRPr lang="en-GB" dirty="0" smtClean="0"/>
          </a:p>
          <a:p>
            <a:pPr lvl="1"/>
            <a:r>
              <a:rPr lang="en-GB" dirty="0"/>
              <a:t>V</a:t>
            </a:r>
            <a:r>
              <a:rPr lang="en-GB" dirty="0" smtClean="0"/>
              <a:t>ery </a:t>
            </a:r>
            <a:r>
              <a:rPr lang="en-GB" dirty="0"/>
              <a:t>good application level transparency</a:t>
            </a:r>
            <a:endParaRPr lang="en-GB" dirty="0" smtClean="0"/>
          </a:p>
          <a:p>
            <a:pPr lvl="1"/>
            <a:r>
              <a:rPr lang="en-GB" dirty="0"/>
              <a:t>V</a:t>
            </a:r>
            <a:r>
              <a:rPr lang="en-GB" dirty="0" smtClean="0"/>
              <a:t>ery </a:t>
            </a:r>
            <a:r>
              <a:rPr lang="en-GB" dirty="0"/>
              <a:t>good functional encapsulation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ble </a:t>
            </a:r>
            <a:r>
              <a:rPr lang="en-GB" dirty="0"/>
              <a:t>to support multi-client file sharing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otential </a:t>
            </a:r>
            <a:r>
              <a:rPr lang="en-GB" dirty="0"/>
              <a:t>for good performance and robustness</a:t>
            </a:r>
          </a:p>
          <a:p>
            <a:r>
              <a:rPr lang="en-GB" dirty="0"/>
              <a:t>Disadvantages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t </a:t>
            </a:r>
            <a:r>
              <a:rPr lang="en-GB" dirty="0"/>
              <a:t>least part of implementation must be in the OS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/>
              <a:t>and server sides tend to be fairly </a:t>
            </a:r>
            <a:r>
              <a:rPr lang="en-GB" dirty="0" smtClean="0"/>
              <a:t>complex</a:t>
            </a:r>
          </a:p>
          <a:p>
            <a:r>
              <a:rPr lang="en-GB" dirty="0" smtClean="0"/>
              <a:t>This is THE model for client/server storage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logical extension of client/server model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services accessed via </a:t>
            </a:r>
            <a:r>
              <a:rPr lang="en-US" u="sng" dirty="0" smtClean="0"/>
              <a:t>standard</a:t>
            </a:r>
            <a:r>
              <a:rPr lang="en-US" dirty="0" smtClean="0"/>
              <a:t> protocols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en-US" dirty="0" smtClean="0"/>
              <a:t>paque </a:t>
            </a:r>
            <a:r>
              <a:rPr lang="en-US" dirty="0" smtClean="0"/>
              <a:t>encapsulation of servers/resources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esources </a:t>
            </a:r>
            <a:r>
              <a:rPr lang="en-US" dirty="0" smtClean="0"/>
              <a:t>are abstract/logical, thin-provisioned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ne </a:t>
            </a:r>
            <a:r>
              <a:rPr lang="en-US" dirty="0" smtClean="0"/>
              <a:t>highly </a:t>
            </a:r>
            <a:r>
              <a:rPr lang="en-US" dirty="0" smtClean="0"/>
              <a:t>available </a:t>
            </a:r>
            <a:r>
              <a:rPr lang="en-US" dirty="0" smtClean="0"/>
              <a:t>IP address for all services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irroring</a:t>
            </a:r>
            <a:r>
              <a:rPr lang="en-US" dirty="0" smtClean="0"/>
              <a:t>/migration happen under the covers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 smtClean="0"/>
              <a:t>rotocols </a:t>
            </a:r>
            <a:r>
              <a:rPr lang="en-US" dirty="0" smtClean="0"/>
              <a:t>likely to be WAN-scale optimized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dvantages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imple</a:t>
            </a:r>
            <a:r>
              <a:rPr lang="en-US" dirty="0" smtClean="0"/>
              <a:t>, scalable, highly available, low cost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very compelling business model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Disk/File Access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1371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1371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22098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5638800" y="13716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5638800" y="2209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3124200" y="16383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4762500" y="2057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533400" y="31242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Distributed File System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1148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12192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84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an 26"/>
          <p:cNvSpPr/>
          <p:nvPr/>
        </p:nvSpPr>
        <p:spPr>
          <a:xfrm>
            <a:off x="25908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39624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16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an 30"/>
          <p:cNvSpPr/>
          <p:nvPr/>
        </p:nvSpPr>
        <p:spPr>
          <a:xfrm>
            <a:off x="53340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294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67818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7" idx="2"/>
            <a:endCxn id="18" idx="0"/>
          </p:cNvCxnSpPr>
          <p:nvPr/>
        </p:nvCxnSpPr>
        <p:spPr>
          <a:xfrm rot="5400000">
            <a:off x="2819400" y="3467100"/>
            <a:ext cx="381000" cy="2743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2"/>
            <a:endCxn id="30" idx="0"/>
          </p:cNvCxnSpPr>
          <p:nvPr/>
        </p:nvCxnSpPr>
        <p:spPr>
          <a:xfrm rot="16200000" flipH="1">
            <a:off x="4876800" y="4152900"/>
            <a:ext cx="38100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7" idx="2"/>
            <a:endCxn id="26" idx="0"/>
          </p:cNvCxnSpPr>
          <p:nvPr/>
        </p:nvCxnSpPr>
        <p:spPr>
          <a:xfrm rot="5400000">
            <a:off x="3505200" y="4152900"/>
            <a:ext cx="38100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7" idx="2"/>
            <a:endCxn id="32" idx="0"/>
          </p:cNvCxnSpPr>
          <p:nvPr/>
        </p:nvCxnSpPr>
        <p:spPr>
          <a:xfrm rot="16200000" flipH="1">
            <a:off x="5600700" y="3429000"/>
            <a:ext cx="381000" cy="2819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  <a:endCxn id="28" idx="0"/>
          </p:cNvCxnSpPr>
          <p:nvPr/>
        </p:nvCxnSpPr>
        <p:spPr>
          <a:xfrm rot="5400000">
            <a:off x="4191000" y="48387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</a:t>
            </a:r>
            <a:r>
              <a:rPr lang="en-US" dirty="0" smtClean="0"/>
              <a:t>vs. Distributed </a:t>
            </a:r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US" dirty="0" smtClean="0"/>
              <a:t>Remote</a:t>
            </a:r>
            <a:r>
              <a:rPr lang="en-US" dirty="0" smtClean="0"/>
              <a:t> file </a:t>
            </a:r>
            <a:r>
              <a:rPr lang="en-US" dirty="0" smtClean="0"/>
              <a:t>a</a:t>
            </a:r>
            <a:r>
              <a:rPr lang="en-US" dirty="0" smtClean="0"/>
              <a:t>ccess </a:t>
            </a:r>
            <a:r>
              <a:rPr lang="en-US" dirty="0" smtClean="0"/>
              <a:t>(e.g</a:t>
            </a:r>
            <a:r>
              <a:rPr lang="en-US" dirty="0" smtClean="0"/>
              <a:t>., </a:t>
            </a:r>
            <a:r>
              <a:rPr lang="en-US" dirty="0" smtClean="0"/>
              <a:t>NFS, CIFS)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talks to (per FS) primary server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econdary </a:t>
            </a:r>
            <a:r>
              <a:rPr lang="en-US" dirty="0" smtClean="0"/>
              <a:t>server may take over if primary fails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dvantages</a:t>
            </a:r>
            <a:r>
              <a:rPr lang="en-US" dirty="0" smtClean="0"/>
              <a:t>: simplicity</a:t>
            </a:r>
          </a:p>
          <a:p>
            <a:r>
              <a:rPr lang="en-US" dirty="0" smtClean="0"/>
              <a:t>Distributed</a:t>
            </a:r>
            <a:r>
              <a:rPr lang="en-US" dirty="0" smtClean="0"/>
              <a:t> file </a:t>
            </a:r>
            <a:r>
              <a:rPr lang="en-US" dirty="0" smtClean="0"/>
              <a:t>s</a:t>
            </a:r>
            <a:r>
              <a:rPr lang="en-US" dirty="0" smtClean="0"/>
              <a:t>ystem </a:t>
            </a:r>
            <a:r>
              <a:rPr lang="en-US" dirty="0" smtClean="0"/>
              <a:t>(e.g</a:t>
            </a:r>
            <a:r>
              <a:rPr lang="en-US" dirty="0" smtClean="0"/>
              <a:t>., </a:t>
            </a:r>
            <a:r>
              <a:rPr lang="en-US" dirty="0" err="1" smtClean="0"/>
              <a:t>Ceph</a:t>
            </a:r>
            <a:r>
              <a:rPr lang="en-US" dirty="0" smtClean="0"/>
              <a:t>, </a:t>
            </a:r>
            <a:r>
              <a:rPr lang="en-US" dirty="0" err="1" smtClean="0"/>
              <a:t>RAMCloud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is spread across numerous servers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may talk directly to many/all of them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dvantages</a:t>
            </a:r>
            <a:r>
              <a:rPr lang="en-US" dirty="0" smtClean="0"/>
              <a:t>: performance, scalability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isadvantages</a:t>
            </a:r>
            <a:r>
              <a:rPr lang="en-US" dirty="0" smtClean="0"/>
              <a:t>: complexity++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Data on other machines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Remote file access architectures</a:t>
            </a: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Challenges in remote data access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Security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Reliability and availability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Performance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Scalability</a:t>
            </a: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For Remote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issues:</a:t>
            </a:r>
          </a:p>
          <a:p>
            <a:pPr lvl="1"/>
            <a:r>
              <a:rPr lang="en-US" dirty="0" smtClean="0"/>
              <a:t> Privacy and integrity for data on the network</a:t>
            </a:r>
          </a:p>
          <a:p>
            <a:pPr lvl="2"/>
            <a:r>
              <a:rPr lang="en-US" dirty="0" smtClean="0"/>
              <a:t>Solution: encrypt all data sent over network</a:t>
            </a:r>
          </a:p>
          <a:p>
            <a:pPr lvl="1"/>
            <a:r>
              <a:rPr lang="en-US" dirty="0" smtClean="0"/>
              <a:t>Authentication of remote users</a:t>
            </a:r>
          </a:p>
          <a:p>
            <a:pPr lvl="2"/>
            <a:r>
              <a:rPr lang="en-US" dirty="0" smtClean="0"/>
              <a:t>Solution: various approaches</a:t>
            </a:r>
          </a:p>
          <a:p>
            <a:pPr lvl="1"/>
            <a:r>
              <a:rPr lang="en-US" dirty="0" smtClean="0"/>
              <a:t>Trustworthiness of remote sites</a:t>
            </a:r>
          </a:p>
          <a:p>
            <a:pPr lvl="2"/>
            <a:r>
              <a:rPr lang="en-US" dirty="0" smtClean="0"/>
              <a:t>Solution: various approaches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4850" y="525463"/>
            <a:ext cx="77660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access</a:t>
            </a:r>
          </a:p>
          <a:p>
            <a:r>
              <a:rPr lang="en-US" dirty="0" smtClean="0"/>
              <a:t>Peer-to-peer approaches</a:t>
            </a:r>
          </a:p>
          <a:p>
            <a:r>
              <a:rPr lang="en-US" dirty="0" smtClean="0"/>
              <a:t>Server authentication approaches</a:t>
            </a:r>
          </a:p>
          <a:p>
            <a:r>
              <a:rPr lang="en-US" dirty="0" smtClean="0"/>
              <a:t>Domain authentication approaches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</a:t>
            </a:r>
            <a:r>
              <a:rPr lang="en-US" dirty="0" smtClean="0"/>
              <a:t>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files</a:t>
            </a:r>
            <a:r>
              <a:rPr lang="en-US" dirty="0" smtClean="0"/>
              <a:t> are available </a:t>
            </a:r>
            <a:r>
              <a:rPr lang="en-US" dirty="0" smtClean="0"/>
              <a:t>to all users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o </a:t>
            </a:r>
            <a:r>
              <a:rPr lang="en-US" dirty="0" smtClean="0"/>
              <a:t>authentication required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ay </a:t>
            </a:r>
            <a:r>
              <a:rPr lang="en-US" dirty="0" smtClean="0"/>
              <a:t>be limited to read-only access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xamples</a:t>
            </a:r>
            <a:r>
              <a:rPr lang="en-US" dirty="0" smtClean="0"/>
              <a:t>: anonymous FTP, HTTP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dvantages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imple </a:t>
            </a:r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isadvantages</a:t>
            </a:r>
          </a:p>
          <a:p>
            <a:pPr lvl="1"/>
            <a:r>
              <a:rPr lang="en-US" dirty="0" smtClean="0"/>
              <a:t>Can’t provide information </a:t>
            </a:r>
            <a:r>
              <a:rPr lang="en-US" dirty="0" smtClean="0"/>
              <a:t>privacy</a:t>
            </a:r>
            <a:endParaRPr lang="en-US" dirty="0" smtClean="0"/>
          </a:p>
          <a:p>
            <a:pPr lvl="1"/>
            <a:r>
              <a:rPr lang="en-US" dirty="0" smtClean="0"/>
              <a:t>Usually unacceptable for write </a:t>
            </a:r>
            <a:r>
              <a:rPr lang="en-US" dirty="0" smtClean="0"/>
              <a:t>access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Which is often </a:t>
            </a:r>
            <a:r>
              <a:rPr lang="en-US" dirty="0" smtClean="0"/>
              <a:t>managed by other means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participating nodes are trusted peers</a:t>
            </a:r>
          </a:p>
          <a:p>
            <a:r>
              <a:rPr lang="en-US" dirty="0" smtClean="0"/>
              <a:t>C</a:t>
            </a:r>
            <a:r>
              <a:rPr lang="en-US" dirty="0" smtClean="0"/>
              <a:t>lient</a:t>
            </a:r>
            <a:r>
              <a:rPr lang="en-US" dirty="0" smtClean="0"/>
              <a:t>-side authentication/authorization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users are known to all systems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 smtClean="0"/>
              <a:t>systems are trusted to enforce access control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xample</a:t>
            </a:r>
            <a:r>
              <a:rPr lang="en-US" dirty="0" smtClean="0"/>
              <a:t>: basic NFS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dvantages: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imple </a:t>
            </a:r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isadvantages:</a:t>
            </a:r>
          </a:p>
          <a:p>
            <a:pPr lvl="1"/>
            <a:r>
              <a:rPr lang="en-US" dirty="0" smtClean="0"/>
              <a:t>You can’t always trust all remote machines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oesn’t </a:t>
            </a:r>
            <a:r>
              <a:rPr lang="en-US" dirty="0" smtClean="0"/>
              <a:t>work in heterogeneous OS environment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niversal </a:t>
            </a:r>
            <a:r>
              <a:rPr lang="en-US" dirty="0" smtClean="0"/>
              <a:t>user registry is not scalable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Authenticated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agent authenticates to each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Authentication used for entire session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uthorization </a:t>
            </a:r>
            <a:r>
              <a:rPr lang="en-US" dirty="0" smtClean="0"/>
              <a:t>based on</a:t>
            </a:r>
            <a:r>
              <a:rPr lang="en-US" dirty="0" smtClean="0"/>
              <a:t> credentials produced by server</a:t>
            </a:r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xample</a:t>
            </a:r>
            <a:r>
              <a:rPr lang="en-US" dirty="0" smtClean="0"/>
              <a:t>: CIFS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dvantages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imple </a:t>
            </a:r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isadvantages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ay </a:t>
            </a:r>
            <a:r>
              <a:rPr lang="en-US" dirty="0" smtClean="0"/>
              <a:t>not work in heterogeneous OS environment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niversal </a:t>
            </a:r>
            <a:r>
              <a:rPr lang="en-US" dirty="0" smtClean="0"/>
              <a:t>user registry is not scalable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o </a:t>
            </a:r>
            <a:r>
              <a:rPr lang="en-US" dirty="0" smtClean="0"/>
              <a:t>automatic fail-over if server dies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Domain Authentication</a:t>
            </a:r>
            <a:r>
              <a:rPr lang="en-GB" dirty="0" smtClean="0"/>
              <a:t> Approaches</a:t>
            </a:r>
            <a:endParaRPr lang="en-GB" dirty="0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</a:t>
            </a:r>
            <a:r>
              <a:rPr lang="en-GB" dirty="0" smtClean="0"/>
              <a:t>ndependent </a:t>
            </a:r>
            <a:r>
              <a:rPr lang="en-GB" dirty="0"/>
              <a:t>authentication of client &amp; server</a:t>
            </a:r>
            <a:endParaRPr lang="en-GB" dirty="0" smtClean="0"/>
          </a:p>
          <a:p>
            <a:pPr lvl="1"/>
            <a:r>
              <a:rPr lang="en-GB" dirty="0" smtClean="0"/>
              <a:t>E</a:t>
            </a:r>
            <a:r>
              <a:rPr lang="en-GB" dirty="0" smtClean="0"/>
              <a:t>ach </a:t>
            </a:r>
            <a:r>
              <a:rPr lang="en-GB" dirty="0" smtClean="0"/>
              <a:t>authenticates with</a:t>
            </a:r>
            <a:r>
              <a:rPr lang="en-GB" dirty="0" smtClean="0"/>
              <a:t> independent authentication </a:t>
            </a:r>
            <a:r>
              <a:rPr lang="en-GB" dirty="0" smtClean="0"/>
              <a:t>service</a:t>
            </a:r>
            <a:endParaRPr lang="en-GB" dirty="0" smtClean="0"/>
          </a:p>
          <a:p>
            <a:pPr lvl="1"/>
            <a:r>
              <a:rPr lang="en-GB" dirty="0" smtClean="0"/>
              <a:t>E</a:t>
            </a:r>
            <a:r>
              <a:rPr lang="en-GB" dirty="0" smtClean="0"/>
              <a:t>ach </a:t>
            </a:r>
            <a:r>
              <a:rPr lang="en-GB" dirty="0" smtClean="0"/>
              <a:t>knows/trusts only the authentication service</a:t>
            </a:r>
            <a:endParaRPr lang="en-GB" dirty="0" smtClean="0"/>
          </a:p>
          <a:p>
            <a:r>
              <a:rPr lang="en-GB" dirty="0" smtClean="0"/>
              <a:t>Authentication service m</a:t>
            </a:r>
            <a:r>
              <a:rPr lang="en-GB" dirty="0" smtClean="0"/>
              <a:t>ay </a:t>
            </a:r>
            <a:r>
              <a:rPr lang="en-GB" dirty="0" smtClean="0"/>
              <a:t>issue signed “tickets”</a:t>
            </a:r>
            <a:endParaRPr lang="en-GB" dirty="0" smtClean="0"/>
          </a:p>
          <a:p>
            <a:pPr lvl="1"/>
            <a:r>
              <a:rPr lang="en-GB" dirty="0" smtClean="0"/>
              <a:t>A</a:t>
            </a:r>
            <a:r>
              <a:rPr lang="en-GB" dirty="0" smtClean="0"/>
              <a:t>ssuring </a:t>
            </a:r>
            <a:r>
              <a:rPr lang="en-GB" dirty="0" smtClean="0"/>
              <a:t>each of the others’ identity and rights</a:t>
            </a:r>
            <a:endParaRPr lang="en-GB" dirty="0" smtClean="0"/>
          </a:p>
          <a:p>
            <a:pPr lvl="1"/>
            <a:r>
              <a:rPr lang="en-GB" dirty="0" smtClean="0"/>
              <a:t>M</a:t>
            </a:r>
            <a:r>
              <a:rPr lang="en-GB" dirty="0" smtClean="0"/>
              <a:t>ay </a:t>
            </a:r>
            <a:r>
              <a:rPr lang="en-GB" dirty="0" smtClean="0"/>
              <a:t>be revocable or timed lease</a:t>
            </a:r>
            <a:endParaRPr lang="en-GB" dirty="0" smtClean="0"/>
          </a:p>
          <a:p>
            <a:r>
              <a:rPr lang="en-GB" dirty="0" smtClean="0"/>
              <a:t>M</a:t>
            </a:r>
            <a:r>
              <a:rPr lang="en-GB" dirty="0" smtClean="0"/>
              <a:t>ay </a:t>
            </a:r>
            <a:r>
              <a:rPr lang="en-GB" dirty="0" smtClean="0"/>
              <a:t>establish secure two-way session</a:t>
            </a:r>
            <a:endParaRPr lang="en-GB" dirty="0" smtClean="0"/>
          </a:p>
          <a:p>
            <a:pPr lvl="1"/>
            <a:r>
              <a:rPr lang="en-GB" dirty="0" smtClean="0"/>
              <a:t>P</a:t>
            </a:r>
            <a:r>
              <a:rPr lang="en-GB" dirty="0" smtClean="0"/>
              <a:t>rivacy </a:t>
            </a:r>
            <a:r>
              <a:rPr lang="en-GB" dirty="0" smtClean="0"/>
              <a:t>– nobody else can snoop on conversation</a:t>
            </a:r>
            <a:endParaRPr lang="en-GB" dirty="0" smtClean="0"/>
          </a:p>
          <a:p>
            <a:pPr lvl="1"/>
            <a:r>
              <a:rPr lang="en-GB" dirty="0" smtClean="0"/>
              <a:t>I</a:t>
            </a:r>
            <a:r>
              <a:rPr lang="en-GB" dirty="0" smtClean="0"/>
              <a:t>ntegrity </a:t>
            </a:r>
            <a:r>
              <a:rPr lang="en-GB" dirty="0" smtClean="0"/>
              <a:t>– nobody can generate fake </a:t>
            </a:r>
            <a:r>
              <a:rPr lang="en-GB" dirty="0" smtClean="0"/>
              <a:t>messages</a:t>
            </a:r>
          </a:p>
          <a:p>
            <a:r>
              <a:rPr lang="en-GB" dirty="0" smtClean="0"/>
              <a:t>Kerberos is one example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Authentication service returns credentials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hich </a:t>
            </a:r>
            <a:r>
              <a:rPr lang="en-US" dirty="0" smtClean="0"/>
              <a:t>server checks against Access Control List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dvantage</a:t>
            </a:r>
            <a:r>
              <a:rPr lang="en-US" dirty="0" smtClean="0"/>
              <a:t>: auth service doesn’t know about ACLs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Authentication service returns</a:t>
            </a:r>
            <a:r>
              <a:rPr lang="en-US" dirty="0" smtClean="0"/>
              <a:t> capabilities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hich </a:t>
            </a:r>
            <a:r>
              <a:rPr lang="en-US" dirty="0" smtClean="0"/>
              <a:t>server can verify (by signature)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dvantage</a:t>
            </a:r>
            <a:r>
              <a:rPr lang="en-US" dirty="0" smtClean="0"/>
              <a:t>:  servers do not know about clients</a:t>
            </a:r>
          </a:p>
          <a:p>
            <a:r>
              <a:rPr lang="en-US" dirty="0" smtClean="0"/>
              <a:t>Both approaches are commonly used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redentials</a:t>
            </a:r>
            <a:r>
              <a:rPr lang="en-US" dirty="0" smtClean="0"/>
              <a:t>: if subsequent authorization required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apabilities</a:t>
            </a:r>
            <a:r>
              <a:rPr lang="en-US" dirty="0" smtClean="0"/>
              <a:t>: if access can be granted all-at-once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and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/>
              <a:t>Reliability is high degree of assurance that service works properly</a:t>
            </a:r>
          </a:p>
          <a:p>
            <a:pPr lvl="1"/>
            <a:r>
              <a:rPr lang="en-US" sz="2400" dirty="0" smtClean="0"/>
              <a:t>Challenging in distributed systems, because of partial failures</a:t>
            </a:r>
          </a:p>
          <a:p>
            <a:pPr lvl="1"/>
            <a:r>
              <a:rPr lang="en-US" sz="2400" dirty="0" smtClean="0"/>
              <a:t>Data is not lost despite failures</a:t>
            </a:r>
          </a:p>
          <a:p>
            <a:r>
              <a:rPr lang="en-US" sz="2800" dirty="0" smtClean="0"/>
              <a:t>Availability is high degree of assurance that service is available whenever needed</a:t>
            </a:r>
          </a:p>
          <a:p>
            <a:pPr lvl="1"/>
            <a:r>
              <a:rPr lang="en-US" sz="2400" dirty="0" smtClean="0"/>
              <a:t>Failures of some system elements don’t prevent data access</a:t>
            </a:r>
          </a:p>
          <a:p>
            <a:pPr lvl="1"/>
            <a:r>
              <a:rPr lang="en-US" sz="2400" dirty="0" smtClean="0"/>
              <a:t>Certain kinds of distributed systems can greatly improve availability</a:t>
            </a:r>
          </a:p>
          <a:p>
            <a:r>
              <a:rPr lang="en-US" sz="2800" dirty="0" smtClean="0"/>
              <a:t>Both, here, in the context of accessing remote files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466850" y="503238"/>
            <a:ext cx="62420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 smtClean="0"/>
              <a:t>Must reduce </a:t>
            </a:r>
            <a:r>
              <a:rPr lang="en-US" dirty="0" smtClean="0"/>
              <a:t>probability of</a:t>
            </a:r>
            <a:r>
              <a:rPr lang="en-US" dirty="0" smtClean="0"/>
              <a:t> data loss</a:t>
            </a:r>
          </a:p>
          <a:p>
            <a:r>
              <a:rPr lang="en-US" dirty="0" smtClean="0"/>
              <a:t>Typically by some form of redundancy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isk</a:t>
            </a:r>
            <a:r>
              <a:rPr lang="en-US" dirty="0" smtClean="0"/>
              <a:t>/server failures</a:t>
            </a:r>
            <a:r>
              <a:rPr lang="en-US" dirty="0" smtClean="0"/>
              <a:t> don’t result </a:t>
            </a:r>
            <a:r>
              <a:rPr lang="en-US" dirty="0" smtClean="0"/>
              <a:t>in data loss</a:t>
            </a:r>
          </a:p>
          <a:p>
            <a:pPr lvl="2"/>
            <a:r>
              <a:rPr lang="en-US" dirty="0" smtClean="0"/>
              <a:t>RAID (mirroring, parity, erasure coding)</a:t>
            </a:r>
          </a:p>
          <a:p>
            <a:pPr lvl="2"/>
            <a:r>
              <a:rPr lang="en-US" dirty="0" smtClean="0"/>
              <a:t>copies on multiple servers</a:t>
            </a:r>
            <a:endParaRPr lang="en-US" dirty="0" smtClean="0"/>
          </a:p>
          <a:p>
            <a:r>
              <a:rPr lang="en-US" dirty="0" smtClean="0"/>
              <a:t>Also important to a</a:t>
            </a:r>
            <a:r>
              <a:rPr lang="en-US" dirty="0" smtClean="0"/>
              <a:t>utomatically recover after failure</a:t>
            </a:r>
          </a:p>
          <a:p>
            <a:pPr lvl="1"/>
            <a:r>
              <a:rPr lang="en-US" dirty="0" smtClean="0"/>
              <a:t>Remote copies of data become available again</a:t>
            </a:r>
          </a:p>
          <a:p>
            <a:pPr lvl="1"/>
            <a:r>
              <a:rPr lang="en-US" dirty="0" smtClean="0"/>
              <a:t>Any redundancy loss due to failure must be made up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Reliability: Data Mirroring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438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2438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3048000" y="30480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752600" y="27051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38800" y="1676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934200" y="16764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5400" y="2438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Back-side Mirroring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768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76800" y="5867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>
            <a:off x="6172200" y="5029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6172200" y="58674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3"/>
            <a:endCxn id="21" idx="1"/>
          </p:cNvCxnSpPr>
          <p:nvPr/>
        </p:nvCxnSpPr>
        <p:spPr>
          <a:xfrm>
            <a:off x="3657600" y="52959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76800" y="41148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6172200" y="4114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00100" y="44151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Front-side Mirroring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32" name="Elbow Connector 31"/>
          <p:cNvCxnSpPr>
            <a:stCxn id="20" idx="3"/>
            <a:endCxn id="27" idx="1"/>
          </p:cNvCxnSpPr>
          <p:nvPr/>
        </p:nvCxnSpPr>
        <p:spPr>
          <a:xfrm flipV="1">
            <a:off x="3657600" y="4381500"/>
            <a:ext cx="1219200" cy="914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3"/>
            <a:endCxn id="22" idx="1"/>
          </p:cNvCxnSpPr>
          <p:nvPr/>
        </p:nvCxnSpPr>
        <p:spPr>
          <a:xfrm>
            <a:off x="3657600" y="5295900"/>
            <a:ext cx="1219200" cy="83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38800" y="30480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>
            <a:off x="6934200" y="30480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7" idx="3"/>
            <a:endCxn id="14" idx="1"/>
          </p:cNvCxnSpPr>
          <p:nvPr/>
        </p:nvCxnSpPr>
        <p:spPr>
          <a:xfrm flipV="1">
            <a:off x="4114800" y="1943100"/>
            <a:ext cx="15240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7"/>
          <p:cNvCxnSpPr>
            <a:stCxn id="7" idx="3"/>
            <a:endCxn id="36" idx="1"/>
          </p:cNvCxnSpPr>
          <p:nvPr/>
        </p:nvCxnSpPr>
        <p:spPr>
          <a:xfrm>
            <a:off x="4114800" y="2705100"/>
            <a:ext cx="1524000" cy="609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 smtClean="0"/>
              <a:t>Remote Data: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/>
          <a:lstStyle/>
          <a:p>
            <a:r>
              <a:rPr lang="en-GB" dirty="0" smtClean="0"/>
              <a:t>Sometimes the</a:t>
            </a:r>
            <a:r>
              <a:rPr lang="en-GB" dirty="0" smtClean="0"/>
              <a:t> data we </a:t>
            </a:r>
            <a:r>
              <a:rPr lang="en-GB" dirty="0" smtClean="0"/>
              <a:t>want</a:t>
            </a:r>
            <a:r>
              <a:rPr lang="en-GB" dirty="0" smtClean="0"/>
              <a:t> isn’t on </a:t>
            </a:r>
            <a:r>
              <a:rPr lang="en-GB" dirty="0" smtClean="0"/>
              <a:t>our </a:t>
            </a:r>
            <a:r>
              <a:rPr lang="en-GB" dirty="0" smtClean="0"/>
              <a:t>machine</a:t>
            </a:r>
          </a:p>
          <a:p>
            <a:pPr lvl="1"/>
            <a:r>
              <a:rPr lang="en-GB" dirty="0" smtClean="0"/>
              <a:t>A file</a:t>
            </a:r>
          </a:p>
          <a:p>
            <a:pPr lvl="1"/>
            <a:r>
              <a:rPr lang="en-GB" dirty="0" smtClean="0"/>
              <a:t>A database</a:t>
            </a:r>
          </a:p>
          <a:p>
            <a:pPr lvl="1"/>
            <a:r>
              <a:rPr lang="en-GB" dirty="0" smtClean="0"/>
              <a:t>A web page</a:t>
            </a:r>
          </a:p>
          <a:p>
            <a:r>
              <a:rPr lang="en-GB" dirty="0" smtClean="0"/>
              <a:t>We’d like to be able to access</a:t>
            </a:r>
            <a:r>
              <a:rPr lang="en-GB" dirty="0" smtClean="0"/>
              <a:t> it, anyway</a:t>
            </a:r>
            <a:endParaRPr lang="en-GB" dirty="0" smtClean="0"/>
          </a:p>
          <a:p>
            <a:r>
              <a:rPr lang="en-GB" dirty="0" smtClean="0"/>
              <a:t>How do we provide access to remote</a:t>
            </a:r>
            <a:r>
              <a:rPr lang="en-GB" dirty="0" smtClean="0"/>
              <a:t> data?</a:t>
            </a: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464003" y="449813"/>
            <a:ext cx="6128996" cy="126945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Mirroring</a:t>
            </a:r>
            <a:r>
              <a:rPr lang="en-US" dirty="0" smtClean="0"/>
              <a:t>, Parity,</a:t>
            </a:r>
            <a:r>
              <a:rPr lang="en-US" dirty="0" smtClean="0"/>
              <a:t> and Erasure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Similar to trade-offs we made in </a:t>
            </a:r>
            <a:r>
              <a:rPr lang="en-US" dirty="0" smtClean="0"/>
              <a:t>RAID</a:t>
            </a:r>
          </a:p>
          <a:p>
            <a:pPr lvl="1"/>
            <a:r>
              <a:rPr lang="en-US" dirty="0" smtClean="0"/>
              <a:t>Extra copies of some data prevent data loss</a:t>
            </a:r>
          </a:p>
          <a:p>
            <a:pPr lvl="1"/>
            <a:r>
              <a:rPr lang="en-US" dirty="0" smtClean="0"/>
              <a:t>In this case on another machine</a:t>
            </a:r>
            <a:endParaRPr lang="en-US" dirty="0" smtClean="0"/>
          </a:p>
          <a:p>
            <a:pPr lvl="1"/>
            <a:r>
              <a:rPr lang="en-US" dirty="0" smtClean="0"/>
              <a:t>But the </a:t>
            </a:r>
            <a:r>
              <a:rPr lang="en-US" dirty="0" smtClean="0"/>
              <a:t>extra copies mean more network I/O</a:t>
            </a:r>
          </a:p>
          <a:p>
            <a:r>
              <a:rPr lang="en-US" dirty="0" smtClean="0"/>
              <a:t>Mirroring – multiple copies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ast</a:t>
            </a:r>
            <a:r>
              <a:rPr lang="en-US" dirty="0" smtClean="0"/>
              <a:t>, but requires a great deal of space</a:t>
            </a:r>
          </a:p>
          <a:p>
            <a:r>
              <a:rPr lang="en-US" dirty="0" smtClean="0"/>
              <a:t>Parity – able to recover from one/two errors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ower </a:t>
            </a:r>
            <a:r>
              <a:rPr lang="en-US" dirty="0" smtClean="0"/>
              <a:t>space overhead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equires </a:t>
            </a:r>
            <a:r>
              <a:rPr lang="en-US" dirty="0" smtClean="0"/>
              <a:t>full strip write buffering</a:t>
            </a:r>
          </a:p>
          <a:p>
            <a:r>
              <a:rPr lang="en-US" dirty="0" smtClean="0"/>
              <a:t>Erasure coding – recover with N/M copies</a:t>
            </a:r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ery </a:t>
            </a:r>
            <a:r>
              <a:rPr lang="en-US" dirty="0" smtClean="0"/>
              <a:t>space efficient</a:t>
            </a:r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ery </a:t>
            </a:r>
            <a:r>
              <a:rPr lang="en-US" dirty="0" smtClean="0"/>
              <a:t>slow/expensive reads and writes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Availability and </a:t>
            </a:r>
            <a:r>
              <a:rPr lang="en-US" dirty="0" smtClean="0"/>
              <a:t>Fail-Over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Fail-over means transferring work/requests from failed server to some other server</a:t>
            </a:r>
          </a:p>
          <a:p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must be mirrored to secondary server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ailure </a:t>
            </a:r>
            <a:r>
              <a:rPr lang="en-US" dirty="0" smtClean="0"/>
              <a:t>of primary server must be detected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must be failed-over to secondary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ession </a:t>
            </a:r>
            <a:r>
              <a:rPr lang="en-US" dirty="0" smtClean="0"/>
              <a:t>state must be reestablished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authentication/credentials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ession </a:t>
            </a:r>
            <a:r>
              <a:rPr lang="en-US" dirty="0" smtClean="0"/>
              <a:t>parameters (e.g. working directory, offset)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n</a:t>
            </a:r>
            <a:r>
              <a:rPr lang="en-US" dirty="0" smtClean="0"/>
              <a:t>-progress operations must be retransmitted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must expect timeouts, retransmit requests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responsible for writes until server ACKs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Availability: Failure Detect/Rebind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a server fails, need to detect it and rebind to a different server</a:t>
            </a:r>
          </a:p>
          <a:p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driven recovery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detects server failure (connection error)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reconnects to (successor) server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reestablishes session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ransparent </a:t>
            </a:r>
            <a:r>
              <a:rPr lang="en-US" dirty="0" smtClean="0"/>
              <a:t>failure recovery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ystem </a:t>
            </a:r>
            <a:r>
              <a:rPr lang="en-US" dirty="0" smtClean="0"/>
              <a:t>detects server failure (health monitoring)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uccessor </a:t>
            </a:r>
            <a:r>
              <a:rPr lang="en-US" dirty="0" smtClean="0"/>
              <a:t>assumes primary’s IP </a:t>
            </a:r>
            <a:r>
              <a:rPr lang="en-US" dirty="0" smtClean="0"/>
              <a:t>address (or other redirection)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tate </a:t>
            </a:r>
            <a:r>
              <a:rPr lang="en-US" dirty="0" smtClean="0"/>
              <a:t>reestablishment</a:t>
            </a:r>
            <a:endParaRPr lang="en-US" dirty="0" smtClean="0"/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uccessor </a:t>
            </a:r>
            <a:r>
              <a:rPr lang="en-US" dirty="0" smtClean="0"/>
              <a:t>recovers last primary state check-point</a:t>
            </a:r>
            <a:endParaRPr lang="en-US" dirty="0" smtClean="0"/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tateless </a:t>
            </a:r>
            <a:r>
              <a:rPr lang="en-US" dirty="0" smtClean="0"/>
              <a:t>protocol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177139"/>
            <a:ext cx="8432640" cy="901535"/>
          </a:xfrm>
        </p:spPr>
        <p:txBody>
          <a:bodyPr/>
          <a:lstStyle/>
          <a:p>
            <a:r>
              <a:rPr lang="en-GB" dirty="0" smtClean="0"/>
              <a:t>Availability: </a:t>
            </a:r>
            <a:r>
              <a:rPr lang="en-GB" dirty="0"/>
              <a:t>Stateless Protocols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5057811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Stateful</a:t>
            </a:r>
            <a:r>
              <a:rPr lang="en-GB" dirty="0" smtClean="0"/>
              <a:t> </a:t>
            </a:r>
            <a:r>
              <a:rPr lang="en-GB" dirty="0" smtClean="0"/>
              <a:t>protocols </a:t>
            </a:r>
            <a:r>
              <a:rPr lang="en-GB" dirty="0" smtClean="0"/>
              <a:t>(e.g</a:t>
            </a:r>
            <a:r>
              <a:rPr lang="en-GB" dirty="0" smtClean="0"/>
              <a:t>., </a:t>
            </a:r>
            <a:r>
              <a:rPr lang="en-GB" dirty="0" smtClean="0"/>
              <a:t>TCP)</a:t>
            </a:r>
            <a:endParaRPr lang="en-GB" dirty="0" smtClean="0"/>
          </a:p>
          <a:p>
            <a:pPr lvl="1"/>
            <a:r>
              <a:rPr lang="en-GB" dirty="0" smtClean="0"/>
              <a:t>O</a:t>
            </a:r>
            <a:r>
              <a:rPr lang="en-GB" dirty="0" smtClean="0"/>
              <a:t>perations </a:t>
            </a:r>
            <a:r>
              <a:rPr lang="en-GB" dirty="0" smtClean="0"/>
              <a:t>occur within a </a:t>
            </a:r>
            <a:r>
              <a:rPr lang="en-GB" dirty="0" smtClean="0"/>
              <a:t>context </a:t>
            </a:r>
          </a:p>
          <a:p>
            <a:pPr lvl="2"/>
            <a:r>
              <a:rPr lang="en-GB" dirty="0" smtClean="0"/>
              <a:t>Server must save state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operation depends on previous operations</a:t>
            </a:r>
            <a:endParaRPr lang="en-GB" dirty="0" smtClean="0"/>
          </a:p>
          <a:p>
            <a:pPr lvl="1"/>
            <a:r>
              <a:rPr lang="en-GB" dirty="0" smtClean="0"/>
              <a:t>Replacement </a:t>
            </a:r>
            <a:r>
              <a:rPr lang="en-GB" dirty="0" smtClean="0"/>
              <a:t>server </a:t>
            </a:r>
            <a:r>
              <a:rPr lang="en-GB" dirty="0" smtClean="0"/>
              <a:t>must</a:t>
            </a:r>
            <a:r>
              <a:rPr lang="en-GB" dirty="0" smtClean="0"/>
              <a:t> obtain session state to operate properly</a:t>
            </a:r>
          </a:p>
          <a:p>
            <a:r>
              <a:rPr lang="en-GB" dirty="0" smtClean="0"/>
              <a:t>Stateless protocols </a:t>
            </a:r>
            <a:r>
              <a:rPr lang="en-GB" dirty="0" smtClean="0"/>
              <a:t>(e.g</a:t>
            </a:r>
            <a:r>
              <a:rPr lang="en-GB" dirty="0" smtClean="0"/>
              <a:t>., </a:t>
            </a:r>
            <a:r>
              <a:rPr lang="en-GB" dirty="0" smtClean="0"/>
              <a:t>HTTP)</a:t>
            </a:r>
            <a:endParaRPr lang="en-GB" dirty="0" smtClean="0"/>
          </a:p>
          <a:p>
            <a:pPr lvl="1"/>
            <a:r>
              <a:rPr lang="en-GB" dirty="0" smtClean="0"/>
              <a:t>C</a:t>
            </a:r>
            <a:r>
              <a:rPr lang="en-GB" dirty="0" smtClean="0"/>
              <a:t>lient </a:t>
            </a:r>
            <a:r>
              <a:rPr lang="en-GB" dirty="0"/>
              <a:t>supplies </a:t>
            </a:r>
            <a:r>
              <a:rPr lang="en-GB" dirty="0" smtClean="0"/>
              <a:t>necessary </a:t>
            </a:r>
            <a:r>
              <a:rPr lang="en-GB" dirty="0"/>
              <a:t>context </a:t>
            </a:r>
            <a:r>
              <a:rPr lang="en-GB" dirty="0" smtClean="0"/>
              <a:t>with each </a:t>
            </a:r>
            <a:r>
              <a:rPr lang="en-GB" dirty="0"/>
              <a:t>request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operation is</a:t>
            </a:r>
            <a:r>
              <a:rPr lang="en-GB" dirty="0" smtClean="0"/>
              <a:t> self-contained and </a:t>
            </a:r>
            <a:r>
              <a:rPr lang="en-GB" dirty="0" smtClean="0"/>
              <a:t>unambiguous</a:t>
            </a:r>
            <a:endParaRPr lang="en-GB" dirty="0" smtClean="0"/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uccessor </a:t>
            </a:r>
            <a:r>
              <a:rPr lang="en-GB" dirty="0" smtClean="0"/>
              <a:t>server</a:t>
            </a:r>
            <a:r>
              <a:rPr lang="en-GB" dirty="0" smtClean="0"/>
              <a:t> needs </a:t>
            </a:r>
            <a:r>
              <a:rPr lang="en-GB" dirty="0" smtClean="0"/>
              <a:t>no memory of past events</a:t>
            </a:r>
            <a:endParaRPr lang="en-GB" dirty="0" smtClean="0"/>
          </a:p>
          <a:p>
            <a:r>
              <a:rPr lang="en-GB" dirty="0" smtClean="0"/>
              <a:t>S</a:t>
            </a:r>
            <a:r>
              <a:rPr lang="en-GB" dirty="0" smtClean="0"/>
              <a:t>tateless </a:t>
            </a:r>
            <a:r>
              <a:rPr lang="en-GB" dirty="0" smtClean="0"/>
              <a:t>protocols make fail-over easy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Availability: </a:t>
            </a:r>
            <a:r>
              <a:rPr lang="en-GB" dirty="0"/>
              <a:t>Idempotent Operations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</a:pPr>
            <a:r>
              <a:rPr lang="en-GB" dirty="0" smtClean="0"/>
              <a:t>Idempotent operations can </a:t>
            </a:r>
            <a:r>
              <a:rPr lang="en-GB" dirty="0" smtClean="0"/>
              <a:t>be repeated many times with same effect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R</a:t>
            </a:r>
            <a:r>
              <a:rPr lang="en-GB" dirty="0" smtClean="0"/>
              <a:t>ead </a:t>
            </a:r>
            <a:r>
              <a:rPr lang="en-GB" dirty="0"/>
              <a:t>block 100 of file X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W</a:t>
            </a:r>
            <a:r>
              <a:rPr lang="en-GB" dirty="0" smtClean="0"/>
              <a:t>rite </a:t>
            </a:r>
            <a:r>
              <a:rPr lang="en-GB" dirty="0"/>
              <a:t>block 100 of file X with contents Y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 smtClean="0"/>
              <a:t>D</a:t>
            </a:r>
            <a:r>
              <a:rPr lang="en-GB" dirty="0" smtClean="0"/>
              <a:t>elete </a:t>
            </a:r>
            <a:r>
              <a:rPr lang="en-GB" dirty="0" smtClean="0"/>
              <a:t>file X version 3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 smtClean="0"/>
              <a:t>N</a:t>
            </a:r>
            <a:r>
              <a:rPr lang="en-GB" dirty="0" smtClean="0"/>
              <a:t>on</a:t>
            </a:r>
            <a:r>
              <a:rPr lang="en-GB" dirty="0" smtClean="0"/>
              <a:t>-idempotent operations</a:t>
            </a:r>
            <a:endParaRPr lang="en-GB" dirty="0" smtClean="0"/>
          </a:p>
          <a:p>
            <a:pPr lvl="2">
              <a:lnSpc>
                <a:spcPct val="83000"/>
              </a:lnSpc>
            </a:pPr>
            <a:r>
              <a:rPr lang="en-GB" dirty="0" smtClean="0"/>
              <a:t>R</a:t>
            </a:r>
            <a:r>
              <a:rPr lang="en-GB" dirty="0" smtClean="0"/>
              <a:t>ead </a:t>
            </a:r>
            <a:r>
              <a:rPr lang="en-GB" u="sng" dirty="0" smtClean="0"/>
              <a:t>next</a:t>
            </a:r>
            <a:r>
              <a:rPr lang="en-GB" dirty="0" smtClean="0"/>
              <a:t> block of </a:t>
            </a:r>
            <a:r>
              <a:rPr lang="en-GB" u="sng" dirty="0" smtClean="0"/>
              <a:t>current file</a:t>
            </a:r>
            <a:endParaRPr lang="en-GB" u="sng" dirty="0" smtClean="0"/>
          </a:p>
          <a:p>
            <a:pPr lvl="2">
              <a:lnSpc>
                <a:spcPct val="83000"/>
              </a:lnSpc>
            </a:pPr>
            <a:r>
              <a:rPr lang="en-GB" dirty="0" smtClean="0"/>
              <a:t>A</a:t>
            </a:r>
            <a:r>
              <a:rPr lang="en-GB" dirty="0" smtClean="0"/>
              <a:t>ppend </a:t>
            </a:r>
            <a:r>
              <a:rPr lang="en-GB" dirty="0" smtClean="0"/>
              <a:t>contents Y </a:t>
            </a:r>
            <a:r>
              <a:rPr lang="en-GB" u="sng" dirty="0" smtClean="0"/>
              <a:t>to end of </a:t>
            </a:r>
            <a:r>
              <a:rPr lang="en-GB" dirty="0" smtClean="0"/>
              <a:t>file X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 smtClean="0"/>
              <a:t>I</a:t>
            </a:r>
            <a:r>
              <a:rPr lang="en-GB" dirty="0" smtClean="0"/>
              <a:t>f </a:t>
            </a:r>
            <a:r>
              <a:rPr lang="en-GB" dirty="0" smtClean="0"/>
              <a:t>client gets no response, resend request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 smtClean="0"/>
              <a:t>I</a:t>
            </a:r>
            <a:r>
              <a:rPr lang="en-GB" dirty="0" smtClean="0"/>
              <a:t>f </a:t>
            </a:r>
            <a:r>
              <a:rPr lang="en-GB" dirty="0" smtClean="0"/>
              <a:t>server gets multiple requests, no harm done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 smtClean="0"/>
              <a:t>W</a:t>
            </a:r>
            <a:r>
              <a:rPr lang="en-GB" dirty="0" smtClean="0"/>
              <a:t>orks </a:t>
            </a:r>
            <a:r>
              <a:rPr lang="en-GB" dirty="0" smtClean="0"/>
              <a:t>for server failure, lost request, lost response</a:t>
            </a:r>
            <a:endParaRPr lang="en-GB" dirty="0" smtClean="0"/>
          </a:p>
          <a:p>
            <a:pPr lvl="2">
              <a:lnSpc>
                <a:spcPct val="83000"/>
              </a:lnSpc>
            </a:pPr>
            <a:r>
              <a:rPr lang="en-GB" dirty="0" smtClean="0"/>
              <a:t>B</a:t>
            </a:r>
            <a:r>
              <a:rPr lang="en-GB" dirty="0" smtClean="0"/>
              <a:t>ut </a:t>
            </a:r>
            <a:r>
              <a:rPr lang="en-GB" dirty="0" smtClean="0"/>
              <a:t>no ACK does not mean operation did not happen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System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bandwidth and performance</a:t>
            </a:r>
          </a:p>
          <a:p>
            <a:r>
              <a:rPr lang="en-US" dirty="0" smtClean="0"/>
              <a:t>Performance for reads</a:t>
            </a:r>
          </a:p>
          <a:p>
            <a:r>
              <a:rPr lang="en-US" dirty="0" smtClean="0"/>
              <a:t>Performance for writes</a:t>
            </a:r>
          </a:p>
          <a:p>
            <a:r>
              <a:rPr lang="en-US" dirty="0" smtClean="0"/>
              <a:t>Overheads particular to remote file systems</a:t>
            </a:r>
          </a:p>
          <a:p>
            <a:r>
              <a:rPr lang="en-US" dirty="0" smtClean="0"/>
              <a:t>Performance and availability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8825" y="503238"/>
            <a:ext cx="76358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Bandwidth Implications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362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2362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4648200" y="2362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133600" y="26289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8" idx="3"/>
            <a:endCxn id="8" idx="1"/>
          </p:cNvCxnSpPr>
          <p:nvPr/>
        </p:nvCxnSpPr>
        <p:spPr>
          <a:xfrm>
            <a:off x="2133600" y="1866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9" idx="3"/>
            <a:endCxn id="8" idx="1"/>
          </p:cNvCxnSpPr>
          <p:nvPr/>
        </p:nvCxnSpPr>
        <p:spPr>
          <a:xfrm flipV="1">
            <a:off x="2133600" y="2628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0600" y="1600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312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17526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 single server has limited throughput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06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528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an 26"/>
          <p:cNvSpPr/>
          <p:nvPr/>
        </p:nvSpPr>
        <p:spPr>
          <a:xfrm>
            <a:off x="4648200" y="5029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2133600" y="52959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3"/>
            <a:endCxn id="34" idx="1"/>
          </p:cNvCxnSpPr>
          <p:nvPr/>
        </p:nvCxnSpPr>
        <p:spPr>
          <a:xfrm flipV="1">
            <a:off x="2133600" y="4533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3"/>
            <a:endCxn id="36" idx="1"/>
          </p:cNvCxnSpPr>
          <p:nvPr/>
        </p:nvCxnSpPr>
        <p:spPr>
          <a:xfrm>
            <a:off x="2133600" y="5295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52800" y="4267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4648200" y="4267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52800" y="5791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>
            <a:off x="4648200" y="5791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791200" y="429774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striping files across multiple servers provides scalable throughput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Impacts 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/>
              <a:t>andwidth limitations</a:t>
            </a:r>
          </a:p>
          <a:p>
            <a:pPr lvl="1"/>
            <a:r>
              <a:rPr lang="en-US" dirty="0" smtClean="0"/>
              <a:t>Implications for client</a:t>
            </a:r>
          </a:p>
          <a:p>
            <a:pPr lvl="1"/>
            <a:r>
              <a:rPr lang="en-US" dirty="0" smtClean="0"/>
              <a:t>Implications for server</a:t>
            </a:r>
          </a:p>
          <a:p>
            <a:r>
              <a:rPr lang="en-US" dirty="0" smtClean="0"/>
              <a:t>Delay implications</a:t>
            </a:r>
          </a:p>
          <a:p>
            <a:pPr lvl="1"/>
            <a:r>
              <a:rPr lang="en-US" dirty="0" smtClean="0"/>
              <a:t>Particularly important if acknowledgements required</a:t>
            </a:r>
          </a:p>
          <a:p>
            <a:r>
              <a:rPr lang="en-US" dirty="0" smtClean="0"/>
              <a:t>Packet loss implications</a:t>
            </a:r>
          </a:p>
          <a:p>
            <a:pPr lvl="1"/>
            <a:r>
              <a:rPr lang="en-US" dirty="0" smtClean="0"/>
              <a:t>If loss rate high, will require acknowledgements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smtClean="0"/>
              <a:t>of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 smtClean="0"/>
              <a:t>file system operations are reads, so read performance is critical</a:t>
            </a:r>
          </a:p>
          <a:p>
            <a:r>
              <a:rPr lang="en-US" dirty="0" smtClean="0"/>
              <a:t>Common way to improve read performance is through caching</a:t>
            </a:r>
          </a:p>
          <a:p>
            <a:r>
              <a:rPr lang="en-US" dirty="0" smtClean="0"/>
              <a:t>Can use read-ahead, but costs of being wrong are higher than for local disk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For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r>
              <a:rPr lang="en-US" dirty="0" smtClean="0"/>
              <a:t>Client-side caching</a:t>
            </a:r>
          </a:p>
          <a:p>
            <a:pPr lvl="1"/>
            <a:r>
              <a:rPr lang="en-US" dirty="0" smtClean="0"/>
              <a:t>Cache data permanently stored at the server at the client</a:t>
            </a:r>
          </a:p>
          <a:p>
            <a:pPr lvl="1"/>
            <a:r>
              <a:rPr lang="en-US" dirty="0" smtClean="0"/>
              <a:t>Eliminates </a:t>
            </a:r>
            <a:r>
              <a:rPr lang="en-US" dirty="0" smtClean="0"/>
              <a:t>waits for remote read requests</a:t>
            </a:r>
            <a:endParaRPr lang="en-US" dirty="0" smtClean="0"/>
          </a:p>
          <a:p>
            <a:pPr lvl="1"/>
            <a:r>
              <a:rPr lang="en-US" dirty="0" smtClean="0"/>
              <a:t>Reduces </a:t>
            </a:r>
            <a:r>
              <a:rPr lang="en-US" dirty="0" smtClean="0"/>
              <a:t>network traffic</a:t>
            </a:r>
            <a:endParaRPr lang="en-US" dirty="0" smtClean="0"/>
          </a:p>
          <a:p>
            <a:pPr lvl="1"/>
            <a:r>
              <a:rPr lang="en-US" dirty="0" smtClean="0"/>
              <a:t>Reduces </a:t>
            </a:r>
            <a:r>
              <a:rPr lang="en-US" dirty="0" smtClean="0"/>
              <a:t>per-client load on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Server-side caching</a:t>
            </a:r>
          </a:p>
          <a:p>
            <a:pPr lvl="1"/>
            <a:r>
              <a:rPr lang="en-US" dirty="0" smtClean="0"/>
              <a:t>Typically performed similarly to single machine caching</a:t>
            </a:r>
          </a:p>
          <a:p>
            <a:pPr lvl="1"/>
            <a:r>
              <a:rPr lang="en-US" dirty="0" smtClean="0"/>
              <a:t>Reduces disk delays, but not network problems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690"/>
            <a:ext cx="8229600" cy="4525963"/>
          </a:xfrm>
        </p:spPr>
        <p:txBody>
          <a:bodyPr/>
          <a:lstStyle/>
          <a:p>
            <a:r>
              <a:rPr lang="en-GB" sz="2800" dirty="0" smtClean="0"/>
              <a:t>Transparency</a:t>
            </a:r>
          </a:p>
          <a:p>
            <a:pPr lvl="1"/>
            <a:r>
              <a:rPr lang="en-GB" sz="2400" dirty="0" smtClean="0"/>
              <a:t>Indistinguishable from local files for </a:t>
            </a:r>
            <a:r>
              <a:rPr lang="en-GB" sz="2400" u="sng" dirty="0" smtClean="0"/>
              <a:t>all</a:t>
            </a:r>
            <a:r>
              <a:rPr lang="en-GB" sz="2400" dirty="0" smtClean="0"/>
              <a:t> uses</a:t>
            </a:r>
          </a:p>
          <a:p>
            <a:pPr lvl="1"/>
            <a:r>
              <a:rPr lang="en-GB" sz="2400" dirty="0" smtClean="0"/>
              <a:t>All clients see all files from anywhere</a:t>
            </a:r>
          </a:p>
          <a:p>
            <a:r>
              <a:rPr lang="en-GB" sz="2800" dirty="0" smtClean="0"/>
              <a:t>Performance</a:t>
            </a:r>
          </a:p>
          <a:p>
            <a:pPr lvl="1"/>
            <a:r>
              <a:rPr lang="en-GB" sz="2400" dirty="0" smtClean="0"/>
              <a:t>Per-client: at least as fast as local disk</a:t>
            </a:r>
          </a:p>
          <a:p>
            <a:pPr lvl="1"/>
            <a:r>
              <a:rPr lang="en-GB" sz="2400" dirty="0" smtClean="0"/>
              <a:t>Scalability:	unaffected by the number of clients </a:t>
            </a:r>
          </a:p>
          <a:p>
            <a:r>
              <a:rPr lang="en-GB" sz="2800" dirty="0" smtClean="0"/>
              <a:t>Cost</a:t>
            </a:r>
          </a:p>
          <a:p>
            <a:pPr lvl="1"/>
            <a:r>
              <a:rPr lang="en-GB" sz="2400" dirty="0" smtClean="0"/>
              <a:t>Capital:	less than local (per client) disk storage</a:t>
            </a:r>
          </a:p>
          <a:p>
            <a:pPr lvl="1"/>
            <a:r>
              <a:rPr lang="en-GB" sz="2400" dirty="0" smtClean="0"/>
              <a:t>Operational:  zero, it requires no administration</a:t>
            </a:r>
          </a:p>
          <a:p>
            <a:r>
              <a:rPr lang="en-GB" sz="2800" dirty="0" smtClean="0"/>
              <a:t>Capacity:	unlimited, it is never full</a:t>
            </a:r>
          </a:p>
          <a:p>
            <a:r>
              <a:rPr lang="en-GB" sz="2800" dirty="0" smtClean="0"/>
              <a:t>Availability:	100%, no failures or service down-time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File Vs. Block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distributed file systems use whole file caching</a:t>
            </a:r>
          </a:p>
          <a:p>
            <a:pPr lvl="1"/>
            <a:r>
              <a:rPr lang="en-US" dirty="0" smtClean="0"/>
              <a:t>E.g., AFS</a:t>
            </a:r>
          </a:p>
          <a:p>
            <a:r>
              <a:rPr lang="en-US" dirty="0" smtClean="0"/>
              <a:t>Higher </a:t>
            </a:r>
            <a:r>
              <a:rPr lang="en-US" dirty="0" smtClean="0"/>
              <a:t>network latency justifies whole file pulls</a:t>
            </a:r>
            <a:endParaRPr lang="en-US" dirty="0" smtClean="0"/>
          </a:p>
          <a:p>
            <a:r>
              <a:rPr lang="en-US" dirty="0" smtClean="0"/>
              <a:t>Stored </a:t>
            </a:r>
            <a:r>
              <a:rPr lang="en-US" dirty="0" smtClean="0"/>
              <a:t>in local (cache-only) file system</a:t>
            </a:r>
            <a:endParaRPr lang="en-US" dirty="0" smtClean="0"/>
          </a:p>
          <a:p>
            <a:r>
              <a:rPr lang="en-US" dirty="0" smtClean="0"/>
              <a:t>Satisfy </a:t>
            </a:r>
            <a:r>
              <a:rPr lang="en-US" dirty="0" smtClean="0"/>
              <a:t>early reads before entire file </a:t>
            </a:r>
            <a:r>
              <a:rPr lang="en-US" dirty="0" smtClean="0"/>
              <a:t>arrives</a:t>
            </a:r>
          </a:p>
          <a:p>
            <a:r>
              <a:rPr lang="en-US" dirty="0" smtClean="0"/>
              <a:t>Block caching is also common (NFS)</a:t>
            </a:r>
          </a:p>
          <a:p>
            <a:pPr lvl="1"/>
            <a:r>
              <a:rPr lang="en-US" dirty="0" smtClean="0"/>
              <a:t>Typically integrated into shared block cache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smtClean="0"/>
              <a:t>of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Writes at clients need to get to </a:t>
            </a:r>
            <a:r>
              <a:rPr lang="en-US" dirty="0" err="1" smtClean="0"/>
              <a:t>server(s</a:t>
            </a:r>
            <a:r>
              <a:rPr lang="en-US" dirty="0" smtClean="0"/>
              <a:t>) that store the data</a:t>
            </a:r>
          </a:p>
          <a:p>
            <a:pPr lvl="1"/>
            <a:r>
              <a:rPr lang="en-US" dirty="0" smtClean="0"/>
              <a:t>And what about other clients caching that data?</a:t>
            </a:r>
          </a:p>
          <a:p>
            <a:r>
              <a:rPr lang="en-US" dirty="0" smtClean="0"/>
              <a:t>Not caching the writes is very expensive</a:t>
            </a:r>
          </a:p>
          <a:p>
            <a:pPr lvl="1"/>
            <a:r>
              <a:rPr lang="en-US" dirty="0" smtClean="0"/>
              <a:t>Since they need to traverse the network </a:t>
            </a:r>
          </a:p>
          <a:p>
            <a:pPr lvl="1"/>
            <a:r>
              <a:rPr lang="en-US" dirty="0" smtClean="0"/>
              <a:t>And probably be acknowledged</a:t>
            </a:r>
          </a:p>
          <a:p>
            <a:r>
              <a:rPr lang="en-US" dirty="0" smtClean="0"/>
              <a:t>Caching approaches improve performance at potential cost of consistency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en-US" dirty="0" smtClean="0"/>
              <a:t>Caching Writes For Distributed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62100"/>
            <a:ext cx="8229600" cy="4525963"/>
          </a:xfrm>
        </p:spPr>
        <p:txBody>
          <a:bodyPr/>
          <a:lstStyle/>
          <a:p>
            <a:r>
              <a:rPr lang="en-US" sz="2800" dirty="0" smtClean="0"/>
              <a:t>Write-back cache</a:t>
            </a:r>
          </a:p>
          <a:p>
            <a:pPr lvl="1"/>
            <a:r>
              <a:rPr lang="en-US" sz="2400" dirty="0" smtClean="0"/>
              <a:t>Create the illusion of fast writes</a:t>
            </a:r>
          </a:p>
          <a:p>
            <a:pPr lvl="1"/>
            <a:r>
              <a:rPr lang="en-US" sz="2400" dirty="0" smtClean="0"/>
              <a:t>Combine small writes into larger writes</a:t>
            </a:r>
          </a:p>
          <a:p>
            <a:pPr lvl="1"/>
            <a:r>
              <a:rPr lang="en-US" sz="2400" dirty="0" smtClean="0"/>
              <a:t>Fewer, larger network and disk writes</a:t>
            </a:r>
          </a:p>
          <a:p>
            <a:pPr lvl="1"/>
            <a:r>
              <a:rPr lang="en-US" sz="2400" dirty="0" smtClean="0"/>
              <a:t>Enable local read-after-write consistency</a:t>
            </a:r>
          </a:p>
          <a:p>
            <a:r>
              <a:rPr lang="en-US" sz="2800" dirty="0" smtClean="0"/>
              <a:t>Whole-file updates</a:t>
            </a:r>
          </a:p>
          <a:p>
            <a:pPr lvl="1"/>
            <a:r>
              <a:rPr lang="en-US" sz="2400" dirty="0" smtClean="0"/>
              <a:t>No writes sent to server until </a:t>
            </a:r>
            <a:r>
              <a:rPr lang="en-US" sz="2400" i="1" dirty="0" smtClean="0"/>
              <a:t>close(2)</a:t>
            </a:r>
            <a:r>
              <a:rPr lang="en-US" sz="2400" dirty="0" smtClean="0"/>
              <a:t> or </a:t>
            </a:r>
            <a:r>
              <a:rPr lang="en-US" sz="2400" i="1" dirty="0" smtClean="0"/>
              <a:t>fsync(2)</a:t>
            </a:r>
          </a:p>
          <a:p>
            <a:pPr lvl="1"/>
            <a:r>
              <a:rPr lang="en-US" sz="2400" dirty="0" smtClean="0"/>
              <a:t>Reduce many successive updates to final result</a:t>
            </a:r>
          </a:p>
          <a:p>
            <a:pPr lvl="1"/>
            <a:r>
              <a:rPr lang="en-US" sz="2400" dirty="0" smtClean="0"/>
              <a:t>Possible file will be deleted before it is written</a:t>
            </a:r>
          </a:p>
          <a:p>
            <a:pPr lvl="1"/>
            <a:r>
              <a:rPr lang="en-US" sz="2400" dirty="0" smtClean="0"/>
              <a:t>Enable atomic updates, close-to-open consistency</a:t>
            </a:r>
          </a:p>
          <a:p>
            <a:pPr lvl="1"/>
            <a:r>
              <a:rPr lang="en-US" sz="2400" dirty="0" smtClean="0"/>
              <a:t>But may lead to more potential problems of inconsistency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smtClean="0"/>
              <a:t>of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aching </a:t>
            </a:r>
            <a:r>
              <a:rPr lang="en-US" dirty="0" smtClean="0"/>
              <a:t>is essential in distributed systems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or </a:t>
            </a:r>
            <a:r>
              <a:rPr lang="en-US" dirty="0" smtClean="0"/>
              <a:t>both performance and scalability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aching </a:t>
            </a:r>
            <a:r>
              <a:rPr lang="en-US" dirty="0" smtClean="0"/>
              <a:t>is easy in a single-writer system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orce </a:t>
            </a:r>
            <a:r>
              <a:rPr lang="en-US" dirty="0" smtClean="0"/>
              <a:t>all writes to go through the cache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ulti</a:t>
            </a:r>
            <a:r>
              <a:rPr lang="en-US" dirty="0" smtClean="0"/>
              <a:t>-writer distributed caching is hard</a:t>
            </a:r>
          </a:p>
          <a:p>
            <a:pPr lvl="1"/>
            <a:r>
              <a:rPr lang="en-US" u="sng" dirty="0" smtClean="0"/>
              <a:t>Time To Live</a:t>
            </a:r>
            <a:r>
              <a:rPr lang="en-US" dirty="0" smtClean="0"/>
              <a:t> is a cute idea that doesn’t work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onstant </a:t>
            </a:r>
            <a:r>
              <a:rPr lang="en-US" dirty="0" smtClean="0"/>
              <a:t>validity checks defeat the purpose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ne</a:t>
            </a:r>
            <a:r>
              <a:rPr lang="en-US" dirty="0" smtClean="0"/>
              <a:t>-writer-at-a-time is too restrictive for most FS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hange </a:t>
            </a:r>
            <a:r>
              <a:rPr lang="en-US" dirty="0" smtClean="0"/>
              <a:t>notifications are a reasonable alternative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</a:t>
            </a:r>
            <a:r>
              <a:rPr lang="en-US" dirty="0" smtClean="0"/>
              <a:t>of Mirroring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ulti</a:t>
            </a:r>
            <a:r>
              <a:rPr lang="en-US" dirty="0" smtClean="0"/>
              <a:t>-host </a:t>
            </a:r>
            <a:r>
              <a:rPr lang="en-US" dirty="0" smtClean="0"/>
              <a:t>vs. </a:t>
            </a:r>
            <a:r>
              <a:rPr lang="en-US" dirty="0" smtClean="0"/>
              <a:t>multi-disk mirroring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rotects </a:t>
            </a:r>
            <a:r>
              <a:rPr lang="en-US" dirty="0" smtClean="0"/>
              <a:t>against host and disk failures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reates </a:t>
            </a:r>
            <a:r>
              <a:rPr lang="en-US" dirty="0" smtClean="0"/>
              <a:t>much additional network traffic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irroring </a:t>
            </a:r>
            <a:r>
              <a:rPr lang="en-US" dirty="0" smtClean="0"/>
              <a:t>by primary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rimary </a:t>
            </a:r>
            <a:r>
              <a:rPr lang="en-US" dirty="0" smtClean="0"/>
              <a:t>becomes throughput bottleneck</a:t>
            </a:r>
            <a:endParaRPr lang="en-US" dirty="0" smtClean="0"/>
          </a:p>
          <a:p>
            <a:pPr lvl="1"/>
            <a:r>
              <a:rPr lang="en-US" dirty="0" smtClean="0"/>
              <a:t>Move replication </a:t>
            </a:r>
            <a:r>
              <a:rPr lang="en-US" dirty="0" smtClean="0"/>
              <a:t>traffic</a:t>
            </a:r>
            <a:r>
              <a:rPr lang="en-US" dirty="0" smtClean="0"/>
              <a:t> to back</a:t>
            </a:r>
            <a:r>
              <a:rPr lang="en-US" dirty="0" smtClean="0"/>
              <a:t>-side network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irroring </a:t>
            </a:r>
            <a:r>
              <a:rPr lang="en-US" dirty="0" smtClean="0"/>
              <a:t>by client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flows directly from client to storage servers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eplication </a:t>
            </a:r>
            <a:r>
              <a:rPr lang="en-US" dirty="0" smtClean="0"/>
              <a:t>traffic goes through client NIC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arity</a:t>
            </a:r>
            <a:r>
              <a:rPr lang="en-US" dirty="0" smtClean="0"/>
              <a:t>/erasure code computation on client CPU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Mirroring Through Primary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764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/>
          <p:cNvSpPr/>
          <p:nvPr/>
        </p:nvSpPr>
        <p:spPr>
          <a:xfrm>
            <a:off x="18288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480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an 26"/>
          <p:cNvSpPr/>
          <p:nvPr/>
        </p:nvSpPr>
        <p:spPr>
          <a:xfrm>
            <a:off x="32004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38481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958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an 29"/>
          <p:cNvSpPr/>
          <p:nvPr/>
        </p:nvSpPr>
        <p:spPr>
          <a:xfrm>
            <a:off x="46482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436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60960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28" idx="0"/>
            <a:endCxn id="24" idx="2"/>
          </p:cNvCxnSpPr>
          <p:nvPr/>
        </p:nvCxnSpPr>
        <p:spPr>
          <a:xfrm rot="16200000" flipV="1">
            <a:off x="3048000" y="2514600"/>
            <a:ext cx="533400" cy="2133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0"/>
            <a:endCxn id="29" idx="2"/>
          </p:cNvCxnSpPr>
          <p:nvPr/>
        </p:nvCxnSpPr>
        <p:spPr>
          <a:xfrm rot="5400000" flipH="1" flipV="1">
            <a:off x="4457700" y="3238500"/>
            <a:ext cx="533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0"/>
            <a:endCxn id="26" idx="2"/>
          </p:cNvCxnSpPr>
          <p:nvPr/>
        </p:nvCxnSpPr>
        <p:spPr>
          <a:xfrm rot="16200000" flipV="1">
            <a:off x="3733800" y="3200400"/>
            <a:ext cx="533400" cy="762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0"/>
            <a:endCxn id="31" idx="2"/>
          </p:cNvCxnSpPr>
          <p:nvPr/>
        </p:nvCxnSpPr>
        <p:spPr>
          <a:xfrm rot="5400000" flipH="1" flipV="1">
            <a:off x="5181600" y="2514600"/>
            <a:ext cx="533400" cy="2133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2"/>
          </p:cNvCxnSpPr>
          <p:nvPr/>
        </p:nvCxnSpPr>
        <p:spPr>
          <a:xfrm rot="5400000" flipH="1" flipV="1">
            <a:off x="4229100" y="45339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8100" y="36195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all data flows through primary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0000" y="4648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Mirroring Through Direct 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3403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12192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25908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53340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67818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5" idx="2"/>
            <a:endCxn id="6" idx="0"/>
          </p:cNvCxnSpPr>
          <p:nvPr/>
        </p:nvCxnSpPr>
        <p:spPr>
          <a:xfrm rot="5400000">
            <a:off x="2781300" y="2794000"/>
            <a:ext cx="457200" cy="2743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11" idx="0"/>
          </p:cNvCxnSpPr>
          <p:nvPr/>
        </p:nvCxnSpPr>
        <p:spPr>
          <a:xfrm rot="16200000" flipH="1">
            <a:off x="4838700" y="3479800"/>
            <a:ext cx="457200" cy="1371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8" idx="0"/>
          </p:cNvCxnSpPr>
          <p:nvPr/>
        </p:nvCxnSpPr>
        <p:spPr>
          <a:xfrm rot="5400000">
            <a:off x="3467100" y="3479800"/>
            <a:ext cx="457200" cy="1371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3" idx="0"/>
          </p:cNvCxnSpPr>
          <p:nvPr/>
        </p:nvCxnSpPr>
        <p:spPr>
          <a:xfrm rot="16200000" flipH="1">
            <a:off x="5562600" y="2755900"/>
            <a:ext cx="457200" cy="2819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 rot="5400000">
            <a:off x="4152900" y="4165600"/>
            <a:ext cx="457200" cy="1588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0400" y="28637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D</a:t>
            </a:r>
            <a:r>
              <a:rPr lang="en-US" sz="2000" b="1" dirty="0" smtClean="0">
                <a:latin typeface="Times New Roman"/>
                <a:cs typeface="Times New Roman"/>
              </a:rPr>
              <a:t>ata flows </a:t>
            </a:r>
            <a:r>
              <a:rPr lang="en-US" sz="2000" b="1" dirty="0" smtClean="0">
                <a:latin typeface="Times New Roman"/>
                <a:cs typeface="Times New Roman"/>
              </a:rPr>
              <a:t>direct to storage nodes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5800" y="217799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Primary directs client to storage nodes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dirty="0" smtClean="0"/>
              <a:t>enefits </a:t>
            </a:r>
            <a:r>
              <a:rPr lang="en-US" dirty="0" smtClean="0"/>
              <a:t>of</a:t>
            </a:r>
            <a:r>
              <a:rPr lang="en-US" dirty="0" smtClean="0"/>
              <a:t> Direct </a:t>
            </a:r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P</a:t>
            </a:r>
            <a:r>
              <a:rPr lang="en-US" dirty="0" smtClean="0"/>
              <a:t>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rchitecture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rimary </a:t>
            </a:r>
            <a:r>
              <a:rPr lang="en-US" dirty="0" smtClean="0"/>
              <a:t>tells clients where which data resides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communicates directly </a:t>
            </a:r>
            <a:r>
              <a:rPr lang="en-US" dirty="0" smtClean="0"/>
              <a:t>with storage </a:t>
            </a:r>
            <a:r>
              <a:rPr lang="en-US" dirty="0" smtClean="0"/>
              <a:t>servers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hroughput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ata can be striped </a:t>
            </a:r>
            <a:r>
              <a:rPr lang="en-US" dirty="0" smtClean="0"/>
              <a:t>across multiple storage servers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en-US" dirty="0" smtClean="0"/>
              <a:t>atency</a:t>
            </a:r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o </a:t>
            </a:r>
            <a:r>
              <a:rPr lang="en-US" dirty="0" smtClean="0"/>
              <a:t>intermediate relay through primary server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calability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ewer </a:t>
            </a:r>
            <a:r>
              <a:rPr lang="en-US" dirty="0" smtClean="0"/>
              <a:t>messages on network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uch </a:t>
            </a:r>
            <a:r>
              <a:rPr lang="en-US" dirty="0" smtClean="0"/>
              <a:t>less data flowing through primary servers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 smtClean="0"/>
              <a:t>Reliability and Availability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must expect some failures</a:t>
            </a:r>
          </a:p>
          <a:p>
            <a:r>
              <a:rPr lang="en-US" dirty="0" smtClean="0"/>
              <a:t>Distributed file systems are expected to offer good service despite those failures</a:t>
            </a:r>
          </a:p>
          <a:p>
            <a:r>
              <a:rPr lang="en-US" dirty="0" smtClean="0"/>
              <a:t>How do we characterize that performance characteristic?</a:t>
            </a:r>
          </a:p>
          <a:p>
            <a:r>
              <a:rPr lang="en-US" dirty="0" smtClean="0"/>
              <a:t>How do we improve it?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Recovery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76400" y="2674204"/>
            <a:ext cx="1219200" cy="1219200"/>
          </a:xfrm>
          <a:prstGeom prst="ellipse">
            <a:avLst/>
          </a:prstGeom>
          <a:solidFill>
            <a:srgbClr val="0CF43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full service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34000" y="2674204"/>
            <a:ext cx="1219200" cy="1219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 service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29000" y="4655404"/>
            <a:ext cx="1219200" cy="12192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895600" y="3283804"/>
            <a:ext cx="2438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6034" y="2979004"/>
            <a:ext cx="22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 Time To Failure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h/w, s/w, external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rot="5400000">
            <a:off x="4431552" y="3752956"/>
            <a:ext cx="1119096" cy="10428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99805" y="4217075"/>
            <a:ext cx="2824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Mean Time To Repair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detect failure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promote 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-ary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journal recovery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clients re-bind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reestablish session state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0" idx="1"/>
            <a:endCxn id="7" idx="5"/>
          </p:cNvCxnSpPr>
          <p:nvPr/>
        </p:nvCxnSpPr>
        <p:spPr>
          <a:xfrm rot="16200000" flipV="1">
            <a:off x="2602752" y="3829156"/>
            <a:ext cx="1119096" cy="8904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3205" y="4362272"/>
            <a:ext cx="22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C000"/>
                </a:solidFill>
              </a:rPr>
              <a:t>re-replication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62200" y="1487269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Availability =         MTTF</a:t>
            </a:r>
            <a:endParaRPr lang="en-US" sz="2400" b="1" u="sng" dirty="0" smtClean="0"/>
          </a:p>
          <a:p>
            <a:r>
              <a:rPr lang="en-US" sz="2400" b="1" dirty="0" smtClean="0"/>
              <a:t>                         MTTF + MTTR</a:t>
            </a:r>
            <a:endParaRPr lang="en-US" sz="24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660900" y="1903412"/>
            <a:ext cx="1676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5200" y="50005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degraded</a:t>
            </a:r>
          </a:p>
          <a:p>
            <a:pPr algn="ctr"/>
            <a:r>
              <a:rPr lang="en-US" sz="1600" dirty="0" smtClean="0"/>
              <a:t>service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 smtClean="0"/>
              <a:t>Key Characteristics of</a:t>
            </a:r>
            <a:r>
              <a:rPr lang="en-US" dirty="0" smtClean="0"/>
              <a:t> Remote Data Access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APIs and transparency</a:t>
            </a:r>
          </a:p>
          <a:p>
            <a:pPr lvl="1"/>
            <a:r>
              <a:rPr lang="en-GB" dirty="0" smtClean="0"/>
              <a:t>How do users and processes access remote</a:t>
            </a:r>
            <a:r>
              <a:rPr lang="en-GB" dirty="0" smtClean="0"/>
              <a:t> data?</a:t>
            </a:r>
            <a:endParaRPr lang="en-GB" dirty="0" smtClean="0"/>
          </a:p>
          <a:p>
            <a:pPr lvl="1"/>
            <a:r>
              <a:rPr lang="en-GB" dirty="0" smtClean="0"/>
              <a:t>How closely </a:t>
            </a:r>
            <a:r>
              <a:rPr lang="en-GB" dirty="0" smtClean="0"/>
              <a:t>does </a:t>
            </a:r>
            <a:r>
              <a:rPr lang="en-GB" dirty="0" smtClean="0"/>
              <a:t>remote</a:t>
            </a:r>
            <a:r>
              <a:rPr lang="en-GB" dirty="0" smtClean="0"/>
              <a:t> data mimic </a:t>
            </a:r>
            <a:r>
              <a:rPr lang="en-GB" dirty="0" smtClean="0"/>
              <a:t>local</a:t>
            </a:r>
            <a:r>
              <a:rPr lang="en-GB" dirty="0" smtClean="0"/>
              <a:t> data?</a:t>
            </a:r>
            <a:endParaRPr lang="en-GB" dirty="0" smtClean="0"/>
          </a:p>
          <a:p>
            <a:r>
              <a:rPr lang="en-GB" dirty="0" smtClean="0"/>
              <a:t>Performance and robustness</a:t>
            </a:r>
            <a:endParaRPr lang="en-GB" dirty="0" smtClean="0"/>
          </a:p>
          <a:p>
            <a:pPr lvl="1"/>
            <a:r>
              <a:rPr lang="en-GB" dirty="0" smtClean="0"/>
              <a:t>Is remote data as </a:t>
            </a:r>
            <a:r>
              <a:rPr lang="en-GB" dirty="0" smtClean="0"/>
              <a:t>fast and reliable as local</a:t>
            </a:r>
            <a:r>
              <a:rPr lang="en-GB" dirty="0" smtClean="0"/>
              <a:t> data?</a:t>
            </a:r>
            <a:endParaRPr lang="en-GB" dirty="0" smtClean="0"/>
          </a:p>
          <a:p>
            <a:r>
              <a:rPr lang="en-GB" dirty="0" smtClean="0"/>
              <a:t>Architecture</a:t>
            </a:r>
          </a:p>
          <a:p>
            <a:pPr lvl="1"/>
            <a:r>
              <a:rPr lang="en-GB" dirty="0" smtClean="0"/>
              <a:t>How is solution integrated into clients and servers?</a:t>
            </a:r>
          </a:p>
          <a:p>
            <a:r>
              <a:rPr lang="en-GB" dirty="0" smtClean="0"/>
              <a:t>Protocol and work partitioning</a:t>
            </a:r>
          </a:p>
          <a:p>
            <a:pPr lvl="1"/>
            <a:r>
              <a:rPr lang="en-GB" dirty="0" smtClean="0"/>
              <a:t>How do client and server cooperate?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MTTF</a:t>
            </a:r>
          </a:p>
          <a:p>
            <a:pPr lvl="1"/>
            <a:r>
              <a:rPr lang="en-US" dirty="0" smtClean="0"/>
              <a:t>Use more reliable components</a:t>
            </a:r>
          </a:p>
          <a:p>
            <a:pPr lvl="1"/>
            <a:r>
              <a:rPr lang="en-US" dirty="0" smtClean="0"/>
              <a:t>Get rid of bugs</a:t>
            </a:r>
          </a:p>
          <a:p>
            <a:r>
              <a:rPr lang="en-US" dirty="0" smtClean="0"/>
              <a:t>Or reduce MTTR</a:t>
            </a:r>
          </a:p>
          <a:p>
            <a:pPr lvl="1"/>
            <a:r>
              <a:rPr lang="en-US" dirty="0" smtClean="0"/>
              <a:t>Use architectures that provide service quickly once recovery starts</a:t>
            </a:r>
          </a:p>
          <a:p>
            <a:pPr lvl="1"/>
            <a:r>
              <a:rPr lang="en-US" dirty="0" smtClean="0"/>
              <a:t>There are several places where you can improve MTTR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vailability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MTTR</a:t>
            </a:r>
          </a:p>
          <a:p>
            <a:pPr lvl="1"/>
            <a:r>
              <a:rPr lang="en-US" dirty="0" smtClean="0"/>
              <a:t>Detect failures more quickly</a:t>
            </a:r>
            <a:endParaRPr lang="en-US" dirty="0" smtClean="0"/>
          </a:p>
          <a:p>
            <a:pPr lvl="1"/>
            <a:r>
              <a:rPr lang="en-US" dirty="0" smtClean="0"/>
              <a:t>Promote secondary to </a:t>
            </a:r>
            <a:r>
              <a:rPr lang="en-US" dirty="0" smtClean="0"/>
              <a:t>primary </a:t>
            </a:r>
            <a:r>
              <a:rPr lang="en-US" dirty="0" smtClean="0"/>
              <a:t>role quickly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ecover recent</a:t>
            </a:r>
            <a:r>
              <a:rPr lang="en-US" dirty="0" smtClean="0"/>
              <a:t>/in-progress operations</a:t>
            </a:r>
            <a:r>
              <a:rPr lang="en-US" dirty="0" smtClean="0"/>
              <a:t> quickly</a:t>
            </a:r>
          </a:p>
          <a:p>
            <a:pPr lvl="1"/>
            <a:r>
              <a:rPr lang="en-US" dirty="0" smtClean="0"/>
              <a:t>Inform and rebind c</a:t>
            </a:r>
            <a:r>
              <a:rPr lang="en-US" dirty="0" smtClean="0"/>
              <a:t>lients quickly</a:t>
            </a:r>
          </a:p>
          <a:p>
            <a:pPr lvl="1"/>
            <a:r>
              <a:rPr lang="en-US" dirty="0" smtClean="0"/>
              <a:t>Re-establish session </a:t>
            </a:r>
            <a:r>
              <a:rPr lang="en-US" dirty="0" smtClean="0"/>
              <a:t>state (if any)</a:t>
            </a:r>
            <a:r>
              <a:rPr lang="en-US" dirty="0" smtClean="0"/>
              <a:t> quickly</a:t>
            </a:r>
          </a:p>
          <a:p>
            <a:r>
              <a:rPr lang="en-US" dirty="0" smtClean="0"/>
              <a:t>Degraded service may persist longer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estoring </a:t>
            </a:r>
            <a:r>
              <a:rPr lang="en-US" dirty="0" smtClean="0"/>
              <a:t>lost redundancy may take a while</a:t>
            </a:r>
            <a:endParaRPr lang="en-US" dirty="0" smtClean="0"/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eavily </a:t>
            </a:r>
            <a:r>
              <a:rPr lang="en-US" dirty="0" smtClean="0"/>
              <a:t>loading servers, disks, and network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Scalability</a:t>
            </a:r>
            <a:r>
              <a:rPr lang="en-US" dirty="0" smtClean="0"/>
              <a:t> </a:t>
            </a:r>
            <a:r>
              <a:rPr lang="en-US" dirty="0" smtClean="0"/>
              <a:t>and Performance:</a:t>
            </a:r>
            <a:r>
              <a:rPr lang="en-US" dirty="0" smtClean="0"/>
              <a:t> Network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etwork </a:t>
            </a:r>
            <a:r>
              <a:rPr lang="en-US" dirty="0" smtClean="0"/>
              <a:t>messages are expensive</a:t>
            </a:r>
          </a:p>
          <a:p>
            <a:pPr lvl="1"/>
            <a:r>
              <a:rPr lang="en-US" dirty="0" smtClean="0"/>
              <a:t>NIC and network capacity to carry them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erver </a:t>
            </a:r>
            <a:r>
              <a:rPr lang="en-US" dirty="0" smtClean="0"/>
              <a:t>CPU cycles to process them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 </a:t>
            </a:r>
            <a:r>
              <a:rPr lang="en-US" dirty="0" smtClean="0"/>
              <a:t>delays awaiting responses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inimize </a:t>
            </a:r>
            <a:r>
              <a:rPr lang="en-US" dirty="0" smtClean="0"/>
              <a:t>messages/client/second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ache </a:t>
            </a:r>
            <a:r>
              <a:rPr lang="en-US" dirty="0" smtClean="0"/>
              <a:t>results to eliminate requests entirely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nable </a:t>
            </a:r>
            <a:r>
              <a:rPr lang="en-US" dirty="0" smtClean="0"/>
              <a:t>complex operations </a:t>
            </a:r>
            <a:r>
              <a:rPr lang="en-US" dirty="0" smtClean="0"/>
              <a:t>with single </a:t>
            </a:r>
            <a:r>
              <a:rPr lang="en-US" dirty="0" smtClean="0"/>
              <a:t>request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uffer </a:t>
            </a:r>
            <a:r>
              <a:rPr lang="en-US" dirty="0" smtClean="0"/>
              <a:t>up large writes in write-back cache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re</a:t>
            </a:r>
            <a:r>
              <a:rPr lang="en-US" dirty="0" smtClean="0"/>
              <a:t>-fetch large reads into local cache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Scalability</a:t>
            </a:r>
            <a:r>
              <a:rPr lang="en-US" dirty="0" smtClean="0"/>
              <a:t> Performance: </a:t>
            </a:r>
            <a:r>
              <a:rPr lang="en-US" dirty="0" smtClean="0"/>
              <a:t>Bottlenecks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void single </a:t>
            </a:r>
            <a:r>
              <a:rPr lang="en-US" dirty="0" smtClean="0"/>
              <a:t>control points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artition </a:t>
            </a:r>
            <a:r>
              <a:rPr lang="en-US" dirty="0" smtClean="0"/>
              <a:t>responsibility over many nodes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eparated </a:t>
            </a:r>
            <a:r>
              <a:rPr lang="en-US" dirty="0" smtClean="0"/>
              <a:t>data- and control-planes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ontrol </a:t>
            </a:r>
            <a:r>
              <a:rPr lang="en-US" dirty="0" smtClean="0"/>
              <a:t>nodes choreograph the flow of data</a:t>
            </a:r>
            <a:endParaRPr lang="en-US" dirty="0" smtClean="0"/>
          </a:p>
          <a:p>
            <a:pPr lvl="2"/>
            <a:r>
              <a:rPr lang="en-US" dirty="0" smtClean="0"/>
              <a:t>W</a:t>
            </a:r>
            <a:r>
              <a:rPr lang="en-US" dirty="0" smtClean="0"/>
              <a:t>here </a:t>
            </a:r>
            <a:r>
              <a:rPr lang="en-US" dirty="0" smtClean="0"/>
              <a:t>data should be stored or obtained from</a:t>
            </a:r>
            <a:endParaRPr lang="en-US" dirty="0" smtClean="0"/>
          </a:p>
          <a:p>
            <a:pPr lvl="2"/>
            <a:r>
              <a:rPr lang="en-US" dirty="0" smtClean="0"/>
              <a:t>E</a:t>
            </a:r>
            <a:r>
              <a:rPr lang="en-US" dirty="0" smtClean="0"/>
              <a:t>nsuring </a:t>
            </a:r>
            <a:r>
              <a:rPr lang="en-US" dirty="0" smtClean="0"/>
              <a:t>coherency and correct serialization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flows directly from producer to consumer</a:t>
            </a:r>
            <a:endParaRPr lang="en-US" dirty="0" smtClean="0"/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paths are optimized for throughput/efficiency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ynamic </a:t>
            </a:r>
            <a:r>
              <a:rPr lang="en-US" dirty="0" smtClean="0"/>
              <a:t>re-partitioning of responsibilities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 </a:t>
            </a:r>
            <a:r>
              <a:rPr lang="en-US" dirty="0" smtClean="0"/>
              <a:t>response to failures and/or load changes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447800" y="2057400"/>
            <a:ext cx="3810000" cy="3733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09800" y="2362200"/>
            <a:ext cx="50292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Data Planes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5600" y="2667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19800" y="2667000"/>
            <a:ext cx="838200" cy="838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28295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metadata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895600" y="4343400"/>
            <a:ext cx="838200" cy="838200"/>
          </a:xfrm>
          <a:prstGeom prst="ellipse">
            <a:avLst/>
          </a:prstGeom>
          <a:solidFill>
            <a:srgbClr val="0CF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4495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storage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1752600" y="4343400"/>
            <a:ext cx="838200" cy="838200"/>
          </a:xfrm>
          <a:prstGeom prst="ellipse">
            <a:avLst/>
          </a:prstGeom>
          <a:solidFill>
            <a:srgbClr val="0CF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0200" y="4495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storage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3962400" y="4343400"/>
            <a:ext cx="838200" cy="838200"/>
          </a:xfrm>
          <a:prstGeom prst="ellipse">
            <a:avLst/>
          </a:prstGeom>
          <a:solidFill>
            <a:srgbClr val="0CF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4495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storage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6" idx="6"/>
            <a:endCxn id="7" idx="2"/>
          </p:cNvCxnSpPr>
          <p:nvPr/>
        </p:nvCxnSpPr>
        <p:spPr>
          <a:xfrm>
            <a:off x="3733800" y="3086100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0"/>
          </p:cNvCxnSpPr>
          <p:nvPr/>
        </p:nvCxnSpPr>
        <p:spPr>
          <a:xfrm rot="5400000">
            <a:off x="2895600" y="3924300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</p:cNvCxnSpPr>
          <p:nvPr/>
        </p:nvCxnSpPr>
        <p:spPr>
          <a:xfrm rot="16200000" flipH="1">
            <a:off x="3382449" y="3611048"/>
            <a:ext cx="1037153" cy="579954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 rot="5400000">
            <a:off x="2171700" y="3649149"/>
            <a:ext cx="1113353" cy="579952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1600" y="228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90800" y="5421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/>
          <a:lstStyle/>
          <a:p>
            <a:r>
              <a:rPr lang="en-US" dirty="0" smtClean="0"/>
              <a:t>Scalability Performance: </a:t>
            </a:r>
            <a:r>
              <a:rPr lang="en-US" dirty="0" smtClean="0"/>
              <a:t>Cluster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protocols do not scale well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only work</a:t>
            </a:r>
            <a:r>
              <a:rPr lang="en-US" dirty="0" smtClean="0"/>
              <a:t> fast for </a:t>
            </a:r>
            <a:r>
              <a:rPr lang="en-US" dirty="0" smtClean="0"/>
              <a:t>small numbers of nodes</a:t>
            </a:r>
          </a:p>
          <a:p>
            <a:r>
              <a:rPr lang="en-US" dirty="0" smtClean="0"/>
              <a:t>Minimize number of consensus operations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lect </a:t>
            </a:r>
            <a:r>
              <a:rPr lang="en-US" dirty="0" smtClean="0"/>
              <a:t>a single master who makes decisions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artitioned </a:t>
            </a:r>
            <a:r>
              <a:rPr lang="en-US" dirty="0" smtClean="0"/>
              <a:t>and delegated responsibility</a:t>
            </a:r>
          </a:p>
          <a:p>
            <a:r>
              <a:rPr lang="en-US" dirty="0" smtClean="0"/>
              <a:t>Avoid large-consensus/transaction groups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artition </a:t>
            </a:r>
            <a:r>
              <a:rPr lang="en-US" dirty="0" smtClean="0"/>
              <a:t>work among numerous small groups</a:t>
            </a:r>
          </a:p>
          <a:p>
            <a:r>
              <a:rPr lang="en-US" dirty="0" smtClean="0"/>
              <a:t>Avoid high communications fan-in/fan-out</a:t>
            </a:r>
            <a:endParaRPr lang="en-US" dirty="0" smtClean="0"/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ierarchical </a:t>
            </a:r>
            <a:r>
              <a:rPr lang="en-US" dirty="0" smtClean="0"/>
              <a:t>information gathering/distribution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Communication Structure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3581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2743200" y="3617025"/>
            <a:ext cx="7620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3276600" y="5638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4953000" y="5638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6248400" y="4495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5029200" y="16002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3124200" y="16002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Oval 16"/>
          <p:cNvSpPr/>
          <p:nvPr/>
        </p:nvSpPr>
        <p:spPr>
          <a:xfrm>
            <a:off x="1981200" y="2895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1981200" y="4495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3991100" y="2438400"/>
            <a:ext cx="7620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Oval 19"/>
          <p:cNvSpPr/>
          <p:nvPr/>
        </p:nvSpPr>
        <p:spPr>
          <a:xfrm>
            <a:off x="5257800" y="3617025"/>
            <a:ext cx="7620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4014850" y="4800600"/>
            <a:ext cx="7620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3" name="Straight Connector 22"/>
          <p:cNvCxnSpPr>
            <a:stCxn id="19" idx="4"/>
            <a:endCxn id="6" idx="0"/>
          </p:cNvCxnSpPr>
          <p:nvPr/>
        </p:nvCxnSpPr>
        <p:spPr>
          <a:xfrm rot="16200000" flipH="1">
            <a:off x="4186300" y="3386200"/>
            <a:ext cx="381000" cy="94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21" idx="0"/>
          </p:cNvCxnSpPr>
          <p:nvPr/>
        </p:nvCxnSpPr>
        <p:spPr>
          <a:xfrm rot="16200000" flipH="1">
            <a:off x="4198175" y="4602925"/>
            <a:ext cx="381000" cy="14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6"/>
            <a:endCxn id="20" idx="2"/>
          </p:cNvCxnSpPr>
          <p:nvPr/>
        </p:nvCxnSpPr>
        <p:spPr>
          <a:xfrm flipV="1">
            <a:off x="4800600" y="3998025"/>
            <a:ext cx="457200" cy="247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6"/>
            <a:endCxn id="6" idx="2"/>
          </p:cNvCxnSpPr>
          <p:nvPr/>
        </p:nvCxnSpPr>
        <p:spPr>
          <a:xfrm>
            <a:off x="3505200" y="3998025"/>
            <a:ext cx="457200" cy="247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5"/>
            <a:endCxn id="13" idx="1"/>
          </p:cNvCxnSpPr>
          <p:nvPr/>
        </p:nvCxnSpPr>
        <p:spPr>
          <a:xfrm rot="16200000" flipH="1">
            <a:off x="5964121" y="4211520"/>
            <a:ext cx="317641" cy="4294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7"/>
            <a:endCxn id="14" idx="3"/>
          </p:cNvCxnSpPr>
          <p:nvPr/>
        </p:nvCxnSpPr>
        <p:spPr>
          <a:xfrm rot="5400000" flipH="1" flipV="1">
            <a:off x="5966596" y="3357539"/>
            <a:ext cx="312691" cy="4294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5"/>
            <a:endCxn id="12" idx="1"/>
          </p:cNvCxnSpPr>
          <p:nvPr/>
        </p:nvCxnSpPr>
        <p:spPr>
          <a:xfrm rot="16200000" flipH="1">
            <a:off x="4715233" y="5401033"/>
            <a:ext cx="277066" cy="377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3"/>
            <a:endCxn id="11" idx="7"/>
          </p:cNvCxnSpPr>
          <p:nvPr/>
        </p:nvCxnSpPr>
        <p:spPr>
          <a:xfrm rot="5400000">
            <a:off x="3823151" y="5424783"/>
            <a:ext cx="277066" cy="3295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3"/>
            <a:endCxn id="18" idx="7"/>
          </p:cNvCxnSpPr>
          <p:nvPr/>
        </p:nvCxnSpPr>
        <p:spPr>
          <a:xfrm rot="5400000">
            <a:off x="2519339" y="4249620"/>
            <a:ext cx="317641" cy="3532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1"/>
            <a:endCxn id="17" idx="5"/>
          </p:cNvCxnSpPr>
          <p:nvPr/>
        </p:nvCxnSpPr>
        <p:spPr>
          <a:xfrm rot="16200000" flipV="1">
            <a:off x="2521814" y="3395639"/>
            <a:ext cx="312691" cy="3532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5"/>
            <a:endCxn id="19" idx="1"/>
          </p:cNvCxnSpPr>
          <p:nvPr/>
        </p:nvCxnSpPr>
        <p:spPr>
          <a:xfrm rot="16200000" flipH="1">
            <a:off x="3658876" y="2106176"/>
            <a:ext cx="429466" cy="4581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3"/>
            <a:endCxn id="19" idx="7"/>
          </p:cNvCxnSpPr>
          <p:nvPr/>
        </p:nvCxnSpPr>
        <p:spPr>
          <a:xfrm rot="5400000">
            <a:off x="4665258" y="2096776"/>
            <a:ext cx="429466" cy="4769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0"/>
            <a:endCxn id="15" idx="4"/>
          </p:cNvCxnSpPr>
          <p:nvPr/>
        </p:nvCxnSpPr>
        <p:spPr>
          <a:xfrm rot="16200000" flipV="1">
            <a:off x="4782788" y="2761013"/>
            <a:ext cx="1407225" cy="3048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0"/>
            <a:endCxn id="20" idx="4"/>
          </p:cNvCxnSpPr>
          <p:nvPr/>
        </p:nvCxnSpPr>
        <p:spPr>
          <a:xfrm rot="5400000" flipH="1" flipV="1">
            <a:off x="4818413" y="4818413"/>
            <a:ext cx="1259775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4" idx="2"/>
            <a:endCxn id="19" idx="6"/>
          </p:cNvCxnSpPr>
          <p:nvPr/>
        </p:nvCxnSpPr>
        <p:spPr>
          <a:xfrm rot="10800000">
            <a:off x="4753100" y="2819400"/>
            <a:ext cx="1495300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2"/>
            <a:endCxn id="17" idx="6"/>
          </p:cNvCxnSpPr>
          <p:nvPr/>
        </p:nvCxnSpPr>
        <p:spPr>
          <a:xfrm rot="10800000" flipV="1">
            <a:off x="2590800" y="2819400"/>
            <a:ext cx="1400300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3" idx="2"/>
            <a:endCxn id="21" idx="6"/>
          </p:cNvCxnSpPr>
          <p:nvPr/>
        </p:nvCxnSpPr>
        <p:spPr>
          <a:xfrm rot="10800000" flipV="1">
            <a:off x="4776850" y="4800600"/>
            <a:ext cx="1471550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8" idx="6"/>
            <a:endCxn id="21" idx="2"/>
          </p:cNvCxnSpPr>
          <p:nvPr/>
        </p:nvCxnSpPr>
        <p:spPr>
          <a:xfrm>
            <a:off x="2590800" y="4800600"/>
            <a:ext cx="1424050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0"/>
            <a:endCxn id="16" idx="3"/>
          </p:cNvCxnSpPr>
          <p:nvPr/>
        </p:nvCxnSpPr>
        <p:spPr>
          <a:xfrm rot="5400000" flipH="1" flipV="1">
            <a:off x="2420588" y="2824139"/>
            <a:ext cx="1496499" cy="89274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1" idx="0"/>
            <a:endCxn id="10" idx="4"/>
          </p:cNvCxnSpPr>
          <p:nvPr/>
        </p:nvCxnSpPr>
        <p:spPr>
          <a:xfrm rot="16200000" flipV="1">
            <a:off x="2722913" y="4780313"/>
            <a:ext cx="1259775" cy="4572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files to local user that are stored on remote machine</a:t>
            </a:r>
          </a:p>
          <a:p>
            <a:r>
              <a:rPr lang="en-US" dirty="0" smtClean="0"/>
              <a:t>Using the same or similar model as file access</a:t>
            </a:r>
          </a:p>
          <a:p>
            <a:r>
              <a:rPr lang="en-US" dirty="0" smtClean="0"/>
              <a:t>Not the only case for remote data access</a:t>
            </a:r>
          </a:p>
          <a:p>
            <a:pPr lvl="1"/>
            <a:r>
              <a:rPr lang="en-US" dirty="0" smtClean="0"/>
              <a:t>Remote storage devices </a:t>
            </a:r>
          </a:p>
          <a:p>
            <a:pPr lvl="2"/>
            <a:r>
              <a:rPr lang="en-US" dirty="0" smtClean="0"/>
              <a:t>Accessed by low level device operations over network</a:t>
            </a:r>
          </a:p>
          <a:p>
            <a:pPr lvl="1"/>
            <a:r>
              <a:rPr lang="en-US" dirty="0" smtClean="0"/>
              <a:t>Remote databases</a:t>
            </a:r>
          </a:p>
          <a:p>
            <a:pPr lvl="2"/>
            <a:r>
              <a:rPr lang="en-US" dirty="0" smtClean="0"/>
              <a:t>Accessed by database queries on remote nodes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Remote Data Access and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forms of remote data access rely on networking</a:t>
            </a:r>
          </a:p>
          <a:p>
            <a:r>
              <a:rPr lang="en-US" dirty="0" smtClean="0"/>
              <a:t>Which is provided by the operating system as previously discussed</a:t>
            </a:r>
          </a:p>
          <a:p>
            <a:r>
              <a:rPr lang="en-US" dirty="0" smtClean="0"/>
              <a:t>Remote data access must take networking realities into account</a:t>
            </a:r>
          </a:p>
          <a:p>
            <a:pPr lvl="1"/>
            <a:r>
              <a:rPr lang="en-US" dirty="0" smtClean="0"/>
              <a:t>Unreliability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Access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Client/server</a:t>
            </a:r>
          </a:p>
          <a:p>
            <a:r>
              <a:rPr lang="en-US" dirty="0" smtClean="0"/>
              <a:t>Remote file transfer</a:t>
            </a:r>
          </a:p>
          <a:p>
            <a:r>
              <a:rPr lang="en-US" dirty="0" smtClean="0"/>
              <a:t>Remote disk access</a:t>
            </a:r>
          </a:p>
          <a:p>
            <a:r>
              <a:rPr lang="en-US" dirty="0" smtClean="0"/>
              <a:t>Remote file access</a:t>
            </a:r>
          </a:p>
          <a:p>
            <a:r>
              <a:rPr lang="en-US" dirty="0" smtClean="0"/>
              <a:t>Cloud model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6602" y="526013"/>
            <a:ext cx="7781597" cy="71858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</a:t>
            </a:r>
            <a:r>
              <a:rPr lang="en-US" dirty="0" smtClean="0"/>
              <a:t>-peer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ost </a:t>
            </a:r>
            <a:r>
              <a:rPr lang="en-US" dirty="0" smtClean="0"/>
              <a:t>systems have resources (e.g. disks, printers)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cooperate/share with one-another</a:t>
            </a:r>
          </a:p>
          <a:p>
            <a:r>
              <a:rPr lang="en-US" dirty="0" smtClean="0"/>
              <a:t>Thin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ew </a:t>
            </a:r>
            <a:r>
              <a:rPr lang="en-US" dirty="0" smtClean="0"/>
              <a:t>local resources (e.g. CPU, NIC, display)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ost </a:t>
            </a:r>
            <a:r>
              <a:rPr lang="en-US" dirty="0" smtClean="0"/>
              <a:t>resources on work-group or domain servers</a:t>
            </a:r>
          </a:p>
          <a:p>
            <a:r>
              <a:rPr lang="en-US" dirty="0" smtClean="0"/>
              <a:t>Cloud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lients </a:t>
            </a:r>
            <a:r>
              <a:rPr lang="en-US" dirty="0" smtClean="0"/>
              <a:t>access services rather than resources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lients </a:t>
            </a:r>
            <a:r>
              <a:rPr lang="en-US" dirty="0" smtClean="0"/>
              <a:t>do not see individual servers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94218</TotalTime>
  <Words>2914</Words>
  <Application>Microsoft Macintosh PowerPoint</Application>
  <PresentationFormat>On-screen Show (4:3)</PresentationFormat>
  <Paragraphs>602</Paragraphs>
  <Slides>56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Theme</vt:lpstr>
      <vt:lpstr>Operating System Principles: Accessing Remote Data CS 111 Operating Systems  Peter Reiher </vt:lpstr>
      <vt:lpstr>Outline</vt:lpstr>
      <vt:lpstr>Remote Data:  Goals and Challenges</vt:lpstr>
      <vt:lpstr>Basic Goals</vt:lpstr>
      <vt:lpstr>Key Characteristics of Remote Data Access Solutions</vt:lpstr>
      <vt:lpstr>Remote File Systems</vt:lpstr>
      <vt:lpstr>Remote Data Access and Networking</vt:lpstr>
      <vt:lpstr>Remote File Access Architectures</vt:lpstr>
      <vt:lpstr>Client/Server Models</vt:lpstr>
      <vt:lpstr>Remote File Transfer</vt:lpstr>
      <vt:lpstr>Remote Disk Access</vt:lpstr>
      <vt:lpstr>Remote Disk Access Architecture</vt:lpstr>
      <vt:lpstr>Rating Remote Disk Access</vt:lpstr>
      <vt:lpstr>Remote File Access</vt:lpstr>
      <vt:lpstr>Remote File Access Architecture</vt:lpstr>
      <vt:lpstr>Rating Remote File Access</vt:lpstr>
      <vt:lpstr>Cloud Model</vt:lpstr>
      <vt:lpstr>Remote Disk/File Access</vt:lpstr>
      <vt:lpstr>Remote vs. Distributed FS</vt:lpstr>
      <vt:lpstr>Security For Remote File Systems</vt:lpstr>
      <vt:lpstr>Authentication Approaches</vt:lpstr>
      <vt:lpstr>Anonymous Access</vt:lpstr>
      <vt:lpstr>Peer-to-Peer Security</vt:lpstr>
      <vt:lpstr>Server Authenticated Approaches</vt:lpstr>
      <vt:lpstr>Domain Authentication Approaches</vt:lpstr>
      <vt:lpstr>Distributed Authorization</vt:lpstr>
      <vt:lpstr>Reliability and Availability</vt:lpstr>
      <vt:lpstr>Achieving Reliability</vt:lpstr>
      <vt:lpstr>Reliability: Data Mirroring</vt:lpstr>
      <vt:lpstr>Mirroring, Parity, and Erasure Coding</vt:lpstr>
      <vt:lpstr>Availability and Fail-Over</vt:lpstr>
      <vt:lpstr>Availability: Failure Detect/Rebind</vt:lpstr>
      <vt:lpstr>Availability: Stateless Protocols</vt:lpstr>
      <vt:lpstr>Availability: Idempotent Operations</vt:lpstr>
      <vt:lpstr>Remote File System Performance</vt:lpstr>
      <vt:lpstr>Disk Bandwidth Implications</vt:lpstr>
      <vt:lpstr>Network Impacts on Performance</vt:lpstr>
      <vt:lpstr>Cost of Reads</vt:lpstr>
      <vt:lpstr>Caching For Reads</vt:lpstr>
      <vt:lpstr>Whole File Vs. Block Caching</vt:lpstr>
      <vt:lpstr>Cost of Writes</vt:lpstr>
      <vt:lpstr>Caching Writes For Distributed File Systems</vt:lpstr>
      <vt:lpstr>Cost of Consistency</vt:lpstr>
      <vt:lpstr>Cost of Mirroring</vt:lpstr>
      <vt:lpstr>Mirroring Through Primary</vt:lpstr>
      <vt:lpstr>Mirroring Through Direct Data Flow</vt:lpstr>
      <vt:lpstr>Benefits of Direct Data Path</vt:lpstr>
      <vt:lpstr>Reliability and Availability Performance</vt:lpstr>
      <vt:lpstr>Recovery Time</vt:lpstr>
      <vt:lpstr>Improving Availability</vt:lpstr>
      <vt:lpstr>Availability Performance</vt:lpstr>
      <vt:lpstr>Scalability and Performance: Network Traffic</vt:lpstr>
      <vt:lpstr>Scalability Performance: Bottlenecks</vt:lpstr>
      <vt:lpstr>Control and Data Planes</vt:lpstr>
      <vt:lpstr>Scalability Performance: Cluster Protocols</vt:lpstr>
      <vt:lpstr>Hierarchical Communication Structure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150</cp:revision>
  <cp:lastPrinted>2016-11-21T18:33:54Z</cp:lastPrinted>
  <dcterms:created xsi:type="dcterms:W3CDTF">2016-11-18T23:59:40Z</dcterms:created>
  <dcterms:modified xsi:type="dcterms:W3CDTF">2016-11-28T05:47:49Z</dcterms:modified>
</cp:coreProperties>
</file>