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69.xml" ContentType="application/vnd.openxmlformats-officedocument.presentationml.slide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Default Extension="jpeg" ContentType="image/jpeg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8" r:id="rId2"/>
    <p:sldId id="259" r:id="rId3"/>
    <p:sldId id="331" r:id="rId4"/>
    <p:sldId id="332" r:id="rId5"/>
    <p:sldId id="333" r:id="rId6"/>
    <p:sldId id="334" r:id="rId7"/>
    <p:sldId id="344" r:id="rId8"/>
    <p:sldId id="335" r:id="rId9"/>
    <p:sldId id="359" r:id="rId10"/>
    <p:sldId id="387" r:id="rId11"/>
    <p:sldId id="397" r:id="rId12"/>
    <p:sldId id="336" r:id="rId13"/>
    <p:sldId id="388" r:id="rId14"/>
    <p:sldId id="389" r:id="rId15"/>
    <p:sldId id="390" r:id="rId16"/>
    <p:sldId id="338" r:id="rId17"/>
    <p:sldId id="339" r:id="rId18"/>
    <p:sldId id="398" r:id="rId19"/>
    <p:sldId id="341" r:id="rId20"/>
    <p:sldId id="399" r:id="rId21"/>
    <p:sldId id="342" r:id="rId22"/>
    <p:sldId id="343" r:id="rId23"/>
    <p:sldId id="400" r:id="rId24"/>
    <p:sldId id="360" r:id="rId25"/>
    <p:sldId id="345" r:id="rId26"/>
    <p:sldId id="346" r:id="rId27"/>
    <p:sldId id="394" r:id="rId28"/>
    <p:sldId id="395" r:id="rId29"/>
    <p:sldId id="347" r:id="rId30"/>
    <p:sldId id="392" r:id="rId31"/>
    <p:sldId id="349" r:id="rId32"/>
    <p:sldId id="348" r:id="rId33"/>
    <p:sldId id="350" r:id="rId34"/>
    <p:sldId id="351" r:id="rId35"/>
    <p:sldId id="386" r:id="rId36"/>
    <p:sldId id="383" r:id="rId37"/>
    <p:sldId id="384" r:id="rId38"/>
    <p:sldId id="385" r:id="rId39"/>
    <p:sldId id="391" r:id="rId40"/>
    <p:sldId id="357" r:id="rId41"/>
    <p:sldId id="352" r:id="rId42"/>
    <p:sldId id="353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80" r:id="rId61"/>
    <p:sldId id="381" r:id="rId62"/>
    <p:sldId id="382" r:id="rId63"/>
    <p:sldId id="354" r:id="rId64"/>
    <p:sldId id="358" r:id="rId65"/>
    <p:sldId id="396" r:id="rId66"/>
    <p:sldId id="328" r:id="rId67"/>
    <p:sldId id="329" r:id="rId68"/>
    <p:sldId id="330" r:id="rId69"/>
    <p:sldId id="327" r:id="rId7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1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9/16/16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9/16/16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9/16/16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9/16/16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9/16/16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9/16/16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1220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2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</a:t>
            </a:r>
            <a:r>
              <a:rPr lang="en-US" sz="1200" baseline="0" dirty="0" smtClean="0">
                <a:latin typeface="Times New Roman" pitchFamily="-107" charset="0"/>
              </a:rPr>
              <a:t>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Services, Resources, and Interfaces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Layers: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Programmers </a:t>
            </a:r>
            <a:r>
              <a:rPr lang="en-GB" sz="2800" dirty="0" smtClean="0"/>
              <a:t>need not write all code for programs</a:t>
            </a:r>
            <a:endParaRPr lang="en-GB" sz="2800" dirty="0" smtClean="0"/>
          </a:p>
          <a:p>
            <a:pPr lvl="1"/>
            <a:r>
              <a:rPr lang="en-GB" sz="2400" dirty="0" smtClean="0"/>
              <a:t>Standard </a:t>
            </a:r>
            <a:r>
              <a:rPr lang="en-GB" sz="2400" dirty="0" smtClean="0"/>
              <a:t>utility functions can be found in libraries</a:t>
            </a:r>
            <a:endParaRPr lang="en-GB" sz="2400" dirty="0" smtClean="0"/>
          </a:p>
          <a:p>
            <a:r>
              <a:rPr lang="en-GB" sz="2800" dirty="0" smtClean="0"/>
              <a:t>A </a:t>
            </a:r>
            <a:r>
              <a:rPr lang="en-GB" sz="2800" dirty="0" smtClean="0"/>
              <a:t>library is a collection of object modules</a:t>
            </a:r>
            <a:endParaRPr lang="en-GB" sz="2800" dirty="0" smtClean="0"/>
          </a:p>
          <a:p>
            <a:pPr lvl="1"/>
            <a:r>
              <a:rPr lang="en-GB" sz="2400" dirty="0" smtClean="0"/>
              <a:t>A </a:t>
            </a:r>
            <a:r>
              <a:rPr lang="en-GB" sz="2400" dirty="0" smtClean="0"/>
              <a:t>single file that contains many files (like a zip or jar)</a:t>
            </a:r>
            <a:endParaRPr lang="en-GB" sz="2400" dirty="0" smtClean="0"/>
          </a:p>
          <a:p>
            <a:pPr lvl="1"/>
            <a:r>
              <a:rPr lang="en-GB" sz="2400" dirty="0" smtClean="0"/>
              <a:t>These </a:t>
            </a:r>
            <a:r>
              <a:rPr lang="en-GB" sz="2400" dirty="0" smtClean="0"/>
              <a:t>modules can be used directly, w/o recompilation</a:t>
            </a:r>
            <a:endParaRPr lang="en-GB" sz="2400" dirty="0" smtClean="0"/>
          </a:p>
          <a:p>
            <a:r>
              <a:rPr lang="en-GB" sz="2800" dirty="0" smtClean="0"/>
              <a:t>Most </a:t>
            </a:r>
            <a:r>
              <a:rPr lang="en-GB" sz="2800" dirty="0" smtClean="0"/>
              <a:t>systems come with many standard libraries</a:t>
            </a:r>
            <a:endParaRPr lang="en-GB" sz="2800" dirty="0" smtClean="0"/>
          </a:p>
          <a:p>
            <a:pPr lvl="1"/>
            <a:r>
              <a:rPr lang="en-GB" sz="2400" dirty="0" smtClean="0"/>
              <a:t>System </a:t>
            </a:r>
            <a:r>
              <a:rPr lang="en-GB" sz="2400" dirty="0" smtClean="0"/>
              <a:t>services, encryption, statistics, etc.</a:t>
            </a:r>
            <a:endParaRPr lang="en-GB" sz="2400" dirty="0" smtClean="0"/>
          </a:p>
          <a:p>
            <a:pPr lvl="1"/>
            <a:r>
              <a:rPr lang="en-GB" sz="2400" dirty="0" smtClean="0"/>
              <a:t>Additional </a:t>
            </a:r>
            <a:r>
              <a:rPr lang="en-GB" sz="2400" dirty="0" smtClean="0"/>
              <a:t>libraries may come with add-on products</a:t>
            </a:r>
            <a:endParaRPr lang="en-GB" sz="2400" dirty="0" smtClean="0"/>
          </a:p>
          <a:p>
            <a:r>
              <a:rPr lang="en-GB" sz="2800" dirty="0" smtClean="0"/>
              <a:t>Programmers </a:t>
            </a:r>
            <a:r>
              <a:rPr lang="en-GB" sz="2800" dirty="0" smtClean="0"/>
              <a:t>can build their own libraries</a:t>
            </a:r>
            <a:endParaRPr lang="en-GB" sz="2800" dirty="0" smtClean="0"/>
          </a:p>
          <a:p>
            <a:pPr lvl="1"/>
            <a:r>
              <a:rPr lang="en-GB" sz="2400" dirty="0" smtClean="0"/>
              <a:t>Functions </a:t>
            </a:r>
            <a:r>
              <a:rPr lang="en-GB" sz="2400" dirty="0" smtClean="0"/>
              <a:t>commonly needed by parts of a product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2510228" y="553767"/>
            <a:ext cx="41318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Library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5486400"/>
            <a:ext cx="15240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privileged instruction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5486400"/>
            <a:ext cx="4038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general instruction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4419600"/>
            <a:ext cx="2514600" cy="6096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 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3581400"/>
            <a:ext cx="4648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general 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2514600"/>
            <a:ext cx="18288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2514600"/>
            <a:ext cx="1600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 </a:t>
            </a:r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1752600"/>
            <a:ext cx="65532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(user and system) 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5486400"/>
            <a:ext cx="914400" cy="609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5257801"/>
            <a:ext cx="5638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3352800"/>
            <a:ext cx="65532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2971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Binary Interface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0200" y="48884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90600" y="4419600"/>
            <a:ext cx="1295400" cy="609600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525963"/>
          </a:xfrm>
        </p:spPr>
        <p:txBody>
          <a:bodyPr/>
          <a:lstStyle/>
          <a:p>
            <a:r>
              <a:rPr lang="en-US" dirty="0" smtClean="0"/>
              <a:t>Many advantages</a:t>
            </a:r>
            <a:endParaRPr lang="en-US" dirty="0" smtClean="0"/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eusable </a:t>
            </a:r>
            <a:r>
              <a:rPr lang="en-US" dirty="0" smtClean="0"/>
              <a:t>code makes programming easier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single well written/maintained copy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ncapsulates </a:t>
            </a:r>
            <a:r>
              <a:rPr lang="en-US" dirty="0" smtClean="0"/>
              <a:t>complexity … better building blocks</a:t>
            </a:r>
            <a:endParaRPr lang="en-US" dirty="0" smtClean="0"/>
          </a:p>
          <a:p>
            <a:r>
              <a:rPr lang="en-US" dirty="0" smtClean="0"/>
              <a:t>M</a:t>
            </a:r>
            <a:r>
              <a:rPr lang="en-US" dirty="0" smtClean="0"/>
              <a:t>ultiple </a:t>
            </a:r>
            <a:r>
              <a:rPr lang="en-US" dirty="0" smtClean="0"/>
              <a:t>bind-time options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tatic </a:t>
            </a:r>
            <a:r>
              <a:rPr lang="en-US" dirty="0" smtClean="0"/>
              <a:t>… include in load module at link time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hared </a:t>
            </a:r>
            <a:r>
              <a:rPr lang="en-US" dirty="0" smtClean="0"/>
              <a:t>… map into address space at exec time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ynamic </a:t>
            </a:r>
            <a:r>
              <a:rPr lang="en-US" dirty="0" smtClean="0"/>
              <a:t>… choose and load at run-time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en-US" dirty="0" smtClean="0"/>
              <a:t>t </a:t>
            </a:r>
            <a:r>
              <a:rPr lang="en-US" dirty="0" smtClean="0"/>
              <a:t>is only code … it has no special privileges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Shared Libraries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L</a:t>
            </a:r>
            <a:r>
              <a:rPr lang="en-GB" dirty="0" smtClean="0"/>
              <a:t>ibrary </a:t>
            </a:r>
            <a:r>
              <a:rPr lang="en-GB" dirty="0"/>
              <a:t>modules are usually added </a:t>
            </a:r>
            <a:r>
              <a:rPr lang="en-GB" dirty="0" smtClean="0"/>
              <a:t>to a program’s </a:t>
            </a:r>
            <a:r>
              <a:rPr lang="en-GB" dirty="0"/>
              <a:t>load module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load module has its own copy of each library</a:t>
            </a:r>
            <a:endParaRPr lang="en-GB" dirty="0" smtClean="0"/>
          </a:p>
          <a:p>
            <a:pPr lvl="2"/>
            <a:r>
              <a:rPr lang="en-GB" dirty="0"/>
              <a:t>T</a:t>
            </a:r>
            <a:r>
              <a:rPr lang="en-GB" dirty="0" smtClean="0"/>
              <a:t>his </a:t>
            </a:r>
            <a:r>
              <a:rPr lang="en-GB" dirty="0"/>
              <a:t>dramatically increases the size of each process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rogram </a:t>
            </a:r>
            <a:r>
              <a:rPr lang="en-GB" dirty="0"/>
              <a:t>must be re-linked to incorporate new library</a:t>
            </a:r>
            <a:endParaRPr lang="en-GB" dirty="0" smtClean="0"/>
          </a:p>
          <a:p>
            <a:pPr lvl="2"/>
            <a:r>
              <a:rPr lang="en-GB" dirty="0"/>
              <a:t>E</a:t>
            </a:r>
            <a:r>
              <a:rPr lang="en-GB" dirty="0" smtClean="0"/>
              <a:t>xisting </a:t>
            </a:r>
            <a:r>
              <a:rPr lang="en-GB" dirty="0"/>
              <a:t>load modules don't benefit from bug fixes</a:t>
            </a:r>
            <a:endParaRPr lang="en-GB" dirty="0" smtClean="0"/>
          </a:p>
          <a:p>
            <a:r>
              <a:rPr lang="en-GB" dirty="0" smtClean="0"/>
              <a:t>Instead, m</a:t>
            </a:r>
            <a:r>
              <a:rPr lang="en-GB" dirty="0" smtClean="0"/>
              <a:t>ake </a:t>
            </a:r>
            <a:r>
              <a:rPr lang="en-GB" dirty="0"/>
              <a:t>each library a sharable code segment</a:t>
            </a:r>
            <a:endParaRPr lang="en-GB" dirty="0" smtClean="0"/>
          </a:p>
          <a:p>
            <a:pPr lvl="1"/>
            <a:r>
              <a:rPr lang="en-GB" dirty="0"/>
              <a:t>O</a:t>
            </a:r>
            <a:r>
              <a:rPr lang="en-GB" dirty="0" smtClean="0"/>
              <a:t>ne </a:t>
            </a:r>
            <a:r>
              <a:rPr lang="en-GB" dirty="0"/>
              <a:t>in memory copy, shared by all processes </a:t>
            </a:r>
            <a:endParaRPr lang="en-GB" dirty="0" smtClean="0"/>
          </a:p>
          <a:p>
            <a:pPr lvl="1"/>
            <a:r>
              <a:rPr lang="en-GB" dirty="0"/>
              <a:t>K</a:t>
            </a:r>
            <a:r>
              <a:rPr lang="en-GB" dirty="0" smtClean="0"/>
              <a:t>eep </a:t>
            </a:r>
            <a:r>
              <a:rPr lang="en-GB" dirty="0"/>
              <a:t>the library separate from the load modules</a:t>
            </a:r>
            <a:endParaRPr lang="en-GB" dirty="0" smtClean="0"/>
          </a:p>
          <a:p>
            <a:pPr lvl="1"/>
            <a:r>
              <a:rPr lang="en-GB" dirty="0"/>
              <a:t>O</a:t>
            </a:r>
            <a:r>
              <a:rPr lang="en-GB" dirty="0" smtClean="0"/>
              <a:t>perating </a:t>
            </a:r>
            <a:r>
              <a:rPr lang="en-GB" dirty="0"/>
              <a:t>system loads library along with program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Advantages of Shared Libraries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74800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/>
              <a:t>R</a:t>
            </a:r>
            <a:r>
              <a:rPr lang="en-GB" sz="2400" dirty="0" smtClean="0"/>
              <a:t>educed </a:t>
            </a:r>
            <a:r>
              <a:rPr lang="en-GB" sz="2400" dirty="0"/>
              <a:t>memory consumption</a:t>
            </a:r>
            <a:endParaRPr lang="en-GB" sz="2400" dirty="0" smtClean="0"/>
          </a:p>
          <a:p>
            <a:pPr lvl="1"/>
            <a:r>
              <a:rPr lang="en-GB" sz="2400" dirty="0"/>
              <a:t>O</a:t>
            </a:r>
            <a:r>
              <a:rPr lang="en-GB" sz="2400" dirty="0" smtClean="0"/>
              <a:t>ne </a:t>
            </a:r>
            <a:r>
              <a:rPr lang="en-GB" sz="2400" dirty="0"/>
              <a:t>copy can be shared by multiple processes/programs</a:t>
            </a:r>
            <a:endParaRPr lang="en-GB" sz="2400" dirty="0" smtClean="0"/>
          </a:p>
          <a:p>
            <a:r>
              <a:rPr lang="en-GB" sz="2400" dirty="0"/>
              <a:t>F</a:t>
            </a:r>
            <a:r>
              <a:rPr lang="en-GB" sz="2400" dirty="0" smtClean="0"/>
              <a:t>aster </a:t>
            </a:r>
            <a:r>
              <a:rPr lang="en-GB" sz="2400" dirty="0"/>
              <a:t>program start-ups</a:t>
            </a:r>
            <a:endParaRPr lang="en-GB" sz="2400" dirty="0" smtClean="0"/>
          </a:p>
          <a:p>
            <a:pPr lvl="1"/>
            <a:r>
              <a:rPr lang="en-GB" sz="2400" dirty="0"/>
              <a:t>I</a:t>
            </a:r>
            <a:r>
              <a:rPr lang="en-GB" sz="2400" dirty="0" smtClean="0"/>
              <a:t>f it</a:t>
            </a:r>
            <a:r>
              <a:rPr lang="en-GB" sz="2400" dirty="0" smtClean="0"/>
              <a:t>’s</a:t>
            </a:r>
            <a:r>
              <a:rPr lang="en-GB" sz="2400" dirty="0" smtClean="0"/>
              <a:t> </a:t>
            </a:r>
            <a:r>
              <a:rPr lang="en-GB" sz="2400" dirty="0"/>
              <a:t>already in memory, it need not be loaded again </a:t>
            </a:r>
            <a:endParaRPr lang="en-GB" sz="2400" dirty="0" smtClean="0"/>
          </a:p>
          <a:p>
            <a:r>
              <a:rPr lang="en-GB" sz="2400" dirty="0"/>
              <a:t>S</a:t>
            </a:r>
            <a:r>
              <a:rPr lang="en-GB" sz="2400" dirty="0" smtClean="0"/>
              <a:t>implified </a:t>
            </a:r>
            <a:r>
              <a:rPr lang="en-GB" sz="2400" dirty="0"/>
              <a:t>updates</a:t>
            </a:r>
            <a:endParaRPr lang="en-GB" sz="2400" dirty="0" smtClean="0"/>
          </a:p>
          <a:p>
            <a:pPr lvl="1"/>
            <a:r>
              <a:rPr lang="en-GB" sz="2400" dirty="0"/>
              <a:t>L</a:t>
            </a:r>
            <a:r>
              <a:rPr lang="en-GB" sz="2400" dirty="0" smtClean="0"/>
              <a:t>ibrary </a:t>
            </a:r>
            <a:r>
              <a:rPr lang="en-GB" sz="2400" dirty="0"/>
              <a:t>modules are not included</a:t>
            </a:r>
            <a:r>
              <a:rPr lang="en-GB" sz="2400" dirty="0" smtClean="0"/>
              <a:t> in program </a:t>
            </a:r>
            <a:r>
              <a:rPr lang="en-GB" sz="2400" dirty="0"/>
              <a:t>load modules</a:t>
            </a:r>
            <a:endParaRPr lang="en-GB" sz="2400" dirty="0" smtClean="0"/>
          </a:p>
          <a:p>
            <a:pPr lvl="1"/>
            <a:r>
              <a:rPr lang="en-GB" sz="2400" dirty="0"/>
              <a:t>L</a:t>
            </a:r>
            <a:r>
              <a:rPr lang="en-GB" sz="2400" dirty="0" smtClean="0"/>
              <a:t>ibrary </a:t>
            </a:r>
            <a:r>
              <a:rPr lang="en-GB" sz="2400" dirty="0"/>
              <a:t>can be updated (e.g</a:t>
            </a:r>
            <a:r>
              <a:rPr lang="en-GB" sz="2400" dirty="0" smtClean="0"/>
              <a:t>., a new </a:t>
            </a:r>
            <a:r>
              <a:rPr lang="en-GB" sz="2400" dirty="0"/>
              <a:t>version </a:t>
            </a:r>
            <a:r>
              <a:rPr lang="en-GB" sz="2400" dirty="0" smtClean="0"/>
              <a:t>w</a:t>
            </a:r>
            <a:r>
              <a:rPr lang="en-GB" sz="2400" dirty="0" smtClean="0"/>
              <a:t>ith</a:t>
            </a:r>
            <a:r>
              <a:rPr lang="en-GB" sz="2400" dirty="0" smtClean="0"/>
              <a:t> </a:t>
            </a:r>
            <a:r>
              <a:rPr lang="en-GB" sz="2400" dirty="0"/>
              <a:t>bug fixes)</a:t>
            </a:r>
            <a:endParaRPr lang="en-GB" sz="2400" dirty="0" smtClean="0"/>
          </a:p>
          <a:p>
            <a:pPr lvl="1"/>
            <a:r>
              <a:rPr lang="en-GB" sz="2400" dirty="0"/>
              <a:t>P</a:t>
            </a:r>
            <a:r>
              <a:rPr lang="en-GB" sz="2400" dirty="0" smtClean="0"/>
              <a:t>rograms </a:t>
            </a:r>
            <a:r>
              <a:rPr lang="en-GB" sz="2400" dirty="0"/>
              <a:t>automatically get</a:t>
            </a:r>
            <a:r>
              <a:rPr lang="en-GB" sz="2400" dirty="0" smtClean="0"/>
              <a:t> the newest </a:t>
            </a:r>
            <a:r>
              <a:rPr lang="en-GB" sz="2400" dirty="0"/>
              <a:t>version when</a:t>
            </a:r>
            <a:r>
              <a:rPr lang="en-GB" sz="2400" dirty="0" smtClean="0"/>
              <a:t> they are restarted</a:t>
            </a:r>
            <a:endParaRPr lang="en-GB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Limitations of Shared Libraries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</a:t>
            </a:r>
            <a:r>
              <a:rPr lang="en-GB" dirty="0" smtClean="0"/>
              <a:t>ot </a:t>
            </a:r>
            <a:r>
              <a:rPr lang="en-GB" dirty="0"/>
              <a:t>all modules will work in a shared library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cannot define/include</a:t>
            </a:r>
            <a:r>
              <a:rPr lang="en-GB" dirty="0" smtClean="0"/>
              <a:t> global data </a:t>
            </a:r>
            <a:r>
              <a:rPr lang="en-GB" dirty="0"/>
              <a:t>storage</a:t>
            </a:r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are read into program memory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hether </a:t>
            </a:r>
            <a:r>
              <a:rPr lang="en-GB" dirty="0"/>
              <a:t>they are actually needed or not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alled </a:t>
            </a:r>
            <a:r>
              <a:rPr lang="en-GB" dirty="0"/>
              <a:t>routines must be known at compile-time</a:t>
            </a:r>
            <a:endParaRPr lang="en-GB" dirty="0" smtClean="0"/>
          </a:p>
          <a:p>
            <a:pPr lvl="1"/>
            <a:r>
              <a:rPr lang="en-GB" dirty="0"/>
              <a:t>O</a:t>
            </a:r>
            <a:r>
              <a:rPr lang="en-GB" dirty="0" smtClean="0"/>
              <a:t>nly </a:t>
            </a:r>
            <a:r>
              <a:rPr lang="en-GB" dirty="0"/>
              <a:t>the fetching of the code is delayed 'til run-time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ymbols </a:t>
            </a:r>
            <a:r>
              <a:rPr lang="en-GB" dirty="0"/>
              <a:t>known at compile time, bound at link time</a:t>
            </a:r>
          </a:p>
          <a:p>
            <a:r>
              <a:rPr lang="en-GB" dirty="0"/>
              <a:t>Dynamically Loadable Libraries are more general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eliminate all of these limitations ... at a price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dirty="0" smtClean="0"/>
              <a:t> Delivery </a:t>
            </a:r>
            <a:r>
              <a:rPr lang="en-US" dirty="0" smtClean="0"/>
              <a:t>via</a:t>
            </a:r>
            <a:r>
              <a:rPr lang="en-US" dirty="0" smtClean="0"/>
              <a:t> System </a:t>
            </a:r>
            <a:r>
              <a:rPr lang="en-US" dirty="0" smtClean="0"/>
              <a:t>C</a:t>
            </a:r>
            <a:r>
              <a:rPr lang="en-US" dirty="0" smtClean="0"/>
              <a:t>alls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</a:t>
            </a:r>
            <a:r>
              <a:rPr lang="en-US" dirty="0" smtClean="0"/>
              <a:t>orce </a:t>
            </a:r>
            <a:r>
              <a:rPr lang="en-US" dirty="0" smtClean="0"/>
              <a:t>an entry into the operating system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arameters</a:t>
            </a:r>
            <a:r>
              <a:rPr lang="en-US" dirty="0" smtClean="0"/>
              <a:t>/returns similar to subroutine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mplementation </a:t>
            </a:r>
            <a:r>
              <a:rPr lang="en-US" dirty="0" smtClean="0"/>
              <a:t>is in shared/trusted kernel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dvantages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ble </a:t>
            </a:r>
            <a:r>
              <a:rPr lang="en-US" dirty="0" smtClean="0"/>
              <a:t>to allocate/use new/privileged resources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ble </a:t>
            </a:r>
            <a:r>
              <a:rPr lang="en-US" dirty="0" smtClean="0"/>
              <a:t>to share/communicate with other processes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 smtClean="0"/>
              <a:t>isadvantages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ll </a:t>
            </a:r>
            <a:r>
              <a:rPr lang="en-US" dirty="0" smtClean="0"/>
              <a:t>implemented on the local node</a:t>
            </a:r>
          </a:p>
          <a:p>
            <a:pPr lvl="1"/>
            <a:r>
              <a:rPr lang="en-US" dirty="0" smtClean="0"/>
              <a:t>100x-1000x slower than subroutine calls</a:t>
            </a: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94128" y="553767"/>
            <a:ext cx="77386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Layers:</a:t>
            </a:r>
            <a:r>
              <a:rPr lang="en-US" dirty="0" smtClean="0"/>
              <a:t> </a:t>
            </a:r>
            <a:r>
              <a:rPr lang="en-US" dirty="0" smtClean="0"/>
              <a:t>T</a:t>
            </a:r>
            <a:r>
              <a:rPr lang="en-US" dirty="0" smtClean="0"/>
              <a:t>he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</a:t>
            </a:r>
            <a:r>
              <a:rPr lang="en-US" dirty="0" smtClean="0"/>
              <a:t>rimarily </a:t>
            </a:r>
            <a:r>
              <a:rPr lang="en-US" dirty="0" smtClean="0"/>
              <a:t>functions that require privilege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rivileged </a:t>
            </a:r>
            <a:r>
              <a:rPr lang="en-US" dirty="0" smtClean="0"/>
              <a:t>instructions (e.g</a:t>
            </a:r>
            <a:r>
              <a:rPr lang="en-US" dirty="0" smtClean="0"/>
              <a:t>., </a:t>
            </a:r>
            <a:r>
              <a:rPr lang="en-US" dirty="0" smtClean="0"/>
              <a:t>interrupts, I/O)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llocation </a:t>
            </a:r>
            <a:r>
              <a:rPr lang="en-US" dirty="0" smtClean="0"/>
              <a:t>of physical resources (e.g</a:t>
            </a:r>
            <a:r>
              <a:rPr lang="en-US" dirty="0" smtClean="0"/>
              <a:t>., </a:t>
            </a:r>
            <a:r>
              <a:rPr lang="en-US" dirty="0" smtClean="0"/>
              <a:t>memory)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nsuring </a:t>
            </a:r>
            <a:r>
              <a:rPr lang="en-US" dirty="0" smtClean="0"/>
              <a:t>process privacy and containment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nsuring </a:t>
            </a:r>
            <a:r>
              <a:rPr lang="en-US" dirty="0" smtClean="0"/>
              <a:t>the integrity of critical resources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ome </a:t>
            </a:r>
            <a:r>
              <a:rPr lang="en-US" dirty="0" smtClean="0"/>
              <a:t>operations may be out-sourced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ystem </a:t>
            </a:r>
            <a:r>
              <a:rPr lang="en-US" dirty="0" smtClean="0"/>
              <a:t>daemons, server processes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ome </a:t>
            </a:r>
            <a:r>
              <a:rPr lang="en-US" dirty="0" smtClean="0"/>
              <a:t>plug-ins may be less-trusted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evice </a:t>
            </a:r>
            <a:r>
              <a:rPr lang="en-US" dirty="0" smtClean="0"/>
              <a:t>drivers, file systems, network protocols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Kernel Layer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5486400"/>
            <a:ext cx="15240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privileged instruction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5486400"/>
            <a:ext cx="4038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general instruction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3581400"/>
            <a:ext cx="4648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general 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2514600"/>
            <a:ext cx="18288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2514600"/>
            <a:ext cx="1600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 </a:t>
            </a:r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1752600"/>
            <a:ext cx="65532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(user and system) 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5486400"/>
            <a:ext cx="914400" cy="609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5257801"/>
            <a:ext cx="5638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3352800"/>
            <a:ext cx="65532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2971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Binary Interface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0200" y="48884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90600" y="4419600"/>
            <a:ext cx="1295400" cy="609600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4419600"/>
            <a:ext cx="2514600" cy="6096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 kernel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Layers:</a:t>
            </a:r>
            <a:r>
              <a:rPr lang="en-US" dirty="0" smtClean="0"/>
              <a:t> System </a:t>
            </a:r>
            <a:r>
              <a:rPr lang="en-US" dirty="0" smtClean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4525963"/>
          </a:xfrm>
        </p:spPr>
        <p:txBody>
          <a:bodyPr/>
          <a:lstStyle/>
          <a:p>
            <a:r>
              <a:rPr lang="en-US" dirty="0" smtClean="0"/>
              <a:t>N</a:t>
            </a:r>
            <a:r>
              <a:rPr lang="en-US" dirty="0" smtClean="0"/>
              <a:t>ot </a:t>
            </a:r>
            <a:r>
              <a:rPr lang="en-US" dirty="0" smtClean="0"/>
              <a:t>all trusted code must be in the kernel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t </a:t>
            </a:r>
            <a:r>
              <a:rPr lang="en-US" dirty="0" smtClean="0"/>
              <a:t>may not need to access kernel data structures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t </a:t>
            </a:r>
            <a:r>
              <a:rPr lang="en-US" dirty="0" smtClean="0"/>
              <a:t>may not need to execute privileged instructions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ome </a:t>
            </a:r>
            <a:r>
              <a:rPr lang="en-US" dirty="0" smtClean="0"/>
              <a:t>are actually</a:t>
            </a:r>
            <a:r>
              <a:rPr lang="en-US" dirty="0" smtClean="0"/>
              <a:t> somewhat privileged </a:t>
            </a:r>
            <a:r>
              <a:rPr lang="en-US" dirty="0" smtClean="0"/>
              <a:t>processes</a:t>
            </a:r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en-US" dirty="0" smtClean="0"/>
              <a:t>ogin </a:t>
            </a:r>
            <a:r>
              <a:rPr lang="en-US" dirty="0" smtClean="0"/>
              <a:t>can create/set user credentials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ome </a:t>
            </a:r>
            <a:r>
              <a:rPr lang="en-US" dirty="0" smtClean="0"/>
              <a:t>can directly execute I/O operations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ome </a:t>
            </a:r>
            <a:r>
              <a:rPr lang="en-US" dirty="0" smtClean="0"/>
              <a:t>are merely trusted</a:t>
            </a:r>
          </a:p>
          <a:p>
            <a:pPr lvl="1"/>
            <a:r>
              <a:rPr lang="en-US" dirty="0" err="1" smtClean="0"/>
              <a:t>sendmail</a:t>
            </a:r>
            <a:r>
              <a:rPr lang="en-US" dirty="0" smtClean="0"/>
              <a:t> is trusted to properly label messages</a:t>
            </a:r>
          </a:p>
          <a:p>
            <a:pPr lvl="1"/>
            <a:r>
              <a:rPr lang="en-US" dirty="0" smtClean="0"/>
              <a:t>NFS server is trusted to honor access control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systems services</a:t>
            </a:r>
          </a:p>
          <a:p>
            <a:r>
              <a:rPr lang="en-US" dirty="0" smtClean="0"/>
              <a:t>System service layers </a:t>
            </a:r>
            <a:r>
              <a:rPr lang="en-US" dirty="0" smtClean="0"/>
              <a:t>and</a:t>
            </a:r>
            <a:r>
              <a:rPr lang="en-US" dirty="0" smtClean="0"/>
              <a:t> mechanisms</a:t>
            </a:r>
          </a:p>
          <a:p>
            <a:r>
              <a:rPr lang="en-US" dirty="0" smtClean="0"/>
              <a:t>Service interfaces </a:t>
            </a:r>
            <a:r>
              <a:rPr lang="en-US" dirty="0" smtClean="0"/>
              <a:t>and</a:t>
            </a:r>
            <a:r>
              <a:rPr lang="en-US" dirty="0" smtClean="0"/>
              <a:t> standards</a:t>
            </a:r>
          </a:p>
          <a:p>
            <a:r>
              <a:rPr lang="en-US" dirty="0" smtClean="0"/>
              <a:t>Service </a:t>
            </a:r>
            <a:r>
              <a:rPr lang="en-US" dirty="0" smtClean="0"/>
              <a:t>and</a:t>
            </a:r>
            <a:r>
              <a:rPr lang="en-US" dirty="0" smtClean="0"/>
              <a:t> interface abstractions</a:t>
            </a:r>
            <a:endParaRPr lang="en-US" dirty="0" smtClean="0"/>
          </a:p>
          <a:p>
            <a:endParaRPr lang="en-US" dirty="0" smtClean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50028" y="553767"/>
            <a:ext cx="2244915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Service Layer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5486400"/>
            <a:ext cx="15240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privileged instruction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5486400"/>
            <a:ext cx="4038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general instruction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4419600"/>
            <a:ext cx="2514600" cy="6096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 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3581400"/>
            <a:ext cx="4648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general 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2514600"/>
            <a:ext cx="1600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 </a:t>
            </a:r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1752600"/>
            <a:ext cx="65532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(user and system) 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5486400"/>
            <a:ext cx="914400" cy="609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5257801"/>
            <a:ext cx="5638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3352800"/>
            <a:ext cx="65532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2971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Binary Interface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0200" y="48884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90600" y="4419600"/>
            <a:ext cx="1295400" cy="609600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2514600"/>
            <a:ext cx="18288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 services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dirty="0" smtClean="0"/>
              <a:t> Delivery </a:t>
            </a:r>
            <a:r>
              <a:rPr lang="en-US" dirty="0" smtClean="0"/>
              <a:t>via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dirty="0" smtClean="0"/>
              <a:t>xchange </a:t>
            </a:r>
            <a:r>
              <a:rPr lang="en-US" dirty="0" smtClean="0"/>
              <a:t>messages with a server (via </a:t>
            </a:r>
            <a:r>
              <a:rPr lang="en-US" dirty="0" err="1" smtClean="0"/>
              <a:t>syscalls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arameters </a:t>
            </a:r>
            <a:r>
              <a:rPr lang="en-US" dirty="0" smtClean="0"/>
              <a:t>in request, returns in response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dvantages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erver </a:t>
            </a:r>
            <a:r>
              <a:rPr lang="en-US" dirty="0" smtClean="0"/>
              <a:t>can be anywhere on earth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ervice </a:t>
            </a:r>
            <a:r>
              <a:rPr lang="en-US" dirty="0" smtClean="0"/>
              <a:t>can be highly scalable and available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ervice </a:t>
            </a:r>
            <a:r>
              <a:rPr lang="en-US" dirty="0" smtClean="0"/>
              <a:t>can be implemented in user-mode code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 smtClean="0"/>
              <a:t>isadvantages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1,000x-100,000x slower than subroutine</a:t>
            </a:r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en-US" dirty="0" smtClean="0"/>
              <a:t>imited </a:t>
            </a:r>
            <a:r>
              <a:rPr lang="en-US" dirty="0" smtClean="0"/>
              <a:t>ability to operate on process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Layers:</a:t>
            </a:r>
            <a:r>
              <a:rPr lang="en-US" dirty="0" smtClean="0"/>
              <a:t>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Software that is a key part of the application or service platform, but </a:t>
            </a:r>
            <a:r>
              <a:rPr lang="en-US" u="sng" dirty="0" smtClean="0"/>
              <a:t>not part of the OS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atabase</a:t>
            </a:r>
            <a:r>
              <a:rPr lang="en-US" dirty="0" smtClean="0"/>
              <a:t>, pub/sub messaging system</a:t>
            </a:r>
          </a:p>
          <a:p>
            <a:pPr lvl="1"/>
            <a:r>
              <a:rPr lang="en-US" dirty="0" smtClean="0"/>
              <a:t>Apache, </a:t>
            </a:r>
            <a:r>
              <a:rPr lang="en-US" dirty="0" err="1" smtClean="0"/>
              <a:t>Nginx</a:t>
            </a:r>
            <a:endParaRPr lang="en-US" dirty="0" smtClean="0"/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, Zookeeper, Beowulf, </a:t>
            </a:r>
            <a:r>
              <a:rPr lang="en-US" dirty="0" err="1" smtClean="0"/>
              <a:t>OpenStack</a:t>
            </a:r>
            <a:endParaRPr lang="en-US" dirty="0" smtClean="0"/>
          </a:p>
          <a:p>
            <a:pPr lvl="1"/>
            <a:r>
              <a:rPr lang="en-US" dirty="0" smtClean="0"/>
              <a:t>Cassandra, </a:t>
            </a:r>
            <a:r>
              <a:rPr lang="en-US" dirty="0" err="1" smtClean="0"/>
              <a:t>RAMCloud</a:t>
            </a:r>
            <a:r>
              <a:rPr lang="en-US" dirty="0" smtClean="0"/>
              <a:t>, </a:t>
            </a:r>
            <a:r>
              <a:rPr lang="en-US" dirty="0" err="1" smtClean="0"/>
              <a:t>Ceph</a:t>
            </a:r>
            <a:r>
              <a:rPr lang="en-US" dirty="0" smtClean="0"/>
              <a:t>, </a:t>
            </a:r>
            <a:r>
              <a:rPr lang="en-US" dirty="0" err="1" smtClean="0"/>
              <a:t>Gluster</a:t>
            </a:r>
            <a:endParaRPr lang="en-US" dirty="0" smtClean="0"/>
          </a:p>
          <a:p>
            <a:r>
              <a:rPr lang="en-US" dirty="0" smtClean="0"/>
              <a:t>Kernel code is very expensive and dangerous</a:t>
            </a:r>
            <a:endParaRPr lang="en-US" dirty="0" smtClean="0"/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ser</a:t>
            </a:r>
            <a:r>
              <a:rPr lang="en-US" dirty="0" smtClean="0"/>
              <a:t>-mode code is easier to build, test and debug</a:t>
            </a:r>
            <a:endParaRPr lang="en-US" dirty="0" smtClean="0"/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ser</a:t>
            </a:r>
            <a:r>
              <a:rPr lang="en-US" dirty="0" smtClean="0"/>
              <a:t>-mode code is much more portable</a:t>
            </a:r>
            <a:endParaRPr lang="en-US" dirty="0" smtClean="0"/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ser</a:t>
            </a:r>
            <a:r>
              <a:rPr lang="en-US" dirty="0" smtClean="0"/>
              <a:t>-mode code can crash and be restarted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Middleware Layer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5486400"/>
            <a:ext cx="15240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privileged instruction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5486400"/>
            <a:ext cx="4038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general instruction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4419600"/>
            <a:ext cx="2514600" cy="6096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 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3581400"/>
            <a:ext cx="4648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general 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2514600"/>
            <a:ext cx="18288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2514600"/>
            <a:ext cx="1600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 </a:t>
            </a:r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1752600"/>
            <a:ext cx="65532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(user and system) 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5486400"/>
            <a:ext cx="914400" cy="609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5257801"/>
            <a:ext cx="5638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3352800"/>
            <a:ext cx="65532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2971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Binary Interface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0200" y="48884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90600" y="4419600"/>
            <a:ext cx="1295400" cy="609600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Nobody buys a computer to run the OS</a:t>
            </a:r>
          </a:p>
          <a:p>
            <a:r>
              <a:rPr lang="en-US" dirty="0" smtClean="0"/>
              <a:t>The OS is meant to support other programs</a:t>
            </a:r>
          </a:p>
          <a:p>
            <a:pPr lvl="1"/>
            <a:r>
              <a:rPr lang="en-US" dirty="0" smtClean="0"/>
              <a:t>Via its abstract services</a:t>
            </a:r>
          </a:p>
          <a:p>
            <a:r>
              <a:rPr lang="en-US" dirty="0" smtClean="0"/>
              <a:t>Usually intended to be very general</a:t>
            </a:r>
          </a:p>
          <a:p>
            <a:pPr lvl="1"/>
            <a:r>
              <a:rPr lang="en-US" dirty="0" smtClean="0"/>
              <a:t>Supporting many different programs</a:t>
            </a:r>
          </a:p>
          <a:p>
            <a:r>
              <a:rPr lang="en-US" dirty="0" smtClean="0"/>
              <a:t>Interfaces are required between the OS and other programs to offer general services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42028" y="553767"/>
            <a:ext cx="33444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046"/>
            <a:ext cx="8229600" cy="1143000"/>
          </a:xfrm>
        </p:spPr>
        <p:txBody>
          <a:bodyPr/>
          <a:lstStyle/>
          <a:p>
            <a:r>
              <a:rPr lang="en-US" dirty="0" smtClean="0"/>
              <a:t>Interfaces: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7920"/>
            <a:ext cx="8229600" cy="4525963"/>
          </a:xfrm>
        </p:spPr>
        <p:txBody>
          <a:bodyPr/>
          <a:lstStyle/>
          <a:p>
            <a:r>
              <a:rPr lang="en-GB" dirty="0" smtClean="0"/>
              <a:t>Application Program Interfaces </a:t>
            </a:r>
          </a:p>
          <a:p>
            <a:pPr lvl="1"/>
            <a:r>
              <a:rPr lang="en-GB" dirty="0" smtClean="0"/>
              <a:t>A source level interface, specifying:</a:t>
            </a:r>
          </a:p>
          <a:p>
            <a:pPr lvl="2"/>
            <a:r>
              <a:rPr lang="en-GB" dirty="0" smtClean="0"/>
              <a:t>Include files, data types, constants</a:t>
            </a:r>
          </a:p>
          <a:p>
            <a:pPr lvl="2"/>
            <a:r>
              <a:rPr lang="en-GB" dirty="0" smtClean="0"/>
              <a:t>Macros, routines and their parameters</a:t>
            </a:r>
          </a:p>
          <a:p>
            <a:r>
              <a:rPr lang="en-GB" dirty="0" smtClean="0"/>
              <a:t>A basis for software portability</a:t>
            </a:r>
          </a:p>
          <a:p>
            <a:pPr lvl="1"/>
            <a:r>
              <a:rPr lang="en-GB" dirty="0" smtClean="0"/>
              <a:t>Recompile program for the desired architecture</a:t>
            </a:r>
          </a:p>
          <a:p>
            <a:pPr lvl="1"/>
            <a:r>
              <a:rPr lang="en-GB" dirty="0" smtClean="0"/>
              <a:t>Linkage edit with OS-specific libraries</a:t>
            </a:r>
          </a:p>
          <a:p>
            <a:pPr lvl="1"/>
            <a:r>
              <a:rPr lang="en-GB" dirty="0" smtClean="0"/>
              <a:t>Resulting binary runs on that architecture and OS</a:t>
            </a:r>
          </a:p>
          <a:p>
            <a:r>
              <a:rPr lang="en-GB" dirty="0" smtClean="0"/>
              <a:t>An API compliant program will compile &amp; run on any compliant system</a:t>
            </a:r>
          </a:p>
          <a:p>
            <a:pPr lvl="1"/>
            <a:r>
              <a:rPr lang="en-GB" dirty="0" smtClean="0"/>
              <a:t>APIs are primarily for programmers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034"/>
            <a:ext cx="8229600" cy="1143000"/>
          </a:xfrm>
        </p:spPr>
        <p:txBody>
          <a:bodyPr/>
          <a:lstStyle/>
          <a:p>
            <a:r>
              <a:rPr lang="en-US" dirty="0" smtClean="0"/>
              <a:t>Interfaces: </a:t>
            </a:r>
            <a:r>
              <a:rPr lang="en-US" dirty="0" err="1" smtClean="0"/>
              <a:t>ABIs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1104"/>
            <a:ext cx="8229600" cy="4525963"/>
          </a:xfrm>
        </p:spPr>
        <p:txBody>
          <a:bodyPr/>
          <a:lstStyle/>
          <a:p>
            <a:r>
              <a:rPr lang="en-GB" dirty="0" smtClean="0"/>
              <a:t>Application Binary Interfaces </a:t>
            </a:r>
          </a:p>
          <a:p>
            <a:pPr lvl="1"/>
            <a:r>
              <a:rPr lang="en-GB" dirty="0" smtClean="0"/>
              <a:t>A binary interface, specifying:</a:t>
            </a:r>
          </a:p>
          <a:p>
            <a:pPr lvl="2"/>
            <a:r>
              <a:rPr lang="en-GB" dirty="0" smtClean="0"/>
              <a:t>Dynamically loadable libraries (DLLs)</a:t>
            </a:r>
          </a:p>
          <a:p>
            <a:pPr lvl="2"/>
            <a:r>
              <a:rPr lang="en-GB" dirty="0" smtClean="0"/>
              <a:t>Data formats, calling sequences, linkage conventions</a:t>
            </a:r>
          </a:p>
          <a:p>
            <a:pPr lvl="1"/>
            <a:r>
              <a:rPr lang="en-GB" dirty="0" smtClean="0"/>
              <a:t>The binding of an API to a hardware architecture</a:t>
            </a:r>
          </a:p>
          <a:p>
            <a:r>
              <a:rPr lang="en-GB" dirty="0" smtClean="0"/>
              <a:t>A basis for binary compatibility</a:t>
            </a:r>
          </a:p>
          <a:p>
            <a:pPr lvl="1"/>
            <a:r>
              <a:rPr lang="en-GB" dirty="0" smtClean="0"/>
              <a:t>One binary serves all customers for that hardware</a:t>
            </a:r>
          </a:p>
          <a:p>
            <a:pPr lvl="2"/>
            <a:r>
              <a:rPr lang="en-GB" dirty="0" smtClean="0"/>
              <a:t>E.g. all x86 Linux/BSD/</a:t>
            </a:r>
            <a:r>
              <a:rPr lang="en-GB" dirty="0" err="1" smtClean="0"/>
              <a:t>MacOS</a:t>
            </a:r>
            <a:r>
              <a:rPr lang="en-GB" dirty="0" smtClean="0"/>
              <a:t>/Solaris/…</a:t>
            </a:r>
          </a:p>
          <a:p>
            <a:r>
              <a:rPr lang="en-GB" dirty="0" smtClean="0"/>
              <a:t>An ABI compliant program will run (unmodified) on any compliant system</a:t>
            </a:r>
          </a:p>
          <a:p>
            <a:r>
              <a:rPr lang="en-GB" dirty="0" err="1" smtClean="0"/>
              <a:t>ABIs</a:t>
            </a:r>
            <a:r>
              <a:rPr lang="en-GB" dirty="0" smtClean="0"/>
              <a:t> are primarily for users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20700"/>
            <a:ext cx="8763000" cy="838200"/>
          </a:xfrm>
        </p:spPr>
        <p:txBody>
          <a:bodyPr/>
          <a:lstStyle/>
          <a:p>
            <a:r>
              <a:rPr lang="en-US" dirty="0" smtClean="0"/>
              <a:t>Why Does My OS </a:t>
            </a:r>
            <a:r>
              <a:rPr lang="en-US" dirty="0" smtClean="0"/>
              <a:t>Need </a:t>
            </a:r>
            <a:br>
              <a:rPr lang="en-US" dirty="0" smtClean="0"/>
            </a:br>
            <a:r>
              <a:rPr lang="en-US" dirty="0" smtClean="0"/>
              <a:t>to Support an ABI?</a:t>
            </a:r>
            <a:endParaRPr lang="en-US" sz="4800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dirty="0" smtClean="0"/>
              <a:t>Why not just support an API?</a:t>
            </a:r>
          </a:p>
          <a:p>
            <a:pPr marL="609600" indent="-609600"/>
            <a:r>
              <a:rPr lang="en-US" dirty="0" smtClean="0"/>
              <a:t>Users would not like that much</a:t>
            </a:r>
            <a:endParaRPr lang="en-US" i="1" dirty="0" smtClean="0"/>
          </a:p>
          <a:p>
            <a:pPr marL="590550" indent="-533400"/>
            <a:r>
              <a:rPr lang="en-US" dirty="0" smtClean="0"/>
              <a:t>API-only </a:t>
            </a:r>
            <a:r>
              <a:rPr lang="en-US" dirty="0"/>
              <a:t>compatibility</a:t>
            </a:r>
            <a:r>
              <a:rPr lang="en-US" dirty="0" smtClean="0"/>
              <a:t> requires them to obtain </a:t>
            </a:r>
            <a:r>
              <a:rPr lang="en-US" dirty="0"/>
              <a:t>and compile </a:t>
            </a:r>
            <a:r>
              <a:rPr lang="en-US" dirty="0" smtClean="0"/>
              <a:t>their applications’ sources</a:t>
            </a:r>
          </a:p>
          <a:p>
            <a:pPr marL="990600" lvl="1" indent="-533400"/>
            <a:r>
              <a:rPr lang="en-US" dirty="0" smtClean="0"/>
              <a:t>If </a:t>
            </a:r>
            <a:r>
              <a:rPr lang="en-US" dirty="0"/>
              <a:t>it doesn’t build,</a:t>
            </a:r>
            <a:r>
              <a:rPr lang="en-US" dirty="0" smtClean="0"/>
              <a:t> they </a:t>
            </a:r>
            <a:r>
              <a:rPr lang="en-US" dirty="0"/>
              <a:t>have to debug </a:t>
            </a:r>
            <a:r>
              <a:rPr lang="en-US" dirty="0" smtClean="0"/>
              <a:t>it</a:t>
            </a:r>
          </a:p>
          <a:p>
            <a:pPr marL="590550" indent="-533400"/>
            <a:r>
              <a:rPr lang="en-US" dirty="0" smtClean="0"/>
              <a:t>ABI compatibility allows </a:t>
            </a:r>
            <a:r>
              <a:rPr lang="en-US" dirty="0"/>
              <a:t>merely </a:t>
            </a:r>
            <a:r>
              <a:rPr lang="en-US" dirty="0" smtClean="0"/>
              <a:t>loading and running </a:t>
            </a:r>
            <a:r>
              <a:rPr lang="en-US" dirty="0"/>
              <a:t>the application (binary</a:t>
            </a:r>
            <a:r>
              <a:rPr lang="en-US" dirty="0" smtClean="0"/>
              <a:t>)</a:t>
            </a:r>
          </a:p>
          <a:p>
            <a:pPr marL="990600" lvl="1" indent="-533400"/>
            <a:r>
              <a:rPr lang="en-US" dirty="0" smtClean="0"/>
              <a:t>Of course, if it doesn’t run, they’re out of luck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 Instruction Set vs. ABI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US" sz="2400" dirty="0" smtClean="0"/>
              <a:t>Why</a:t>
            </a:r>
            <a:r>
              <a:rPr lang="en-US" sz="2400" dirty="0" smtClean="0"/>
              <a:t> distinguish </a:t>
            </a:r>
            <a:r>
              <a:rPr lang="en-US" sz="2400" dirty="0" smtClean="0"/>
              <a:t>the user mode instruction set from the Application </a:t>
            </a:r>
            <a:r>
              <a:rPr lang="en-US" sz="2400" dirty="0" smtClean="0"/>
              <a:t>Binary?</a:t>
            </a:r>
            <a:endParaRPr lang="en-US" sz="2400" dirty="0" smtClean="0"/>
          </a:p>
          <a:p>
            <a:r>
              <a:rPr lang="en-US" sz="2400" dirty="0" smtClean="0"/>
              <a:t>The user mode instruction set is defined and implemented by hardware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It is </a:t>
            </a:r>
            <a:r>
              <a:rPr lang="en-US" sz="2000" dirty="0" smtClean="0"/>
              <a:t>thus ISA </a:t>
            </a:r>
            <a:r>
              <a:rPr lang="en-US" sz="2000" dirty="0" smtClean="0"/>
              <a:t>specific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The Application Binary Interface is defined and implemented by software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It is </a:t>
            </a:r>
            <a:r>
              <a:rPr lang="en-US" sz="2000" dirty="0" smtClean="0"/>
              <a:t>thus OS </a:t>
            </a:r>
            <a:r>
              <a:rPr lang="en-US" sz="2000" dirty="0" smtClean="0"/>
              <a:t>specific</a:t>
            </a:r>
          </a:p>
          <a:p>
            <a:r>
              <a:rPr lang="en-US" sz="2400" dirty="0" smtClean="0"/>
              <a:t>Compilers generate code</a:t>
            </a:r>
            <a:r>
              <a:rPr lang="en-US" sz="2400" dirty="0" smtClean="0"/>
              <a:t> from the </a:t>
            </a:r>
            <a:r>
              <a:rPr lang="en-US" sz="2400" dirty="0" smtClean="0"/>
              <a:t>user-mode instruction </a:t>
            </a:r>
            <a:r>
              <a:rPr lang="en-US" sz="2400" dirty="0" smtClean="0"/>
              <a:t>set</a:t>
            </a:r>
          </a:p>
          <a:p>
            <a:r>
              <a:rPr lang="en-US" sz="2400" dirty="0" smtClean="0"/>
              <a:t>Code </a:t>
            </a:r>
            <a:r>
              <a:rPr lang="en-US" sz="2400" dirty="0" smtClean="0"/>
              <a:t>that exploits features in the Application Binary Interface is written by people (or higher level tools</a:t>
            </a:r>
            <a:r>
              <a:rPr lang="en-US" sz="2400" dirty="0" smtClean="0"/>
              <a:t>)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OS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formats and information encodings</a:t>
            </a:r>
            <a:endParaRPr lang="en-US" dirty="0" smtClean="0"/>
          </a:p>
          <a:p>
            <a:pPr lvl="1"/>
            <a:r>
              <a:rPr lang="en-US" dirty="0" smtClean="0"/>
              <a:t>Multi</a:t>
            </a:r>
            <a:r>
              <a:rPr lang="en-US" dirty="0" smtClean="0"/>
              <a:t>-media content (e.g. MP3, JPG)</a:t>
            </a:r>
            <a:endParaRPr lang="en-US" dirty="0" smtClean="0"/>
          </a:p>
          <a:p>
            <a:pPr lvl="1"/>
            <a:r>
              <a:rPr lang="en-US" dirty="0" smtClean="0"/>
              <a:t>Archival </a:t>
            </a:r>
            <a:r>
              <a:rPr lang="en-US" dirty="0" smtClean="0"/>
              <a:t>(e.g. tar, </a:t>
            </a:r>
            <a:r>
              <a:rPr lang="en-US" dirty="0" err="1" smtClean="0"/>
              <a:t>gzip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File </a:t>
            </a:r>
            <a:r>
              <a:rPr lang="en-US" dirty="0" smtClean="0"/>
              <a:t>systems (e.g. DOS/FAT, ISO 9660)</a:t>
            </a:r>
          </a:p>
          <a:p>
            <a:r>
              <a:rPr lang="en-US" dirty="0" smtClean="0"/>
              <a:t>Protocols</a:t>
            </a:r>
            <a:endParaRPr lang="en-US" dirty="0" smtClean="0"/>
          </a:p>
          <a:p>
            <a:pPr lvl="1"/>
            <a:r>
              <a:rPr lang="en-US" dirty="0" smtClean="0"/>
              <a:t>Networking </a:t>
            </a:r>
            <a:r>
              <a:rPr lang="en-US" dirty="0" smtClean="0"/>
              <a:t>(e.g. </a:t>
            </a:r>
            <a:r>
              <a:rPr lang="en-US" dirty="0" err="1" smtClean="0"/>
              <a:t>ethernet</a:t>
            </a:r>
            <a:r>
              <a:rPr lang="en-US" dirty="0" smtClean="0"/>
              <a:t>, WLAN, TCP/IP)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 smtClean="0"/>
              <a:t>services (e.g. IMAP, LPD)</a:t>
            </a:r>
            <a:endParaRPr lang="en-US" dirty="0" smtClean="0"/>
          </a:p>
          <a:p>
            <a:pPr lvl="1"/>
            <a:r>
              <a:rPr lang="en-US" dirty="0" smtClean="0"/>
              <a:t>System </a:t>
            </a:r>
            <a:r>
              <a:rPr lang="en-US" dirty="0" smtClean="0"/>
              <a:t>management (e.g. DHCP, SNMP, LDAP)</a:t>
            </a:r>
            <a:endParaRPr lang="en-US" dirty="0" smtClean="0"/>
          </a:p>
          <a:p>
            <a:pPr lvl="1"/>
            <a:r>
              <a:rPr lang="en-US" dirty="0" smtClean="0"/>
              <a:t>Remote </a:t>
            </a:r>
            <a:r>
              <a:rPr lang="en-US" dirty="0" smtClean="0"/>
              <a:t>data access (e.g. FTP, HTTP, CIFS, S3)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OS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Generally offered as abstractions </a:t>
            </a:r>
          </a:p>
          <a:p>
            <a:r>
              <a:rPr lang="en-US" dirty="0" smtClean="0"/>
              <a:t>Important basic categories:</a:t>
            </a:r>
          </a:p>
          <a:p>
            <a:pPr lvl="1"/>
            <a:r>
              <a:rPr lang="en-US" dirty="0" smtClean="0"/>
              <a:t>CPU</a:t>
            </a:r>
            <a:r>
              <a:rPr lang="en-US" dirty="0" smtClean="0"/>
              <a:t>/Memory abstractions</a:t>
            </a:r>
            <a:endParaRPr lang="en-US" dirty="0" smtClean="0"/>
          </a:p>
          <a:p>
            <a:pPr lvl="2"/>
            <a:r>
              <a:rPr lang="en-US" dirty="0" smtClean="0"/>
              <a:t>P</a:t>
            </a:r>
            <a:r>
              <a:rPr lang="en-US" dirty="0" smtClean="0"/>
              <a:t>rocesses</a:t>
            </a:r>
            <a:r>
              <a:rPr lang="en-US" dirty="0" smtClean="0"/>
              <a:t>, threads, virtual machines</a:t>
            </a:r>
            <a:endParaRPr lang="en-US" dirty="0" smtClean="0"/>
          </a:p>
          <a:p>
            <a:pPr lvl="2"/>
            <a:r>
              <a:rPr lang="en-US" dirty="0" smtClean="0"/>
              <a:t>V</a:t>
            </a:r>
            <a:r>
              <a:rPr lang="en-US" dirty="0" smtClean="0"/>
              <a:t>irtual </a:t>
            </a:r>
            <a:r>
              <a:rPr lang="en-US" dirty="0" smtClean="0"/>
              <a:t>address spaces, shared </a:t>
            </a:r>
            <a:r>
              <a:rPr lang="en-US" dirty="0" smtClean="0"/>
              <a:t>segments</a:t>
            </a:r>
          </a:p>
          <a:p>
            <a:pPr lvl="1"/>
            <a:r>
              <a:rPr lang="en-US" dirty="0" smtClean="0"/>
              <a:t>Persistent</a:t>
            </a:r>
            <a:r>
              <a:rPr lang="en-US" dirty="0" smtClean="0"/>
              <a:t> storage </a:t>
            </a:r>
            <a:r>
              <a:rPr lang="en-US" dirty="0" smtClean="0"/>
              <a:t>abstractions</a:t>
            </a:r>
            <a:endParaRPr lang="en-US" dirty="0" smtClean="0"/>
          </a:p>
          <a:p>
            <a:pPr lvl="2"/>
            <a:r>
              <a:rPr lang="en-US" dirty="0" smtClean="0"/>
              <a:t>F</a:t>
            </a:r>
            <a:r>
              <a:rPr lang="en-US" dirty="0" smtClean="0"/>
              <a:t>iles </a:t>
            </a:r>
            <a:r>
              <a:rPr lang="en-US" dirty="0" smtClean="0"/>
              <a:t>and file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O</a:t>
            </a:r>
            <a:r>
              <a:rPr lang="en-US" dirty="0" smtClean="0"/>
              <a:t>ther </a:t>
            </a:r>
            <a:r>
              <a:rPr lang="en-US" dirty="0" smtClean="0"/>
              <a:t>I/O abstractions</a:t>
            </a:r>
            <a:endParaRPr lang="en-US" dirty="0" smtClean="0"/>
          </a:p>
          <a:p>
            <a:pPr lvl="2"/>
            <a:r>
              <a:rPr lang="en-US" dirty="0" smtClean="0"/>
              <a:t>V</a:t>
            </a:r>
            <a:r>
              <a:rPr lang="en-US" dirty="0" smtClean="0"/>
              <a:t>irtual </a:t>
            </a:r>
            <a:r>
              <a:rPr lang="en-US" dirty="0" smtClean="0"/>
              <a:t>terminal sessions, windows</a:t>
            </a:r>
            <a:endParaRPr lang="en-US" dirty="0" smtClean="0"/>
          </a:p>
          <a:p>
            <a:pPr lvl="2"/>
            <a:r>
              <a:rPr lang="en-US" dirty="0" smtClean="0"/>
              <a:t>S</a:t>
            </a:r>
            <a:r>
              <a:rPr lang="en-US" dirty="0" smtClean="0"/>
              <a:t>ockets</a:t>
            </a:r>
            <a:r>
              <a:rPr lang="en-US" dirty="0" smtClean="0"/>
              <a:t>, pipes, VPNs, signals (as interrupts)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61028" y="553767"/>
            <a:ext cx="40302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and 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Strong, stable interfaces are key to allowing programs to operate together</a:t>
            </a:r>
          </a:p>
          <a:p>
            <a:r>
              <a:rPr lang="en-US" dirty="0" smtClean="0"/>
              <a:t>Also key to allowing OS evolution</a:t>
            </a:r>
          </a:p>
          <a:p>
            <a:r>
              <a:rPr lang="en-US" dirty="0" smtClean="0"/>
              <a:t>You don’t want an OS upgrade to break your existing programs</a:t>
            </a:r>
          </a:p>
          <a:p>
            <a:r>
              <a:rPr lang="en-US" dirty="0" smtClean="0"/>
              <a:t>Which means the interface between the OS and those programs better not change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</a:t>
            </a:r>
            <a:r>
              <a:rPr lang="en-US" dirty="0" smtClean="0"/>
              <a:t> Requires </a:t>
            </a:r>
            <a:r>
              <a:rPr lang="en-US" dirty="0" smtClean="0"/>
              <a:t>S</a:t>
            </a:r>
            <a:r>
              <a:rPr lang="en-US" dirty="0" smtClean="0"/>
              <a:t>tability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525963"/>
          </a:xfrm>
        </p:spPr>
        <p:txBody>
          <a:bodyPr/>
          <a:lstStyle/>
          <a:p>
            <a:r>
              <a:rPr lang="en-US" dirty="0" smtClean="0"/>
              <a:t>N</a:t>
            </a:r>
            <a:r>
              <a:rPr lang="en-US" dirty="0" smtClean="0"/>
              <a:t>o </a:t>
            </a:r>
            <a:r>
              <a:rPr lang="en-US" dirty="0" smtClean="0"/>
              <a:t>program is an island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rograms </a:t>
            </a:r>
            <a:r>
              <a:rPr lang="en-US" dirty="0" smtClean="0"/>
              <a:t>use system calls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rograms </a:t>
            </a:r>
            <a:r>
              <a:rPr lang="en-US" dirty="0" smtClean="0"/>
              <a:t>call library routines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rograms </a:t>
            </a:r>
            <a:r>
              <a:rPr lang="en-US" dirty="0" smtClean="0"/>
              <a:t>operate on external files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rograms </a:t>
            </a:r>
            <a:r>
              <a:rPr lang="en-US" dirty="0" smtClean="0"/>
              <a:t>exchange messages with other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If interfaces change, programs fail</a:t>
            </a:r>
            <a:endParaRPr lang="en-US" dirty="0" smtClean="0"/>
          </a:p>
          <a:p>
            <a:r>
              <a:rPr lang="en-US" dirty="0" smtClean="0"/>
              <a:t>API requirements are frozen at compile time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xecution </a:t>
            </a:r>
            <a:r>
              <a:rPr lang="en-US" dirty="0" smtClean="0"/>
              <a:t>platform must support those interfaces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ll </a:t>
            </a:r>
            <a:r>
              <a:rPr lang="en-US" dirty="0" smtClean="0"/>
              <a:t>partners/services must support those protocols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ll </a:t>
            </a:r>
            <a:r>
              <a:rPr lang="en-US" dirty="0" smtClean="0"/>
              <a:t>future upgrades must support older interfaces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Interoperability</a:t>
            </a:r>
            <a:r>
              <a:rPr lang="en-US" dirty="0" smtClean="0"/>
              <a:t> Requires </a:t>
            </a:r>
            <a:r>
              <a:rPr lang="en-US" dirty="0" smtClean="0"/>
              <a:t>C</a:t>
            </a:r>
            <a:r>
              <a:rPr lang="en-US" dirty="0" smtClean="0"/>
              <a:t>ompliance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525963"/>
          </a:xfrm>
        </p:spPr>
        <p:txBody>
          <a:bodyPr/>
          <a:lstStyle/>
          <a:p>
            <a:r>
              <a:rPr lang="en-US" dirty="0" smtClean="0"/>
              <a:t>Complete</a:t>
            </a:r>
            <a:r>
              <a:rPr lang="en-US" dirty="0" smtClean="0"/>
              <a:t> interoperability </a:t>
            </a:r>
            <a:r>
              <a:rPr lang="en-US" dirty="0" smtClean="0"/>
              <a:t>testing</a:t>
            </a:r>
            <a:r>
              <a:rPr lang="en-US" dirty="0" smtClean="0"/>
              <a:t> is impossible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annot </a:t>
            </a:r>
            <a:r>
              <a:rPr lang="en-US" dirty="0" smtClean="0"/>
              <a:t>test all applications on all platforms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annot </a:t>
            </a:r>
            <a:r>
              <a:rPr lang="en-US" dirty="0" smtClean="0"/>
              <a:t>test interoperability of all implementations</a:t>
            </a:r>
            <a:endParaRPr lang="en-US" dirty="0" smtClean="0"/>
          </a:p>
          <a:p>
            <a:pPr lvl="1"/>
            <a:r>
              <a:rPr lang="en-US" dirty="0" smtClean="0"/>
              <a:t>N</a:t>
            </a:r>
            <a:r>
              <a:rPr lang="en-US" dirty="0" smtClean="0"/>
              <a:t>ew </a:t>
            </a:r>
            <a:r>
              <a:rPr lang="en-US" dirty="0" smtClean="0"/>
              <a:t>apps and platforms are added continuously</a:t>
            </a:r>
            <a:endParaRPr lang="en-US" dirty="0" smtClean="0"/>
          </a:p>
          <a:p>
            <a:r>
              <a:rPr lang="en-US" dirty="0" smtClean="0"/>
              <a:t>Instead, </a:t>
            </a:r>
            <a:r>
              <a:rPr lang="en-US" dirty="0" smtClean="0"/>
              <a:t>we focus on the interfaces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nterfaces </a:t>
            </a:r>
            <a:r>
              <a:rPr lang="en-US" dirty="0" smtClean="0"/>
              <a:t>are completely and rigorously specified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tandards </a:t>
            </a:r>
            <a:r>
              <a:rPr lang="en-US" dirty="0" smtClean="0"/>
              <a:t>bodies manage the interface definitions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ompliance </a:t>
            </a:r>
            <a:r>
              <a:rPr lang="en-US" dirty="0" smtClean="0"/>
              <a:t>suites validate the implementations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nd </a:t>
            </a:r>
            <a:r>
              <a:rPr lang="en-US" dirty="0" smtClean="0"/>
              <a:t>hope that sampled testing will suffice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Taxonomy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</a:t>
            </a:r>
            <a:r>
              <a:rPr lang="en-US" dirty="0" smtClean="0"/>
              <a:t>pwards </a:t>
            </a:r>
            <a:r>
              <a:rPr lang="en-US" dirty="0" smtClean="0"/>
              <a:t>compatible (with …)</a:t>
            </a:r>
            <a:endParaRPr lang="en-US" dirty="0" smtClean="0"/>
          </a:p>
          <a:p>
            <a:pPr lvl="1"/>
            <a:r>
              <a:rPr lang="en-US" dirty="0" smtClean="0"/>
              <a:t>N</a:t>
            </a:r>
            <a:r>
              <a:rPr lang="en-US" dirty="0" smtClean="0"/>
              <a:t>ew </a:t>
            </a:r>
            <a:r>
              <a:rPr lang="en-US" dirty="0" smtClean="0"/>
              <a:t>version still supports previous interfaces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 smtClean="0"/>
              <a:t>ackwards </a:t>
            </a:r>
            <a:r>
              <a:rPr lang="en-US" dirty="0" smtClean="0"/>
              <a:t>compatible (with …)</a:t>
            </a:r>
            <a:endParaRPr lang="en-US" dirty="0" smtClean="0"/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ill </a:t>
            </a:r>
            <a:r>
              <a:rPr lang="en-US" dirty="0" smtClean="0"/>
              <a:t>correctly interact with old protocol versions</a:t>
            </a:r>
            <a:endParaRPr lang="en-US" dirty="0" smtClean="0"/>
          </a:p>
          <a:p>
            <a:r>
              <a:rPr lang="en-US" dirty="0" smtClean="0"/>
              <a:t>V</a:t>
            </a:r>
            <a:r>
              <a:rPr lang="en-US" dirty="0" smtClean="0"/>
              <a:t>ersioned </a:t>
            </a:r>
            <a:r>
              <a:rPr lang="en-US" dirty="0" smtClean="0"/>
              <a:t>interface, version negotiation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arties </a:t>
            </a:r>
            <a:r>
              <a:rPr lang="en-US" dirty="0" smtClean="0"/>
              <a:t>negotiate a mutually acceptable version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ompatibility </a:t>
            </a:r>
            <a:r>
              <a:rPr lang="en-US" dirty="0" smtClean="0"/>
              <a:t>layer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cross-version translator</a:t>
            </a:r>
            <a:endParaRPr lang="en-US" dirty="0" smtClean="0"/>
          </a:p>
          <a:p>
            <a:r>
              <a:rPr lang="en-US" dirty="0" smtClean="0"/>
              <a:t>N</a:t>
            </a:r>
            <a:r>
              <a:rPr lang="en-US" dirty="0" smtClean="0"/>
              <a:t>on</a:t>
            </a:r>
            <a:r>
              <a:rPr lang="en-US" dirty="0" smtClean="0"/>
              <a:t>-disruptive upgrade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838200"/>
          </a:xfrm>
        </p:spPr>
        <p:txBody>
          <a:bodyPr/>
          <a:lstStyle/>
          <a:p>
            <a:r>
              <a:rPr lang="en-US" dirty="0" smtClean="0"/>
              <a:t>Side Effects</a:t>
            </a:r>
            <a:endParaRPr lang="en-US" sz="48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4900"/>
            <a:ext cx="8229600" cy="4525963"/>
          </a:xfrm>
        </p:spPr>
        <p:txBody>
          <a:bodyPr/>
          <a:lstStyle/>
          <a:p>
            <a:pPr marL="590550" indent="-533400"/>
            <a:r>
              <a:rPr lang="en-US" dirty="0" smtClean="0"/>
              <a:t>A </a:t>
            </a:r>
            <a:r>
              <a:rPr lang="en-US" i="1" dirty="0"/>
              <a:t>side effect</a:t>
            </a:r>
            <a:r>
              <a:rPr lang="en-US" i="1" dirty="0" smtClean="0"/>
              <a:t> </a:t>
            </a:r>
            <a:r>
              <a:rPr lang="en-US" dirty="0" smtClean="0"/>
              <a:t>occurs when an </a:t>
            </a:r>
            <a:r>
              <a:rPr lang="en-US" dirty="0"/>
              <a:t>action one object has non-obvious consequences</a:t>
            </a:r>
            <a:r>
              <a:rPr lang="en-US" dirty="0" smtClean="0"/>
              <a:t> </a:t>
            </a:r>
            <a:endParaRPr lang="en-US" dirty="0" smtClean="0"/>
          </a:p>
          <a:p>
            <a:pPr marL="990600" lvl="1" indent="-533400"/>
            <a:r>
              <a:rPr lang="en-US" dirty="0" smtClean="0"/>
              <a:t>Perhaps </a:t>
            </a:r>
            <a:r>
              <a:rPr lang="en-US" dirty="0"/>
              <a:t>even to other </a:t>
            </a:r>
            <a:r>
              <a:rPr lang="en-US" dirty="0" smtClean="0"/>
              <a:t>objects</a:t>
            </a:r>
          </a:p>
          <a:p>
            <a:pPr marL="990600" lvl="1" indent="-533400"/>
            <a:r>
              <a:rPr lang="en-US" dirty="0" smtClean="0"/>
              <a:t>Effects not specified by interfaces</a:t>
            </a:r>
            <a:endParaRPr lang="en-US" dirty="0" smtClean="0"/>
          </a:p>
          <a:p>
            <a:pPr marL="590550" indent="-533400"/>
            <a:r>
              <a:rPr lang="en-US" dirty="0" smtClean="0"/>
              <a:t>Often due to shared state between </a:t>
            </a:r>
            <a:r>
              <a:rPr lang="en-US" dirty="0"/>
              <a:t>seemingly independent modules and </a:t>
            </a:r>
            <a:r>
              <a:rPr lang="en-US" dirty="0" smtClean="0"/>
              <a:t>functions</a:t>
            </a:r>
          </a:p>
          <a:p>
            <a:pPr marL="590550" indent="-533400"/>
            <a:r>
              <a:rPr lang="en-US" dirty="0" smtClean="0"/>
              <a:t>Side effects lead to unexpected behaviors</a:t>
            </a:r>
          </a:p>
          <a:p>
            <a:pPr marL="590550" indent="-533400"/>
            <a:r>
              <a:rPr lang="en-US" dirty="0" smtClean="0"/>
              <a:t>And the resulting bugs can be hard to </a:t>
            </a:r>
            <a:r>
              <a:rPr lang="en-US" dirty="0" smtClean="0"/>
              <a:t>find</a:t>
            </a:r>
          </a:p>
          <a:p>
            <a:pPr marL="590550" indent="-533400"/>
            <a:r>
              <a:rPr lang="en-US" dirty="0" smtClean="0"/>
              <a:t>In other words, not good</a:t>
            </a:r>
          </a:p>
          <a:p>
            <a:pPr marL="590550" indent="-5334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than interfaces</a:t>
            </a:r>
          </a:p>
          <a:p>
            <a:r>
              <a:rPr lang="en-US" dirty="0" smtClean="0"/>
              <a:t>Interfaces can differ from OS to OS</a:t>
            </a:r>
          </a:p>
          <a:p>
            <a:pPr lvl="1"/>
            <a:r>
              <a:rPr lang="en-US" dirty="0" smtClean="0"/>
              <a:t>And machine to machine</a:t>
            </a:r>
          </a:p>
          <a:p>
            <a:r>
              <a:rPr lang="en-US" dirty="0" smtClean="0"/>
              <a:t>Standards are more global</a:t>
            </a:r>
          </a:p>
          <a:p>
            <a:r>
              <a:rPr lang="en-US" dirty="0" smtClean="0"/>
              <a:t>Either you follow a standard or you don’t</a:t>
            </a:r>
          </a:p>
          <a:p>
            <a:pPr lvl="1"/>
            <a:r>
              <a:rPr lang="en-US" dirty="0" smtClean="0"/>
              <a:t>If you do, others can work with you</a:t>
            </a:r>
          </a:p>
          <a:p>
            <a:pPr lvl="1"/>
            <a:r>
              <a:rPr lang="en-US" dirty="0" smtClean="0"/>
              <a:t>If you don’t, they can’t</a:t>
            </a:r>
          </a:p>
          <a:p>
            <a:r>
              <a:rPr lang="en-US" dirty="0" smtClean="0"/>
              <a:t>Where did standards come from?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81728" y="553767"/>
            <a:ext cx="30015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in the Dark Ages (1965)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4525963"/>
          </a:xfrm>
        </p:spPr>
        <p:txBody>
          <a:bodyPr/>
          <a:lstStyle/>
          <a:p>
            <a:r>
              <a:rPr lang="en-GB" dirty="0" smtClean="0"/>
              <a:t>N</a:t>
            </a:r>
            <a:r>
              <a:rPr lang="en-GB" dirty="0" smtClean="0"/>
              <a:t>o </a:t>
            </a:r>
            <a:r>
              <a:rPr lang="en-GB" dirty="0" smtClean="0"/>
              <a:t>software industry as we now know it</a:t>
            </a:r>
            <a:endParaRPr lang="en-GB" dirty="0" smtClean="0"/>
          </a:p>
          <a:p>
            <a:r>
              <a:rPr lang="en-GB" dirty="0" smtClean="0"/>
              <a:t>A</a:t>
            </a:r>
            <a:r>
              <a:rPr lang="en-GB" dirty="0" smtClean="0"/>
              <a:t>ll </a:t>
            </a:r>
            <a:r>
              <a:rPr lang="en-GB" dirty="0" smtClean="0"/>
              <a:t>the money was made on hardware</a:t>
            </a:r>
            <a:endParaRPr lang="en-GB" dirty="0" smtClean="0"/>
          </a:p>
          <a:p>
            <a:pPr lvl="1"/>
            <a:r>
              <a:rPr lang="en-GB" dirty="0" smtClean="0"/>
              <a:t>B</a:t>
            </a:r>
            <a:r>
              <a:rPr lang="en-GB" dirty="0" smtClean="0"/>
              <a:t>ut </a:t>
            </a:r>
            <a:r>
              <a:rPr lang="en-GB" dirty="0" smtClean="0"/>
              <a:t>hardware is useless without software</a:t>
            </a:r>
            <a:endParaRPr lang="en-GB" dirty="0" smtClean="0"/>
          </a:p>
          <a:p>
            <a:pPr lvl="1"/>
            <a:r>
              <a:rPr lang="en-GB" dirty="0" smtClean="0"/>
              <a:t>A</a:t>
            </a:r>
            <a:r>
              <a:rPr lang="en-GB" dirty="0" smtClean="0"/>
              <a:t>ll </a:t>
            </a:r>
            <a:r>
              <a:rPr lang="en-GB" dirty="0" smtClean="0"/>
              <a:t>software built by hardware suppliers</a:t>
            </a:r>
            <a:endParaRPr lang="en-GB" dirty="0" smtClean="0"/>
          </a:p>
          <a:p>
            <a:pPr lvl="1"/>
            <a:r>
              <a:rPr lang="en-GB" dirty="0" smtClean="0"/>
              <a:t>P</a:t>
            </a:r>
            <a:r>
              <a:rPr lang="en-GB" dirty="0" smtClean="0"/>
              <a:t>latforms </a:t>
            </a:r>
            <a:r>
              <a:rPr lang="en-GB" dirty="0" smtClean="0"/>
              <a:t>were distinguished by software</a:t>
            </a:r>
            <a:endParaRPr lang="en-GB" dirty="0" smtClean="0"/>
          </a:p>
          <a:p>
            <a:r>
              <a:rPr lang="en-GB" dirty="0" smtClean="0"/>
              <a:t>S</a:t>
            </a:r>
            <a:r>
              <a:rPr lang="en-GB" dirty="0" smtClean="0"/>
              <a:t>oftware </a:t>
            </a:r>
            <a:r>
              <a:rPr lang="en-GB" dirty="0" smtClean="0"/>
              <a:t>portability was an anti-goal</a:t>
            </a:r>
            <a:endParaRPr lang="en-GB" dirty="0" smtClean="0"/>
          </a:p>
          <a:p>
            <a:pPr lvl="1"/>
            <a:r>
              <a:rPr lang="en-GB" dirty="0" smtClean="0"/>
              <a:t>K</a:t>
            </a:r>
            <a:r>
              <a:rPr lang="en-GB" dirty="0" smtClean="0"/>
              <a:t>eep </a:t>
            </a:r>
            <a:r>
              <a:rPr lang="en-GB" dirty="0" smtClean="0"/>
              <a:t>customers captive to your hardware</a:t>
            </a:r>
            <a:endParaRPr lang="en-GB" dirty="0" smtClean="0"/>
          </a:p>
          <a:p>
            <a:pPr lvl="1"/>
            <a:r>
              <a:rPr lang="en-GB" dirty="0" smtClean="0"/>
              <a:t>P</a:t>
            </a:r>
            <a:r>
              <a:rPr lang="en-GB" dirty="0" smtClean="0"/>
              <a:t>ortability </a:t>
            </a:r>
            <a:r>
              <a:rPr lang="en-GB" dirty="0" smtClean="0"/>
              <a:t>means they could go elsewhere</a:t>
            </a:r>
            <a:endParaRPr lang="en-GB" dirty="0" smtClean="0"/>
          </a:p>
          <a:p>
            <a:r>
              <a:rPr lang="en-GB" dirty="0" smtClean="0"/>
              <a:t>S</a:t>
            </a:r>
            <a:r>
              <a:rPr lang="en-GB" dirty="0" smtClean="0"/>
              <a:t>tandards </a:t>
            </a:r>
            <a:r>
              <a:rPr lang="en-GB" dirty="0" smtClean="0"/>
              <a:t>were few and weak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 Reformation (1985)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8229600" cy="4525963"/>
          </a:xfrm>
        </p:spPr>
        <p:txBody>
          <a:bodyPr/>
          <a:lstStyle/>
          <a:p>
            <a:r>
              <a:rPr lang="en-GB" dirty="0" smtClean="0"/>
              <a:t>T</a:t>
            </a:r>
            <a:r>
              <a:rPr lang="en-GB" dirty="0" smtClean="0"/>
              <a:t>he </a:t>
            </a:r>
            <a:r>
              <a:rPr lang="en-GB" dirty="0" smtClean="0"/>
              <a:t>advent of the "killer </a:t>
            </a:r>
            <a:r>
              <a:rPr lang="en-GB" dirty="0" smtClean="0"/>
              <a:t>application”</a:t>
            </a:r>
          </a:p>
          <a:p>
            <a:pPr lvl="1"/>
            <a:r>
              <a:rPr lang="en-GB" dirty="0" smtClean="0"/>
              <a:t>D</a:t>
            </a:r>
            <a:r>
              <a:rPr lang="en-GB" dirty="0" smtClean="0"/>
              <a:t>esk</a:t>
            </a:r>
            <a:r>
              <a:rPr lang="en-GB" dirty="0" smtClean="0"/>
              <a:t>-top publishing, spreadsheets, ...</a:t>
            </a:r>
            <a:endParaRPr lang="en-GB" dirty="0" smtClean="0"/>
          </a:p>
          <a:p>
            <a:pPr lvl="1"/>
            <a:r>
              <a:rPr lang="en-GB" dirty="0" smtClean="0"/>
              <a:t>T</a:t>
            </a:r>
            <a:r>
              <a:rPr lang="en-GB" dirty="0" smtClean="0"/>
              <a:t>he </a:t>
            </a:r>
            <a:r>
              <a:rPr lang="en-GB" dirty="0" smtClean="0"/>
              <a:t>rise of the Independent Software Vendor</a:t>
            </a:r>
            <a:endParaRPr lang="en-GB" dirty="0" smtClean="0"/>
          </a:p>
          <a:p>
            <a:r>
              <a:rPr lang="en-GB" dirty="0" smtClean="0"/>
              <a:t>F</a:t>
            </a:r>
            <a:r>
              <a:rPr lang="en-GB" dirty="0" smtClean="0"/>
              <a:t>undamental </a:t>
            </a:r>
            <a:r>
              <a:rPr lang="en-GB" dirty="0" smtClean="0"/>
              <a:t>changes to platform industry</a:t>
            </a:r>
            <a:endParaRPr lang="en-GB" dirty="0" smtClean="0"/>
          </a:p>
          <a:p>
            <a:pPr lvl="1"/>
            <a:r>
              <a:rPr lang="en-GB" dirty="0" smtClean="0"/>
              <a:t>T</a:t>
            </a:r>
            <a:r>
              <a:rPr lang="en-GB" dirty="0" smtClean="0"/>
              <a:t>he </a:t>
            </a:r>
            <a:r>
              <a:rPr lang="en-GB" dirty="0" smtClean="0"/>
              <a:t>“applications, demand, volume” cycle</a:t>
            </a:r>
            <a:endParaRPr lang="en-GB" dirty="0" smtClean="0"/>
          </a:p>
          <a:p>
            <a:pPr lvl="1"/>
            <a:r>
              <a:rPr lang="en-GB" dirty="0" smtClean="0"/>
              <a:t>A</a:t>
            </a:r>
            <a:r>
              <a:rPr lang="en-GB" dirty="0" smtClean="0"/>
              <a:t>pplication </a:t>
            </a:r>
            <a:r>
              <a:rPr lang="en-GB" dirty="0" smtClean="0"/>
              <a:t>capture became strategic</a:t>
            </a:r>
            <a:endParaRPr lang="en-GB" dirty="0" smtClean="0"/>
          </a:p>
          <a:p>
            <a:r>
              <a:rPr lang="en-GB" dirty="0" smtClean="0"/>
              <a:t>A</a:t>
            </a:r>
            <a:r>
              <a:rPr lang="en-GB" dirty="0" smtClean="0"/>
              <a:t>pplications </a:t>
            </a:r>
            <a:r>
              <a:rPr lang="en-GB" dirty="0" smtClean="0"/>
              <a:t>portability became strategic</a:t>
            </a:r>
            <a:endParaRPr lang="en-GB" dirty="0" smtClean="0"/>
          </a:p>
          <a:p>
            <a:pPr lvl="1"/>
            <a:r>
              <a:rPr lang="en-GB" dirty="0" smtClean="0"/>
              <a:t>S</a:t>
            </a:r>
            <a:r>
              <a:rPr lang="en-GB" dirty="0" smtClean="0"/>
              <a:t>tandards </a:t>
            </a:r>
            <a:r>
              <a:rPr lang="en-GB" dirty="0" smtClean="0"/>
              <a:t>are the key to portability</a:t>
            </a:r>
            <a:endParaRPr lang="en-GB" dirty="0" smtClean="0"/>
          </a:p>
          <a:p>
            <a:pPr lvl="1"/>
            <a:r>
              <a:rPr lang="en-GB" dirty="0" smtClean="0"/>
              <a:t>S</a:t>
            </a:r>
            <a:r>
              <a:rPr lang="en-GB" dirty="0" smtClean="0"/>
              <a:t>tandards </a:t>
            </a:r>
            <a:r>
              <a:rPr lang="en-GB" dirty="0" smtClean="0"/>
              <a:t>compliance became strategic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Standards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GB" dirty="0" smtClean="0"/>
              <a:t>T</a:t>
            </a:r>
            <a:r>
              <a:rPr lang="en-GB" dirty="0" smtClean="0"/>
              <a:t>here </a:t>
            </a:r>
            <a:r>
              <a:rPr lang="en-GB" dirty="0" smtClean="0"/>
              <a:t>are many software standards</a:t>
            </a:r>
            <a:endParaRPr lang="en-GB" dirty="0" smtClean="0"/>
          </a:p>
          <a:p>
            <a:pPr lvl="1"/>
            <a:r>
              <a:rPr lang="en-GB" dirty="0" smtClean="0"/>
              <a:t>S</a:t>
            </a:r>
            <a:r>
              <a:rPr lang="en-GB" dirty="0" smtClean="0"/>
              <a:t>ubroutines</a:t>
            </a:r>
            <a:r>
              <a:rPr lang="en-GB" dirty="0" smtClean="0"/>
              <a:t>, protocols and data formats, …</a:t>
            </a:r>
            <a:endParaRPr lang="en-GB" dirty="0" smtClean="0"/>
          </a:p>
          <a:p>
            <a:pPr lvl="1"/>
            <a:r>
              <a:rPr lang="en-GB" dirty="0" smtClean="0"/>
              <a:t>B</a:t>
            </a:r>
            <a:r>
              <a:rPr lang="en-GB" dirty="0" smtClean="0"/>
              <a:t>oth </a:t>
            </a:r>
            <a:r>
              <a:rPr lang="en-GB" dirty="0" smtClean="0"/>
              <a:t>portability and interoperability</a:t>
            </a:r>
            <a:endParaRPr lang="en-GB" dirty="0" smtClean="0"/>
          </a:p>
          <a:p>
            <a:pPr lvl="1"/>
            <a:r>
              <a:rPr lang="en-GB" dirty="0" smtClean="0"/>
              <a:t>S</a:t>
            </a:r>
            <a:r>
              <a:rPr lang="en-GB" dirty="0" smtClean="0"/>
              <a:t>ome </a:t>
            </a:r>
            <a:r>
              <a:rPr lang="en-GB" dirty="0" smtClean="0"/>
              <a:t>are general (e.g. POSIX 1003, TCP/IP)</a:t>
            </a:r>
            <a:endParaRPr lang="en-GB" dirty="0" smtClean="0"/>
          </a:p>
          <a:p>
            <a:pPr lvl="1"/>
            <a:r>
              <a:rPr lang="en-GB" dirty="0" smtClean="0"/>
              <a:t>S</a:t>
            </a:r>
            <a:r>
              <a:rPr lang="en-GB" dirty="0" smtClean="0"/>
              <a:t>ome </a:t>
            </a:r>
            <a:r>
              <a:rPr lang="en-GB" dirty="0" smtClean="0"/>
              <a:t>are very domain specific (e.g. MPEG2)</a:t>
            </a:r>
            <a:endParaRPr lang="en-GB" dirty="0" smtClean="0"/>
          </a:p>
          <a:p>
            <a:r>
              <a:rPr lang="en-GB" dirty="0" smtClean="0"/>
              <a:t>K</a:t>
            </a:r>
            <a:r>
              <a:rPr lang="en-GB" dirty="0" smtClean="0"/>
              <a:t>ey </a:t>
            </a:r>
            <a:r>
              <a:rPr lang="en-GB" dirty="0" smtClean="0"/>
              <a:t>standards are widely required</a:t>
            </a:r>
            <a:endParaRPr lang="en-GB" dirty="0" smtClean="0"/>
          </a:p>
          <a:p>
            <a:pPr lvl="1"/>
            <a:r>
              <a:rPr lang="en-GB" dirty="0" smtClean="0"/>
              <a:t>N</a:t>
            </a:r>
            <a:r>
              <a:rPr lang="en-GB" dirty="0" smtClean="0"/>
              <a:t>on</a:t>
            </a:r>
            <a:r>
              <a:rPr lang="en-GB" dirty="0" smtClean="0"/>
              <a:t>-compliance reduces application capture</a:t>
            </a:r>
            <a:endParaRPr lang="en-GB" dirty="0" smtClean="0"/>
          </a:p>
          <a:p>
            <a:pPr lvl="1"/>
            <a:r>
              <a:rPr lang="en-GB" dirty="0" smtClean="0"/>
              <a:t>N</a:t>
            </a:r>
            <a:r>
              <a:rPr lang="en-GB" dirty="0" smtClean="0"/>
              <a:t>on</a:t>
            </a:r>
            <a:r>
              <a:rPr lang="en-GB" dirty="0" smtClean="0"/>
              <a:t>-compliance raises price to customers</a:t>
            </a:r>
            <a:endParaRPr lang="en-GB" dirty="0" smtClean="0"/>
          </a:p>
          <a:p>
            <a:r>
              <a:rPr lang="en-GB" sz="2800" dirty="0" smtClean="0"/>
              <a:t>Bottom line: if you don’t meet the standard, your system isn’t used</a:t>
            </a:r>
            <a:endParaRPr 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Standards Stop?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just one browser for everyone?</a:t>
            </a:r>
          </a:p>
          <a:p>
            <a:r>
              <a:rPr lang="en-US" dirty="0" smtClean="0"/>
              <a:t>And just one image format?</a:t>
            </a:r>
          </a:p>
          <a:p>
            <a:r>
              <a:rPr lang="en-US" dirty="0" smtClean="0"/>
              <a:t>And just one email program?</a:t>
            </a:r>
          </a:p>
          <a:p>
            <a:r>
              <a:rPr lang="en-US" dirty="0" smtClean="0"/>
              <a:t>Those could be standards themselves</a:t>
            </a:r>
          </a:p>
          <a:p>
            <a:r>
              <a:rPr lang="en-US" dirty="0" smtClean="0"/>
              <a:t>Why not?</a:t>
            </a:r>
          </a:p>
          <a:p>
            <a:r>
              <a:rPr lang="en-US" dirty="0" smtClean="0"/>
              <a:t>Why not just bundle everything into the OS?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7000" y="4724400"/>
            <a:ext cx="10048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?</a:t>
            </a:r>
            <a:endParaRPr lang="en-US" sz="1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Services: Higher Level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ooperating </a:t>
            </a:r>
            <a:r>
              <a:rPr lang="en-US" dirty="0" smtClean="0"/>
              <a:t>parallel processes</a:t>
            </a:r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en-US" dirty="0" smtClean="0"/>
              <a:t>ocks</a:t>
            </a:r>
            <a:r>
              <a:rPr lang="en-US" dirty="0" smtClean="0"/>
              <a:t>, condition variables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istributed </a:t>
            </a:r>
            <a:r>
              <a:rPr lang="en-US" dirty="0" smtClean="0"/>
              <a:t>transactions, leases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ecurity</a:t>
            </a:r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ser </a:t>
            </a:r>
            <a:r>
              <a:rPr lang="en-US" dirty="0" smtClean="0"/>
              <a:t>authentication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ecure </a:t>
            </a:r>
            <a:r>
              <a:rPr lang="en-US" dirty="0" smtClean="0"/>
              <a:t>sessions, at-rest encryption</a:t>
            </a:r>
            <a:endParaRPr lang="en-US" dirty="0" smtClean="0"/>
          </a:p>
          <a:p>
            <a:r>
              <a:rPr lang="en-US" dirty="0" smtClean="0"/>
              <a:t>U</a:t>
            </a:r>
            <a:r>
              <a:rPr lang="en-US" dirty="0" smtClean="0"/>
              <a:t>ser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GUI </a:t>
            </a:r>
            <a:r>
              <a:rPr lang="en-US" dirty="0" err="1" smtClean="0"/>
              <a:t>widgetry</a:t>
            </a:r>
            <a:r>
              <a:rPr lang="en-US" dirty="0" smtClean="0"/>
              <a:t>, desktop and window management</a:t>
            </a:r>
            <a:endParaRPr lang="en-US" dirty="0" smtClean="0"/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ulti</a:t>
            </a:r>
            <a:r>
              <a:rPr lang="en-US" dirty="0" smtClean="0"/>
              <a:t>-media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things an operating system handles are complex</a:t>
            </a:r>
          </a:p>
          <a:p>
            <a:pPr lvl="1"/>
            <a:r>
              <a:rPr lang="en-US" dirty="0" smtClean="0"/>
              <a:t>Often due to varieties of hardware, software, configurations</a:t>
            </a:r>
          </a:p>
          <a:p>
            <a:r>
              <a:rPr lang="en-US" dirty="0" smtClean="0"/>
              <a:t>Life is easy for application programmers and users if they work with a simple abstraction</a:t>
            </a:r>
          </a:p>
          <a:p>
            <a:r>
              <a:rPr lang="en-US" dirty="0" smtClean="0"/>
              <a:t>The operating system creates, manages, and exports such abstractions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81728" y="553767"/>
            <a:ext cx="30015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Abstractions: </a:t>
            </a:r>
            <a:r>
              <a:rPr lang="en-US" dirty="0" smtClean="0"/>
              <a:t>A</a:t>
            </a:r>
            <a:r>
              <a:rPr lang="en-US" dirty="0" smtClean="0"/>
              <a:t>n </a:t>
            </a:r>
            <a:r>
              <a:rPr lang="en-US" dirty="0" smtClean="0"/>
              <a:t>O</a:t>
            </a:r>
            <a:r>
              <a:rPr lang="en-US" dirty="0" smtClean="0"/>
              <a:t>bject-Oriented </a:t>
            </a:r>
            <a:r>
              <a:rPr lang="en-US" dirty="0" smtClean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525963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y </a:t>
            </a:r>
            <a:r>
              <a:rPr lang="en-US" dirty="0" smtClean="0"/>
              <a:t>execution platform implements objects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hey </a:t>
            </a:r>
            <a:r>
              <a:rPr lang="en-US" dirty="0" smtClean="0"/>
              <a:t>may be bytes, </a:t>
            </a:r>
            <a:r>
              <a:rPr lang="en-US" dirty="0" smtClean="0"/>
              <a:t>longs, </a:t>
            </a:r>
            <a:r>
              <a:rPr lang="en-US" dirty="0" smtClean="0"/>
              <a:t>and strings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hey </a:t>
            </a:r>
            <a:r>
              <a:rPr lang="en-US" dirty="0" smtClean="0"/>
              <a:t>may be processes, files, and sessions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n </a:t>
            </a:r>
            <a:r>
              <a:rPr lang="en-US" i="1" dirty="0" smtClean="0"/>
              <a:t>object </a:t>
            </a:r>
            <a:r>
              <a:rPr lang="en-US" dirty="0" smtClean="0"/>
              <a:t>is defined by 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ts </a:t>
            </a:r>
            <a:r>
              <a:rPr lang="en-US" dirty="0" smtClean="0"/>
              <a:t>properties, methods, and their semantics</a:t>
            </a:r>
            <a:endParaRPr lang="en-US" dirty="0" smtClean="0"/>
          </a:p>
          <a:p>
            <a:r>
              <a:rPr lang="en-US" dirty="0" smtClean="0"/>
              <a:t>W</a:t>
            </a:r>
            <a:r>
              <a:rPr lang="en-US" dirty="0" smtClean="0"/>
              <a:t>hat </a:t>
            </a:r>
            <a:r>
              <a:rPr lang="en-US" dirty="0" smtClean="0"/>
              <a:t>makes a particular set of objects </a:t>
            </a:r>
            <a:r>
              <a:rPr lang="en-US" dirty="0" smtClean="0"/>
              <a:t>good?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hey </a:t>
            </a:r>
            <a:r>
              <a:rPr lang="en-US" dirty="0" smtClean="0"/>
              <a:t>are powerful enough to do what I need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hey </a:t>
            </a:r>
            <a:r>
              <a:rPr lang="en-US" dirty="0" smtClean="0"/>
              <a:t>don’t force me to do a lot of extra work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hey </a:t>
            </a:r>
            <a:r>
              <a:rPr lang="en-US" dirty="0" smtClean="0"/>
              <a:t>are simple enough for me to understand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Simplifying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</a:t>
            </a:r>
            <a:r>
              <a:rPr lang="en-US" dirty="0" smtClean="0"/>
              <a:t>ardware </a:t>
            </a:r>
            <a:r>
              <a:rPr lang="en-US" dirty="0" smtClean="0"/>
              <a:t>is fast, but complex and limited</a:t>
            </a:r>
            <a:endParaRPr lang="en-US" dirty="0" smtClean="0"/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sing </a:t>
            </a:r>
            <a:r>
              <a:rPr lang="en-US" dirty="0" smtClean="0"/>
              <a:t>it correctly is extremely complex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t </a:t>
            </a:r>
            <a:r>
              <a:rPr lang="en-US" dirty="0" smtClean="0"/>
              <a:t>may not support the desired functionality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t </a:t>
            </a:r>
            <a:r>
              <a:rPr lang="en-US" dirty="0" smtClean="0"/>
              <a:t>is not a solution, but merely a building block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en-US" dirty="0" smtClean="0"/>
              <a:t>ncapsulate </a:t>
            </a:r>
            <a:r>
              <a:rPr lang="en-US" dirty="0" smtClean="0"/>
              <a:t>implementation details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rror </a:t>
            </a:r>
            <a:r>
              <a:rPr lang="en-US" dirty="0" smtClean="0"/>
              <a:t>handling, performance optimization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liminate </a:t>
            </a:r>
            <a:r>
              <a:rPr lang="en-US" dirty="0" smtClean="0"/>
              <a:t>behavior that is irrelevant to the user</a:t>
            </a:r>
            <a:endParaRPr lang="en-US" dirty="0" smtClean="0"/>
          </a:p>
          <a:p>
            <a:r>
              <a:rPr lang="en-US" dirty="0" smtClean="0"/>
              <a:t>M</a:t>
            </a:r>
            <a:r>
              <a:rPr lang="en-US" dirty="0" smtClean="0"/>
              <a:t>ore </a:t>
            </a:r>
            <a:r>
              <a:rPr lang="en-US" dirty="0" smtClean="0"/>
              <a:t>convenient or powerful behavior</a:t>
            </a:r>
            <a:endParaRPr lang="en-US" dirty="0" smtClean="0"/>
          </a:p>
          <a:p>
            <a:pPr lvl="1"/>
            <a:r>
              <a:rPr lang="en-US" dirty="0" smtClean="0"/>
              <a:t>O</a:t>
            </a:r>
            <a:r>
              <a:rPr lang="en-US" dirty="0" smtClean="0"/>
              <a:t>perations </a:t>
            </a:r>
            <a:r>
              <a:rPr lang="en-US" dirty="0" smtClean="0"/>
              <a:t>better suited to user needs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OS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OS provides </a:t>
            </a:r>
            <a:r>
              <a:rPr lang="en-US" dirty="0" smtClean="0"/>
              <a:t>some core abstractions that our computational model relies on</a:t>
            </a:r>
          </a:p>
          <a:p>
            <a:pPr lvl="1"/>
            <a:r>
              <a:rPr lang="en-US" dirty="0" smtClean="0"/>
              <a:t>And builds others on top of those</a:t>
            </a:r>
          </a:p>
          <a:p>
            <a:r>
              <a:rPr lang="en-US" dirty="0" smtClean="0"/>
              <a:t>Memory abstractions</a:t>
            </a:r>
          </a:p>
          <a:p>
            <a:r>
              <a:rPr lang="en-US" dirty="0" smtClean="0"/>
              <a:t>Processor abstractions</a:t>
            </a:r>
          </a:p>
          <a:p>
            <a:r>
              <a:rPr lang="en-US" dirty="0" smtClean="0"/>
              <a:t>Communications abstractions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992" y="553767"/>
            <a:ext cx="6041533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resources used by programs and people relate to data storage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Chunks of allocated memory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Database records</a:t>
            </a:r>
          </a:p>
          <a:p>
            <a:pPr lvl="1"/>
            <a:r>
              <a:rPr lang="en-US" dirty="0" smtClean="0"/>
              <a:t>Messages to be sent and received</a:t>
            </a:r>
          </a:p>
          <a:p>
            <a:r>
              <a:rPr lang="en-US" dirty="0" smtClean="0"/>
              <a:t>These all have some similar properties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Memory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Regardless of level or type, memory abstractions support a couple of operations</a:t>
            </a:r>
          </a:p>
          <a:p>
            <a:pPr lvl="1"/>
            <a:r>
              <a:rPr lang="en-US" dirty="0" err="1" smtClean="0"/>
              <a:t>WRITE(name</a:t>
            </a:r>
            <a:r>
              <a:rPr lang="en-US" dirty="0" smtClean="0"/>
              <a:t>, value)</a:t>
            </a:r>
          </a:p>
          <a:p>
            <a:pPr lvl="2"/>
            <a:r>
              <a:rPr lang="en-US" dirty="0" smtClean="0"/>
              <a:t>Put a value into a memory location specified by name</a:t>
            </a:r>
          </a:p>
          <a:p>
            <a:pPr lvl="1"/>
            <a:r>
              <a:rPr lang="en-US" dirty="0" smtClean="0"/>
              <a:t>value </a:t>
            </a:r>
            <a:r>
              <a:rPr lang="en-US" sz="2000" dirty="0" smtClean="0"/>
              <a:t>&lt;</a:t>
            </a:r>
            <a:r>
              <a:rPr lang="en-US" dirty="0" smtClean="0"/>
              <a:t>- </a:t>
            </a:r>
            <a:r>
              <a:rPr lang="en-US" dirty="0" err="1" smtClean="0"/>
              <a:t>READ(name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Get a value out of a memory location specified by name</a:t>
            </a:r>
          </a:p>
          <a:p>
            <a:r>
              <a:rPr lang="en-US" dirty="0" smtClean="0"/>
              <a:t>Seems pretty simple</a:t>
            </a:r>
          </a:p>
          <a:p>
            <a:r>
              <a:rPr lang="en-US" dirty="0" smtClean="0"/>
              <a:t>But going from a nice abstraction to a physical implementation can be complex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Complicating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256"/>
            <a:ext cx="8229600" cy="4525963"/>
          </a:xfrm>
        </p:spPr>
        <p:txBody>
          <a:bodyPr/>
          <a:lstStyle/>
          <a:p>
            <a:r>
              <a:rPr lang="en-US" dirty="0" smtClean="0"/>
              <a:t>Persistent vs. transient memory</a:t>
            </a:r>
          </a:p>
          <a:p>
            <a:r>
              <a:rPr lang="en-US" dirty="0" smtClean="0"/>
              <a:t>Size of operations </a:t>
            </a:r>
          </a:p>
          <a:p>
            <a:pPr lvl="1"/>
            <a:r>
              <a:rPr lang="en-US" dirty="0" smtClean="0"/>
              <a:t>Size the user/application wants to work with</a:t>
            </a:r>
          </a:p>
          <a:p>
            <a:pPr lvl="1"/>
            <a:r>
              <a:rPr lang="en-US" dirty="0" smtClean="0"/>
              <a:t>Size the physical device actually works with</a:t>
            </a:r>
          </a:p>
          <a:p>
            <a:r>
              <a:rPr lang="en-US" dirty="0" smtClean="0"/>
              <a:t>Coherence and atomicity</a:t>
            </a:r>
          </a:p>
          <a:p>
            <a:r>
              <a:rPr lang="en-US" dirty="0" smtClean="0"/>
              <a:t>Latency</a:t>
            </a:r>
          </a:p>
          <a:p>
            <a:r>
              <a:rPr lang="en-US" dirty="0" smtClean="0"/>
              <a:t>Same abstraction might be implemented with many different physical devices</a:t>
            </a:r>
          </a:p>
          <a:p>
            <a:pPr lvl="1"/>
            <a:r>
              <a:rPr lang="en-US" dirty="0" smtClean="0"/>
              <a:t>Possibly of very different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dirty="0" smtClean="0"/>
              <a:t>Where Do the Complications </a:t>
            </a:r>
            <a:br>
              <a:rPr lang="en-US" dirty="0" smtClean="0"/>
            </a:br>
            <a:r>
              <a:rPr lang="en-US" dirty="0" smtClean="0"/>
              <a:t>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4525963"/>
          </a:xfrm>
        </p:spPr>
        <p:txBody>
          <a:bodyPr/>
          <a:lstStyle/>
          <a:p>
            <a:r>
              <a:rPr lang="en-US" dirty="0" smtClean="0"/>
              <a:t>At the bottom, the OS doesn’t have abstract devices with arbitrary properties</a:t>
            </a:r>
          </a:p>
          <a:p>
            <a:r>
              <a:rPr lang="en-US" dirty="0" smtClean="0"/>
              <a:t>It has particular physical devices</a:t>
            </a:r>
          </a:p>
          <a:p>
            <a:pPr lvl="1"/>
            <a:r>
              <a:rPr lang="en-US" dirty="0" smtClean="0"/>
              <a:t>With unchangeable, often inconvenient, properties</a:t>
            </a:r>
          </a:p>
          <a:p>
            <a:r>
              <a:rPr lang="en-US" dirty="0" smtClean="0"/>
              <a:t>The core OS abstraction problem:</a:t>
            </a:r>
          </a:p>
          <a:p>
            <a:pPr lvl="1"/>
            <a:r>
              <a:rPr lang="en-US" dirty="0" smtClean="0"/>
              <a:t>Creating the abstract device with the desirable properties from the physical device without them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6312"/>
            <a:ext cx="8229600" cy="4525963"/>
          </a:xfrm>
        </p:spPr>
        <p:txBody>
          <a:bodyPr/>
          <a:lstStyle/>
          <a:p>
            <a:r>
              <a:rPr lang="en-US" dirty="0" smtClean="0"/>
              <a:t>A typical file</a:t>
            </a:r>
          </a:p>
          <a:p>
            <a:r>
              <a:rPr lang="en-US" dirty="0" smtClean="0"/>
              <a:t>We can read or write the file</a:t>
            </a:r>
          </a:p>
          <a:p>
            <a:r>
              <a:rPr lang="en-US" dirty="0" smtClean="0"/>
              <a:t>We can read or write arbitrary amounts of data</a:t>
            </a:r>
          </a:p>
          <a:p>
            <a:r>
              <a:rPr lang="en-US" dirty="0" smtClean="0"/>
              <a:t>If we write the file, we expect our next read to reflect the results of the write</a:t>
            </a:r>
          </a:p>
          <a:p>
            <a:pPr lvl="1"/>
            <a:r>
              <a:rPr lang="en-US" i="1" dirty="0" smtClean="0"/>
              <a:t>Coherence</a:t>
            </a:r>
          </a:p>
          <a:p>
            <a:r>
              <a:rPr lang="en-US" dirty="0" smtClean="0"/>
              <a:t>If there are several reads/writes to the file, we expect each to occur in some order</a:t>
            </a:r>
          </a:p>
          <a:p>
            <a:pPr lvl="1"/>
            <a:r>
              <a:rPr lang="en-US" dirty="0" smtClean="0"/>
              <a:t>With respect to the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Implementing the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264"/>
            <a:ext cx="8229600" cy="4525963"/>
          </a:xfrm>
        </p:spPr>
        <p:txBody>
          <a:bodyPr/>
          <a:lstStyle/>
          <a:p>
            <a:r>
              <a:rPr lang="en-US" dirty="0" smtClean="0"/>
              <a:t>Commonly </a:t>
            </a:r>
            <a:r>
              <a:rPr lang="en-US" dirty="0" smtClean="0"/>
              <a:t>a hard disk drive</a:t>
            </a:r>
          </a:p>
          <a:p>
            <a:r>
              <a:rPr lang="en-US" dirty="0" smtClean="0"/>
              <a:t>Disk drives have peculiar characteristics</a:t>
            </a:r>
          </a:p>
          <a:p>
            <a:pPr lvl="1"/>
            <a:r>
              <a:rPr lang="en-US" dirty="0" smtClean="0"/>
              <a:t>Long, and worse, variable access latencies</a:t>
            </a:r>
          </a:p>
          <a:p>
            <a:pPr lvl="1"/>
            <a:r>
              <a:rPr lang="en-US" dirty="0" smtClean="0"/>
              <a:t>Accesses performed in chunks of fixed size</a:t>
            </a:r>
          </a:p>
          <a:p>
            <a:pPr lvl="2"/>
            <a:r>
              <a:rPr lang="en-US" dirty="0" smtClean="0"/>
              <a:t>Atomicity only for accesses of that size</a:t>
            </a:r>
          </a:p>
          <a:p>
            <a:pPr lvl="1"/>
            <a:r>
              <a:rPr lang="en-US" dirty="0" smtClean="0"/>
              <a:t>Highly variable performance depending on exactly what gets put where</a:t>
            </a:r>
          </a:p>
          <a:p>
            <a:pPr lvl="1"/>
            <a:r>
              <a:rPr lang="en-US" dirty="0" smtClean="0"/>
              <a:t>Unpleasant failure modes</a:t>
            </a:r>
          </a:p>
          <a:p>
            <a:r>
              <a:rPr lang="en-US" dirty="0" smtClean="0"/>
              <a:t>So the operating system needs to smooth out these oddities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8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Services:</a:t>
            </a:r>
            <a:r>
              <a:rPr lang="en-US" dirty="0" smtClean="0"/>
              <a:t> Under </a:t>
            </a:r>
            <a:r>
              <a:rPr lang="en-US" dirty="0" smtClean="0"/>
              <a:t>the</a:t>
            </a:r>
            <a:r>
              <a:rPr lang="en-US" dirty="0" smtClean="0"/>
              <a:t> Covers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4525963"/>
          </a:xfrm>
        </p:spPr>
        <p:txBody>
          <a:bodyPr/>
          <a:lstStyle/>
          <a:p>
            <a:r>
              <a:rPr lang="en-US" dirty="0" smtClean="0"/>
              <a:t>Not directly visible to users</a:t>
            </a:r>
          </a:p>
          <a:p>
            <a:r>
              <a:rPr lang="en-US" dirty="0" smtClean="0"/>
              <a:t>E</a:t>
            </a:r>
            <a:r>
              <a:rPr lang="en-US" dirty="0" smtClean="0"/>
              <a:t>nclosure </a:t>
            </a:r>
            <a:r>
              <a:rPr lang="en-US" dirty="0" smtClean="0"/>
              <a:t>management</a:t>
            </a:r>
            <a:endParaRPr lang="en-US" dirty="0" smtClean="0"/>
          </a:p>
          <a:p>
            <a:pPr lvl="1"/>
            <a:r>
              <a:rPr lang="en-US" dirty="0" smtClean="0"/>
              <a:t>H</a:t>
            </a:r>
            <a:r>
              <a:rPr lang="en-US" dirty="0" smtClean="0"/>
              <a:t>ot</a:t>
            </a:r>
            <a:r>
              <a:rPr lang="en-US" dirty="0" smtClean="0"/>
              <a:t>-plug, power, fans, fault handling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oftware </a:t>
            </a:r>
            <a:r>
              <a:rPr lang="en-US" dirty="0" smtClean="0"/>
              <a:t>updates and configuration registry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 smtClean="0"/>
              <a:t>ynamic </a:t>
            </a:r>
            <a:r>
              <a:rPr lang="en-US" dirty="0" smtClean="0"/>
              <a:t>resource allocation and scheduling</a:t>
            </a:r>
          </a:p>
          <a:p>
            <a:pPr lvl="1"/>
            <a:r>
              <a:rPr lang="en-US" dirty="0" smtClean="0"/>
              <a:t>CPU, memory, bus resources, disk, network</a:t>
            </a:r>
            <a:endParaRPr lang="en-US" dirty="0" smtClean="0"/>
          </a:p>
          <a:p>
            <a:r>
              <a:rPr lang="en-US" dirty="0" smtClean="0"/>
              <a:t>N</a:t>
            </a:r>
            <a:r>
              <a:rPr lang="en-US" dirty="0" smtClean="0"/>
              <a:t>etworks</a:t>
            </a:r>
            <a:r>
              <a:rPr lang="en-US" dirty="0" smtClean="0"/>
              <a:t>, protocols and domain services</a:t>
            </a:r>
          </a:p>
          <a:p>
            <a:pPr lvl="1"/>
            <a:r>
              <a:rPr lang="en-US" dirty="0" smtClean="0"/>
              <a:t>USB, </a:t>
            </a:r>
            <a:r>
              <a:rPr lang="en-US" dirty="0" err="1" smtClean="0"/>
              <a:t>BlueTooth</a:t>
            </a:r>
            <a:endParaRPr lang="en-US" dirty="0" smtClean="0"/>
          </a:p>
          <a:p>
            <a:pPr lvl="1"/>
            <a:r>
              <a:rPr lang="en-US" dirty="0" smtClean="0"/>
              <a:t>TCP/IP, DHCP, LDAP, SNMP</a:t>
            </a:r>
          </a:p>
          <a:p>
            <a:pPr lvl="1"/>
            <a:r>
              <a:rPr lang="en-US" dirty="0" err="1" smtClean="0"/>
              <a:t>iSCSI</a:t>
            </a:r>
            <a:r>
              <a:rPr lang="en-US" dirty="0" smtClean="0"/>
              <a:t>, CIFS, NFS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That Lead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525963"/>
          </a:xfrm>
        </p:spPr>
        <p:txBody>
          <a:bodyPr/>
          <a:lstStyle/>
          <a:p>
            <a:r>
              <a:rPr lang="en-US" dirty="0" smtClean="0"/>
              <a:t>Great effort by file system component of OS to put things in the right place on a disk</a:t>
            </a:r>
          </a:p>
          <a:p>
            <a:r>
              <a:rPr lang="en-US" dirty="0" smtClean="0"/>
              <a:t>Reordering of disk operations to improve performance</a:t>
            </a:r>
          </a:p>
          <a:p>
            <a:pPr lvl="1"/>
            <a:r>
              <a:rPr lang="en-US" dirty="0" smtClean="0"/>
              <a:t>Which complicates providing atomicity</a:t>
            </a:r>
          </a:p>
          <a:p>
            <a:r>
              <a:rPr lang="en-US" dirty="0" smtClean="0"/>
              <a:t>Optimizations based on caching and read-ahead</a:t>
            </a:r>
          </a:p>
          <a:p>
            <a:pPr lvl="1"/>
            <a:r>
              <a:rPr lang="en-US" dirty="0" smtClean="0"/>
              <a:t>Which complicates maintaining consistency</a:t>
            </a:r>
          </a:p>
          <a:p>
            <a:r>
              <a:rPr lang="en-US" dirty="0" smtClean="0"/>
              <a:t>Sophisticated organizations to handle failures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 of Interpreters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interpreter is something that performs commands</a:t>
            </a:r>
          </a:p>
          <a:p>
            <a:r>
              <a:rPr lang="en-US" dirty="0" smtClean="0"/>
              <a:t>Basically, the element of a computer (abstract or physical) that gets things done</a:t>
            </a:r>
          </a:p>
          <a:p>
            <a:r>
              <a:rPr lang="en-US" dirty="0" smtClean="0"/>
              <a:t>At the physical level, we have a processor</a:t>
            </a:r>
          </a:p>
          <a:p>
            <a:r>
              <a:rPr lang="en-US" dirty="0" smtClean="0"/>
              <a:t>That level is not easy to use</a:t>
            </a:r>
          </a:p>
          <a:p>
            <a:r>
              <a:rPr lang="en-US" dirty="0" smtClean="0"/>
              <a:t>The OS provides us with higher level interpreter abstractions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Interpreter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604"/>
            <a:ext cx="8229600" cy="4525963"/>
          </a:xfrm>
        </p:spPr>
        <p:txBody>
          <a:bodyPr/>
          <a:lstStyle/>
          <a:p>
            <a:r>
              <a:rPr lang="en-US" dirty="0" smtClean="0"/>
              <a:t>An instruction reference</a:t>
            </a:r>
          </a:p>
          <a:p>
            <a:pPr lvl="1"/>
            <a:r>
              <a:rPr lang="en-US" dirty="0" smtClean="0"/>
              <a:t>Tells the interpreter which instruction to do next</a:t>
            </a:r>
          </a:p>
          <a:p>
            <a:r>
              <a:rPr lang="en-US" dirty="0" smtClean="0"/>
              <a:t>A repertoire</a:t>
            </a:r>
          </a:p>
          <a:p>
            <a:pPr lvl="1"/>
            <a:r>
              <a:rPr lang="en-US" dirty="0" smtClean="0"/>
              <a:t>The set of things the interpreter can do</a:t>
            </a:r>
          </a:p>
          <a:p>
            <a:r>
              <a:rPr lang="en-US" dirty="0" smtClean="0"/>
              <a:t>An environment reference</a:t>
            </a:r>
          </a:p>
          <a:p>
            <a:pPr lvl="1"/>
            <a:r>
              <a:rPr lang="en-US" dirty="0" smtClean="0"/>
              <a:t>Describes the current state on which the next instruction should be performed</a:t>
            </a:r>
          </a:p>
          <a:p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Situations in which the instruction reference pointer is </a:t>
            </a:r>
            <a:r>
              <a:rPr lang="en-US" dirty="0" smtClean="0"/>
              <a:t>overridden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2188"/>
            <a:ext cx="8229600" cy="4525963"/>
          </a:xfrm>
        </p:spPr>
        <p:txBody>
          <a:bodyPr/>
          <a:lstStyle/>
          <a:p>
            <a:r>
              <a:rPr lang="en-US" dirty="0" smtClean="0"/>
              <a:t>A process</a:t>
            </a:r>
          </a:p>
          <a:p>
            <a:r>
              <a:rPr lang="en-US" dirty="0" smtClean="0"/>
              <a:t>The OS maintains a program counter for the process</a:t>
            </a:r>
          </a:p>
          <a:p>
            <a:pPr lvl="1"/>
            <a:r>
              <a:rPr lang="en-US" dirty="0" smtClean="0"/>
              <a:t>An instruction reference</a:t>
            </a:r>
          </a:p>
          <a:p>
            <a:r>
              <a:rPr lang="en-US" dirty="0" smtClean="0"/>
              <a:t>Its source code specifies its repertoire</a:t>
            </a:r>
          </a:p>
          <a:p>
            <a:r>
              <a:rPr lang="en-US" dirty="0" smtClean="0"/>
              <a:t>Its stack, heap, and register contents are its environment</a:t>
            </a:r>
          </a:p>
          <a:p>
            <a:pPr lvl="1"/>
            <a:r>
              <a:rPr lang="en-US" dirty="0" smtClean="0"/>
              <a:t>With the OS maintaining pointers to all of them</a:t>
            </a:r>
          </a:p>
          <a:p>
            <a:r>
              <a:rPr lang="en-US" dirty="0" smtClean="0"/>
              <a:t>No other interpreters should be able to mess up the process’ resources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4"/>
            <a:ext cx="8229600" cy="1143000"/>
          </a:xfrm>
        </p:spPr>
        <p:txBody>
          <a:bodyPr/>
          <a:lstStyle/>
          <a:p>
            <a:r>
              <a:rPr lang="en-US" dirty="0" smtClean="0"/>
              <a:t>Implementing the Process Abstraction in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if there’s only one process</a:t>
            </a:r>
          </a:p>
          <a:p>
            <a:r>
              <a:rPr lang="en-US" dirty="0" smtClean="0"/>
              <a:t>But there almost always are multiple processes</a:t>
            </a:r>
          </a:p>
          <a:p>
            <a:r>
              <a:rPr lang="en-US" dirty="0" smtClean="0"/>
              <a:t>The OS has a certain amount of physical memory</a:t>
            </a:r>
          </a:p>
          <a:p>
            <a:pPr lvl="1"/>
            <a:r>
              <a:rPr lang="en-US" dirty="0" smtClean="0"/>
              <a:t>To hold the environment information</a:t>
            </a:r>
          </a:p>
          <a:p>
            <a:r>
              <a:rPr lang="en-US" dirty="0" smtClean="0"/>
              <a:t>There is usually only one set of registers</a:t>
            </a:r>
          </a:p>
          <a:p>
            <a:r>
              <a:rPr lang="en-US" dirty="0" smtClean="0"/>
              <a:t>The process doesn’t have exclusive access to the CPU</a:t>
            </a:r>
          </a:p>
          <a:p>
            <a:pPr lvl="1"/>
            <a:r>
              <a:rPr lang="en-US" dirty="0" smtClean="0"/>
              <a:t>Due to other 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That Lead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Schedulers to share the CPU among various processes</a:t>
            </a:r>
          </a:p>
          <a:p>
            <a:r>
              <a:rPr lang="en-US" dirty="0" smtClean="0"/>
              <a:t>Memory management hardware and software</a:t>
            </a:r>
          </a:p>
          <a:p>
            <a:pPr lvl="1"/>
            <a:r>
              <a:rPr lang="en-US" dirty="0" smtClean="0"/>
              <a:t>To multiplex memory use among the processes</a:t>
            </a:r>
          </a:p>
          <a:p>
            <a:pPr lvl="1"/>
            <a:r>
              <a:rPr lang="en-US" dirty="0" smtClean="0"/>
              <a:t>Giving each the illusion of full exclusive use of memory</a:t>
            </a:r>
          </a:p>
          <a:p>
            <a:r>
              <a:rPr lang="en-US" dirty="0" smtClean="0"/>
              <a:t>Access control mechanisms for other memory abstractions</a:t>
            </a:r>
          </a:p>
          <a:p>
            <a:pPr lvl="1"/>
            <a:r>
              <a:rPr lang="en-US" dirty="0" smtClean="0"/>
              <a:t>So other processes can’t fiddle with my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8318"/>
            <a:ext cx="8229600" cy="1143000"/>
          </a:xfrm>
        </p:spPr>
        <p:txBody>
          <a:bodyPr/>
          <a:lstStyle/>
          <a:p>
            <a:r>
              <a:rPr lang="en-US" dirty="0" smtClean="0"/>
              <a:t>Abstractions of </a:t>
            </a:r>
            <a:br>
              <a:rPr lang="en-US" dirty="0" smtClean="0"/>
            </a:br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communication link allows one interpreter to talk to another</a:t>
            </a:r>
          </a:p>
          <a:p>
            <a:pPr lvl="1"/>
            <a:r>
              <a:rPr lang="en-US" dirty="0" smtClean="0"/>
              <a:t>On the same or different machines</a:t>
            </a:r>
          </a:p>
          <a:p>
            <a:r>
              <a:rPr lang="en-US" dirty="0" smtClean="0"/>
              <a:t>At the physical level,</a:t>
            </a:r>
            <a:r>
              <a:rPr lang="en-US" dirty="0" smtClean="0"/>
              <a:t> memory and cables</a:t>
            </a:r>
            <a:endParaRPr lang="en-US" dirty="0" smtClean="0"/>
          </a:p>
          <a:p>
            <a:r>
              <a:rPr lang="en-US" dirty="0" smtClean="0"/>
              <a:t>At more abstract levels, networks and </a:t>
            </a:r>
            <a:r>
              <a:rPr lang="en-US" dirty="0" err="1" smtClean="0"/>
              <a:t>interprocess</a:t>
            </a:r>
            <a:r>
              <a:rPr lang="en-US" dirty="0" smtClean="0"/>
              <a:t> communication mechanisms</a:t>
            </a:r>
          </a:p>
          <a:p>
            <a:r>
              <a:rPr lang="en-US" dirty="0" smtClean="0"/>
              <a:t>Some similarities to memory abstractions</a:t>
            </a:r>
          </a:p>
          <a:p>
            <a:pPr lvl="1"/>
            <a:r>
              <a:rPr lang="en-US" dirty="0" smtClean="0"/>
              <a:t>But also differences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dirty="0" smtClean="0"/>
              <a:t>Basic Communication Link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4525963"/>
          </a:xfrm>
        </p:spPr>
        <p:txBody>
          <a:bodyPr/>
          <a:lstStyle/>
          <a:p>
            <a:r>
              <a:rPr lang="en-US" dirty="0" err="1" smtClean="0"/>
              <a:t>SEND(link_name</a:t>
            </a:r>
            <a:r>
              <a:rPr lang="en-US" dirty="0" smtClean="0"/>
              <a:t>, </a:t>
            </a:r>
            <a:r>
              <a:rPr lang="en-US" dirty="0" err="1" smtClean="0"/>
              <a:t>outgoing_message_buffer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Send some information contained in the buffer on the named link</a:t>
            </a:r>
          </a:p>
          <a:p>
            <a:r>
              <a:rPr lang="en-US" dirty="0" err="1" smtClean="0"/>
              <a:t>RECEIVE(link_name</a:t>
            </a:r>
            <a:r>
              <a:rPr lang="en-US" dirty="0" smtClean="0"/>
              <a:t>, </a:t>
            </a:r>
            <a:r>
              <a:rPr lang="en-US" dirty="0" err="1" smtClean="0"/>
              <a:t>incoming_message_buffer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 some information off the named link and put it into the buffer</a:t>
            </a:r>
          </a:p>
          <a:p>
            <a:r>
              <a:rPr lang="en-US" dirty="0" smtClean="0"/>
              <a:t>Like WRITE and READ, in some respects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dirty="0" smtClean="0"/>
              <a:t>Why Are Communication Links Distinct From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4525963"/>
          </a:xfrm>
        </p:spPr>
        <p:txBody>
          <a:bodyPr/>
          <a:lstStyle/>
          <a:p>
            <a:r>
              <a:rPr lang="en-US" dirty="0" smtClean="0"/>
              <a:t>Highly variable performance</a:t>
            </a:r>
            <a:endParaRPr lang="en-US" dirty="0" smtClean="0"/>
          </a:p>
          <a:p>
            <a:r>
              <a:rPr lang="en-US" dirty="0" smtClean="0"/>
              <a:t>Often asynchronous</a:t>
            </a:r>
          </a:p>
          <a:p>
            <a:pPr lvl="1"/>
            <a:r>
              <a:rPr lang="en-US" dirty="0" smtClean="0"/>
              <a:t>And usually issues with synchronizing the parties</a:t>
            </a:r>
            <a:endParaRPr lang="en-US" dirty="0" smtClean="0"/>
          </a:p>
          <a:p>
            <a:r>
              <a:rPr lang="en-US" dirty="0" smtClean="0"/>
              <a:t>Receiver may only perform the operation because the SEND occurred</a:t>
            </a:r>
          </a:p>
          <a:p>
            <a:pPr lvl="1"/>
            <a:r>
              <a:rPr lang="en-US" dirty="0" smtClean="0"/>
              <a:t>Unlike a typical READ</a:t>
            </a:r>
            <a:endParaRPr lang="en-US" dirty="0" smtClean="0"/>
          </a:p>
          <a:p>
            <a:r>
              <a:rPr lang="en-US" dirty="0" smtClean="0"/>
              <a:t>Additional complications when working with a remote machine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Communications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468"/>
            <a:ext cx="8229600" cy="4525963"/>
          </a:xfrm>
        </p:spPr>
        <p:txBody>
          <a:bodyPr/>
          <a:lstStyle/>
          <a:p>
            <a:r>
              <a:rPr lang="en-US" dirty="0" smtClean="0"/>
              <a:t>A Unix-style socket</a:t>
            </a:r>
          </a:p>
          <a:p>
            <a:r>
              <a:rPr lang="en-US" dirty="0" smtClean="0"/>
              <a:t>SEND interface: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send(int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sockfd</a:t>
            </a:r>
            <a:r>
              <a:rPr lang="en-US" dirty="0" smtClean="0">
                <a:latin typeface="Courier New"/>
                <a:cs typeface="Courier New"/>
              </a:rPr>
              <a:t>, const void *</a:t>
            </a:r>
            <a:r>
              <a:rPr lang="en-US" dirty="0" err="1" smtClean="0">
                <a:latin typeface="Courier New"/>
                <a:cs typeface="Courier New"/>
              </a:rPr>
              <a:t>buf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size_t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len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flags)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sockfd</a:t>
            </a:r>
            <a:r>
              <a:rPr lang="en-US" dirty="0" smtClean="0"/>
              <a:t> is the link name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buf</a:t>
            </a:r>
            <a:r>
              <a:rPr lang="en-US" dirty="0" smtClean="0"/>
              <a:t> is the outgoing message buffer</a:t>
            </a:r>
          </a:p>
          <a:p>
            <a:r>
              <a:rPr lang="en-US" dirty="0" smtClean="0"/>
              <a:t>RECEIVE interface: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recv(int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sockfd</a:t>
            </a:r>
            <a:r>
              <a:rPr lang="en-US" dirty="0" smtClean="0">
                <a:latin typeface="Courier New"/>
                <a:cs typeface="Courier New"/>
              </a:rPr>
              <a:t>, void *</a:t>
            </a:r>
            <a:r>
              <a:rPr lang="en-US" dirty="0" err="1" smtClean="0">
                <a:latin typeface="Courier New"/>
                <a:cs typeface="Courier New"/>
              </a:rPr>
              <a:t>buf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size_t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len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flags)</a:t>
            </a:r>
          </a:p>
          <a:p>
            <a:pPr lvl="1"/>
            <a:r>
              <a:rPr lang="en-US" dirty="0" smtClean="0"/>
              <a:t>Same parameters as for send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Layering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5486400"/>
            <a:ext cx="15240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privileged instruction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5486400"/>
            <a:ext cx="4038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general instruction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4419600"/>
            <a:ext cx="2514600" cy="6096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 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3581400"/>
            <a:ext cx="4648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general 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2514600"/>
            <a:ext cx="18288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2514600"/>
            <a:ext cx="1600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 </a:t>
            </a:r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1752600"/>
            <a:ext cx="65532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(user and system) 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5486400"/>
            <a:ext cx="914400" cy="609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5257801"/>
            <a:ext cx="5638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3352800"/>
            <a:ext cx="65532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2971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Binary Interface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0200" y="48884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90600" y="4419600"/>
            <a:ext cx="1295400" cy="609600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08" y="541998"/>
            <a:ext cx="8229600" cy="1143000"/>
          </a:xfrm>
        </p:spPr>
        <p:txBody>
          <a:bodyPr/>
          <a:lstStyle/>
          <a:p>
            <a:r>
              <a:rPr lang="en-US" dirty="0" smtClean="0"/>
              <a:t>Implementing the Communications Link Abstraction in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880"/>
            <a:ext cx="8229600" cy="4525963"/>
          </a:xfrm>
        </p:spPr>
        <p:txBody>
          <a:bodyPr/>
          <a:lstStyle/>
          <a:p>
            <a:r>
              <a:rPr lang="en-US" dirty="0" smtClean="0"/>
              <a:t>Easy if both ends are on the same machine</a:t>
            </a:r>
          </a:p>
          <a:p>
            <a:pPr lvl="1"/>
            <a:r>
              <a:rPr lang="en-US" dirty="0" smtClean="0"/>
              <a:t>Not so easy if they aren’t</a:t>
            </a:r>
            <a:endParaRPr lang="en-US" dirty="0" smtClean="0"/>
          </a:p>
          <a:p>
            <a:r>
              <a:rPr lang="en-US" dirty="0" smtClean="0"/>
              <a:t>On same machine, use memory to perform the transfer</a:t>
            </a:r>
          </a:p>
          <a:p>
            <a:pPr lvl="1"/>
            <a:r>
              <a:rPr lang="en-US" dirty="0" smtClean="0"/>
              <a:t>Either copy the message from sender’s memory to receiver’s</a:t>
            </a:r>
          </a:p>
          <a:p>
            <a:pPr lvl="1"/>
            <a:r>
              <a:rPr lang="en-US" dirty="0" smtClean="0"/>
              <a:t>Or transfer control of memory containing the message from sender to receiver</a:t>
            </a:r>
          </a:p>
          <a:p>
            <a:r>
              <a:rPr lang="en-US" dirty="0" smtClean="0"/>
              <a:t>Again, more complicated when remote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Implications?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708"/>
            <a:ext cx="8229600" cy="4525963"/>
          </a:xfrm>
        </p:spPr>
        <p:txBody>
          <a:bodyPr/>
          <a:lstStyle/>
          <a:p>
            <a:r>
              <a:rPr lang="en-US" dirty="0" smtClean="0"/>
              <a:t>Greater uncertainty about the outcome of an operation</a:t>
            </a:r>
          </a:p>
          <a:p>
            <a:pPr lvl="1"/>
            <a:r>
              <a:rPr lang="en-US" dirty="0" smtClean="0"/>
              <a:t>Things fail for reasons our OS can’t see or </a:t>
            </a:r>
            <a:r>
              <a:rPr lang="en-US" dirty="0" smtClean="0"/>
              <a:t>learn</a:t>
            </a:r>
          </a:p>
          <a:p>
            <a:pPr lvl="1"/>
            <a:r>
              <a:rPr lang="en-US" dirty="0" smtClean="0"/>
              <a:t>Even on local machine, since OS doesn’t control most of receiver’s behavior</a:t>
            </a:r>
            <a:endParaRPr lang="en-US" dirty="0" smtClean="0"/>
          </a:p>
          <a:p>
            <a:r>
              <a:rPr lang="en-US" dirty="0" smtClean="0"/>
              <a:t>Greater asynchrony</a:t>
            </a:r>
            <a:endParaRPr lang="en-US" dirty="0" smtClean="0"/>
          </a:p>
          <a:p>
            <a:pPr lvl="1"/>
            <a:r>
              <a:rPr lang="en-US" dirty="0" smtClean="0"/>
              <a:t>Even on a single machine</a:t>
            </a:r>
          </a:p>
          <a:p>
            <a:r>
              <a:rPr lang="en-US" dirty="0" smtClean="0"/>
              <a:t>Higher possibilities for security problems</a:t>
            </a:r>
            <a:endParaRPr lang="en-US" dirty="0" smtClean="0"/>
          </a:p>
          <a:p>
            <a:pPr lvl="1"/>
            <a:r>
              <a:rPr lang="en-US" dirty="0" smtClean="0"/>
              <a:t>Particularly when receiver is remote</a:t>
            </a:r>
          </a:p>
          <a:p>
            <a:pPr lvl="2"/>
            <a:r>
              <a:rPr lang="en-US" dirty="0" smtClean="0"/>
              <a:t>You’ve heard that a 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4"/>
            <a:ext cx="8229600" cy="1143000"/>
          </a:xfrm>
        </p:spPr>
        <p:txBody>
          <a:bodyPr/>
          <a:lstStyle/>
          <a:p>
            <a:r>
              <a:rPr lang="en-US" dirty="0" smtClean="0"/>
              <a:t>What Do We Do About </a:t>
            </a:r>
            <a:br>
              <a:rPr lang="en-US" dirty="0" smtClean="0"/>
            </a:br>
            <a:r>
              <a:rPr lang="en-US" dirty="0" smtClean="0"/>
              <a:t>Those Issues?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4525963"/>
          </a:xfrm>
        </p:spPr>
        <p:txBody>
          <a:bodyPr/>
          <a:lstStyle/>
          <a:p>
            <a:r>
              <a:rPr lang="en-US" dirty="0" smtClean="0"/>
              <a:t>OS must be prepared for likely failures</a:t>
            </a:r>
          </a:p>
          <a:p>
            <a:r>
              <a:rPr lang="en-US" dirty="0" smtClean="0"/>
              <a:t>And high degrees of asynchrony</a:t>
            </a:r>
          </a:p>
          <a:p>
            <a:pPr lvl="1"/>
            <a:r>
              <a:rPr lang="en-US" dirty="0" smtClean="0"/>
              <a:t>Bad idea to block entire system while waiting for</a:t>
            </a:r>
            <a:r>
              <a:rPr lang="en-US" dirty="0" smtClean="0"/>
              <a:t> message delivery</a:t>
            </a:r>
          </a:p>
          <a:p>
            <a:r>
              <a:rPr lang="en-US" dirty="0" smtClean="0"/>
              <a:t>OS shouldn’t have complete trust in what comes in from the network</a:t>
            </a:r>
          </a:p>
          <a:p>
            <a:pPr lvl="1"/>
            <a:r>
              <a:rPr lang="en-US" dirty="0" smtClean="0"/>
              <a:t>But often the OS is in no position to determine its trustworthiness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Generalizing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6700"/>
            <a:ext cx="8229600" cy="4525963"/>
          </a:xfrm>
        </p:spPr>
        <p:txBody>
          <a:bodyPr/>
          <a:lstStyle/>
          <a:p>
            <a:r>
              <a:rPr lang="en-US" dirty="0" smtClean="0"/>
              <a:t>How can applications deal with many varied resources?</a:t>
            </a:r>
          </a:p>
          <a:p>
            <a:r>
              <a:rPr lang="en-US" dirty="0" smtClean="0"/>
              <a:t>M</a:t>
            </a:r>
            <a:r>
              <a:rPr lang="en-US" dirty="0" smtClean="0"/>
              <a:t>ake </a:t>
            </a:r>
            <a:r>
              <a:rPr lang="en-US" dirty="0" smtClean="0"/>
              <a:t>many different things appear the same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pplications </a:t>
            </a:r>
            <a:r>
              <a:rPr lang="en-US" dirty="0" smtClean="0"/>
              <a:t>can all deal with a single class</a:t>
            </a:r>
            <a:endParaRPr lang="en-US" dirty="0" smtClean="0"/>
          </a:p>
          <a:p>
            <a:pPr lvl="1"/>
            <a:r>
              <a:rPr lang="en-US" dirty="0" smtClean="0"/>
              <a:t>O</a:t>
            </a:r>
            <a:r>
              <a:rPr lang="en-US" dirty="0" smtClean="0"/>
              <a:t>ften </a:t>
            </a:r>
            <a:r>
              <a:rPr lang="en-US" dirty="0" smtClean="0"/>
              <a:t>Lowest Common Denominator + sub-classes</a:t>
            </a:r>
            <a:endParaRPr lang="en-US" dirty="0" smtClean="0"/>
          </a:p>
          <a:p>
            <a:r>
              <a:rPr lang="en-US" dirty="0" smtClean="0"/>
              <a:t>R</a:t>
            </a:r>
            <a:r>
              <a:rPr lang="en-US" dirty="0" smtClean="0"/>
              <a:t>equires </a:t>
            </a:r>
            <a:r>
              <a:rPr lang="en-US" dirty="0" smtClean="0"/>
              <a:t>a common/unifying model</a:t>
            </a:r>
            <a:endParaRPr lang="en-US" dirty="0" smtClean="0"/>
          </a:p>
          <a:p>
            <a:pPr lvl="1"/>
            <a:r>
              <a:rPr lang="en-US" i="1" dirty="0" smtClean="0"/>
              <a:t>P</a:t>
            </a:r>
            <a:r>
              <a:rPr lang="en-US" i="1" dirty="0" smtClean="0"/>
              <a:t>ortable </a:t>
            </a:r>
            <a:r>
              <a:rPr lang="en-US" i="1" dirty="0" smtClean="0"/>
              <a:t>document format </a:t>
            </a:r>
            <a:r>
              <a:rPr lang="en-US" dirty="0" smtClean="0"/>
              <a:t>for printed output</a:t>
            </a:r>
          </a:p>
          <a:p>
            <a:pPr lvl="1"/>
            <a:r>
              <a:rPr lang="en-US" dirty="0" smtClean="0"/>
              <a:t>SCSI/SATA/SAS standard for disks, CDs, </a:t>
            </a:r>
            <a:r>
              <a:rPr lang="en-US" dirty="0" err="1" smtClean="0"/>
              <a:t>SSDs</a:t>
            </a:r>
            <a:endParaRPr lang="en-US" dirty="0" smtClean="0"/>
          </a:p>
          <a:p>
            <a:r>
              <a:rPr lang="en-US" dirty="0" smtClean="0"/>
              <a:t>U</a:t>
            </a:r>
            <a:r>
              <a:rPr lang="en-US" dirty="0" smtClean="0"/>
              <a:t>sually </a:t>
            </a:r>
            <a:r>
              <a:rPr lang="en-US" dirty="0" smtClean="0"/>
              <a:t>involves a </a:t>
            </a:r>
            <a:r>
              <a:rPr lang="en-US" i="1" dirty="0" smtClean="0"/>
              <a:t>federation </a:t>
            </a:r>
            <a:r>
              <a:rPr lang="en-US" i="1" dirty="0" smtClean="0"/>
              <a:t>framework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24992" y="553767"/>
            <a:ext cx="6041533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Federation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6700"/>
            <a:ext cx="8229600" cy="4525963"/>
          </a:xfrm>
        </p:spPr>
        <p:txBody>
          <a:bodyPr/>
          <a:lstStyle/>
          <a:p>
            <a:r>
              <a:rPr lang="en-US" dirty="0" smtClean="0"/>
              <a:t>A structure that allows many similar, but somewhat different things to be treated uniformly</a:t>
            </a:r>
          </a:p>
          <a:p>
            <a:r>
              <a:rPr lang="en-US" dirty="0" smtClean="0"/>
              <a:t>By creating one interface that all must meet</a:t>
            </a:r>
          </a:p>
          <a:p>
            <a:r>
              <a:rPr lang="en-US" dirty="0" smtClean="0"/>
              <a:t>Then plugging in implementations for the particular things you have</a:t>
            </a:r>
          </a:p>
          <a:p>
            <a:r>
              <a:rPr lang="en-US" dirty="0" smtClean="0"/>
              <a:t>E.g., make all hard disk drives accept the same commands</a:t>
            </a:r>
          </a:p>
          <a:p>
            <a:pPr lvl="1"/>
            <a:r>
              <a:rPr lang="en-US" dirty="0" smtClean="0"/>
              <a:t>Even though you have 5 different models installed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376238"/>
            <a:ext cx="8229600" cy="1143000"/>
          </a:xfrm>
        </p:spPr>
        <p:txBody>
          <a:bodyPr/>
          <a:lstStyle/>
          <a:p>
            <a:r>
              <a:rPr lang="en-US" dirty="0" smtClean="0"/>
              <a:t>Are Federation Frameworks </a:t>
            </a:r>
            <a:br>
              <a:rPr lang="en-US" dirty="0" smtClean="0"/>
            </a:br>
            <a:r>
              <a:rPr lang="en-US" dirty="0" smtClean="0"/>
              <a:t>Too Limiting?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525963"/>
          </a:xfrm>
        </p:spPr>
        <p:txBody>
          <a:bodyPr/>
          <a:lstStyle/>
          <a:p>
            <a:r>
              <a:rPr lang="en-US" dirty="0" smtClean="0"/>
              <a:t>Does the common model have to be the “lowest common denominator”?</a:t>
            </a:r>
          </a:p>
          <a:p>
            <a:r>
              <a:rPr lang="en-US" dirty="0" smtClean="0"/>
              <a:t>Not </a:t>
            </a:r>
            <a:r>
              <a:rPr lang="en-US" dirty="0" smtClean="0"/>
              <a:t>necessarily  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model can include “optional features”,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W</a:t>
            </a:r>
            <a:r>
              <a:rPr lang="en-US" dirty="0" smtClean="0"/>
              <a:t>hich </a:t>
            </a:r>
            <a:r>
              <a:rPr lang="en-US" dirty="0" smtClean="0"/>
              <a:t>(if present) are implemented in a standard </a:t>
            </a:r>
            <a:r>
              <a:rPr lang="en-US" dirty="0" smtClean="0"/>
              <a:t>way</a:t>
            </a:r>
          </a:p>
          <a:p>
            <a:pPr lvl="2"/>
            <a:r>
              <a:rPr lang="en-US" dirty="0" smtClean="0"/>
              <a:t>But may </a:t>
            </a:r>
            <a:r>
              <a:rPr lang="en-US" dirty="0" smtClean="0"/>
              <a:t>not always be present (and can be tested for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M</a:t>
            </a:r>
            <a:r>
              <a:rPr lang="en-US" dirty="0" smtClean="0"/>
              <a:t>any </a:t>
            </a:r>
            <a:r>
              <a:rPr lang="en-US" dirty="0" smtClean="0"/>
              <a:t>devices will have features that cannot be exploited through the common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There </a:t>
            </a:r>
            <a:r>
              <a:rPr lang="en-US" dirty="0" smtClean="0"/>
              <a:t>are arguments for and against the value of such features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 and Layering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5480"/>
            <a:ext cx="8229600" cy="4525963"/>
          </a:xfrm>
        </p:spPr>
        <p:txBody>
          <a:bodyPr/>
          <a:lstStyle/>
          <a:p>
            <a:r>
              <a:rPr lang="en-US" dirty="0" smtClean="0"/>
              <a:t>It’s common to create increasingly complex services by layering abstractions</a:t>
            </a:r>
          </a:p>
          <a:p>
            <a:pPr lvl="1"/>
            <a:r>
              <a:rPr lang="en-US" dirty="0" smtClean="0"/>
              <a:t>E.g., a file system layers on top of an abstract disk, which layers on top of a real disk</a:t>
            </a:r>
          </a:p>
          <a:p>
            <a:r>
              <a:rPr lang="en-US" dirty="0" smtClean="0"/>
              <a:t>Layering allows good modularity</a:t>
            </a:r>
          </a:p>
          <a:p>
            <a:pPr lvl="1"/>
            <a:r>
              <a:rPr lang="en-US" dirty="0" smtClean="0"/>
              <a:t>Easy to build multiple services on a lower layer </a:t>
            </a:r>
          </a:p>
          <a:p>
            <a:pPr lvl="2"/>
            <a:r>
              <a:rPr lang="en-US" dirty="0" smtClean="0"/>
              <a:t>E.g., multiple file systems on one disk</a:t>
            </a:r>
          </a:p>
          <a:p>
            <a:pPr lvl="1"/>
            <a:r>
              <a:rPr lang="en-US" dirty="0" smtClean="0"/>
              <a:t>Easy to use multiple underlying services to support a higher layer </a:t>
            </a:r>
          </a:p>
          <a:p>
            <a:pPr lvl="1"/>
            <a:r>
              <a:rPr lang="en-US" dirty="0" smtClean="0"/>
              <a:t>E.g., file system can have either a single disk or a RAID below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Downside of Layering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840"/>
            <a:ext cx="8229600" cy="4525963"/>
          </a:xfrm>
        </p:spPr>
        <p:txBody>
          <a:bodyPr/>
          <a:lstStyle/>
          <a:p>
            <a:r>
              <a:rPr lang="en-US" dirty="0" smtClean="0"/>
              <a:t>Layers typically add performance penalties</a:t>
            </a:r>
          </a:p>
          <a:p>
            <a:r>
              <a:rPr lang="en-US" dirty="0" smtClean="0"/>
              <a:t>Often expensive to go from one layer to the next</a:t>
            </a:r>
          </a:p>
          <a:p>
            <a:pPr lvl="1"/>
            <a:r>
              <a:rPr lang="en-US" dirty="0" smtClean="0"/>
              <a:t>Since it frequently requires changing data structures or representations</a:t>
            </a:r>
          </a:p>
          <a:p>
            <a:pPr lvl="1"/>
            <a:r>
              <a:rPr lang="en-US" dirty="0" smtClean="0"/>
              <a:t>At least involves extra instructions</a:t>
            </a:r>
          </a:p>
          <a:p>
            <a:r>
              <a:rPr lang="en-US" dirty="0" smtClean="0"/>
              <a:t>Another downside is that lower layer may limit what the upper layer can do</a:t>
            </a:r>
          </a:p>
          <a:p>
            <a:pPr lvl="1"/>
            <a:r>
              <a:rPr lang="en-US" dirty="0" smtClean="0"/>
              <a:t>E.g., an abstract disk prevents disk operation </a:t>
            </a:r>
            <a:r>
              <a:rPr lang="en-US" dirty="0" err="1" smtClean="0"/>
              <a:t>reorderings</a:t>
            </a:r>
            <a:r>
              <a:rPr lang="en-US" dirty="0" smtClean="0"/>
              <a:t> to maximize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Bypassing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6728"/>
            <a:ext cx="8229600" cy="4525963"/>
          </a:xfrm>
        </p:spPr>
        <p:txBody>
          <a:bodyPr/>
          <a:lstStyle/>
          <a:p>
            <a:r>
              <a:rPr lang="en-US" dirty="0" smtClean="0"/>
              <a:t>Often necessary to allow a high layer to access much lower layers</a:t>
            </a:r>
          </a:p>
          <a:p>
            <a:pPr lvl="1"/>
            <a:r>
              <a:rPr lang="en-US" dirty="0" smtClean="0"/>
              <a:t>Not going through one or more intermediaries</a:t>
            </a:r>
          </a:p>
          <a:p>
            <a:r>
              <a:rPr lang="en-US" dirty="0" smtClean="0"/>
              <a:t>Most commonly for performance reasons</a:t>
            </a:r>
          </a:p>
          <a:p>
            <a:r>
              <a:rPr lang="en-US" dirty="0" smtClean="0"/>
              <a:t>If the higher layer plans to use the very low level layer’s services,</a:t>
            </a:r>
          </a:p>
          <a:p>
            <a:pPr lvl="1"/>
            <a:r>
              <a:rPr lang="en-US" dirty="0" smtClean="0"/>
              <a:t>Why pay the cost of the intermediate layer?</a:t>
            </a:r>
            <a:endParaRPr lang="en-US" dirty="0" smtClean="0"/>
          </a:p>
          <a:p>
            <a:r>
              <a:rPr lang="en-US" dirty="0" smtClean="0"/>
              <a:t>Layer bypassing h</a:t>
            </a:r>
            <a:r>
              <a:rPr lang="en-US" dirty="0" smtClean="0"/>
              <a:t>as </a:t>
            </a:r>
            <a:r>
              <a:rPr lang="en-US" dirty="0" smtClean="0"/>
              <a:t>its downsides, too</a:t>
            </a:r>
          </a:p>
          <a:p>
            <a:pPr lvl="1"/>
            <a:r>
              <a:rPr lang="en-US" dirty="0" smtClean="0"/>
              <a:t>Intermediate layer can’t help or understand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OS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5896"/>
            <a:ext cx="8229600" cy="4525963"/>
          </a:xfrm>
        </p:spPr>
        <p:txBody>
          <a:bodyPr/>
          <a:lstStyle/>
          <a:p>
            <a:r>
              <a:rPr lang="en-US" dirty="0" smtClean="0"/>
              <a:t>There are many other abstractions offered by the OS</a:t>
            </a:r>
          </a:p>
          <a:p>
            <a:r>
              <a:rPr lang="en-US" dirty="0" smtClean="0"/>
              <a:t>Often they provide different ways of achieving similar goals</a:t>
            </a:r>
          </a:p>
          <a:p>
            <a:pPr lvl="1"/>
            <a:r>
              <a:rPr lang="en-US" dirty="0" smtClean="0"/>
              <a:t>Some higher level, some lower level</a:t>
            </a:r>
          </a:p>
          <a:p>
            <a:r>
              <a:rPr lang="en-US" dirty="0" smtClean="0"/>
              <a:t>The OS must do work to provide each abstraction</a:t>
            </a:r>
          </a:p>
          <a:p>
            <a:pPr lvl="1"/>
            <a:r>
              <a:rPr lang="en-US" dirty="0" smtClean="0"/>
              <a:t>The higher level, the more work</a:t>
            </a:r>
          </a:p>
          <a:p>
            <a:r>
              <a:rPr lang="en-US" dirty="0" smtClean="0"/>
              <a:t>Programmers and users have to choose the right abstractions to work with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 smtClean="0"/>
              <a:t>How Can the OS Deliver These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3700"/>
            <a:ext cx="8229600" cy="4525963"/>
          </a:xfrm>
        </p:spPr>
        <p:txBody>
          <a:bodyPr/>
          <a:lstStyle/>
          <a:p>
            <a:r>
              <a:rPr lang="en-US" dirty="0" smtClean="0"/>
              <a:t>Applications could just call subroutines</a:t>
            </a:r>
          </a:p>
          <a:p>
            <a:r>
              <a:rPr lang="en-US" dirty="0" smtClean="0"/>
              <a:t>Applications could make system calls</a:t>
            </a:r>
          </a:p>
          <a:p>
            <a:r>
              <a:rPr lang="en-US" dirty="0" smtClean="0"/>
              <a:t>Applications could send messages to software that performs the services</a:t>
            </a:r>
          </a:p>
          <a:p>
            <a:r>
              <a:rPr lang="en-US" dirty="0" smtClean="0"/>
              <a:t>At which layer does each of these options work?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</a:t>
            </a:r>
            <a:r>
              <a:rPr lang="en-US" dirty="0" smtClean="0"/>
              <a:t> Delivery </a:t>
            </a:r>
            <a:r>
              <a:rPr lang="en-US" dirty="0" smtClean="0"/>
              <a:t>via</a:t>
            </a:r>
            <a:r>
              <a:rPr lang="en-US" dirty="0" smtClean="0"/>
              <a:t> Subroutines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</a:t>
            </a:r>
            <a:r>
              <a:rPr lang="en-US" dirty="0" smtClean="0"/>
              <a:t>ccess </a:t>
            </a:r>
            <a:r>
              <a:rPr lang="en-US" dirty="0" smtClean="0"/>
              <a:t>services via direct subroutine calls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ush </a:t>
            </a:r>
            <a:r>
              <a:rPr lang="en-US" dirty="0" smtClean="0"/>
              <a:t>parameters, jump to subroutine, return values in registers on on the stack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dvantages</a:t>
            </a:r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xtremely </a:t>
            </a:r>
            <a:r>
              <a:rPr lang="en-US" dirty="0" smtClean="0"/>
              <a:t>fast (</a:t>
            </a:r>
            <a:r>
              <a:rPr lang="en-US" dirty="0" err="1" smtClean="0"/>
              <a:t>nano</a:t>
            </a:r>
            <a:r>
              <a:rPr lang="en-US" dirty="0" smtClean="0"/>
              <a:t>-seconds)</a:t>
            </a:r>
          </a:p>
          <a:p>
            <a:pPr lvl="1"/>
            <a:r>
              <a:rPr lang="en-US" dirty="0" smtClean="0"/>
              <a:t>DLLs enable run-time implementation binding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 smtClean="0"/>
              <a:t>isadvantages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ll </a:t>
            </a:r>
            <a:r>
              <a:rPr lang="en-US" dirty="0" smtClean="0"/>
              <a:t>services implemented in same address space</a:t>
            </a:r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en-US" dirty="0" smtClean="0"/>
              <a:t>imited </a:t>
            </a:r>
            <a:r>
              <a:rPr lang="en-US" dirty="0" smtClean="0"/>
              <a:t>ability to combine different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Can’t usually use privileged instructions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Layering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</a:t>
            </a:r>
            <a:r>
              <a:rPr lang="en-US" dirty="0" err="1" smtClean="0"/>
              <a:t>OSes</a:t>
            </a:r>
            <a:r>
              <a:rPr lang="en-US" dirty="0" smtClean="0"/>
              <a:t> offer services via layers of software and hardware</a:t>
            </a:r>
          </a:p>
          <a:p>
            <a:r>
              <a:rPr lang="en-US" dirty="0" smtClean="0"/>
              <a:t>High level abstract services offered at high software layers</a:t>
            </a:r>
          </a:p>
          <a:p>
            <a:r>
              <a:rPr lang="en-US" dirty="0" smtClean="0"/>
              <a:t>Lower level abstract services offered deeper in the OS</a:t>
            </a:r>
          </a:p>
          <a:p>
            <a:r>
              <a:rPr lang="en-US" dirty="0" smtClean="0"/>
              <a:t>Ultimately, everything mapped down to relatively simple hardware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30928" y="553767"/>
            <a:ext cx="31666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38900</TotalTime>
  <Words>3919</Words>
  <Application>Microsoft Macintosh PowerPoint</Application>
  <PresentationFormat>On-screen Show (4:3)</PresentationFormat>
  <Paragraphs>595</Paragraphs>
  <Slides>69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Default Theme</vt:lpstr>
      <vt:lpstr>Operating System Principles: Services, Resources, and Interfaces CS 111 Operating Systems  Peter Reiher </vt:lpstr>
      <vt:lpstr>Outline</vt:lpstr>
      <vt:lpstr>Key OS Services</vt:lpstr>
      <vt:lpstr>Services: Higher Level Abstractions</vt:lpstr>
      <vt:lpstr>Services: Under the Covers</vt:lpstr>
      <vt:lpstr>Software Layering</vt:lpstr>
      <vt:lpstr>How Can the OS Deliver These Services?</vt:lpstr>
      <vt:lpstr>Service Delivery via Subroutines</vt:lpstr>
      <vt:lpstr>OS Layering</vt:lpstr>
      <vt:lpstr>Layers: Libraries</vt:lpstr>
      <vt:lpstr>The Library Layer</vt:lpstr>
      <vt:lpstr>Characteristics of Libraries</vt:lpstr>
      <vt:lpstr>Shared Libraries</vt:lpstr>
      <vt:lpstr>Advantages of Shared Libraries</vt:lpstr>
      <vt:lpstr>Limitations of Shared Libraries</vt:lpstr>
      <vt:lpstr>Service Delivery via System Calls</vt:lpstr>
      <vt:lpstr>Layers: The Kernel</vt:lpstr>
      <vt:lpstr>The Kernel Layer</vt:lpstr>
      <vt:lpstr>Layers: System Services</vt:lpstr>
      <vt:lpstr>System Service Layer</vt:lpstr>
      <vt:lpstr>Service Delivery via Messages</vt:lpstr>
      <vt:lpstr>Layers: Middleware</vt:lpstr>
      <vt:lpstr>The Middleware Layer</vt:lpstr>
      <vt:lpstr>OS Interfaces</vt:lpstr>
      <vt:lpstr>Interfaces: APIs</vt:lpstr>
      <vt:lpstr>Interfaces: ABIs</vt:lpstr>
      <vt:lpstr>Why Does My OS Need  to Support an ABI?</vt:lpstr>
      <vt:lpstr>User Mode Instruction Set vs. ABI</vt:lpstr>
      <vt:lpstr>Other Important OS Interfaces</vt:lpstr>
      <vt:lpstr>Interfaces and Interoperability</vt:lpstr>
      <vt:lpstr>Interoperability Requires Stability</vt:lpstr>
      <vt:lpstr>Interoperability Requires Compliance</vt:lpstr>
      <vt:lpstr>Compatibility Taxonomy</vt:lpstr>
      <vt:lpstr>Side Effects</vt:lpstr>
      <vt:lpstr>Standards</vt:lpstr>
      <vt:lpstr>Standards in the Dark Ages (1965)</vt:lpstr>
      <vt:lpstr>The Software Reformation (1985)</vt:lpstr>
      <vt:lpstr>The Role of Standards Today</vt:lpstr>
      <vt:lpstr>Where Do Standards Stop?</vt:lpstr>
      <vt:lpstr>Abstractions</vt:lpstr>
      <vt:lpstr>Abstractions: An Object-Oriented View</vt:lpstr>
      <vt:lpstr>Simplifying Abstractions</vt:lpstr>
      <vt:lpstr>Critical OS Abstractions</vt:lpstr>
      <vt:lpstr>Abstractions of Memory</vt:lpstr>
      <vt:lpstr>The Basic Memory Operations</vt:lpstr>
      <vt:lpstr>Some Complicating Factors</vt:lpstr>
      <vt:lpstr>Where Do the Complications  Come From?</vt:lpstr>
      <vt:lpstr>An Example</vt:lpstr>
      <vt:lpstr>What Is Implementing the File?</vt:lpstr>
      <vt:lpstr>What Does That Lead To?</vt:lpstr>
      <vt:lpstr>Abstractions of Interpreters</vt:lpstr>
      <vt:lpstr>Basic Interpreter Components</vt:lpstr>
      <vt:lpstr>An Example</vt:lpstr>
      <vt:lpstr>Implementing the Process Abstraction in the OS</vt:lpstr>
      <vt:lpstr>What Does That Lead To?</vt:lpstr>
      <vt:lpstr>Abstractions of  Communications</vt:lpstr>
      <vt:lpstr>Basic Communication Link Operations</vt:lpstr>
      <vt:lpstr>Why Are Communication Links Distinct From Memory?</vt:lpstr>
      <vt:lpstr>An Example Communications Link</vt:lpstr>
      <vt:lpstr>Implementing the Communications Link Abstraction in the OS</vt:lpstr>
      <vt:lpstr>What Are the Implications?</vt:lpstr>
      <vt:lpstr>What Do We Do About  Those Issues?</vt:lpstr>
      <vt:lpstr>Generalizing Abstractions</vt:lpstr>
      <vt:lpstr>Federation Frameworks</vt:lpstr>
      <vt:lpstr>Are Federation Frameworks  Too Limiting?</vt:lpstr>
      <vt:lpstr>Abstractions and Layering</vt:lpstr>
      <vt:lpstr>A Downside of Layering</vt:lpstr>
      <vt:lpstr>Layer Bypassing</vt:lpstr>
      <vt:lpstr>Other OS Abstractions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36</cp:revision>
  <cp:lastPrinted>2014-01-03T23:50:58Z</cp:lastPrinted>
  <dcterms:created xsi:type="dcterms:W3CDTF">2016-09-16T16:50:30Z</dcterms:created>
  <dcterms:modified xsi:type="dcterms:W3CDTF">2016-09-19T19:01:12Z</dcterms:modified>
</cp:coreProperties>
</file>