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59" r:id="rId3"/>
    <p:sldId id="401" r:id="rId4"/>
    <p:sldId id="402" r:id="rId5"/>
    <p:sldId id="403" r:id="rId6"/>
    <p:sldId id="471" r:id="rId7"/>
    <p:sldId id="470" r:id="rId8"/>
    <p:sldId id="472" r:id="rId9"/>
    <p:sldId id="404" r:id="rId10"/>
    <p:sldId id="405" r:id="rId11"/>
    <p:sldId id="469" r:id="rId12"/>
    <p:sldId id="406" r:id="rId13"/>
    <p:sldId id="407" r:id="rId14"/>
    <p:sldId id="408" r:id="rId15"/>
    <p:sldId id="428" r:id="rId16"/>
    <p:sldId id="426" r:id="rId17"/>
    <p:sldId id="427" r:id="rId18"/>
    <p:sldId id="429" r:id="rId19"/>
    <p:sldId id="430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1" r:id="rId32"/>
    <p:sldId id="422" r:id="rId33"/>
    <p:sldId id="425" r:id="rId34"/>
    <p:sldId id="450" r:id="rId35"/>
    <p:sldId id="451" r:id="rId36"/>
    <p:sldId id="452" r:id="rId37"/>
    <p:sldId id="431" r:id="rId38"/>
    <p:sldId id="437" r:id="rId39"/>
    <p:sldId id="438" r:id="rId40"/>
    <p:sldId id="439" r:id="rId41"/>
    <p:sldId id="453" r:id="rId42"/>
    <p:sldId id="440" r:id="rId43"/>
    <p:sldId id="454" r:id="rId44"/>
    <p:sldId id="441" r:id="rId45"/>
    <p:sldId id="444" r:id="rId46"/>
    <p:sldId id="442" r:id="rId47"/>
    <p:sldId id="443" r:id="rId48"/>
    <p:sldId id="445" r:id="rId49"/>
    <p:sldId id="446" r:id="rId50"/>
    <p:sldId id="447" r:id="rId51"/>
    <p:sldId id="448" r:id="rId52"/>
    <p:sldId id="460" r:id="rId53"/>
    <p:sldId id="465" r:id="rId54"/>
    <p:sldId id="461" r:id="rId55"/>
    <p:sldId id="466" r:id="rId56"/>
    <p:sldId id="463" r:id="rId57"/>
    <p:sldId id="467" r:id="rId58"/>
    <p:sldId id="468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9/22/16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Processes, Execution, and State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Data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too must be initialized in address space</a:t>
            </a:r>
          </a:p>
          <a:p>
            <a:pPr lvl="1"/>
            <a:r>
              <a:rPr lang="en-GB" dirty="0" smtClean="0"/>
              <a:t>Process data segment must be created</a:t>
            </a:r>
          </a:p>
          <a:p>
            <a:pPr lvl="1"/>
            <a:r>
              <a:rPr lang="en-GB" dirty="0" smtClean="0"/>
              <a:t>Initial contents must be copied from load module </a:t>
            </a:r>
          </a:p>
          <a:p>
            <a:pPr lvl="1"/>
            <a:r>
              <a:rPr lang="en-GB" dirty="0" smtClean="0"/>
              <a:t>BSS: segments to be initialized to all zeroes</a:t>
            </a:r>
          </a:p>
          <a:p>
            <a:pPr lvl="1"/>
            <a:r>
              <a:rPr lang="en-GB" dirty="0" smtClean="0"/>
              <a:t>Map segment into virtual address space</a:t>
            </a:r>
          </a:p>
          <a:p>
            <a:r>
              <a:rPr lang="en-GB" dirty="0" smtClean="0"/>
              <a:t>Data segments</a:t>
            </a:r>
          </a:p>
          <a:p>
            <a:pPr lvl="1"/>
            <a:r>
              <a:rPr lang="en-GB" dirty="0" smtClean="0"/>
              <a:t>Are read/write, and process private</a:t>
            </a:r>
          </a:p>
          <a:p>
            <a:pPr lvl="1"/>
            <a:r>
              <a:rPr lang="en-GB" dirty="0" smtClean="0"/>
              <a:t>Program can grow or shrink it (using the </a:t>
            </a:r>
            <a:r>
              <a:rPr lang="en-GB" dirty="0" err="1" smtClean="0">
                <a:latin typeface="Courier New"/>
                <a:cs typeface="Courier New"/>
              </a:rPr>
              <a:t>sbrk</a:t>
            </a:r>
            <a:r>
              <a:rPr lang="en-GB" dirty="0" smtClean="0"/>
              <a:t> system call)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</a:t>
            </a:r>
            <a:r>
              <a:rPr lang="en-GB" dirty="0" smtClean="0"/>
              <a:t> and Stack </a:t>
            </a:r>
            <a:r>
              <a:rPr lang="en-GB" dirty="0"/>
              <a:t>F</a:t>
            </a:r>
            <a:r>
              <a:rPr lang="en-GB" dirty="0" smtClean="0"/>
              <a:t>rames</a:t>
            </a: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</a:t>
            </a:r>
            <a:r>
              <a:rPr lang="en-GB" dirty="0" smtClean="0"/>
              <a:t>odern </a:t>
            </a:r>
            <a:r>
              <a:rPr lang="en-GB" dirty="0"/>
              <a:t>programming languages are stack-based</a:t>
            </a:r>
            <a:endParaRPr lang="en-GB" dirty="0" smtClean="0"/>
          </a:p>
          <a:p>
            <a:pPr lvl="1"/>
            <a:r>
              <a:rPr lang="en-GB" dirty="0"/>
              <a:t>G</a:t>
            </a:r>
            <a:r>
              <a:rPr lang="en-GB" dirty="0" smtClean="0"/>
              <a:t>reatly </a:t>
            </a:r>
            <a:r>
              <a:rPr lang="en-GB" dirty="0"/>
              <a:t>simplified procedure storage management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procedure call allocates a new stack frame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torage </a:t>
            </a:r>
            <a:r>
              <a:rPr lang="en-GB" dirty="0"/>
              <a:t>for procedure local (</a:t>
            </a:r>
            <a:r>
              <a:rPr lang="en-GB" dirty="0" smtClean="0"/>
              <a:t>vs. </a:t>
            </a:r>
            <a:r>
              <a:rPr lang="en-GB" dirty="0"/>
              <a:t>global) variables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torage </a:t>
            </a:r>
            <a:r>
              <a:rPr lang="en-GB" dirty="0"/>
              <a:t>for invocation parameters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ave </a:t>
            </a:r>
            <a:r>
              <a:rPr lang="en-GB" dirty="0"/>
              <a:t>and restore registers</a:t>
            </a:r>
          </a:p>
          <a:p>
            <a:pPr lvl="2"/>
            <a:r>
              <a:rPr lang="en-GB" dirty="0" smtClean="0"/>
              <a:t> Popped </a:t>
            </a:r>
            <a:r>
              <a:rPr lang="en-GB" dirty="0"/>
              <a:t>off stack when call returns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ost </a:t>
            </a:r>
            <a:r>
              <a:rPr lang="en-GB" dirty="0"/>
              <a:t>modern computers also have stack support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tack </a:t>
            </a:r>
            <a:r>
              <a:rPr lang="en-GB" dirty="0"/>
              <a:t>too must be preserved as part of process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Stack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800" dirty="0" smtClean="0"/>
              <a:t>Size of stack depends on program activities</a:t>
            </a:r>
          </a:p>
          <a:p>
            <a:pPr lvl="1"/>
            <a:r>
              <a:rPr lang="en-GB" sz="3000" dirty="0" smtClean="0"/>
              <a:t>Grows larger as calls nest more deeply</a:t>
            </a:r>
          </a:p>
          <a:p>
            <a:pPr lvl="1"/>
            <a:r>
              <a:rPr lang="en-GB" sz="3000" dirty="0" smtClean="0"/>
              <a:t>Amount of local storage allocated by each procedure</a:t>
            </a:r>
          </a:p>
          <a:p>
            <a:pPr lvl="1"/>
            <a:r>
              <a:rPr lang="en-GB" sz="3000" dirty="0" smtClean="0"/>
              <a:t>After calls return, their stack frames can be recycled</a:t>
            </a:r>
          </a:p>
          <a:p>
            <a:r>
              <a:rPr lang="en-GB" sz="3800" dirty="0" smtClean="0"/>
              <a:t>OS manages the process's stack segment</a:t>
            </a:r>
          </a:p>
          <a:p>
            <a:pPr lvl="1"/>
            <a:r>
              <a:rPr lang="en-GB" sz="3000" dirty="0" smtClean="0"/>
              <a:t>Stack segment created at same time as data segment</a:t>
            </a:r>
          </a:p>
          <a:p>
            <a:pPr lvl="1"/>
            <a:r>
              <a:rPr lang="en-GB" sz="3000" dirty="0" smtClean="0"/>
              <a:t>Some allocate fixed sized stack at program load time</a:t>
            </a:r>
          </a:p>
          <a:p>
            <a:pPr lvl="1"/>
            <a:r>
              <a:rPr lang="en-GB" sz="3000" dirty="0" smtClean="0"/>
              <a:t>Some dynamically extend stack as program needs it</a:t>
            </a:r>
          </a:p>
          <a:p>
            <a:r>
              <a:rPr lang="en-GB" sz="3400" dirty="0" smtClean="0"/>
              <a:t>Stack segments are read/write and process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Static libraries are added to load module</a:t>
            </a:r>
          </a:p>
          <a:p>
            <a:pPr lvl="1"/>
            <a:r>
              <a:rPr lang="en-GB" dirty="0" smtClean="0"/>
              <a:t>Each load module has its own copy of each library</a:t>
            </a:r>
          </a:p>
          <a:p>
            <a:pPr lvl="1"/>
            <a:r>
              <a:rPr lang="en-GB" dirty="0" smtClean="0"/>
              <a:t>Program must be re-linked to get new version</a:t>
            </a:r>
          </a:p>
          <a:p>
            <a:r>
              <a:rPr lang="en-GB" dirty="0" smtClean="0"/>
              <a:t>Make each library a sharable code segment</a:t>
            </a:r>
          </a:p>
          <a:p>
            <a:pPr lvl="1"/>
            <a:r>
              <a:rPr lang="en-GB" dirty="0" smtClean="0"/>
              <a:t>One in-memory copy, shared by all processes </a:t>
            </a:r>
          </a:p>
          <a:p>
            <a:pPr lvl="1"/>
            <a:r>
              <a:rPr lang="en-GB" dirty="0" smtClean="0"/>
              <a:t>Keep the library separate from the load modules</a:t>
            </a:r>
          </a:p>
          <a:p>
            <a:pPr lvl="1"/>
            <a:r>
              <a:rPr lang="en-GB" dirty="0" smtClean="0"/>
              <a:t>Operating system loads library along with program</a:t>
            </a:r>
          </a:p>
          <a:p>
            <a:r>
              <a:rPr lang="en-GB" dirty="0" smtClean="0"/>
              <a:t>Reduced memory use, faster program loads</a:t>
            </a:r>
          </a:p>
          <a:p>
            <a:r>
              <a:rPr lang="en-GB" dirty="0" smtClean="0"/>
              <a:t>Easier and better library upgrades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General registers</a:t>
            </a:r>
          </a:p>
          <a:p>
            <a:pPr lvl="1"/>
            <a:r>
              <a:rPr lang="en-US" dirty="0" smtClean="0"/>
              <a:t>Program counter, processor status</a:t>
            </a:r>
          </a:p>
          <a:p>
            <a:pPr lvl="1"/>
            <a:r>
              <a:rPr lang="en-US" dirty="0" smtClean="0"/>
              <a:t>Stack pointer, frame pointer</a:t>
            </a:r>
          </a:p>
          <a:p>
            <a:r>
              <a:rPr lang="en-US" dirty="0" smtClean="0"/>
              <a:t>Processes own OS resources</a:t>
            </a:r>
          </a:p>
          <a:p>
            <a:pPr lvl="1"/>
            <a:r>
              <a:rPr lang="en-US" dirty="0" smtClean="0"/>
              <a:t>Open files, current working directory, locks</a:t>
            </a:r>
          </a:p>
          <a:p>
            <a:r>
              <a:rPr lang="en-US" dirty="0" smtClean="0"/>
              <a:t>But also OS-related state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State For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888"/>
            <a:ext cx="8229600" cy="4525963"/>
          </a:xfrm>
        </p:spPr>
        <p:txBody>
          <a:bodyPr/>
          <a:lstStyle/>
          <a:p>
            <a:r>
              <a:rPr lang="en-GB" dirty="0" smtClean="0"/>
              <a:t>The state of process's virtual computer</a:t>
            </a:r>
          </a:p>
          <a:p>
            <a:r>
              <a:rPr lang="en-GB" dirty="0" smtClean="0"/>
              <a:t>Registers</a:t>
            </a:r>
          </a:p>
          <a:p>
            <a:pPr lvl="1"/>
            <a:r>
              <a:rPr lang="en-GB" dirty="0" smtClean="0"/>
              <a:t>Program counter, processor status word</a:t>
            </a:r>
          </a:p>
          <a:p>
            <a:pPr lvl="1"/>
            <a:r>
              <a:rPr lang="en-GB" dirty="0" smtClean="0"/>
              <a:t>Stack pointer, general registers</a:t>
            </a:r>
          </a:p>
          <a:p>
            <a:r>
              <a:rPr lang="en-GB" dirty="0" smtClean="0"/>
              <a:t>Address space</a:t>
            </a:r>
          </a:p>
          <a:p>
            <a:pPr lvl="1"/>
            <a:r>
              <a:rPr lang="en-GB" dirty="0" smtClean="0"/>
              <a:t>Text, data, and stack segments</a:t>
            </a:r>
          </a:p>
          <a:p>
            <a:pPr lvl="1"/>
            <a:r>
              <a:rPr lang="en-GB" dirty="0" smtClean="0"/>
              <a:t>Sizes, locations, and contents</a:t>
            </a:r>
          </a:p>
          <a:p>
            <a:r>
              <a:rPr lang="en-GB" dirty="0" smtClean="0"/>
              <a:t>The OS needs some data structure to keep track of a process’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650"/>
            <a:ext cx="8229600" cy="4525963"/>
          </a:xfrm>
        </p:spPr>
        <p:txBody>
          <a:bodyPr/>
          <a:lstStyle/>
          <a:p>
            <a:r>
              <a:rPr lang="en-US" dirty="0" smtClean="0"/>
              <a:t>Basic OS data structure for dealing with processes</a:t>
            </a:r>
          </a:p>
          <a:p>
            <a:r>
              <a:rPr lang="en-US" dirty="0" smtClean="0"/>
              <a:t>Stores all information relevant to the process</a:t>
            </a:r>
          </a:p>
          <a:p>
            <a:pPr lvl="1"/>
            <a:r>
              <a:rPr lang="en-GB" dirty="0" smtClean="0"/>
              <a:t>State to restore when process is dispatched</a:t>
            </a:r>
          </a:p>
          <a:p>
            <a:pPr lvl="1"/>
            <a:r>
              <a:rPr lang="en-GB" dirty="0" smtClean="0"/>
              <a:t>References to allocated resources</a:t>
            </a:r>
          </a:p>
          <a:p>
            <a:pPr lvl="1"/>
            <a:r>
              <a:rPr lang="en-GB" dirty="0" smtClean="0"/>
              <a:t>Information to support process operations</a:t>
            </a:r>
          </a:p>
          <a:p>
            <a:r>
              <a:rPr lang="en-GB" dirty="0" smtClean="0"/>
              <a:t>Kept in an OS data structure</a:t>
            </a:r>
          </a:p>
          <a:p>
            <a:r>
              <a:rPr lang="en-GB" dirty="0" smtClean="0"/>
              <a:t>Used for scheduling, security decisions, allocation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28"/>
            <a:ext cx="8229600" cy="4525963"/>
          </a:xfrm>
        </p:spPr>
        <p:txBody>
          <a:bodyPr/>
          <a:lstStyle/>
          <a:p>
            <a:r>
              <a:rPr lang="en-US" dirty="0" smtClean="0"/>
              <a:t>The data structure Linux (and other Unix systems) use to handle processes</a:t>
            </a:r>
          </a:p>
          <a:p>
            <a:pPr lvl="1"/>
            <a:r>
              <a:rPr lang="en-US" dirty="0" smtClean="0"/>
              <a:t>AKA PCB</a:t>
            </a:r>
          </a:p>
          <a:p>
            <a:r>
              <a:rPr lang="en-US" dirty="0" smtClean="0"/>
              <a:t>An example of a process descriptor</a:t>
            </a:r>
          </a:p>
          <a:p>
            <a:r>
              <a:rPr lang="en-US" dirty="0" smtClean="0"/>
              <a:t>Keeps track of:</a:t>
            </a:r>
          </a:p>
          <a:p>
            <a:pPr lvl="1"/>
            <a:r>
              <a:rPr lang="en-US" dirty="0" smtClean="0"/>
              <a:t>Unique process ID</a:t>
            </a:r>
          </a:p>
          <a:p>
            <a:pPr lvl="1"/>
            <a:r>
              <a:rPr lang="en-US" dirty="0" smtClean="0"/>
              <a:t>State of the process (e.g., running)</a:t>
            </a:r>
          </a:p>
          <a:p>
            <a:pPr lvl="1"/>
            <a:r>
              <a:rPr lang="en-US" dirty="0" smtClean="0"/>
              <a:t>Parent process ID</a:t>
            </a:r>
          </a:p>
          <a:p>
            <a:pPr lvl="1"/>
            <a:r>
              <a:rPr lang="en-US" dirty="0" smtClean="0"/>
              <a:t>Address space information</a:t>
            </a:r>
          </a:p>
          <a:p>
            <a:pPr lvl="1"/>
            <a:r>
              <a:rPr lang="en-US" dirty="0" smtClean="0"/>
              <a:t>And various other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 smtClean="0"/>
              <a:t>Not all process state is stored directly in the process descriptor</a:t>
            </a:r>
          </a:p>
          <a:p>
            <a:r>
              <a:rPr lang="en-US" dirty="0" smtClean="0"/>
              <a:t>Other process state is in multiple other places</a:t>
            </a:r>
          </a:p>
          <a:p>
            <a:pPr lvl="1"/>
            <a:r>
              <a:rPr lang="en-US" dirty="0" smtClean="0"/>
              <a:t>Application execution state is on the stack and in registers</a:t>
            </a:r>
          </a:p>
          <a:p>
            <a:pPr lvl="1"/>
            <a:r>
              <a:rPr lang="en-US" dirty="0" smtClean="0"/>
              <a:t>Linux processes also have a supervisor-mode stack</a:t>
            </a:r>
          </a:p>
          <a:p>
            <a:pPr lvl="2"/>
            <a:r>
              <a:rPr lang="en-US" dirty="0" smtClean="0"/>
              <a:t>To retain the state of in-progress system calls</a:t>
            </a:r>
          </a:p>
          <a:p>
            <a:pPr lvl="2"/>
            <a:r>
              <a:rPr lang="en-US" dirty="0" smtClean="0"/>
              <a:t>To save the state of an interrupt preempted process</a:t>
            </a:r>
          </a:p>
          <a:p>
            <a:r>
              <a:rPr lang="en-US" dirty="0" smtClean="0"/>
              <a:t>A lot of process state is stored in the other memory areas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processes</a:t>
            </a:r>
          </a:p>
          <a:p>
            <a:r>
              <a:rPr lang="en-US" dirty="0" smtClean="0"/>
              <a:t>Destroying processes</a:t>
            </a:r>
          </a:p>
          <a:p>
            <a:r>
              <a:rPr lang="en-US" dirty="0" smtClean="0"/>
              <a:t>Running processes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16528" y="553767"/>
            <a:ext cx="4804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processes?</a:t>
            </a:r>
          </a:p>
          <a:p>
            <a:r>
              <a:rPr lang="en-US" dirty="0" smtClean="0"/>
              <a:t>How does an operating system handle processes?</a:t>
            </a:r>
          </a:p>
          <a:p>
            <a:r>
              <a:rPr lang="en-US" dirty="0" smtClean="0"/>
              <a:t>How do we manage the state of processes?</a:t>
            </a:r>
          </a:p>
          <a:p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Processes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sz="2800" dirty="0" smtClean="0"/>
              <a:t>Created by the operating system</a:t>
            </a:r>
          </a:p>
          <a:p>
            <a:pPr lvl="1"/>
            <a:r>
              <a:rPr lang="en-US" sz="2400" dirty="0" smtClean="0"/>
              <a:t>Using some method to initialize their state</a:t>
            </a:r>
          </a:p>
          <a:p>
            <a:pPr lvl="1"/>
            <a:r>
              <a:rPr lang="en-US" sz="2400" dirty="0" smtClean="0"/>
              <a:t>In particular, to set up a particular program to run</a:t>
            </a:r>
          </a:p>
          <a:p>
            <a:r>
              <a:rPr lang="en-US" sz="2800" dirty="0" smtClean="0"/>
              <a:t>At the request of other processes</a:t>
            </a:r>
          </a:p>
          <a:p>
            <a:pPr lvl="1"/>
            <a:r>
              <a:rPr lang="en-US" sz="2400" dirty="0" smtClean="0"/>
              <a:t>Which specify the program to run</a:t>
            </a:r>
          </a:p>
          <a:p>
            <a:pPr lvl="1"/>
            <a:r>
              <a:rPr lang="en-US" sz="2400" dirty="0" smtClean="0"/>
              <a:t>And other aspects of their initial state</a:t>
            </a:r>
          </a:p>
          <a:p>
            <a:r>
              <a:rPr lang="en-US" sz="2800" dirty="0" smtClean="0"/>
              <a:t>Parent processes</a:t>
            </a:r>
          </a:p>
          <a:p>
            <a:pPr lvl="1"/>
            <a:r>
              <a:rPr lang="en-US" sz="2400" dirty="0" smtClean="0"/>
              <a:t>The process that created your process</a:t>
            </a:r>
          </a:p>
          <a:p>
            <a:r>
              <a:rPr lang="en-US" sz="2800" dirty="0" smtClean="0"/>
              <a:t>Child processes</a:t>
            </a:r>
          </a:p>
          <a:p>
            <a:pPr lvl="1"/>
            <a:r>
              <a:rPr lang="en-US" sz="2400" dirty="0" smtClean="0"/>
              <a:t>The processes your process created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8148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Process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descriptor is the OS’ basic per-process data structure</a:t>
            </a:r>
          </a:p>
          <a:p>
            <a:r>
              <a:rPr lang="en-US" dirty="0" smtClean="0"/>
              <a:t>So a new process needs a new descriptor</a:t>
            </a:r>
          </a:p>
          <a:p>
            <a:r>
              <a:rPr lang="en-US" dirty="0" smtClean="0"/>
              <a:t>What does the OS do with the descriptor?</a:t>
            </a:r>
          </a:p>
          <a:p>
            <a:r>
              <a:rPr lang="en-US" dirty="0" smtClean="0"/>
              <a:t>Typically puts it into a </a:t>
            </a:r>
            <a:r>
              <a:rPr lang="en-US" i="1" dirty="0" smtClean="0"/>
              <a:t>process table</a:t>
            </a:r>
          </a:p>
          <a:p>
            <a:pPr lvl="1"/>
            <a:r>
              <a:rPr lang="en-US" dirty="0" smtClean="0"/>
              <a:t>The data structure the OS uses to organize all currently active processes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262"/>
            <a:ext cx="8229600" cy="1143000"/>
          </a:xfrm>
        </p:spPr>
        <p:txBody>
          <a:bodyPr/>
          <a:lstStyle/>
          <a:p>
            <a:r>
              <a:rPr lang="en-US" dirty="0" smtClean="0"/>
              <a:t>What Else Does a </a:t>
            </a:r>
            <a:br>
              <a:rPr lang="en-US" dirty="0" smtClean="0"/>
            </a:br>
            <a:r>
              <a:rPr lang="en-US" dirty="0" smtClean="0"/>
              <a:t>New Process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address space</a:t>
            </a:r>
          </a:p>
          <a:p>
            <a:r>
              <a:rPr lang="en-GB" dirty="0" smtClean="0"/>
              <a:t>To hold all of the segments it will need</a:t>
            </a:r>
          </a:p>
          <a:p>
            <a:r>
              <a:rPr lang="en-GB" dirty="0" smtClean="0"/>
              <a:t>So the OS needs to create one</a:t>
            </a:r>
          </a:p>
          <a:p>
            <a:pPr lvl="1"/>
            <a:r>
              <a:rPr lang="en-GB" dirty="0" smtClean="0"/>
              <a:t>And allocate memory for code, data and stack</a:t>
            </a:r>
          </a:p>
          <a:p>
            <a:r>
              <a:rPr lang="en-GB" dirty="0" smtClean="0"/>
              <a:t>OS then loads program code and data into new segments</a:t>
            </a:r>
          </a:p>
          <a:p>
            <a:r>
              <a:rPr lang="en-GB" dirty="0" smtClean="0"/>
              <a:t>Initializes a stack segment</a:t>
            </a:r>
          </a:p>
          <a:p>
            <a:r>
              <a:rPr lang="en-GB" dirty="0" smtClean="0"/>
              <a:t>Sets up initial registers (PC, PS, SP)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 for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2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a “blank” process</a:t>
            </a:r>
          </a:p>
          <a:p>
            <a:pPr marL="914400" lvl="1" indent="-514350"/>
            <a:r>
              <a:rPr lang="en-US" dirty="0" smtClean="0"/>
              <a:t>No initial state or resources</a:t>
            </a:r>
          </a:p>
          <a:p>
            <a:pPr marL="914400" lvl="1" indent="-514350"/>
            <a:r>
              <a:rPr lang="en-US" dirty="0" smtClean="0"/>
              <a:t>Have some way of filling in the vital stuff</a:t>
            </a:r>
          </a:p>
          <a:p>
            <a:pPr marL="1314450" lvl="2" indent="-514350"/>
            <a:r>
              <a:rPr lang="en-US" dirty="0" smtClean="0"/>
              <a:t>Code</a:t>
            </a:r>
          </a:p>
          <a:p>
            <a:pPr marL="1314450" lvl="2" indent="-514350"/>
            <a:r>
              <a:rPr lang="en-US" dirty="0" smtClean="0"/>
              <a:t>Program counter, etc.</a:t>
            </a:r>
          </a:p>
          <a:p>
            <a:pPr marL="914400" lvl="1" indent="-514350"/>
            <a:r>
              <a:rPr lang="en-US" dirty="0" smtClean="0"/>
              <a:t>This is the basic Windows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calling process as a template</a:t>
            </a:r>
          </a:p>
          <a:p>
            <a:pPr marL="914400" lvl="1" indent="-514350"/>
            <a:r>
              <a:rPr lang="en-US" dirty="0" smtClean="0"/>
              <a:t>Give new process the same stuff as the old one</a:t>
            </a:r>
          </a:p>
          <a:p>
            <a:pPr marL="914400" lvl="1" indent="-514350"/>
            <a:r>
              <a:rPr lang="en-US" dirty="0" smtClean="0"/>
              <a:t>Including code, PC, etc.</a:t>
            </a:r>
          </a:p>
          <a:p>
            <a:pPr marL="914400" lvl="1" indent="-514350"/>
            <a:r>
              <a:rPr lang="en-US" dirty="0" smtClean="0"/>
              <a:t>This is the basic Unix/Linux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a Blank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create a brand new process</a:t>
            </a:r>
          </a:p>
          <a:p>
            <a:r>
              <a:rPr lang="en-US" dirty="0" smtClean="0"/>
              <a:t>The system call that creates it obviously needs to provide some information</a:t>
            </a:r>
          </a:p>
          <a:p>
            <a:pPr lvl="1"/>
            <a:r>
              <a:rPr lang="en-US" dirty="0" smtClean="0"/>
              <a:t>Everything needed to set up the process properly</a:t>
            </a:r>
          </a:p>
          <a:p>
            <a:pPr lvl="1"/>
            <a:r>
              <a:rPr lang="en-US" dirty="0" smtClean="0"/>
              <a:t>At the minimum, what code is to be run</a:t>
            </a:r>
          </a:p>
          <a:p>
            <a:pPr lvl="1"/>
            <a:r>
              <a:rPr lang="en-US" dirty="0" smtClean="0"/>
              <a:t>Generally a lot more than that</a:t>
            </a:r>
          </a:p>
          <a:p>
            <a:r>
              <a:rPr lang="en-US" dirty="0" smtClean="0"/>
              <a:t>Other than bootstrapping, the new process is created by command of an existing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CreateProcess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system call</a:t>
            </a:r>
          </a:p>
          <a:p>
            <a:r>
              <a:rPr lang="en-US" dirty="0" smtClean="0"/>
              <a:t>A very flexible way to create a new process</a:t>
            </a:r>
          </a:p>
          <a:p>
            <a:pPr lvl="1"/>
            <a:r>
              <a:rPr lang="en-US" dirty="0" smtClean="0"/>
              <a:t>Many parameters with many possible values</a:t>
            </a:r>
          </a:p>
          <a:p>
            <a:r>
              <a:rPr lang="en-US" dirty="0" smtClean="0"/>
              <a:t>Generally, the system call includes the name of the program to run</a:t>
            </a:r>
          </a:p>
          <a:p>
            <a:pPr lvl="1"/>
            <a:r>
              <a:rPr lang="en-US" dirty="0" smtClean="0"/>
              <a:t>In one of a couple of parameter locations</a:t>
            </a:r>
          </a:p>
          <a:p>
            <a:r>
              <a:rPr lang="en-US" dirty="0" smtClean="0"/>
              <a:t>Different parameters fill out other critical information for the new process</a:t>
            </a:r>
          </a:p>
          <a:p>
            <a:pPr lvl="1"/>
            <a:r>
              <a:rPr lang="en-US" dirty="0" smtClean="0"/>
              <a:t>Environment information, priorities,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Unix/Linux creates processes</a:t>
            </a:r>
          </a:p>
          <a:p>
            <a:r>
              <a:rPr lang="en-US" dirty="0" smtClean="0"/>
              <a:t>Essentially clones the existing process</a:t>
            </a:r>
          </a:p>
          <a:p>
            <a:r>
              <a:rPr lang="en-US" dirty="0" smtClean="0"/>
              <a:t>On assumption that the new process is a lot like the old one</a:t>
            </a:r>
          </a:p>
          <a:p>
            <a:pPr lvl="1"/>
            <a:r>
              <a:rPr lang="en-US" dirty="0" smtClean="0"/>
              <a:t>Most likely to be true for some kinds of parallel programming</a:t>
            </a:r>
          </a:p>
          <a:p>
            <a:pPr lvl="1"/>
            <a:r>
              <a:rPr lang="en-US" dirty="0" smtClean="0"/>
              <a:t>Not so likely for more typical user computing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Unix Use Forking?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28" y="1172424"/>
            <a:ext cx="8229600" cy="4525963"/>
          </a:xfrm>
        </p:spPr>
        <p:txBody>
          <a:bodyPr/>
          <a:lstStyle/>
          <a:p>
            <a:r>
              <a:rPr lang="en-GB" dirty="0" smtClean="0"/>
              <a:t>Avoids costs of copying a lot of code</a:t>
            </a:r>
          </a:p>
          <a:p>
            <a:pPr lvl="1"/>
            <a:r>
              <a:rPr lang="en-GB" i="1" dirty="0" smtClean="0"/>
              <a:t>If </a:t>
            </a:r>
            <a:r>
              <a:rPr lang="en-GB" dirty="0" smtClean="0"/>
              <a:t>it’s the same code as the parents’ . . . </a:t>
            </a:r>
          </a:p>
          <a:p>
            <a:r>
              <a:rPr lang="en-GB" dirty="0" smtClean="0"/>
              <a:t>Historical reasons</a:t>
            </a:r>
          </a:p>
          <a:p>
            <a:pPr lvl="1"/>
            <a:r>
              <a:rPr lang="en-GB" dirty="0" smtClean="0"/>
              <a:t>Parallel processing literature used a cloning fork</a:t>
            </a:r>
          </a:p>
          <a:p>
            <a:pPr lvl="1"/>
            <a:r>
              <a:rPr lang="en-GB" dirty="0" smtClean="0"/>
              <a:t>Fork allowed parallelism before threads invented</a:t>
            </a:r>
          </a:p>
          <a:p>
            <a:r>
              <a:rPr lang="en-GB" dirty="0" smtClean="0"/>
              <a:t>Practical reasons</a:t>
            </a:r>
          </a:p>
          <a:p>
            <a:pPr lvl="1"/>
            <a:r>
              <a:rPr lang="en-GB" dirty="0" smtClean="0"/>
              <a:t>Easy to manage shared resources</a:t>
            </a:r>
          </a:p>
          <a:p>
            <a:pPr lvl="2"/>
            <a:r>
              <a:rPr lang="en-GB" dirty="0" smtClean="0"/>
              <a:t>Like </a:t>
            </a:r>
            <a:r>
              <a:rPr lang="en-GB" dirty="0" err="1" smtClean="0"/>
              <a:t>stdin</a:t>
            </a:r>
            <a:r>
              <a:rPr lang="en-GB" dirty="0" smtClean="0"/>
              <a:t>, </a:t>
            </a:r>
            <a:r>
              <a:rPr lang="en-GB" dirty="0" err="1" smtClean="0"/>
              <a:t>stdout</a:t>
            </a:r>
            <a:r>
              <a:rPr lang="en-GB" dirty="0" smtClean="0"/>
              <a:t>, </a:t>
            </a:r>
            <a:r>
              <a:rPr lang="en-GB" dirty="0" err="1" smtClean="0"/>
              <a:t>stderr</a:t>
            </a:r>
            <a:endParaRPr lang="en-GB" dirty="0" smtClean="0"/>
          </a:p>
          <a:p>
            <a:pPr lvl="1"/>
            <a:r>
              <a:rPr lang="en-GB" dirty="0" smtClean="0"/>
              <a:t>Easy to set up process pipe-lines (e.g. </a:t>
            </a:r>
            <a:r>
              <a:rPr lang="en-GB" dirty="0" err="1" smtClean="0"/>
              <a:t>ls</a:t>
            </a:r>
            <a:r>
              <a:rPr lang="en-GB" dirty="0" smtClean="0"/>
              <a:t> | more)</a:t>
            </a:r>
          </a:p>
          <a:p>
            <a:pPr lvl="1"/>
            <a:r>
              <a:rPr lang="en-GB" dirty="0" smtClean="0"/>
              <a:t>Eases design of command shells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After a Fork?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160"/>
            <a:ext cx="8229600" cy="4525963"/>
          </a:xfrm>
        </p:spPr>
        <p:txBody>
          <a:bodyPr/>
          <a:lstStyle/>
          <a:p>
            <a:r>
              <a:rPr lang="en-US" dirty="0" smtClean="0"/>
              <a:t>There are now two processes</a:t>
            </a:r>
          </a:p>
          <a:p>
            <a:pPr lvl="1"/>
            <a:r>
              <a:rPr lang="en-US" dirty="0" smtClean="0"/>
              <a:t>With different IDs</a:t>
            </a:r>
          </a:p>
          <a:p>
            <a:pPr lvl="1"/>
            <a:r>
              <a:rPr lang="en-US" dirty="0" smtClean="0"/>
              <a:t>But otherwise mostly exactly the same</a:t>
            </a:r>
          </a:p>
          <a:p>
            <a:r>
              <a:rPr lang="en-US" dirty="0" smtClean="0"/>
              <a:t>How do I profitably use that?</a:t>
            </a:r>
          </a:p>
          <a:p>
            <a:r>
              <a:rPr lang="en-US" dirty="0" smtClean="0"/>
              <a:t>Program executes a fork</a:t>
            </a:r>
          </a:p>
          <a:p>
            <a:r>
              <a:rPr lang="en-US" dirty="0" smtClean="0"/>
              <a:t>Now there are two programs</a:t>
            </a:r>
          </a:p>
          <a:p>
            <a:pPr lvl="1"/>
            <a:r>
              <a:rPr lang="en-US" dirty="0" smtClean="0"/>
              <a:t>With the same code and program counter </a:t>
            </a:r>
          </a:p>
          <a:p>
            <a:r>
              <a:rPr lang="en-US" dirty="0" smtClean="0"/>
              <a:t>Write code to figure out which is which</a:t>
            </a:r>
          </a:p>
          <a:p>
            <a:pPr lvl="1"/>
            <a:r>
              <a:rPr lang="en-US" dirty="0" smtClean="0"/>
              <a:t>Usually, parent goes “one way” and child goes “the other”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the Data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Forked child shares the parent’s code</a:t>
            </a:r>
          </a:p>
          <a:p>
            <a:r>
              <a:rPr lang="en-US" dirty="0" smtClean="0"/>
              <a:t>But not its stack</a:t>
            </a:r>
          </a:p>
          <a:p>
            <a:pPr lvl="1"/>
            <a:r>
              <a:rPr lang="en-US" dirty="0" smtClean="0"/>
              <a:t>It has its own stack, initialized to match the parent’s</a:t>
            </a:r>
          </a:p>
          <a:p>
            <a:pPr lvl="1"/>
            <a:r>
              <a:rPr lang="en-US" dirty="0" smtClean="0"/>
              <a:t>Just as if a second process running the same program had reached the same point in its run</a:t>
            </a:r>
          </a:p>
          <a:p>
            <a:r>
              <a:rPr lang="en-US" dirty="0" smtClean="0"/>
              <a:t>Child should have its own data segment, though</a:t>
            </a:r>
          </a:p>
          <a:p>
            <a:pPr lvl="1"/>
            <a:r>
              <a:rPr lang="en-US" dirty="0" smtClean="0"/>
              <a:t>Forked processes do not share their data segments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496"/>
            <a:ext cx="8229600" cy="4525963"/>
          </a:xfrm>
        </p:spPr>
        <p:txBody>
          <a:bodyPr/>
          <a:lstStyle/>
          <a:p>
            <a:r>
              <a:rPr lang="en-US" dirty="0" smtClean="0"/>
              <a:t>An executing instance of a program</a:t>
            </a:r>
          </a:p>
          <a:p>
            <a:pPr lvl="1"/>
            <a:r>
              <a:rPr lang="en-US" dirty="0" smtClean="0"/>
              <a:t>How is this different from a program?</a:t>
            </a:r>
          </a:p>
          <a:p>
            <a:r>
              <a:rPr lang="en-US" dirty="0" smtClean="0"/>
              <a:t>A virtual private computer</a:t>
            </a:r>
          </a:p>
          <a:p>
            <a:pPr lvl="1"/>
            <a:r>
              <a:rPr lang="en-US" dirty="0" smtClean="0"/>
              <a:t>What does a virtual computer look like?</a:t>
            </a:r>
          </a:p>
          <a:p>
            <a:pPr lvl="1"/>
            <a:r>
              <a:rPr lang="en-US" dirty="0" smtClean="0"/>
              <a:t>How is a process different from a virtual machine?</a:t>
            </a:r>
          </a:p>
          <a:p>
            <a:r>
              <a:rPr lang="en-US" dirty="0" smtClean="0"/>
              <a:t>A process is an </a:t>
            </a:r>
            <a:r>
              <a:rPr lang="en-US" i="1" dirty="0" smtClean="0"/>
              <a:t>object</a:t>
            </a:r>
          </a:p>
          <a:p>
            <a:pPr lvl="1"/>
            <a:r>
              <a:rPr lang="en-US" dirty="0" smtClean="0"/>
              <a:t>Characterized by its properties (state)</a:t>
            </a:r>
          </a:p>
          <a:p>
            <a:pPr lvl="1"/>
            <a:r>
              <a:rPr lang="en-US" dirty="0" smtClean="0"/>
              <a:t>Characterized by its operations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2428" y="553767"/>
            <a:ext cx="44493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parent had a big data area, setting up a separate copy for the child is expensive</a:t>
            </a:r>
          </a:p>
          <a:p>
            <a:pPr lvl="1"/>
            <a:r>
              <a:rPr lang="en-US" dirty="0" smtClean="0"/>
              <a:t>And fork was supposed to be cheap</a:t>
            </a:r>
          </a:p>
          <a:p>
            <a:r>
              <a:rPr lang="en-US" dirty="0" smtClean="0"/>
              <a:t>If neither parent nor child write the parent’s data area, though, no copy necessary</a:t>
            </a:r>
          </a:p>
          <a:p>
            <a:r>
              <a:rPr lang="en-US" dirty="0" smtClean="0"/>
              <a:t>So set it up as copy-on-write</a:t>
            </a:r>
          </a:p>
          <a:p>
            <a:r>
              <a:rPr lang="en-US" dirty="0" smtClean="0"/>
              <a:t>If one of them writes it, then make a copy and let the process write the copy</a:t>
            </a:r>
          </a:p>
          <a:p>
            <a:pPr lvl="1"/>
            <a:r>
              <a:rPr lang="en-US" dirty="0" smtClean="0"/>
              <a:t>The other process keeps the original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918"/>
            <a:ext cx="8229600" cy="1143000"/>
          </a:xfrm>
        </p:spPr>
        <p:txBody>
          <a:bodyPr/>
          <a:lstStyle/>
          <a:p>
            <a:r>
              <a:rPr lang="en-US" dirty="0" smtClean="0"/>
              <a:t>But Fork Isn’t What </a:t>
            </a:r>
            <a:br>
              <a:rPr lang="en-US" dirty="0" smtClean="0"/>
            </a:br>
            <a:r>
              <a:rPr lang="en-US" dirty="0" smtClean="0"/>
              <a:t>I Usually Want!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Indeed, you usually don’t want another copy of the same process</a:t>
            </a:r>
          </a:p>
          <a:p>
            <a:r>
              <a:rPr lang="en-US" dirty="0" smtClean="0"/>
              <a:t>You want a process to do something entirely different</a:t>
            </a:r>
          </a:p>
          <a:p>
            <a:r>
              <a:rPr lang="en-US" dirty="0" smtClean="0"/>
              <a:t>Handled with exec</a:t>
            </a:r>
          </a:p>
          <a:p>
            <a:pPr lvl="1"/>
            <a:r>
              <a:rPr lang="en-US" dirty="0" smtClean="0"/>
              <a:t>A Unix system call to “remake” a process</a:t>
            </a:r>
          </a:p>
          <a:p>
            <a:pPr lvl="1"/>
            <a:r>
              <a:rPr lang="en-US" dirty="0" smtClean="0"/>
              <a:t>Changes the code associated with a process</a:t>
            </a:r>
          </a:p>
          <a:p>
            <a:pPr lvl="1"/>
            <a:r>
              <a:rPr lang="en-US" dirty="0" smtClean="0"/>
              <a:t>Resets much of the rest of its state, too</a:t>
            </a:r>
          </a:p>
          <a:p>
            <a:pPr lvl="2"/>
            <a:r>
              <a:rPr lang="en-US" dirty="0" smtClean="0"/>
              <a:t>Like open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exec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Linux/Unix system call to handle the common case</a:t>
            </a:r>
          </a:p>
          <a:p>
            <a:r>
              <a:rPr lang="en-US" dirty="0" smtClean="0"/>
              <a:t>Replaces a process’ existing program with a different one</a:t>
            </a:r>
          </a:p>
          <a:p>
            <a:pPr lvl="1"/>
            <a:r>
              <a:rPr lang="en-US" dirty="0" smtClean="0"/>
              <a:t>New code</a:t>
            </a:r>
          </a:p>
          <a:p>
            <a:pPr lvl="1"/>
            <a:r>
              <a:rPr lang="en-US" dirty="0" smtClean="0"/>
              <a:t>Different set of other resources</a:t>
            </a:r>
          </a:p>
          <a:p>
            <a:pPr lvl="1"/>
            <a:r>
              <a:rPr lang="en-US" dirty="0" smtClean="0"/>
              <a:t>Different PC and stack</a:t>
            </a:r>
          </a:p>
          <a:p>
            <a:r>
              <a:rPr lang="en-US" dirty="0" smtClean="0"/>
              <a:t>Essentially, called after you do a fork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OS Handle Exec?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get rid of the child’s old code</a:t>
            </a:r>
          </a:p>
          <a:p>
            <a:pPr lvl="1"/>
            <a:r>
              <a:rPr lang="en-US" dirty="0" smtClean="0"/>
              <a:t>And its stack and data areas</a:t>
            </a:r>
          </a:p>
          <a:p>
            <a:pPr lvl="1"/>
            <a:r>
              <a:rPr lang="en-US" dirty="0" smtClean="0"/>
              <a:t>Latter is easy if you are using copy-on-write</a:t>
            </a:r>
          </a:p>
          <a:p>
            <a:r>
              <a:rPr lang="en-US" dirty="0" smtClean="0"/>
              <a:t>Must load a brand new set of code for that process</a:t>
            </a:r>
          </a:p>
          <a:p>
            <a:r>
              <a:rPr lang="en-US" dirty="0" smtClean="0"/>
              <a:t>Must initialize child’s stack, PC, and other relevant control structure</a:t>
            </a:r>
          </a:p>
          <a:p>
            <a:pPr lvl="1"/>
            <a:r>
              <a:rPr lang="en-US" dirty="0" smtClean="0"/>
              <a:t>To start a fresh program run for the child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Programs Into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you did a Windows </a:t>
            </a:r>
            <a:r>
              <a:rPr lang="en-US" dirty="0" err="1" smtClean="0">
                <a:latin typeface="Courier New"/>
                <a:cs typeface="Courier New"/>
              </a:rPr>
              <a:t>CreateProcess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or a </a:t>
            </a:r>
            <a:r>
              <a:rPr lang="en-US" dirty="0" smtClean="0">
                <a:latin typeface="Courier New"/>
                <a:cs typeface="Courier New"/>
              </a:rPr>
              <a:t>Unix exec()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need to go from program to </a:t>
            </a:r>
            <a:r>
              <a:rPr lang="en-US" dirty="0" err="1" smtClean="0"/>
              <a:t>runnable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To get from the code to the running version, you need to perform the </a:t>
            </a:r>
            <a:r>
              <a:rPr lang="en-US" i="1" dirty="0" smtClean="0"/>
              <a:t>loading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Initializing the various memory domains we discussed earlier</a:t>
            </a:r>
          </a:p>
          <a:p>
            <a:pPr lvl="2"/>
            <a:r>
              <a:rPr lang="en-US" dirty="0" smtClean="0"/>
              <a:t>Code, stack, data segment,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638"/>
            <a:ext cx="8229600" cy="4525963"/>
          </a:xfrm>
        </p:spPr>
        <p:txBody>
          <a:bodyPr/>
          <a:lstStyle/>
          <a:p>
            <a:r>
              <a:rPr lang="en-GB" dirty="0" smtClean="0"/>
              <a:t>You have a load module </a:t>
            </a:r>
          </a:p>
          <a:p>
            <a:pPr lvl="1"/>
            <a:r>
              <a:rPr lang="en-GB" dirty="0" smtClean="0"/>
              <a:t>The output of linkage editor</a:t>
            </a:r>
          </a:p>
          <a:p>
            <a:pPr lvl="1"/>
            <a:r>
              <a:rPr lang="en-GB" dirty="0" smtClean="0"/>
              <a:t>All external references have been resolved</a:t>
            </a:r>
          </a:p>
          <a:p>
            <a:pPr lvl="1"/>
            <a:r>
              <a:rPr lang="en-GB" dirty="0" smtClean="0"/>
              <a:t>All modules combined into a few segments</a:t>
            </a:r>
          </a:p>
          <a:p>
            <a:pPr lvl="1"/>
            <a:r>
              <a:rPr lang="en-GB" dirty="0" smtClean="0"/>
              <a:t>Includes multiple segments (code, data, etc.)</a:t>
            </a:r>
          </a:p>
          <a:p>
            <a:r>
              <a:rPr lang="en-GB" dirty="0" smtClean="0"/>
              <a:t>A computer cannot “execute” a load module</a:t>
            </a:r>
          </a:p>
          <a:p>
            <a:pPr lvl="1"/>
            <a:r>
              <a:rPr lang="en-GB" dirty="0" smtClean="0"/>
              <a:t>Computers execute instructions in memory</a:t>
            </a:r>
          </a:p>
          <a:p>
            <a:pPr lvl="1"/>
            <a:r>
              <a:rPr lang="en-GB" dirty="0" smtClean="0"/>
              <a:t>Memory must be allocated for each segment</a:t>
            </a:r>
          </a:p>
          <a:p>
            <a:pPr lvl="1"/>
            <a:r>
              <a:rPr lang="en-GB" dirty="0" smtClean="0"/>
              <a:t>Code must be copied from load module to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Program to Process Transition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14400" y="1447800"/>
            <a:ext cx="7965014" cy="1981200"/>
            <a:chOff x="914400" y="1447800"/>
            <a:chExt cx="7965014" cy="1981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438400" y="1465147"/>
              <a:ext cx="1382400" cy="1049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section 1 </a:t>
              </a:r>
              <a:r>
                <a:rPr lang="en-US" sz="1300" b="1" u="sng" dirty="0" smtClean="0"/>
                <a:t>header</a:t>
              </a:r>
              <a:endParaRPr lang="en-US" sz="1300" u="sng" dirty="0"/>
            </a:p>
            <a:p>
              <a:r>
                <a:rPr lang="en-US" sz="1300" b="1" dirty="0"/>
                <a:t>type</a:t>
              </a:r>
              <a:r>
                <a:rPr lang="en-US" sz="1300" dirty="0"/>
                <a:t>: 	code</a:t>
              </a:r>
            </a:p>
            <a:p>
              <a:r>
                <a:rPr lang="en-US" sz="1300" b="1" dirty="0"/>
                <a:t>load </a:t>
              </a:r>
              <a:r>
                <a:rPr lang="en-US" sz="1300" b="1" dirty="0" err="1"/>
                <a:t>adr</a:t>
              </a:r>
              <a:r>
                <a:rPr lang="en-US" sz="1300" b="1" dirty="0"/>
                <a:t>:</a:t>
              </a:r>
              <a:r>
                <a:rPr lang="en-US" sz="1300" dirty="0"/>
                <a:t>	0xxx</a:t>
              </a:r>
            </a:p>
            <a:p>
              <a:r>
                <a:rPr lang="en-US" sz="1300" b="1" dirty="0"/>
                <a:t>length</a:t>
              </a:r>
              <a:r>
                <a:rPr lang="en-US" sz="1300" dirty="0"/>
                <a:t>:	</a:t>
              </a:r>
              <a:r>
                <a:rPr lang="en-US" sz="1300" dirty="0" smtClean="0"/>
                <a:t>###</a:t>
              </a:r>
              <a:endParaRPr lang="en-US" sz="1300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475600" y="1524000"/>
              <a:ext cx="1382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section 3 </a:t>
              </a:r>
              <a:r>
                <a:rPr lang="en-US" sz="1300" b="1" u="sng" dirty="0" smtClean="0"/>
                <a:t>header</a:t>
              </a:r>
              <a:endParaRPr lang="en-US" sz="1300" u="sng" dirty="0"/>
            </a:p>
            <a:p>
              <a:r>
                <a:rPr lang="en-US" sz="1300" b="1" dirty="0"/>
                <a:t>type</a:t>
              </a:r>
              <a:r>
                <a:rPr lang="en-US" sz="1300" dirty="0"/>
                <a:t>: 	sym</a:t>
              </a:r>
            </a:p>
            <a:p>
              <a:r>
                <a:rPr lang="en-US" sz="1300" b="1" dirty="0"/>
                <a:t>length</a:t>
              </a:r>
              <a:r>
                <a:rPr lang="en-US" sz="1300" dirty="0"/>
                <a:t>:	</a:t>
              </a:r>
              <a:r>
                <a:rPr lang="en-US" sz="1300" dirty="0" smtClean="0"/>
                <a:t>###</a:t>
              </a:r>
              <a:endParaRPr lang="en-US" sz="1300" dirty="0"/>
            </a:p>
            <a:p>
              <a:endParaRPr lang="en-US" sz="1300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38400" y="2590800"/>
              <a:ext cx="1382400" cy="838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dirty="0"/>
                <a:t>compiled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62400" y="2590800"/>
              <a:ext cx="1382400" cy="838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dirty="0"/>
                <a:t>initialized</a:t>
              </a:r>
            </a:p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values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486400" y="2590800"/>
              <a:ext cx="1382400" cy="81150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dirty="0"/>
                <a:t>symbol</a:t>
              </a:r>
            </a:p>
            <a:p>
              <a:pPr algn="ctr"/>
              <a:r>
                <a:rPr lang="en-US" dirty="0"/>
                <a:t>table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14400" y="1447800"/>
              <a:ext cx="13824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ELF header</a:t>
              </a:r>
            </a:p>
            <a:p>
              <a:r>
                <a:rPr lang="en-US" sz="1300" b="1" dirty="0" smtClean="0"/>
                <a:t>target </a:t>
              </a:r>
              <a:r>
                <a:rPr lang="en-US" sz="1300" b="1" dirty="0"/>
                <a:t>ISA</a:t>
              </a:r>
            </a:p>
            <a:p>
              <a:r>
                <a:rPr lang="en-US" sz="1300" b="1" dirty="0"/>
                <a:t># load sections</a:t>
              </a:r>
            </a:p>
            <a:p>
              <a:r>
                <a:rPr lang="en-US" sz="1300" b="1" dirty="0"/>
                <a:t># info sections</a:t>
              </a:r>
            </a:p>
            <a:p>
              <a:endParaRPr lang="en-US" sz="1300" dirty="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962400" y="1524001"/>
              <a:ext cx="13824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r>
                <a:rPr lang="en-US" sz="1300" b="1" u="sng" dirty="0"/>
                <a:t>section 2 </a:t>
              </a:r>
              <a:r>
                <a:rPr lang="en-US" sz="1300" b="1" u="sng" dirty="0" smtClean="0"/>
                <a:t>header</a:t>
              </a:r>
              <a:endParaRPr lang="en-US" sz="1300" u="sng" dirty="0"/>
            </a:p>
            <a:p>
              <a:r>
                <a:rPr lang="en-US" sz="1300" b="1" dirty="0"/>
                <a:t>type</a:t>
              </a:r>
              <a:r>
                <a:rPr lang="en-US" sz="1300" dirty="0"/>
                <a:t>: 	data</a:t>
              </a:r>
            </a:p>
            <a:p>
              <a:r>
                <a:rPr lang="en-US" sz="1300" b="1" dirty="0"/>
                <a:t>load </a:t>
              </a:r>
              <a:r>
                <a:rPr lang="en-US" sz="1300" b="1" dirty="0" err="1"/>
                <a:t>adr</a:t>
              </a:r>
              <a:r>
                <a:rPr lang="en-US" sz="1300" b="1" dirty="0"/>
                <a:t>:</a:t>
              </a:r>
              <a:r>
                <a:rPr lang="en-US" sz="1300" dirty="0"/>
                <a:t>	0xxx</a:t>
              </a:r>
            </a:p>
            <a:p>
              <a:r>
                <a:rPr lang="en-US" sz="1300" b="1" dirty="0"/>
                <a:t>length</a:t>
              </a:r>
              <a:r>
                <a:rPr lang="en-US" sz="1300" dirty="0"/>
                <a:t>:	</a:t>
              </a:r>
              <a:r>
                <a:rPr lang="en-US" sz="1300" dirty="0" smtClean="0"/>
                <a:t>###</a:t>
              </a:r>
              <a:endParaRPr 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4200" y="2159000"/>
              <a:ext cx="194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Times New Roman"/>
                  <a:cs typeface="Times New Roman"/>
                </a:rPr>
                <a:t>Program</a:t>
              </a:r>
              <a:endParaRPr lang="en-US" sz="3600" b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0093" y="3897212"/>
            <a:ext cx="8210507" cy="2501937"/>
            <a:chOff x="400093" y="3897212"/>
            <a:chExt cx="8210507" cy="2501937"/>
          </a:xfrm>
        </p:grpSpPr>
        <p:grpSp>
          <p:nvGrpSpPr>
            <p:cNvPr id="3" name="Group 31"/>
            <p:cNvGrpSpPr/>
            <p:nvPr/>
          </p:nvGrpSpPr>
          <p:grpSpPr>
            <a:xfrm>
              <a:off x="2113320" y="3897212"/>
              <a:ext cx="6497280" cy="2465539"/>
              <a:chOff x="2113320" y="3948012"/>
              <a:chExt cx="6497280" cy="2465539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113320" y="4413181"/>
                <a:ext cx="6497280" cy="158992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endParaRPr lang="en-US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2113320" y="3948012"/>
                <a:ext cx="0" cy="3960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>
                <a:off x="8610600" y="6017510"/>
                <a:ext cx="0" cy="39604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2182440" y="4097179"/>
                <a:ext cx="102592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0x00000000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7433022" y="6019800"/>
                <a:ext cx="9489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0xFFFFFFFF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2182440" y="4482308"/>
                <a:ext cx="1520640" cy="55301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pPr algn="ctr"/>
                <a:r>
                  <a:rPr lang="en-US"/>
                  <a:t>shared code</a:t>
                </a: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3841320" y="4482308"/>
                <a:ext cx="1520640" cy="55301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pPr algn="ctr"/>
                <a:r>
                  <a:rPr lang="en-US"/>
                  <a:t>private data</a:t>
                </a:r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020840" y="5380963"/>
                <a:ext cx="1520640" cy="55301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945" tIns="41473" rIns="82945" bIns="41473" anchor="ctr"/>
              <a:lstStyle/>
              <a:p>
                <a:pPr algn="ctr"/>
                <a:r>
                  <a:rPr lang="en-US"/>
                  <a:t>private stack</a:t>
                </a:r>
              </a:p>
            </p:txBody>
          </p:sp>
        </p:grp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914920" y="4482308"/>
              <a:ext cx="1036800" cy="5530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sz="1600"/>
                <a:t>shared lib1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7504680" y="4482308"/>
              <a:ext cx="1036800" cy="5530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sz="1600"/>
                <a:t>shared lib2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182440" y="5380963"/>
              <a:ext cx="1036800" cy="5530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 sz="1600" dirty="0"/>
                <a:t>shared lib3</a:t>
              </a: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2113320" y="6003108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5926440" y="3929290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5995560" y="4097179"/>
              <a:ext cx="921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0x0100000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7435560" y="3948012"/>
              <a:ext cx="0" cy="3960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504680" y="4097179"/>
              <a:ext cx="921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0x0110000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2182440" y="6019800"/>
              <a:ext cx="921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0x0120000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0093" y="4819426"/>
              <a:ext cx="1663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Times New Roman"/>
                  <a:cs typeface="Times New Roman"/>
                </a:rPr>
                <a:t>Process</a:t>
              </a:r>
              <a:endParaRPr lang="en-US" sz="36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104167" y="1352550"/>
            <a:ext cx="4870896" cy="2324100"/>
          </a:xfrm>
          <a:prstGeom prst="wedgeRoundRectCallou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This is the job of the loader and linkage editor</a:t>
            </a: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processes terminate</a:t>
            </a:r>
          </a:p>
          <a:p>
            <a:pPr lvl="1"/>
            <a:r>
              <a:rPr lang="en-US" dirty="0" smtClean="0"/>
              <a:t>All do, of course, when the machine goes down</a:t>
            </a:r>
          </a:p>
          <a:p>
            <a:pPr lvl="1"/>
            <a:r>
              <a:rPr lang="en-US" dirty="0" smtClean="0"/>
              <a:t>But most do some work and then exit before that</a:t>
            </a:r>
          </a:p>
          <a:p>
            <a:pPr lvl="1"/>
            <a:r>
              <a:rPr lang="en-US" dirty="0" smtClean="0"/>
              <a:t>Others are killed by the OS or another process</a:t>
            </a:r>
          </a:p>
          <a:p>
            <a:r>
              <a:rPr lang="en-US" dirty="0" smtClean="0"/>
              <a:t>When a process terminates, the OS needs to clean it up</a:t>
            </a:r>
          </a:p>
          <a:p>
            <a:pPr lvl="1"/>
            <a:r>
              <a:rPr lang="en-US" dirty="0" smtClean="0"/>
              <a:t>Essentially, getting rid of all of its resources</a:t>
            </a:r>
          </a:p>
          <a:p>
            <a:pPr lvl="1"/>
            <a:r>
              <a:rPr lang="en-US" dirty="0" smtClean="0"/>
              <a:t>In a way that allows simple reclamation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51428" y="553767"/>
            <a:ext cx="52367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What Must the OS Do to </a:t>
            </a:r>
            <a:br>
              <a:rPr lang="en-US" dirty="0" smtClean="0"/>
            </a:br>
            <a:r>
              <a:rPr lang="en-US" dirty="0" smtClean="0"/>
              <a:t>Terminate a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Reclaim any resources it may be holding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Access to hardware devices</a:t>
            </a:r>
          </a:p>
          <a:p>
            <a:r>
              <a:rPr lang="en-US" dirty="0" smtClean="0"/>
              <a:t>Inform any other process that needs to know</a:t>
            </a:r>
          </a:p>
          <a:p>
            <a:pPr lvl="1"/>
            <a:r>
              <a:rPr lang="en-US" dirty="0" smtClean="0"/>
              <a:t>Those waiting for </a:t>
            </a:r>
            <a:r>
              <a:rPr lang="en-US" dirty="0" err="1" smtClean="0"/>
              <a:t>interprocess</a:t>
            </a:r>
            <a:r>
              <a:rPr lang="en-US" dirty="0" smtClean="0"/>
              <a:t> communications</a:t>
            </a:r>
          </a:p>
          <a:p>
            <a:pPr lvl="1"/>
            <a:r>
              <a:rPr lang="en-US" dirty="0" smtClean="0"/>
              <a:t>Parent (and maybe child) processes</a:t>
            </a:r>
          </a:p>
          <a:p>
            <a:r>
              <a:rPr lang="en-US" dirty="0" smtClean="0"/>
              <a:t>Remove process descriptor from the process table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must execute code to do their job</a:t>
            </a:r>
          </a:p>
          <a:p>
            <a:r>
              <a:rPr lang="en-US" dirty="0" smtClean="0"/>
              <a:t>Which means the OS must give them access to a processor core</a:t>
            </a:r>
          </a:p>
          <a:p>
            <a:r>
              <a:rPr lang="en-US" dirty="0" smtClean="0"/>
              <a:t>But there are usually more processes than cores</a:t>
            </a:r>
          </a:p>
          <a:p>
            <a:r>
              <a:rPr lang="en-US" dirty="0" smtClean="0"/>
              <a:t>So processes will need to share the cores</a:t>
            </a:r>
          </a:p>
          <a:p>
            <a:pPr lvl="1"/>
            <a:r>
              <a:rPr lang="en-US" dirty="0" smtClean="0"/>
              <a:t>And they can’t all execute instructions at once</a:t>
            </a:r>
          </a:p>
          <a:p>
            <a:r>
              <a:rPr lang="en-US" dirty="0" smtClean="0"/>
              <a:t>Sooner or later, a process not running on a core needs to be put onto 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94328" y="553767"/>
            <a:ext cx="4550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“State”?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GB" dirty="0" smtClean="0"/>
              <a:t>One dictionary definition of “state” is</a:t>
            </a:r>
          </a:p>
          <a:p>
            <a:pPr lvl="1"/>
            <a:r>
              <a:rPr lang="en-GB" dirty="0" smtClean="0"/>
              <a:t>“A mode or condition of being”</a:t>
            </a:r>
          </a:p>
          <a:p>
            <a:pPr lvl="1"/>
            <a:r>
              <a:rPr lang="en-GB" dirty="0" smtClean="0"/>
              <a:t>An object may have a wide range of possible states</a:t>
            </a:r>
          </a:p>
          <a:p>
            <a:r>
              <a:rPr lang="en-GB" dirty="0" smtClean="0"/>
              <a:t>All persistent objects have “state”</a:t>
            </a:r>
          </a:p>
          <a:p>
            <a:pPr lvl="1"/>
            <a:r>
              <a:rPr lang="en-GB" dirty="0" smtClean="0"/>
              <a:t>Distinguishing it from other objects</a:t>
            </a:r>
          </a:p>
          <a:p>
            <a:pPr lvl="1"/>
            <a:r>
              <a:rPr lang="en-GB" dirty="0" smtClean="0"/>
              <a:t>Characterizing object's current condition</a:t>
            </a:r>
          </a:p>
          <a:p>
            <a:r>
              <a:rPr lang="en-GB" dirty="0" smtClean="0"/>
              <a:t>Contents of state depends on object</a:t>
            </a:r>
          </a:p>
          <a:p>
            <a:pPr lvl="1"/>
            <a:r>
              <a:rPr lang="en-GB" dirty="0" smtClean="0"/>
              <a:t>Complex operations often mean complex state</a:t>
            </a:r>
          </a:p>
          <a:p>
            <a:pPr lvl="1"/>
            <a:r>
              <a:rPr lang="en-GB" dirty="0" smtClean="0"/>
              <a:t>We can save/restore the aggregate/total state</a:t>
            </a:r>
          </a:p>
          <a:p>
            <a:pPr lvl="1"/>
            <a:r>
              <a:rPr lang="en-GB" dirty="0" smtClean="0"/>
              <a:t>We can talk of a subset (e.g., scheduling state)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/>
          <a:lstStyle/>
          <a:p>
            <a:r>
              <a:rPr lang="en-US" dirty="0" smtClean="0"/>
              <a:t>Loading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/>
          <a:lstStyle/>
          <a:p>
            <a:r>
              <a:rPr lang="en-US" dirty="0" smtClean="0"/>
              <a:t>To run a process on a core, the hardware must be initialized</a:t>
            </a:r>
          </a:p>
          <a:p>
            <a:pPr lvl="1"/>
            <a:r>
              <a:rPr lang="en-US" dirty="0" smtClean="0"/>
              <a:t>Either to initial state or whatever state it was in the last time it ran</a:t>
            </a:r>
          </a:p>
          <a:p>
            <a:r>
              <a:rPr lang="en-US" dirty="0" smtClean="0"/>
              <a:t>Must load the core’s registers</a:t>
            </a:r>
          </a:p>
          <a:p>
            <a:r>
              <a:rPr lang="en-US" dirty="0" smtClean="0"/>
              <a:t>Must initialize the stack and set the stack pointer</a:t>
            </a:r>
          </a:p>
          <a:p>
            <a:r>
              <a:rPr lang="en-US" dirty="0" smtClean="0"/>
              <a:t>Must set up any memory control structures</a:t>
            </a:r>
          </a:p>
          <a:p>
            <a:r>
              <a:rPr lang="en-US" dirty="0" smtClean="0"/>
              <a:t>Must set the program counter</a:t>
            </a:r>
          </a:p>
          <a:p>
            <a:r>
              <a:rPr lang="en-US" dirty="0" smtClean="0"/>
              <a:t>Then what?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Process Runs on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an execution model called </a:t>
            </a:r>
            <a:r>
              <a:rPr lang="en-US" i="1" dirty="0" smtClean="0"/>
              <a:t>limited direct execution</a:t>
            </a:r>
          </a:p>
          <a:p>
            <a:r>
              <a:rPr lang="en-US" dirty="0" smtClean="0"/>
              <a:t>Most instructions are executed directly by the process on the core</a:t>
            </a:r>
          </a:p>
          <a:p>
            <a:r>
              <a:rPr lang="en-US" dirty="0" smtClean="0"/>
              <a:t>Some instructions instead cause a trap to the operating system</a:t>
            </a:r>
          </a:p>
          <a:p>
            <a:pPr lvl="1"/>
            <a:r>
              <a:rPr lang="en-US" dirty="0" smtClean="0"/>
              <a:t>Privileged instructions that can only execute in supervisor mode</a:t>
            </a:r>
          </a:p>
          <a:p>
            <a:pPr lvl="1"/>
            <a:r>
              <a:rPr lang="en-US" dirty="0" smtClean="0"/>
              <a:t>The OS takes care of things from there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Direct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directly executes all application code</a:t>
            </a:r>
          </a:p>
          <a:p>
            <a:pPr lvl="1"/>
            <a:r>
              <a:rPr lang="en-US" dirty="0" smtClean="0"/>
              <a:t>Punctuated by occasional traps (for system calls)</a:t>
            </a:r>
          </a:p>
          <a:p>
            <a:pPr lvl="1"/>
            <a:r>
              <a:rPr lang="en-US" dirty="0" smtClean="0"/>
              <a:t>With occasional timer interrupts (for time sharing)</a:t>
            </a:r>
          </a:p>
          <a:p>
            <a:r>
              <a:rPr lang="en-US" dirty="0" smtClean="0"/>
              <a:t>Maximizing direct execution is always the goal</a:t>
            </a:r>
          </a:p>
          <a:p>
            <a:pPr lvl="1"/>
            <a:r>
              <a:rPr lang="en-US" dirty="0" smtClean="0"/>
              <a:t>For Linux user mode processes</a:t>
            </a:r>
          </a:p>
          <a:p>
            <a:pPr lvl="1"/>
            <a:r>
              <a:rPr lang="en-US" dirty="0" smtClean="0"/>
              <a:t>For OS emulation (e.g., Windows on Linux)</a:t>
            </a:r>
          </a:p>
          <a:p>
            <a:pPr lvl="1"/>
            <a:r>
              <a:rPr lang="en-US" dirty="0" smtClean="0"/>
              <a:t>For virtual machines</a:t>
            </a:r>
          </a:p>
          <a:p>
            <a:r>
              <a:rPr lang="en-US" dirty="0" smtClean="0"/>
              <a:t>Enter the OS as seldom as possible</a:t>
            </a:r>
          </a:p>
          <a:p>
            <a:pPr lvl="1"/>
            <a:r>
              <a:rPr lang="en-US" dirty="0" smtClean="0"/>
              <a:t>Get back to the application as quickly as possible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technical term for what happens when the process can’t (or shouldn’t) run an instruction</a:t>
            </a:r>
          </a:p>
          <a:p>
            <a:r>
              <a:rPr lang="en-US" dirty="0" smtClean="0"/>
              <a:t>Some exceptions are routine</a:t>
            </a:r>
          </a:p>
          <a:p>
            <a:pPr lvl="1"/>
            <a:r>
              <a:rPr lang="en-US" dirty="0" smtClean="0"/>
              <a:t>End-of-file, arithmetic overflow, conversion error</a:t>
            </a:r>
          </a:p>
          <a:p>
            <a:pPr lvl="1"/>
            <a:r>
              <a:rPr lang="en-US" dirty="0" smtClean="0"/>
              <a:t>We should check for these after each operation</a:t>
            </a:r>
          </a:p>
          <a:p>
            <a:r>
              <a:rPr lang="en-US" dirty="0" smtClean="0"/>
              <a:t>Some exceptions occur unpredictably</a:t>
            </a:r>
          </a:p>
          <a:p>
            <a:pPr lvl="1"/>
            <a:r>
              <a:rPr lang="en-US" dirty="0" smtClean="0"/>
              <a:t>Segmentation fault (e.g. dereferencing NULL)</a:t>
            </a:r>
          </a:p>
          <a:p>
            <a:pPr lvl="1"/>
            <a:r>
              <a:rPr lang="en-US" dirty="0" smtClean="0"/>
              <a:t>User abort (^C), hang-up, power-failure</a:t>
            </a:r>
          </a:p>
          <a:p>
            <a:pPr lvl="1"/>
            <a:r>
              <a:rPr lang="en-US" dirty="0" smtClean="0"/>
              <a:t>These are asynchronous exceptions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Inherently unpredictable</a:t>
            </a:r>
          </a:p>
          <a:p>
            <a:r>
              <a:rPr lang="en-US" dirty="0" smtClean="0"/>
              <a:t>Programs can’t check for them, since no way of knowing when and if they happen</a:t>
            </a:r>
          </a:p>
          <a:p>
            <a:r>
              <a:rPr lang="en-US" dirty="0" smtClean="0"/>
              <a:t>Some languages support try/catch operations</a:t>
            </a:r>
          </a:p>
          <a:p>
            <a:r>
              <a:rPr lang="en-US" dirty="0" smtClean="0"/>
              <a:t>Hardware and OS support traps</a:t>
            </a:r>
          </a:p>
          <a:p>
            <a:pPr lvl="1"/>
            <a:r>
              <a:rPr lang="en-US" dirty="0" smtClean="0"/>
              <a:t>Which catch these exceptions and transfer control to the OS</a:t>
            </a:r>
          </a:p>
          <a:p>
            <a:r>
              <a:rPr lang="en-US" dirty="0" smtClean="0"/>
              <a:t>Operating systems also use these for </a:t>
            </a:r>
            <a:r>
              <a:rPr lang="en-US" i="1" dirty="0" smtClean="0"/>
              <a:t>system calls</a:t>
            </a:r>
          </a:p>
          <a:p>
            <a:pPr lvl="1"/>
            <a:r>
              <a:rPr lang="en-US" dirty="0" smtClean="0"/>
              <a:t>Requests from a program for OS services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Traps for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Reserve one illegal instruction for system calls</a:t>
            </a:r>
          </a:p>
          <a:p>
            <a:pPr lvl="1"/>
            <a:r>
              <a:rPr lang="en-GB" dirty="0" smtClean="0"/>
              <a:t>Most computers specifically define such instructions</a:t>
            </a:r>
          </a:p>
          <a:p>
            <a:r>
              <a:rPr lang="en-GB" dirty="0" smtClean="0"/>
              <a:t>Define system call linkage conventions</a:t>
            </a:r>
          </a:p>
          <a:p>
            <a:pPr lvl="1"/>
            <a:r>
              <a:rPr lang="en-GB" dirty="0" smtClean="0"/>
              <a:t>Call: r0 = system call number, r1 points to arguments</a:t>
            </a:r>
          </a:p>
          <a:p>
            <a:pPr lvl="1"/>
            <a:r>
              <a:rPr lang="en-GB" dirty="0" smtClean="0"/>
              <a:t>Return: r0 = return code, cc indicates success/failure</a:t>
            </a:r>
          </a:p>
          <a:p>
            <a:r>
              <a:rPr lang="en-GB" dirty="0" smtClean="0"/>
              <a:t>Prepare arguments for the desired system call</a:t>
            </a:r>
          </a:p>
          <a:p>
            <a:r>
              <a:rPr lang="en-GB" dirty="0" smtClean="0"/>
              <a:t>Execute the designated system call instruction</a:t>
            </a:r>
          </a:p>
          <a:p>
            <a:r>
              <a:rPr lang="en-GB" dirty="0" smtClean="0"/>
              <a:t>OS recognizes &amp; performs requested operation</a:t>
            </a:r>
          </a:p>
          <a:p>
            <a:r>
              <a:rPr lang="en-GB" dirty="0" smtClean="0"/>
              <a:t>Returns to instruction after the system call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Trap Gates</a:t>
            </a:r>
            <a:endParaRPr 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8960" y="3567255"/>
            <a:ext cx="2900160" cy="858697"/>
          </a:xfrm>
          <a:prstGeom prst="roundRect">
            <a:avLst>
              <a:gd name="adj" fmla="val 130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2000" dirty="0">
                <a:latin typeface="Arial" charset="0"/>
              </a:rPr>
              <a:t>1</a:t>
            </a:r>
            <a:r>
              <a:rPr lang="en-GB" sz="2000" baseline="33000" dirty="0">
                <a:latin typeface="Arial" charset="0"/>
              </a:rPr>
              <a:t>st</a:t>
            </a:r>
            <a:r>
              <a:rPr lang="en-GB" sz="2000" dirty="0">
                <a:latin typeface="Arial" charset="0"/>
              </a:rPr>
              <a:t> level trap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74881" y="4811546"/>
            <a:ext cx="2072160" cy="858697"/>
          </a:xfrm>
          <a:prstGeom prst="roundRect">
            <a:avLst>
              <a:gd name="adj" fmla="val 139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2</a:t>
            </a:r>
            <a:r>
              <a:rPr lang="en-GB" sz="2000" baseline="33000" dirty="0">
                <a:latin typeface="Arial" charset="0"/>
              </a:rPr>
              <a:t>nd</a:t>
            </a:r>
            <a:r>
              <a:rPr lang="en-GB" sz="2000" dirty="0">
                <a:latin typeface="Arial" charset="0"/>
              </a:rPr>
              <a:t> level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(system service </a:t>
            </a:r>
            <a:r>
              <a:rPr lang="en-GB" sz="2000" dirty="0" smtClean="0">
                <a:latin typeface="Arial" charset="0"/>
              </a:rPr>
              <a:t>implementation</a:t>
            </a:r>
            <a:r>
              <a:rPr lang="en-GB" sz="2000" dirty="0">
                <a:latin typeface="Arial" charset="0"/>
              </a:rPr>
              <a:t>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47040" y="3564375"/>
            <a:ext cx="1344960" cy="572464"/>
          </a:xfrm>
          <a:prstGeom prst="roundRect">
            <a:avLst>
              <a:gd name="adj" fmla="val 199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return to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232000" y="1602889"/>
            <a:ext cx="6009120" cy="296671"/>
          </a:xfrm>
          <a:prstGeom prst="roundRect">
            <a:avLst>
              <a:gd name="adj" fmla="val 26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2000" b="1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8641" y="1211167"/>
            <a:ext cx="230992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Application</a:t>
            </a:r>
            <a:r>
              <a:rPr lang="en-GB" sz="2000" dirty="0">
                <a:latin typeface="VAG Rounded Thin" pitchFamily="32" charset="0"/>
              </a:rPr>
              <a:t> </a:t>
            </a:r>
            <a:r>
              <a:rPr lang="en-GB" sz="2000" dirty="0">
                <a:latin typeface="Arial" charset="0"/>
              </a:rPr>
              <a:t>Program</a:t>
            </a:r>
          </a:p>
        </p:txBody>
      </p:sp>
      <p:cxnSp>
        <p:nvCxnSpPr>
          <p:cNvPr id="11" name="AutoShape 8"/>
          <p:cNvCxnSpPr>
            <a:cxnSpLocks noChangeShapeType="1"/>
            <a:stCxn id="9" idx="2"/>
            <a:endCxn id="21" idx="3"/>
          </p:cNvCxnSpPr>
          <p:nvPr/>
        </p:nvCxnSpPr>
        <p:spPr bwMode="auto">
          <a:xfrm rot="5400000">
            <a:off x="4371778" y="2223623"/>
            <a:ext cx="1189565" cy="54144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2" name="AutoShape 9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6200000" flipH="1">
            <a:off x="2359489" y="3925502"/>
            <a:ext cx="814943" cy="181584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3" name="AutoShape 10"/>
          <p:cNvCxnSpPr>
            <a:cxnSpLocks noChangeShapeType="1"/>
            <a:stCxn id="7" idx="3"/>
            <a:endCxn id="8" idx="2"/>
          </p:cNvCxnSpPr>
          <p:nvPr/>
        </p:nvCxnSpPr>
        <p:spPr bwMode="auto">
          <a:xfrm flipV="1">
            <a:off x="5747041" y="4136839"/>
            <a:ext cx="1572479" cy="110405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4" name="AutoShape 11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5739758" y="1984613"/>
            <a:ext cx="1587046" cy="157247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76961" y="2246636"/>
            <a:ext cx="7727040" cy="144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312320" y="1971567"/>
            <a:ext cx="12102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635521" y="2253837"/>
            <a:ext cx="189474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supervisor mode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528000" y="238057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620160" y="3636382"/>
            <a:ext cx="207608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TRAP vector table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535201" y="266860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3535201" y="2945110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535201" y="3221619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cxnSp>
        <p:nvCxnSpPr>
          <p:cNvPr id="23" name="AutoShape 20"/>
          <p:cNvCxnSpPr>
            <a:cxnSpLocks noChangeShapeType="1"/>
            <a:stCxn id="21" idx="1"/>
            <a:endCxn id="6" idx="0"/>
          </p:cNvCxnSpPr>
          <p:nvPr/>
        </p:nvCxnSpPr>
        <p:spPr bwMode="auto">
          <a:xfrm rot="10800000" flipV="1">
            <a:off x="1859041" y="3089125"/>
            <a:ext cx="1676161" cy="4781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72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5640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2552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946400" y="1562565"/>
            <a:ext cx="75741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 Unicode MS" pitchFamily="34" charset="-128"/>
              </a:rPr>
              <a:t>trap ; 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67792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328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254240" y="4535037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254240" y="4811546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54240" y="5088055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254240" y="5364564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01280" y="5723162"/>
            <a:ext cx="269568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>
                <a:latin typeface="Arial" charset="0"/>
              </a:rPr>
              <a:t>system call dispatch table</a:t>
            </a:r>
            <a:endParaRPr lang="en-US"/>
          </a:p>
        </p:txBody>
      </p:sp>
      <p:sp>
        <p:nvSpPr>
          <p:cNvPr id="35" name="Donut 34"/>
          <p:cNvSpPr/>
          <p:nvPr/>
        </p:nvSpPr>
        <p:spPr>
          <a:xfrm>
            <a:off x="944639" y="4745658"/>
            <a:ext cx="1928161" cy="977504"/>
          </a:xfrm>
          <a:prstGeom prst="donu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6"/>
          </p:cNvCxnSpPr>
          <p:nvPr/>
        </p:nvCxnSpPr>
        <p:spPr>
          <a:xfrm rot="10800000">
            <a:off x="2872800" y="5234411"/>
            <a:ext cx="3888540" cy="43583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61340" y="5367562"/>
            <a:ext cx="20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/>
                <a:cs typeface="Times New Roman"/>
              </a:rPr>
              <a:t>This</a:t>
            </a:r>
            <a:r>
              <a:rPr lang="en-US" sz="2400" b="1" dirty="0" smtClean="0">
                <a:latin typeface="Times New Roman"/>
                <a:cs typeface="Times New Roman"/>
              </a:rPr>
              <a:t> specifies the trap gate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mph" presetSubtype="2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6" grpId="0"/>
      <p:bldP spid="27" grpId="0"/>
      <p:bldP spid="27" grpId="1"/>
      <p:bldP spid="27" grpId="2"/>
      <p:bldP spid="27" grpId="3"/>
      <p:bldP spid="28" grpId="0"/>
      <p:bldP spid="28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8" grpId="0"/>
      <p:bldP spid="3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Hardware portion of trap handling</a:t>
            </a:r>
          </a:p>
          <a:p>
            <a:pPr lvl="1"/>
            <a:r>
              <a:rPr lang="en-GB" dirty="0" smtClean="0"/>
              <a:t>Trap cause as index into trap vector table for PC/PS</a:t>
            </a:r>
          </a:p>
          <a:p>
            <a:pPr lvl="1"/>
            <a:r>
              <a:rPr lang="en-GB" dirty="0" smtClean="0"/>
              <a:t>Load new processor status word, switch to supervisor mode</a:t>
            </a:r>
          </a:p>
          <a:p>
            <a:pPr lvl="1"/>
            <a:r>
              <a:rPr lang="en-GB" dirty="0" smtClean="0"/>
              <a:t>Push PC/PS of program that caused trap onto stack</a:t>
            </a:r>
          </a:p>
          <a:p>
            <a:pPr lvl="1"/>
            <a:r>
              <a:rPr lang="en-GB" dirty="0" smtClean="0"/>
              <a:t>Load PC (with address of 1st level handler)</a:t>
            </a:r>
          </a:p>
          <a:p>
            <a:r>
              <a:rPr lang="en-GB" dirty="0" smtClean="0"/>
              <a:t>Software portion of trap handling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level handler pushes all other registers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level handler gathers info, selects 2</a:t>
            </a:r>
            <a:r>
              <a:rPr lang="en-GB" baseline="30000" dirty="0" smtClean="0"/>
              <a:t>nd</a:t>
            </a:r>
            <a:r>
              <a:rPr lang="en-GB" dirty="0" smtClean="0"/>
              <a:t> level handler</a:t>
            </a:r>
          </a:p>
          <a:p>
            <a:pPr lvl="1"/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level handler actually deals with the problem</a:t>
            </a:r>
          </a:p>
          <a:p>
            <a:pPr lvl="2"/>
            <a:r>
              <a:rPr lang="en-GB" dirty="0" smtClean="0"/>
              <a:t>Handle the event, kill the process, return 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Stacking and </a:t>
            </a:r>
            <a:r>
              <a:rPr lang="en-US" dirty="0" err="1" smtClean="0"/>
              <a:t>Unstacking</a:t>
            </a:r>
            <a:r>
              <a:rPr lang="en-US" dirty="0" smtClean="0"/>
              <a:t> a System Call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4240" y="2115583"/>
            <a:ext cx="1382400" cy="172818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stack frames</a:t>
            </a:r>
          </a:p>
          <a:p>
            <a:pPr algn="ctr"/>
            <a:r>
              <a:rPr lang="en-US">
                <a:latin typeface="Arial" charset="0"/>
              </a:rPr>
              <a:t> from</a:t>
            </a:r>
          </a:p>
          <a:p>
            <a:pPr algn="ctr"/>
            <a:r>
              <a:rPr lang="en-US">
                <a:latin typeface="Arial" charset="0"/>
              </a:rPr>
              <a:t>application</a:t>
            </a:r>
          </a:p>
          <a:p>
            <a:pPr algn="ctr"/>
            <a:r>
              <a:rPr lang="en-US">
                <a:latin typeface="Arial" charset="0"/>
              </a:rPr>
              <a:t>computation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59680" y="2909106"/>
            <a:ext cx="16757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5120" y="1479036"/>
            <a:ext cx="194544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User-mode Stack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5201" y="1479036"/>
            <a:ext cx="25603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Supervisor-mode Stack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50560" y="2461219"/>
            <a:ext cx="483840" cy="1866436"/>
          </a:xfrm>
          <a:prstGeom prst="downArrow">
            <a:avLst>
              <a:gd name="adj1" fmla="val 50000"/>
              <a:gd name="adj2" fmla="val 96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945" tIns="41473" rIns="82945" bIns="41473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28000" y="4520635"/>
            <a:ext cx="1116488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direction</a:t>
            </a:r>
          </a:p>
          <a:p>
            <a:r>
              <a:rPr lang="en-US" dirty="0">
                <a:latin typeface="Arial" charset="0"/>
              </a:rPr>
              <a:t>of growth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16160" y="2046455"/>
            <a:ext cx="1382400" cy="62214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user mode</a:t>
            </a:r>
          </a:p>
          <a:p>
            <a:pPr algn="ctr"/>
            <a:r>
              <a:rPr lang="en-US" dirty="0">
                <a:latin typeface="Arial" charset="0"/>
              </a:rPr>
              <a:t>PC &amp; PS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16160" y="2737728"/>
            <a:ext cx="1382400" cy="89865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saved</a:t>
            </a:r>
          </a:p>
          <a:p>
            <a:pPr algn="ctr"/>
            <a:r>
              <a:rPr lang="en-US">
                <a:latin typeface="Arial" charset="0"/>
              </a:rPr>
              <a:t>user mode</a:t>
            </a:r>
          </a:p>
          <a:p>
            <a:pPr algn="ctr"/>
            <a:r>
              <a:rPr lang="en-US">
                <a:latin typeface="Arial" charset="0"/>
              </a:rPr>
              <a:t>registers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816160" y="3705510"/>
            <a:ext cx="1382400" cy="898654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parameters</a:t>
            </a:r>
          </a:p>
          <a:p>
            <a:pPr algn="ctr"/>
            <a:r>
              <a:rPr lang="en-US">
                <a:latin typeface="Arial" charset="0"/>
              </a:rPr>
              <a:t>to system</a:t>
            </a:r>
          </a:p>
          <a:p>
            <a:pPr algn="ctr"/>
            <a:r>
              <a:rPr lang="en-US">
                <a:latin typeface="Arial" charset="0"/>
              </a:rPr>
              <a:t>call handler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16160" y="4673291"/>
            <a:ext cx="1382400" cy="34563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return PC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816160" y="5088055"/>
            <a:ext cx="1382400" cy="898654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system call</a:t>
            </a:r>
          </a:p>
          <a:p>
            <a:pPr algn="ctr"/>
            <a:r>
              <a:rPr lang="en-US">
                <a:latin typeface="Arial" charset="0"/>
              </a:rPr>
              <a:t>handler</a:t>
            </a:r>
          </a:p>
          <a:p>
            <a:pPr algn="ctr"/>
            <a:r>
              <a:rPr lang="en-US">
                <a:latin typeface="Arial" charset="0"/>
              </a:rPr>
              <a:t>stack frame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254240" y="3843764"/>
            <a:ext cx="1382400" cy="55301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resumed</a:t>
            </a:r>
          </a:p>
          <a:p>
            <a:pPr algn="ctr"/>
            <a:r>
              <a:rPr lang="en-US" dirty="0">
                <a:latin typeface="Arial" charset="0"/>
              </a:rPr>
              <a:t>computation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User-Mode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Return is opposite of interrupt/trap entry</a:t>
            </a:r>
          </a:p>
          <a:p>
            <a:pPr lvl="1"/>
            <a:r>
              <a:rPr lang="en-GB" dirty="0" smtClean="0"/>
              <a:t>2nd level handler returns to 1st level handler</a:t>
            </a:r>
          </a:p>
          <a:p>
            <a:pPr lvl="1"/>
            <a:r>
              <a:rPr lang="en-GB" dirty="0" smtClean="0"/>
              <a:t>1st level handler restores all registers from stack</a:t>
            </a:r>
          </a:p>
          <a:p>
            <a:pPr lvl="1"/>
            <a:r>
              <a:rPr lang="en-GB" dirty="0" smtClean="0"/>
              <a:t>Use privileged return instruction to restore PC/PS</a:t>
            </a:r>
          </a:p>
          <a:p>
            <a:pPr lvl="1"/>
            <a:r>
              <a:rPr lang="en-GB" dirty="0" smtClean="0"/>
              <a:t>Resume user-mode execution at next instruction</a:t>
            </a:r>
          </a:p>
          <a:p>
            <a:r>
              <a:rPr lang="en-GB" dirty="0" smtClean="0"/>
              <a:t>Saved registers can be changed before return</a:t>
            </a:r>
          </a:p>
          <a:p>
            <a:pPr lvl="1"/>
            <a:r>
              <a:rPr lang="en-GB" dirty="0" smtClean="0"/>
              <a:t>Change stacked user r0 to reflect return code</a:t>
            </a:r>
          </a:p>
          <a:p>
            <a:pPr lvl="1"/>
            <a:r>
              <a:rPr lang="en-GB" dirty="0" smtClean="0"/>
              <a:t>Change stacked user PS to reflect success/failure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13320" y="3897212"/>
            <a:ext cx="6497280" cy="2465539"/>
            <a:chOff x="2113320" y="3948012"/>
            <a:chExt cx="6497280" cy="2465539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113320" y="4413181"/>
              <a:ext cx="6497280" cy="15899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113320" y="3948012"/>
              <a:ext cx="0" cy="3960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8610600" y="6017510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182440" y="4097179"/>
              <a:ext cx="10259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0x00000000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433022" y="6019800"/>
              <a:ext cx="9489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0xFFFFFFFF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182440" y="4482308"/>
              <a:ext cx="1520640" cy="55301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shared code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841320" y="4482308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data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7020840" y="5380963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stack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Program vs. Process Address Space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1465147"/>
            <a:ext cx="1382400" cy="1049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1 </a:t>
            </a:r>
            <a:r>
              <a:rPr lang="en-US" sz="1300" b="1" u="sng" dirty="0" smtClean="0"/>
              <a:t>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code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</a:t>
            </a:r>
            <a:r>
              <a:rPr lang="en-US" sz="1300" dirty="0" smtClean="0"/>
              <a:t>###</a:t>
            </a:r>
            <a:endParaRPr lang="en-US" sz="13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75600" y="1524000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3 </a:t>
            </a:r>
            <a:r>
              <a:rPr lang="en-US" sz="1300" b="1" u="sng" dirty="0" smtClean="0"/>
              <a:t>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sym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</a:t>
            </a:r>
            <a:r>
              <a:rPr lang="en-US" sz="1300" dirty="0" smtClean="0"/>
              <a:t>###</a:t>
            </a:r>
            <a:endParaRPr lang="en-US" sz="1300" dirty="0"/>
          </a:p>
          <a:p>
            <a:endParaRPr lang="en-US" sz="13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2590800"/>
            <a:ext cx="1382400" cy="838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compiled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62400" y="2590800"/>
            <a:ext cx="1382400" cy="838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initialized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values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2590800"/>
            <a:ext cx="1382400" cy="81150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14400" y="1447800"/>
            <a:ext cx="138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ELF header</a:t>
            </a:r>
          </a:p>
          <a:p>
            <a:r>
              <a:rPr lang="en-US" sz="1300" b="1" dirty="0" smtClean="0"/>
              <a:t>target </a:t>
            </a:r>
            <a:r>
              <a:rPr lang="en-US" sz="1300" b="1" dirty="0"/>
              <a:t>ISA</a:t>
            </a:r>
          </a:p>
          <a:p>
            <a:r>
              <a:rPr lang="en-US" sz="1300" b="1" dirty="0"/>
              <a:t># load sections</a:t>
            </a:r>
          </a:p>
          <a:p>
            <a:r>
              <a:rPr lang="en-US" sz="1300" b="1" dirty="0"/>
              <a:t># info sections</a:t>
            </a:r>
          </a:p>
          <a:p>
            <a:endParaRPr lang="en-US" sz="1300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962400" y="1524001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2 </a:t>
            </a:r>
            <a:r>
              <a:rPr lang="en-US" sz="1300" b="1" u="sng" dirty="0" smtClean="0"/>
              <a:t>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data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</a:t>
            </a:r>
            <a:r>
              <a:rPr lang="en-US" sz="1300" dirty="0" smtClean="0"/>
              <a:t>###</a:t>
            </a:r>
            <a:endParaRPr lang="en-US" sz="1300" dirty="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91492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0468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lib2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182440" y="5380963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 dirty="0"/>
              <a:t>shared lib3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113320" y="6003108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926440" y="3929290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99556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7435560" y="394801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50468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0x0110000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2182440" y="6019800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4200" y="2159000"/>
            <a:ext cx="194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/>
                <a:cs typeface="Times New Roman"/>
              </a:rPr>
              <a:t>Program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093" y="4819426"/>
            <a:ext cx="16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/>
                <a:cs typeface="Times New Roman"/>
              </a:rPr>
              <a:t>Process</a:t>
            </a:r>
            <a:endParaRPr lang="en-US" sz="3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1" animBg="1"/>
      <p:bldP spid="26" grpId="0" animBg="1"/>
      <p:bldP spid="27" grpId="0"/>
      <p:bldP spid="28" grpId="0" animBg="1"/>
      <p:bldP spid="29" grpId="0"/>
      <p:bldP spid="31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things are worth waiting for</a:t>
            </a:r>
          </a:p>
          <a:p>
            <a:pPr lvl="1"/>
            <a:r>
              <a:rPr lang="en-US" dirty="0" smtClean="0"/>
              <a:t>When I read(), I want to wait for the data</a:t>
            </a:r>
          </a:p>
          <a:p>
            <a:r>
              <a:rPr lang="en-US" dirty="0" smtClean="0"/>
              <a:t>Sometimes waiting doesn’t make sense</a:t>
            </a:r>
          </a:p>
          <a:p>
            <a:pPr lvl="1"/>
            <a:r>
              <a:rPr lang="en-US" dirty="0" smtClean="0"/>
              <a:t>I want to do something else while waiting</a:t>
            </a:r>
          </a:p>
          <a:p>
            <a:pPr lvl="1"/>
            <a:r>
              <a:rPr lang="en-US" dirty="0" smtClean="0"/>
              <a:t>I have multiple operations outstanding</a:t>
            </a:r>
          </a:p>
          <a:p>
            <a:pPr lvl="1"/>
            <a:r>
              <a:rPr lang="en-US" dirty="0" smtClean="0"/>
              <a:t>Some events demand very prompt attention</a:t>
            </a:r>
          </a:p>
          <a:p>
            <a:r>
              <a:rPr lang="en-US" dirty="0" smtClean="0"/>
              <a:t>We need event completion call-backs</a:t>
            </a:r>
          </a:p>
          <a:p>
            <a:pPr lvl="1"/>
            <a:r>
              <a:rPr lang="en-US" dirty="0" smtClean="0"/>
              <a:t>This is a common programming paradigm</a:t>
            </a:r>
          </a:p>
          <a:p>
            <a:pPr lvl="1"/>
            <a:r>
              <a:rPr lang="en-US" dirty="0" smtClean="0"/>
              <a:t>Computers support interrupts (similar to traps)</a:t>
            </a:r>
          </a:p>
          <a:p>
            <a:pPr lvl="1"/>
            <a:r>
              <a:rPr lang="en-US" dirty="0" smtClean="0"/>
              <a:t>Commonly associated with I/O devices and timers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User-Mode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OS defines numerous types of signals</a:t>
            </a:r>
          </a:p>
          <a:p>
            <a:pPr lvl="1"/>
            <a:r>
              <a:rPr lang="en-GB" dirty="0" smtClean="0"/>
              <a:t>Exceptions, operator actions, communication</a:t>
            </a:r>
          </a:p>
          <a:p>
            <a:r>
              <a:rPr lang="en-GB" dirty="0" smtClean="0"/>
              <a:t>Processes can control their handling</a:t>
            </a:r>
          </a:p>
          <a:p>
            <a:pPr lvl="1"/>
            <a:r>
              <a:rPr lang="en-GB" dirty="0" smtClean="0"/>
              <a:t>Ignore this signal (pretend it never happened)</a:t>
            </a:r>
          </a:p>
          <a:p>
            <a:pPr lvl="1"/>
            <a:r>
              <a:rPr lang="en-GB" dirty="0" smtClean="0"/>
              <a:t>Designate a handler for this signal</a:t>
            </a:r>
          </a:p>
          <a:p>
            <a:pPr lvl="1"/>
            <a:r>
              <a:rPr lang="en-GB" dirty="0" smtClean="0"/>
              <a:t>Default action (typically kill or </a:t>
            </a:r>
            <a:r>
              <a:rPr lang="en-GB" dirty="0" err="1" smtClean="0"/>
              <a:t>coredump</a:t>
            </a:r>
            <a:r>
              <a:rPr lang="en-GB" dirty="0" smtClean="0"/>
              <a:t> process)</a:t>
            </a:r>
          </a:p>
          <a:p>
            <a:r>
              <a:rPr lang="en-GB" dirty="0" smtClean="0"/>
              <a:t>Analogous to hardware traps/interrupts</a:t>
            </a:r>
          </a:p>
          <a:p>
            <a:pPr lvl="1"/>
            <a:r>
              <a:rPr lang="en-GB" dirty="0" smtClean="0"/>
              <a:t>But implemented by the operating system</a:t>
            </a:r>
          </a:p>
          <a:p>
            <a:pPr lvl="1"/>
            <a:r>
              <a:rPr lang="en-GB" dirty="0" smtClean="0"/>
              <a:t>Delivered to user mode processes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Process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shared responsibility</a:t>
            </a:r>
          </a:p>
          <a:p>
            <a:r>
              <a:rPr lang="en-US" dirty="0" smtClean="0"/>
              <a:t>The process itself takes care of its own stack</a:t>
            </a:r>
          </a:p>
          <a:p>
            <a:r>
              <a:rPr lang="en-US" dirty="0" smtClean="0"/>
              <a:t>And the contents of its memory </a:t>
            </a:r>
          </a:p>
          <a:p>
            <a:r>
              <a:rPr lang="en-US" dirty="0" smtClean="0"/>
              <a:t>The OS keeps track of resources that have been allocated to the process</a:t>
            </a:r>
          </a:p>
          <a:p>
            <a:pPr lvl="1"/>
            <a:r>
              <a:rPr lang="en-US" dirty="0" smtClean="0"/>
              <a:t>Which memory</a:t>
            </a:r>
          </a:p>
          <a:p>
            <a:pPr lvl="1"/>
            <a:r>
              <a:rPr lang="en-US" dirty="0" smtClean="0"/>
              <a:t>Open files and devices</a:t>
            </a:r>
          </a:p>
          <a:p>
            <a:pPr lvl="1"/>
            <a:r>
              <a:rPr lang="en-US" dirty="0" smtClean="0"/>
              <a:t>Supervisor stack</a:t>
            </a:r>
          </a:p>
          <a:p>
            <a:pPr lvl="1"/>
            <a:r>
              <a:rPr lang="en-US" dirty="0" smtClean="0"/>
              <a:t>And many other things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0928" y="553767"/>
            <a:ext cx="5681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important process state element is whether a process is ready to run</a:t>
            </a:r>
          </a:p>
          <a:p>
            <a:pPr lvl="1"/>
            <a:r>
              <a:rPr lang="en-US" dirty="0" smtClean="0"/>
              <a:t>No point in dispatching it if it isn’t</a:t>
            </a:r>
          </a:p>
          <a:p>
            <a:r>
              <a:rPr lang="en-US" dirty="0" smtClean="0"/>
              <a:t>Why might it not be?</a:t>
            </a:r>
          </a:p>
          <a:p>
            <a:r>
              <a:rPr lang="en-US" dirty="0" smtClean="0"/>
              <a:t>Perhaps it’s waiting for I/O </a:t>
            </a:r>
          </a:p>
          <a:p>
            <a:r>
              <a:rPr lang="en-US" dirty="0" smtClean="0"/>
              <a:t>Or for some resource request to be satisfied</a:t>
            </a:r>
          </a:p>
          <a:p>
            <a:r>
              <a:rPr lang="en-US" dirty="0" smtClean="0"/>
              <a:t>The OS keeps track of whether a process is blocked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Blocking and</a:t>
            </a:r>
            <a:r>
              <a:rPr lang="en-GB" dirty="0" smtClean="0"/>
              <a:t> Unblocking </a:t>
            </a:r>
            <a:r>
              <a:rPr lang="en-GB" dirty="0"/>
              <a:t>P</a:t>
            </a:r>
            <a:r>
              <a:rPr lang="en-GB" dirty="0" smtClean="0"/>
              <a:t>rocesses</a:t>
            </a: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415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Why do we block processes?</a:t>
            </a:r>
          </a:p>
          <a:p>
            <a:pPr lvl="1"/>
            <a:r>
              <a:rPr lang="en-GB" dirty="0" smtClean="0"/>
              <a:t>Blocked</a:t>
            </a:r>
            <a:r>
              <a:rPr lang="en-GB" dirty="0"/>
              <a:t>/unblocked are merely notes to scheduler</a:t>
            </a:r>
            <a:endParaRPr lang="en-GB" dirty="0" smtClean="0"/>
          </a:p>
          <a:p>
            <a:pPr lvl="1"/>
            <a:r>
              <a:rPr lang="en-GB" dirty="0" smtClean="0"/>
              <a:t>So the scheduler knows not to choose them</a:t>
            </a:r>
          </a:p>
          <a:p>
            <a:pPr lvl="1"/>
            <a:r>
              <a:rPr lang="en-GB" dirty="0" smtClean="0"/>
              <a:t>And so other parts of OS know if they later need to unblock</a:t>
            </a:r>
          </a:p>
          <a:p>
            <a:r>
              <a:rPr lang="en-GB" dirty="0" smtClean="0"/>
              <a:t>Any part of OS </a:t>
            </a:r>
            <a:r>
              <a:rPr lang="en-GB" dirty="0"/>
              <a:t>can set</a:t>
            </a:r>
            <a:r>
              <a:rPr lang="en-GB" dirty="0" smtClean="0"/>
              <a:t> blocks, any part </a:t>
            </a:r>
            <a:r>
              <a:rPr lang="en-GB" dirty="0"/>
              <a:t>can change </a:t>
            </a:r>
            <a:r>
              <a:rPr lang="en-GB" dirty="0" smtClean="0"/>
              <a:t>them</a:t>
            </a:r>
          </a:p>
          <a:p>
            <a:pPr lvl="1"/>
            <a:r>
              <a:rPr lang="en-GB" dirty="0" smtClean="0"/>
              <a:t>And a process can ask to be blocked itself</a:t>
            </a:r>
          </a:p>
          <a:p>
            <a:r>
              <a:rPr lang="en-GB" dirty="0" smtClean="0"/>
              <a:t>Usually </a:t>
            </a:r>
            <a:r>
              <a:rPr lang="en-GB" dirty="0"/>
              <a:t>happens in a resource manager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process needs an unavailable resource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hange </a:t>
            </a:r>
            <a:r>
              <a:rPr lang="en-GB" dirty="0"/>
              <a:t>process's scheduling state to "</a:t>
            </a:r>
            <a:r>
              <a:rPr lang="en-GB" dirty="0" smtClean="0"/>
              <a:t>blocked”</a:t>
            </a:r>
          </a:p>
          <a:p>
            <a:pPr lvl="2"/>
            <a:r>
              <a:rPr lang="en-GB" dirty="0"/>
              <a:t>C</a:t>
            </a:r>
            <a:r>
              <a:rPr lang="en-GB" dirty="0" smtClean="0"/>
              <a:t>all </a:t>
            </a:r>
            <a:r>
              <a:rPr lang="en-GB" dirty="0"/>
              <a:t>the scheduler and yield the CPU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the required resource becomes available</a:t>
            </a:r>
            <a:endParaRPr lang="en-GB" dirty="0" smtClean="0"/>
          </a:p>
          <a:p>
            <a:pPr lvl="2"/>
            <a:r>
              <a:rPr lang="en-GB" dirty="0"/>
              <a:t>C</a:t>
            </a:r>
            <a:r>
              <a:rPr lang="en-GB" dirty="0" smtClean="0"/>
              <a:t>hange </a:t>
            </a:r>
            <a:r>
              <a:rPr lang="en-GB" dirty="0"/>
              <a:t>process's scheduling state to "</a:t>
            </a:r>
            <a:r>
              <a:rPr lang="en-GB" dirty="0" smtClean="0"/>
              <a:t>ready”</a:t>
            </a:r>
          </a:p>
          <a:p>
            <a:pPr lvl="2"/>
            <a:r>
              <a:rPr lang="en-GB" dirty="0"/>
              <a:t>N</a:t>
            </a:r>
            <a:r>
              <a:rPr lang="en-GB" dirty="0" smtClean="0"/>
              <a:t>otify </a:t>
            </a:r>
            <a:r>
              <a:rPr lang="en-GB" dirty="0"/>
              <a:t>scheduler that a change has occurred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can only run out of main memory</a:t>
            </a:r>
          </a:p>
          <a:p>
            <a:pPr lvl="1"/>
            <a:r>
              <a:rPr lang="en-US" dirty="0" smtClean="0"/>
              <a:t>CPU can only execute instructions stored in that memory</a:t>
            </a:r>
          </a:p>
          <a:p>
            <a:r>
              <a:rPr lang="en-US" dirty="0" smtClean="0"/>
              <a:t>Sometimes we move processes out of main memory to secondary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E.g., a disk drive</a:t>
            </a:r>
            <a:endParaRPr lang="en-US" dirty="0" smtClean="0"/>
          </a:p>
          <a:p>
            <a:pPr lvl="1"/>
            <a:r>
              <a:rPr lang="en-US" dirty="0" smtClean="0"/>
              <a:t>Expecting that </a:t>
            </a:r>
            <a:r>
              <a:rPr lang="en-US" dirty="0" smtClean="0"/>
              <a:t>we’ll move them back later</a:t>
            </a:r>
          </a:p>
          <a:p>
            <a:r>
              <a:rPr lang="en-US" dirty="0" smtClean="0"/>
              <a:t>Usually because of resource shortages</a:t>
            </a:r>
          </a:p>
          <a:p>
            <a:pPr lvl="1"/>
            <a:r>
              <a:rPr lang="en-US" dirty="0" smtClean="0"/>
              <a:t>Particularly memory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en-GB" dirty="0" smtClean="0"/>
              <a:t> We </a:t>
            </a:r>
            <a:r>
              <a:rPr lang="en-GB" dirty="0"/>
              <a:t>S</a:t>
            </a:r>
            <a:r>
              <a:rPr lang="en-GB" dirty="0" smtClean="0"/>
              <a:t>wap</a:t>
            </a:r>
            <a:endParaRPr lang="en-GB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To make best </a:t>
            </a:r>
            <a:r>
              <a:rPr lang="en-GB" dirty="0"/>
              <a:t>use of a limited amount of memory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process can only execute if it is in memory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ax </a:t>
            </a:r>
            <a:r>
              <a:rPr lang="en-GB" dirty="0"/>
              <a:t>number of processes is limited by memory size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it isn't READY, it doesn't need to be in memory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wap </a:t>
            </a:r>
            <a:r>
              <a:rPr lang="en-GB" dirty="0"/>
              <a:t>it out and make room for some other process</a:t>
            </a:r>
            <a:endParaRPr lang="en-GB" dirty="0" smtClean="0"/>
          </a:p>
          <a:p>
            <a:r>
              <a:rPr lang="en-GB" dirty="0" smtClean="0"/>
              <a:t>We don’t swap out all blocked processes</a:t>
            </a:r>
          </a:p>
          <a:p>
            <a:pPr lvl="1"/>
            <a:r>
              <a:rPr lang="en-GB" dirty="0" smtClean="0"/>
              <a:t>Swapping is expensive</a:t>
            </a:r>
          </a:p>
          <a:p>
            <a:pPr lvl="1"/>
            <a:r>
              <a:rPr lang="en-GB" dirty="0" smtClean="0"/>
              <a:t>And also expensive to bring them back</a:t>
            </a:r>
          </a:p>
          <a:p>
            <a:pPr lvl="1"/>
            <a:r>
              <a:rPr lang="en-GB" dirty="0" smtClean="0"/>
              <a:t>Typically only done when resources are tight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Mechanics of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Process’ state is stored in parts of main memory</a:t>
            </a:r>
          </a:p>
          <a:p>
            <a:r>
              <a:rPr lang="en-US" dirty="0" smtClean="0"/>
              <a:t>Copy them out to secondary storage</a:t>
            </a:r>
          </a:p>
          <a:p>
            <a:pPr lvl="1"/>
            <a:r>
              <a:rPr lang="en-US" dirty="0" smtClean="0"/>
              <a:t>If you’re lucky and careful, some don’t need to be copied</a:t>
            </a:r>
          </a:p>
          <a:p>
            <a:r>
              <a:rPr lang="en-US" dirty="0" smtClean="0"/>
              <a:t>Alter the process descriptor to indicate what you did</a:t>
            </a:r>
          </a:p>
          <a:p>
            <a:r>
              <a:rPr lang="en-US" dirty="0" smtClean="0"/>
              <a:t>Give the freed resources to another process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 sz="2800" dirty="0" smtClean="0"/>
              <a:t>When whatever blocked the process you swapped is cleared, you can swap back</a:t>
            </a:r>
          </a:p>
          <a:p>
            <a:pPr lvl="1"/>
            <a:r>
              <a:rPr lang="en-US" sz="2400" dirty="0" smtClean="0"/>
              <a:t>Assuming there’s space</a:t>
            </a:r>
          </a:p>
          <a:p>
            <a:r>
              <a:rPr lang="en-US" sz="2800" dirty="0" smtClean="0"/>
              <a:t>Reallocate required memory and copy state back from secondary storage</a:t>
            </a:r>
          </a:p>
          <a:p>
            <a:pPr lvl="1"/>
            <a:r>
              <a:rPr lang="en-US" sz="2400" dirty="0" smtClean="0"/>
              <a:t>Both stack and heap</a:t>
            </a:r>
          </a:p>
          <a:p>
            <a:r>
              <a:rPr lang="en-US" sz="2800" dirty="0" smtClean="0"/>
              <a:t>Unblock the process’ descriptor to make it eligible for scheduling</a:t>
            </a:r>
          </a:p>
          <a:p>
            <a:r>
              <a:rPr lang="en-US" sz="2800" dirty="0" smtClean="0"/>
              <a:t>Ready swapped processes need not be brought back immediately</a:t>
            </a:r>
          </a:p>
          <a:p>
            <a:pPr lvl="1"/>
            <a:r>
              <a:rPr lang="en-US" sz="2400" dirty="0" smtClean="0"/>
              <a:t>But they won’t get any cycles till you do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some memory addresses reserved for its private use</a:t>
            </a:r>
          </a:p>
          <a:p>
            <a:r>
              <a:rPr lang="en-US" dirty="0" smtClean="0"/>
              <a:t>That set of addresses is called its address space</a:t>
            </a:r>
          </a:p>
          <a:p>
            <a:r>
              <a:rPr lang="en-US" dirty="0" smtClean="0"/>
              <a:t>A process’ address space is made up of all memory locations that the process can address</a:t>
            </a:r>
          </a:p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provide the illusion that the process has all of memory in its address space</a:t>
            </a:r>
          </a:p>
          <a:p>
            <a:pPr lvl="1"/>
            <a:r>
              <a:rPr lang="en-US" dirty="0" smtClean="0"/>
              <a:t>But that’s not true, under the covers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Address Space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required memory elements for a process must be put somewhere in a its address space</a:t>
            </a:r>
          </a:p>
          <a:p>
            <a:r>
              <a:rPr lang="en-US" dirty="0" smtClean="0"/>
              <a:t>Different types of memory elements have different requirements</a:t>
            </a:r>
          </a:p>
          <a:p>
            <a:pPr lvl="1"/>
            <a:r>
              <a:rPr lang="en-US" dirty="0" smtClean="0"/>
              <a:t>Code is not writable but must be executable</a:t>
            </a:r>
          </a:p>
          <a:p>
            <a:pPr lvl="1"/>
            <a:r>
              <a:rPr lang="en-US" dirty="0" smtClean="0"/>
              <a:t>Stacks are readable and writable but not executable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Each operating system has some strategy for where to put these process memory segments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Layout of Unix Processes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7143"/>
            <a:ext cx="8229600" cy="2069557"/>
          </a:xfrm>
        </p:spPr>
        <p:txBody>
          <a:bodyPr/>
          <a:lstStyle/>
          <a:p>
            <a:r>
              <a:rPr lang="en-US" dirty="0" smtClean="0"/>
              <a:t>In Unix systems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Code segments are statically sized</a:t>
            </a:r>
          </a:p>
          <a:p>
            <a:pPr lvl="1"/>
            <a:r>
              <a:rPr lang="en-US" dirty="0" smtClean="0"/>
              <a:t>Data segment grows up</a:t>
            </a:r>
          </a:p>
          <a:p>
            <a:pPr lvl="1"/>
            <a:r>
              <a:rPr lang="en-US" dirty="0" smtClean="0"/>
              <a:t>Stack segment grows down</a:t>
            </a:r>
          </a:p>
          <a:p>
            <a:r>
              <a:rPr lang="en-US" dirty="0" smtClean="0"/>
              <a:t>They aren’t allowed to meet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5025" y="1846806"/>
            <a:ext cx="6858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45025" y="2781843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03025" y="2746918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21225" y="3066006"/>
            <a:ext cx="1257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0x00000000</a:t>
            </a:r>
            <a:endParaRPr lang="en-US">
              <a:latin typeface="Times New Roman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55225" y="3066006"/>
            <a:ext cx="135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0xFFFFFFFF</a:t>
            </a:r>
            <a:endParaRPr lang="en-US">
              <a:latin typeface="Times New Roman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97425" y="1999206"/>
            <a:ext cx="1676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6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74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95473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8425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32325" y="6019800"/>
            <a:ext cx="5151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aseline="30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latin typeface="Times New Roman"/>
                <a:cs typeface="Times New Roman"/>
              </a:rPr>
              <a:t>Linux is one type of Unix system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Code Segments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Load module (output of linkage editor)</a:t>
            </a:r>
          </a:p>
          <a:p>
            <a:pPr lvl="1"/>
            <a:r>
              <a:rPr lang="en-GB" dirty="0" smtClean="0"/>
              <a:t>All external references have been resolved</a:t>
            </a:r>
          </a:p>
          <a:p>
            <a:pPr lvl="1"/>
            <a:r>
              <a:rPr lang="en-GB" dirty="0" smtClean="0"/>
              <a:t>All modules combined into a few segments</a:t>
            </a:r>
          </a:p>
          <a:p>
            <a:pPr lvl="1"/>
            <a:r>
              <a:rPr lang="en-GB" dirty="0" smtClean="0"/>
              <a:t>Includes multiple segments (text, data, BSS)</a:t>
            </a:r>
          </a:p>
          <a:p>
            <a:r>
              <a:rPr lang="en-GB" dirty="0" smtClean="0"/>
              <a:t>Code must be loaded into memory</a:t>
            </a:r>
          </a:p>
          <a:p>
            <a:pPr lvl="1"/>
            <a:r>
              <a:rPr lang="en-GB" dirty="0" smtClean="0"/>
              <a:t>A virtual code segment must be created</a:t>
            </a:r>
          </a:p>
          <a:p>
            <a:pPr lvl="1"/>
            <a:r>
              <a:rPr lang="en-GB" dirty="0" smtClean="0"/>
              <a:t>Code must be read in from the load module</a:t>
            </a:r>
          </a:p>
          <a:p>
            <a:pPr lvl="1"/>
            <a:r>
              <a:rPr lang="en-GB" dirty="0" smtClean="0"/>
              <a:t>Map segment into virtual address space</a:t>
            </a:r>
          </a:p>
          <a:p>
            <a:r>
              <a:rPr lang="en-GB" dirty="0" smtClean="0"/>
              <a:t>Code segments are read/only and sharable</a:t>
            </a:r>
          </a:p>
          <a:p>
            <a:pPr lvl="1"/>
            <a:r>
              <a:rPr lang="en-GB" dirty="0" smtClean="0"/>
              <a:t>Many processes can use the same code segments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39582</TotalTime>
  <Words>3589</Words>
  <Application>Microsoft Macintosh PowerPoint</Application>
  <PresentationFormat>On-screen Show (4:3)</PresentationFormat>
  <Paragraphs>577</Paragraphs>
  <Slides>58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Theme</vt:lpstr>
      <vt:lpstr>Operating System Principles: Processes, Execution, and State CS 111 Operating Systems  Peter Reiher </vt:lpstr>
      <vt:lpstr>Outline</vt:lpstr>
      <vt:lpstr>What Is a Process?</vt:lpstr>
      <vt:lpstr>What is “State”?</vt:lpstr>
      <vt:lpstr>Program vs. Process Address Space</vt:lpstr>
      <vt:lpstr>Process Address Spaces</vt:lpstr>
      <vt:lpstr>Process Address Space Layout</vt:lpstr>
      <vt:lpstr>Layout of Unix Processes in Memory</vt:lpstr>
      <vt:lpstr>Address Space: Code Segments</vt:lpstr>
      <vt:lpstr>Address Space: Data Segments</vt:lpstr>
      <vt:lpstr>Processes and Stack Frames</vt:lpstr>
      <vt:lpstr>Address Space: Stack Segment</vt:lpstr>
      <vt:lpstr>Address Space: Shared Libraries</vt:lpstr>
      <vt:lpstr>Other Process State</vt:lpstr>
      <vt:lpstr>OS State For a Process</vt:lpstr>
      <vt:lpstr>Process Descriptors</vt:lpstr>
      <vt:lpstr>Linux Process Control Block</vt:lpstr>
      <vt:lpstr>Other Process State</vt:lpstr>
      <vt:lpstr>Handling Processes</vt:lpstr>
      <vt:lpstr>Where Do Processes Come From?</vt:lpstr>
      <vt:lpstr>Creating a Process Descriptor</vt:lpstr>
      <vt:lpstr>What Else Does a  New Process Need?</vt:lpstr>
      <vt:lpstr>Choices for Process Creation</vt:lpstr>
      <vt:lpstr>Starting With a Blank Process</vt:lpstr>
      <vt:lpstr>Windows Process Creation</vt:lpstr>
      <vt:lpstr>Process Forking</vt:lpstr>
      <vt:lpstr>Why Did Unix Use Forking?</vt:lpstr>
      <vt:lpstr>What Happens After a Fork?</vt:lpstr>
      <vt:lpstr>Forking and the Data Segments</vt:lpstr>
      <vt:lpstr>Forking and Copy on Write</vt:lpstr>
      <vt:lpstr>But Fork Isn’t What  I Usually Want!</vt:lpstr>
      <vt:lpstr>The exec Call</vt:lpstr>
      <vt:lpstr>How Does the OS Handle Exec?</vt:lpstr>
      <vt:lpstr>Loading Programs Into Processes</vt:lpstr>
      <vt:lpstr>Loading Programs</vt:lpstr>
      <vt:lpstr>Program to Process Transition</vt:lpstr>
      <vt:lpstr>Destroying Processes</vt:lpstr>
      <vt:lpstr>What Must the OS Do to  Terminate a Process?</vt:lpstr>
      <vt:lpstr>Running Processes</vt:lpstr>
      <vt:lpstr>Loading a Process</vt:lpstr>
      <vt:lpstr>How a Process Runs on an OS</vt:lpstr>
      <vt:lpstr>Limited Direct Execution</vt:lpstr>
      <vt:lpstr>Exceptions</vt:lpstr>
      <vt:lpstr>Asynchronous Exceptions</vt:lpstr>
      <vt:lpstr>Using Traps for System Calls</vt:lpstr>
      <vt:lpstr>System Call Trap Gates</vt:lpstr>
      <vt:lpstr>Trap Handling</vt:lpstr>
      <vt:lpstr>Stacking and Unstacking a System Call</vt:lpstr>
      <vt:lpstr>Returning to User-Mode</vt:lpstr>
      <vt:lpstr>Asynchronous Events</vt:lpstr>
      <vt:lpstr>User-Mode Signal Handling</vt:lpstr>
      <vt:lpstr>Managing Process State</vt:lpstr>
      <vt:lpstr>Blocked Processes</vt:lpstr>
      <vt:lpstr>Blocking and Unblocking Processes</vt:lpstr>
      <vt:lpstr>Swapping Processes</vt:lpstr>
      <vt:lpstr>Why We Swap</vt:lpstr>
      <vt:lpstr>Basic Mechanics of Swapping</vt:lpstr>
      <vt:lpstr>Swapping Back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48</cp:revision>
  <cp:lastPrinted>2014-01-03T23:50:58Z</cp:lastPrinted>
  <dcterms:created xsi:type="dcterms:W3CDTF">2016-09-23T02:36:11Z</dcterms:created>
  <dcterms:modified xsi:type="dcterms:W3CDTF">2016-09-23T03:37:04Z</dcterms:modified>
</cp:coreProperties>
</file>