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8" r:id="rId2"/>
    <p:sldId id="261" r:id="rId3"/>
    <p:sldId id="262" r:id="rId4"/>
    <p:sldId id="323" r:id="rId5"/>
    <p:sldId id="322" r:id="rId6"/>
    <p:sldId id="325" r:id="rId7"/>
    <p:sldId id="324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Management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 Allocation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Pre-allocate partitions for </a:t>
            </a:r>
            <a:r>
              <a:rPr lang="en-GB" sz="3600" i="1" dirty="0" err="1" smtClean="0">
                <a:latin typeface="Times New Roman" pitchFamily="-98" charset="0"/>
                <a:ea typeface="ＭＳ Ｐゴシック" pitchFamily="-98" charset="-128"/>
              </a:rPr>
              <a:t>n</a:t>
            </a:r>
            <a:r>
              <a:rPr lang="en-GB" sz="3600" i="1" dirty="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processes</a:t>
            </a:r>
            <a:endParaRPr lang="en-GB" sz="36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One or more per process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Reserving space for largest possible process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Partitions come in one or a few set sizes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Very easy to implement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Common in old batch processing systems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Allocation/</a:t>
            </a:r>
            <a:r>
              <a:rPr lang="en-GB" sz="3200" dirty="0" err="1" smtClean="0">
                <a:latin typeface="Times New Roman" pitchFamily="-98" charset="0"/>
                <a:ea typeface="ＭＳ Ｐゴシック" pitchFamily="-98" charset="-128"/>
              </a:rPr>
              <a:t>deallocation</a:t>
            </a: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 very cheap and easy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Well suited to well-known job mix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3050" y="503238"/>
            <a:ext cx="6037263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Protection and Fixed Partitions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Need to enforce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prevent one process from accessing another’s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Could use hardware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for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this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purpose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Special registers that contain the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Only accept addresses within the register values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Basic scheme doesn’t use virtual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The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 Concept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54063" y="1447800"/>
            <a:ext cx="1609725" cy="53498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401763" y="2060575"/>
            <a:ext cx="427037" cy="301625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8688" y="2362200"/>
            <a:ext cx="1281112" cy="1027113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864" y="2258993"/>
              <a:ext cx="663727" cy="203117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172" y="2693791"/>
              <a:ext cx="276288" cy="326892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681" y="2577157"/>
              <a:ext cx="231681" cy="15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720" y="2689030"/>
              <a:ext cx="284227" cy="50938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369" y="2544608"/>
              <a:ext cx="231681" cy="5716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78" y="2543006"/>
              <a:ext cx="265004" cy="10321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3788" y="3581400"/>
            <a:ext cx="4646612" cy="2786063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6958" y="2872858"/>
              <a:ext cx="2411440" cy="54938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166" y="4051013"/>
              <a:ext cx="1003311" cy="88917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4" y="1807866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467" y="3732658"/>
              <a:ext cx="628773" cy="79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478" y="4038310"/>
              <a:ext cx="1031887" cy="138457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180" y="3936730"/>
                <a:ext cx="1201751" cy="393777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635" y="4330507"/>
                <a:ext cx="427043" cy="990793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605" y="3618354"/>
              <a:ext cx="628773" cy="21113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8271" y="3594551"/>
              <a:ext cx="717690" cy="3730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79775" y="4284663"/>
            <a:ext cx="2587625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2950" y="46609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8188" y="5727700"/>
            <a:ext cx="2589212" cy="538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48000" y="1868488"/>
            <a:ext cx="1243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Registers</a:t>
            </a:r>
            <a:endParaRPr lang="en-US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568282" y="15081"/>
            <a:ext cx="0" cy="30178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976144" y="3625056"/>
            <a:ext cx="42037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880100" y="5729288"/>
            <a:ext cx="2197100" cy="15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59363" y="1752600"/>
            <a:ext cx="286543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662612" y="4002088"/>
            <a:ext cx="4525963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867400" y="6246813"/>
            <a:ext cx="2057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2590800" cy="3175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28544" y="3625056"/>
            <a:ext cx="31369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867400" y="5181600"/>
            <a:ext cx="1828800" cy="127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2359025"/>
            <a:ext cx="2362200" cy="31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80894" y="3936206"/>
            <a:ext cx="3175000" cy="15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0" y="5499100"/>
            <a:ext cx="1601788" cy="12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663825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234907" y="3656806"/>
            <a:ext cx="2008188" cy="3175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7400" y="4648200"/>
            <a:ext cx="1370013" cy="1428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894013"/>
            <a:ext cx="1905000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938044" y="3955256"/>
            <a:ext cx="2146300" cy="1588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0" y="5016500"/>
            <a:ext cx="1144588" cy="1270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78714" y="51562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Fixed Partition Allocation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Presumes you know how much memory will be used ahead of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Limits the number of processes supported to the total of their memory requirements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great for sharing memory</a:t>
            </a:r>
          </a:p>
          <a:p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Fragmentation 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causes inefficient memory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problem for all memory management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partitions suffer it especially badly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Based on processes not using all the memory they requested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 a result, you can’t provide memory for as many processes as you theoretically could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Example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538" y="2451100"/>
            <a:ext cx="1371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9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023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7938" y="5803900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8MB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7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2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229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3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25538" y="3136900"/>
            <a:ext cx="1371600" cy="2438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(6 MB)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63938" y="4432300"/>
            <a:ext cx="1371600" cy="1143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(3 MB)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02338" y="4737100"/>
            <a:ext cx="1371600" cy="838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(2 MB)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5538" y="26384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59488" y="41719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21088" y="40671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1MB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600" y="2959100"/>
            <a:ext cx="617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Total waste = 2MB + 1MB + 2MB = 5/16MB = 31%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24025" y="1238250"/>
            <a:ext cx="5978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there are three processes, A, B, and 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11325" y="1593850"/>
            <a:ext cx="3722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Their memory requirements: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22550" y="1968500"/>
            <a:ext cx="15732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A:  6 MBytes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19375" y="2263775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B:  3 MBytes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16200" y="2559050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C:  2 MBytes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4188" y="1611313"/>
            <a:ext cx="3252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Available partition sizes: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22988" y="2073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 Mbytes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22988" y="25590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16638" y="2327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comes in two kinds: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and external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This is an example of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We’ll see external fragmentation later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Wasted space in fixed sized blocks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requestor was given more than he needed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unused part is wasted and can’t be used for others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 can occur whenever you force allocation in fixed-sized chunks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More on Internal Fragmentation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Internal fragmentation is caused by a mismatch between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chosen sizes of a fixed-sized blocks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actual sizes that programs use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waste: 50% of each block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Overall waste reduced by multiple sizes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Suppose blocks come in sizes S1 and S2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 = ((S1/2) + (S2 - S1)/2)/2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Summary of Fixed Partition Allocation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Very simple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Inflexible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Subject to a lot of internal fragmentation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used in many modern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a possible option for special purpose systems, like embedded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Where we know exactly what our memory needs will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 Allocation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Like fixed partitions, except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sized, usually any size requested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 is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contiguous in memory addresses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have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access permissions for the process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Potentially shared between processes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have multiple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With different sizes and characteristics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1088" y="503238"/>
            <a:ext cx="69246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 is memory management about?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strategies: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partition strategies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Problems With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Dynamic Partitions 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</a:t>
            </a:r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relocatable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Once a process has a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partition,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you can’t easily move its contents elsewhere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easily expandable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Impossible to support applications with larger address spaces than physical memory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can’t support several applications whose total needs are greater than physical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subject to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Expansion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tied to particular address ranges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At least during an execution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Can’t just move the contents of a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 to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another set of addresses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All the pointers in the contents will be wrong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generally you don’t know which memory locations contain pointers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Hard to expand because there may not be space “nearby”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Expansion Problem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allocated on request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Processes may ask for new ones later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 that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have been given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can’t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be moved somewhere else in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system might have allocated all the space after a given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which case, it can’t be expanded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Illustrating the Problem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4142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142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24142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8850" y="141763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Process B wants to expand its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size</a:t>
            </a:r>
            <a:endParaRPr lang="en-US" sz="2800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971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86150" y="2371725"/>
            <a:ext cx="400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But if we do that, Process B steps on Process C’s memory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86150" y="3641725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can’t move C’s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out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 the way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86150" y="453548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we can’t move B’s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to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 free area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425" y="5391150"/>
            <a:ext cx="72517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We’re stuck, and must deny an expansion request that we have enough memory to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To Keep Track of Variable Sized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Partitions?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Start with one large “heap” of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Maintain a </a:t>
            </a:r>
            <a:r>
              <a:rPr lang="en-GB" sz="2800" i="1" smtClean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Systems data structure to keep track of pieces of unallocated memory</a:t>
            </a:r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When a process requests more memory: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Find a large enough chunk of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Carve off a piece of the requested size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Put the remainder back on a </a:t>
            </a:r>
            <a:r>
              <a:rPr lang="en-GB" sz="2400" i="1" smtClean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When a process frees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Put it back on the free list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Managing the Free List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sized blocks are easy to track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bit map indicating which blocks are free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Variable chunks require more information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linked list of descriptors, one per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descriptor lists the size of the chunk and whether it is free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has a pointer to the next chunk on list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Descriptors often kept at front of each chunk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Allocated memory may have descriptors too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Free List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65275" y="1549400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46475" y="1511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6988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36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08475" y="1511300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546475" y="2273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6988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36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308475" y="22733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46475" y="3035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36988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0036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308475" y="3035300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546475" y="3797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6988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0036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4308475" y="3797300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546475" y="4559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6988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0036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08475" y="4559300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cxnSp>
        <p:nvCxnSpPr>
          <p:cNvPr id="25" name="AutoShape 42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708275" y="18161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4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622675" y="2806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45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622675" y="2044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46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622675" y="3568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4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622675" y="4330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4841875" y="49403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49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4384675" y="4940300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260475" y="2730500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List might contain all memory fragments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260475" y="4594225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…or only fragments that are free</a:t>
            </a:r>
          </a:p>
        </p:txBody>
      </p:sp>
      <p:cxnSp>
        <p:nvCxnSpPr>
          <p:cNvPr id="34" name="AutoShape 52"/>
          <p:cNvCxnSpPr>
            <a:cxnSpLocks noChangeShapeType="1"/>
            <a:stCxn id="7" idx="2"/>
            <a:endCxn id="13" idx="1"/>
          </p:cNvCxnSpPr>
          <p:nvPr/>
        </p:nvCxnSpPr>
        <p:spPr bwMode="auto">
          <a:xfrm rot="5400000">
            <a:off x="3241675" y="2425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5" name="AutoShape 53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3241675" y="3949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30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Carving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008438" y="1411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1608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656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4770438" y="1411288"/>
            <a:ext cx="1828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008438" y="43830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894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4238" y="2935288"/>
            <a:ext cx="1524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084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41608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4656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4770438" y="4383088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15" name="AutoShape 26"/>
          <p:cNvCxnSpPr>
            <a:cxnSpLocks noChangeShapeType="1"/>
            <a:stCxn id="9" idx="2"/>
            <a:endCxn id="43016" idx="1"/>
          </p:cNvCxnSpPr>
          <p:nvPr/>
        </p:nvCxnSpPr>
        <p:spPr bwMode="auto">
          <a:xfrm rot="5400000">
            <a:off x="3703638" y="3849688"/>
            <a:ext cx="1143000" cy="533400"/>
          </a:xfrm>
          <a:prstGeom prst="bentConnector4">
            <a:avLst>
              <a:gd name="adj1" fmla="val 36667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27"/>
          <p:cNvCxnSpPr>
            <a:cxnSpLocks noChangeShapeType="1"/>
            <a:stCxn id="43014" idx="2"/>
            <a:endCxn id="11" idx="1"/>
          </p:cNvCxnSpPr>
          <p:nvPr/>
        </p:nvCxnSpPr>
        <p:spPr bwMode="auto">
          <a:xfrm rot="5400000">
            <a:off x="3703638" y="23256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28"/>
          <p:cNvCxnSpPr>
            <a:cxnSpLocks noChangeShapeType="1"/>
            <a:stCxn id="43021" idx="2"/>
          </p:cNvCxnSpPr>
          <p:nvPr/>
        </p:nvCxnSpPr>
        <p:spPr bwMode="auto">
          <a:xfrm rot="5400000">
            <a:off x="4084638" y="49164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6" name="Text Box 37"/>
          <p:cNvSpPr txBox="1">
            <a:spLocks noChangeArrowheads="1"/>
          </p:cNvSpPr>
          <p:nvPr/>
        </p:nvSpPr>
        <p:spPr bwMode="auto">
          <a:xfrm>
            <a:off x="3932238" y="496093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1608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218238" y="2935288"/>
            <a:ext cx="2286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42038" y="2935288"/>
            <a:ext cx="152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65992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2182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3706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33" name="Text Box 46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4" name="Text Box 47"/>
          <p:cNvSpPr txBox="1">
            <a:spLocks noChangeArrowheads="1"/>
          </p:cNvSpPr>
          <p:nvPr/>
        </p:nvSpPr>
        <p:spPr bwMode="auto">
          <a:xfrm>
            <a:off x="4008438" y="2478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5" name="Text Box 48"/>
          <p:cNvSpPr txBox="1">
            <a:spLocks noChangeArrowheads="1"/>
          </p:cNvSpPr>
          <p:nvPr/>
        </p:nvSpPr>
        <p:spPr bwMode="auto">
          <a:xfrm>
            <a:off x="4427538" y="3741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29" name="AutoShape 49"/>
          <p:cNvCxnSpPr>
            <a:cxnSpLocks noChangeShapeType="1"/>
            <a:stCxn id="43014" idx="2"/>
            <a:endCxn id="43034" idx="1"/>
          </p:cNvCxnSpPr>
          <p:nvPr/>
        </p:nvCxnSpPr>
        <p:spPr bwMode="auto">
          <a:xfrm rot="5400000">
            <a:off x="4000500" y="2028826"/>
            <a:ext cx="625475" cy="609600"/>
          </a:xfrm>
          <a:prstGeom prst="bentConnector4">
            <a:avLst>
              <a:gd name="adj1" fmla="val 3654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50"/>
          <p:cNvCxnSpPr>
            <a:cxnSpLocks noChangeShapeType="1"/>
            <a:stCxn id="43035" idx="2"/>
            <a:endCxn id="43016" idx="1"/>
          </p:cNvCxnSpPr>
          <p:nvPr/>
        </p:nvCxnSpPr>
        <p:spPr bwMode="auto">
          <a:xfrm rot="5400000">
            <a:off x="3970338" y="4116388"/>
            <a:ext cx="609600" cy="533400"/>
          </a:xfrm>
          <a:prstGeom prst="bentConnector4">
            <a:avLst>
              <a:gd name="adj1" fmla="val 25000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8" name="Text Box 51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9" name="Text Box 52"/>
          <p:cNvSpPr txBox="1">
            <a:spLocks noChangeArrowheads="1"/>
          </p:cNvSpPr>
          <p:nvPr/>
        </p:nvSpPr>
        <p:spPr bwMode="auto">
          <a:xfrm>
            <a:off x="4424363" y="259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33" name="AutoShape 53"/>
          <p:cNvCxnSpPr>
            <a:cxnSpLocks noChangeShapeType="1"/>
            <a:stCxn id="43039" idx="2"/>
            <a:endCxn id="43033" idx="1"/>
          </p:cNvCxnSpPr>
          <p:nvPr/>
        </p:nvCxnSpPr>
        <p:spPr bwMode="auto">
          <a:xfrm rot="5400000">
            <a:off x="3846513" y="3097213"/>
            <a:ext cx="854075" cy="530225"/>
          </a:xfrm>
          <a:prstGeom prst="bentConnector4">
            <a:avLst>
              <a:gd name="adj1" fmla="val 40148"/>
              <a:gd name="adj2" fmla="val 143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4008438" y="22875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6713" y="147955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1. Find a large enough free chunk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6713" y="2217738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2. Reduce its len to requested 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713" y="2935288"/>
            <a:ext cx="26400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dirty="0">
                <a:latin typeface="Times New Roman"/>
                <a:ea typeface="ＭＳ Ｐゴシック" pitchFamily="-105" charset="-128"/>
                <a:cs typeface="Times New Roman"/>
              </a:rPr>
              <a:t>3.Create a  new header for residual chunk</a:t>
            </a:r>
          </a:p>
          <a:p>
            <a:pPr>
              <a:defRPr/>
            </a:pPr>
            <a:endParaRPr lang="en-US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6250" y="4046538"/>
            <a:ext cx="308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4. Insert the new chunk into the list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" y="4848225"/>
            <a:ext cx="347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5. Mark the carved piece as in use</a:t>
            </a:r>
          </a:p>
        </p:txBody>
      </p:sp>
      <p:sp>
        <p:nvSpPr>
          <p:cNvPr id="40" name="Left Arrow 39"/>
          <p:cNvSpPr/>
          <p:nvPr/>
        </p:nvSpPr>
        <p:spPr>
          <a:xfrm rot="1663351">
            <a:off x="5754688" y="3924300"/>
            <a:ext cx="1689100" cy="393700"/>
          </a:xfrm>
          <a:prstGeom prst="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647E-6 4.90196E-6 L -1.17647E-6 -0.0941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41E-6 4.90196E-6 L -3.52941E-6 -0.0941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0196E-6 L 0.0 -0.0941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235E-7 4.90196E-6 L -5.88235E-7 -0.0941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1" grpId="2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 and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Fragmentation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 not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as subject to internal fragmentation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Unless requestor asked for more than he will use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actually pretty common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at least memory manager gave him no more than he requested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Unlike fixed sized partitions, though, subject to another kind of fragmentation</a:t>
            </a:r>
          </a:p>
          <a:p>
            <a:pPr lvl="1"/>
            <a:r>
              <a:rPr lang="en-US" i="1" dirty="0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921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21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89217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8921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4067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4067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067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4067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4067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9975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9975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975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9975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5997575" y="1487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6513" y="5414963"/>
            <a:ext cx="6286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gradually build up small, unusable memory chunks scattered through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605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is one of the key assets used in computing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particular, memory abstractions that are usable from a running program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Which, in modern machines, typically means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have a limited amount of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Lots of processes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need to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use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do we manage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it?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31988" y="503238"/>
            <a:ext cx="53244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Fragmentation: Causes and Effects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allocation creates left-over chunks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Over time they become smaller and smaller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small left-over fragments are useless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are too small to satisfy any request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second form of fragmentation waste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Solutions: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Try not to create tiny fragments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Try to recombine fragments into big chunks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Avoid Creating Small Fragments?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 smart about which free chunk of memory you use to satisfy a request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being smart costs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choices: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for the “best fit”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Smallest size greater than or equal to requested size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Might find a perfect fit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Have to search entire list every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Quickly creates very small fragments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for the “worst fit”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Largest size greater than or equal to requested size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Tends to create very large fragments</a:t>
            </a:r>
          </a:p>
          <a:p>
            <a:pPr lvl="1">
              <a:buFont typeface="Symbol" pitchFamily="-98" charset="2"/>
              <a:buNone/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	… for a while at least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Still have to search entire list every time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Take first chunk you find that is big enough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Very short searches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Creates random sized fragments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first chunks quickly fragment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Searches become longer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Ultimately it fragments as badly as best fit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875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1687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211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625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9307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1687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3211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25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9307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1687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3211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625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307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687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3211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625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930775" y="3773488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1687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3211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625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930775" y="4535488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1225" name="AutoShape 25"/>
          <p:cNvCxnSpPr>
            <a:cxnSpLocks noChangeShapeType="1"/>
            <a:stCxn id="51204" idx="3"/>
            <a:endCxn id="51205" idx="1"/>
          </p:cNvCxnSpPr>
          <p:nvPr/>
        </p:nvCxnSpPr>
        <p:spPr bwMode="auto">
          <a:xfrm>
            <a:off x="33305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6" name="AutoShape 26"/>
          <p:cNvCxnSpPr>
            <a:cxnSpLocks noChangeShapeType="1"/>
            <a:stCxn id="51211" idx="2"/>
            <a:endCxn id="51213" idx="1"/>
          </p:cNvCxnSpPr>
          <p:nvPr/>
        </p:nvCxnSpPr>
        <p:spPr bwMode="auto">
          <a:xfrm rot="5400000">
            <a:off x="42449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7" name="AutoShape 27"/>
          <p:cNvCxnSpPr>
            <a:cxnSpLocks noChangeShapeType="1"/>
            <a:stCxn id="51207" idx="2"/>
            <a:endCxn id="51209" idx="1"/>
          </p:cNvCxnSpPr>
          <p:nvPr/>
        </p:nvCxnSpPr>
        <p:spPr bwMode="auto">
          <a:xfrm rot="5400000">
            <a:off x="42449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8" name="AutoShape 28"/>
          <p:cNvCxnSpPr>
            <a:cxnSpLocks noChangeShapeType="1"/>
            <a:stCxn id="51215" idx="2"/>
            <a:endCxn id="51217" idx="1"/>
          </p:cNvCxnSpPr>
          <p:nvPr/>
        </p:nvCxnSpPr>
        <p:spPr bwMode="auto">
          <a:xfrm rot="5400000">
            <a:off x="42449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9" name="AutoShape 29"/>
          <p:cNvCxnSpPr>
            <a:cxnSpLocks noChangeShapeType="1"/>
            <a:stCxn id="51219" idx="2"/>
            <a:endCxn id="51221" idx="1"/>
          </p:cNvCxnSpPr>
          <p:nvPr/>
        </p:nvCxnSpPr>
        <p:spPr bwMode="auto">
          <a:xfrm rot="5400000">
            <a:off x="42449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4641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51231" name="AutoShape 31"/>
          <p:cNvCxnSpPr>
            <a:cxnSpLocks noChangeShapeType="1"/>
            <a:stCxn id="51223" idx="2"/>
          </p:cNvCxnSpPr>
          <p:nvPr/>
        </p:nvCxnSpPr>
        <p:spPr bwMode="auto">
          <a:xfrm rot="16200000" flipH="1">
            <a:off x="50069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34975" y="2185988"/>
            <a:ext cx="1600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After each search, set guess pointer to chunk after the one we chose.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187575" y="2478088"/>
            <a:ext cx="11430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guess</a:t>
            </a:r>
          </a:p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pointer</a:t>
            </a:r>
          </a:p>
        </p:txBody>
      </p:sp>
      <p:cxnSp>
        <p:nvCxnSpPr>
          <p:cNvPr id="34" name="AutoShape 37"/>
          <p:cNvCxnSpPr>
            <a:cxnSpLocks noChangeShapeType="1"/>
            <a:stCxn id="33" idx="2"/>
            <a:endCxn id="51235" idx="1"/>
          </p:cNvCxnSpPr>
          <p:nvPr/>
        </p:nvCxnSpPr>
        <p:spPr bwMode="auto">
          <a:xfrm rot="16200000" flipH="1">
            <a:off x="2533650" y="3236913"/>
            <a:ext cx="1860550" cy="1409700"/>
          </a:xfrm>
          <a:prstGeom prst="bentConnector2">
            <a:avLst/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1235" name="Text Box 38"/>
          <p:cNvSpPr txBox="1">
            <a:spLocks noChangeArrowheads="1"/>
          </p:cNvSpPr>
          <p:nvPr/>
        </p:nvSpPr>
        <p:spPr bwMode="auto">
          <a:xfrm>
            <a:off x="4168775" y="4687888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34975" y="4090988"/>
            <a:ext cx="1600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That is the point at which we will begin our next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 Properties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Tries to get advantages of both first and worst fit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Short searches (maybe shorter than first fit)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Spreads out fragmentation (like worst fit)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Guess pointers are a general technique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Think of them as a lazy (non-coherent) cache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right, they save a lot of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wrong, the algorithm still works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can be used in a wide range of problems 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Coalescing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All variable sized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partition allocation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algorithms have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Some get it faster, some spread it out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need a way to reassemble fragments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Check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a chunk is freed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Recombine free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possible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Free list can be designed to make this easier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E.g., where are the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of this chunk?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Counters forces of external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Coalescing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683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9495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01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4067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7115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495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101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067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7115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9495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01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4067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7115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1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067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495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01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067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11575" y="4535488"/>
            <a:ext cx="914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4297" name="AutoShape 25"/>
          <p:cNvCxnSpPr>
            <a:cxnSpLocks noChangeShapeType="1"/>
            <a:stCxn id="54276" idx="3"/>
            <a:endCxn id="54277" idx="1"/>
          </p:cNvCxnSpPr>
          <p:nvPr/>
        </p:nvCxnSpPr>
        <p:spPr bwMode="auto">
          <a:xfrm>
            <a:off x="21113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8" name="AutoShape 26"/>
          <p:cNvCxnSpPr>
            <a:cxnSpLocks noChangeShapeType="1"/>
            <a:stCxn id="54283" idx="2"/>
            <a:endCxn id="54285" idx="1"/>
          </p:cNvCxnSpPr>
          <p:nvPr/>
        </p:nvCxnSpPr>
        <p:spPr bwMode="auto">
          <a:xfrm rot="5400000">
            <a:off x="30257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299" name="AutoShape 27"/>
          <p:cNvCxnSpPr>
            <a:cxnSpLocks noChangeShapeType="1"/>
            <a:stCxn id="54279" idx="2"/>
            <a:endCxn id="54281" idx="1"/>
          </p:cNvCxnSpPr>
          <p:nvPr/>
        </p:nvCxnSpPr>
        <p:spPr bwMode="auto">
          <a:xfrm rot="5400000">
            <a:off x="30257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28"/>
          <p:cNvCxnSpPr>
            <a:cxnSpLocks noChangeShapeType="1"/>
            <a:stCxn id="54287" idx="2"/>
            <a:endCxn id="17" idx="1"/>
          </p:cNvCxnSpPr>
          <p:nvPr/>
        </p:nvCxnSpPr>
        <p:spPr bwMode="auto">
          <a:xfrm rot="5400000">
            <a:off x="30257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0257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2449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37877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3575" y="2706688"/>
            <a:ext cx="1876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Previous chunk is free, so coalesce backwards.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29288" y="4640263"/>
            <a:ext cx="2613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Next chunk is also free, so coalesce forwards.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5921375" y="3621088"/>
            <a:ext cx="1219200" cy="990600"/>
          </a:xfrm>
          <a:prstGeom prst="leftArrow">
            <a:avLst>
              <a:gd name="adj1" fmla="val 50000"/>
              <a:gd name="adj2" fmla="val 307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FREE</a:t>
            </a:r>
          </a:p>
        </p:txBody>
      </p:sp>
      <p:cxnSp>
        <p:nvCxnSpPr>
          <p:cNvPr id="37" name="AutoShape 40"/>
          <p:cNvCxnSpPr>
            <a:cxnSpLocks noChangeShapeType="1"/>
            <a:stCxn id="54287" idx="2"/>
            <a:endCxn id="21" idx="1"/>
          </p:cNvCxnSpPr>
          <p:nvPr/>
        </p:nvCxnSpPr>
        <p:spPr bwMode="auto">
          <a:xfrm rot="5400000">
            <a:off x="2644775" y="39258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4287" idx="2"/>
            <a:endCxn id="54302" idx="1"/>
          </p:cNvCxnSpPr>
          <p:nvPr/>
        </p:nvCxnSpPr>
        <p:spPr bwMode="auto">
          <a:xfrm rot="16200000" flipH="1">
            <a:off x="3094037" y="4086226"/>
            <a:ext cx="16160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1719 -0.112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0.02199 L 0.2724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and Coalescing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Opposing processes that operate in parallel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of the two processes will dominate?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fraction of space is typically allocated?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works better with more free space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fast is allocated memory turned over?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Chunks held for long time cannot be coalesced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variable are requested chunk sizes?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High variability increases fragmentation rate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long will the program execute?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Fragmentation, like rust, gets worse with time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1. Transparency</a:t>
            </a:r>
          </a:p>
          <a:p>
            <a:pPr lvl="1"/>
            <a:r>
              <a:rPr lang="en-GB" dirty="0" smtClean="0"/>
              <a:t>Process </a:t>
            </a:r>
            <a:r>
              <a:rPr lang="en-GB" dirty="0" smtClean="0"/>
              <a:t>sees only its own</a:t>
            </a:r>
            <a:r>
              <a:rPr lang="en-GB" dirty="0" smtClean="0"/>
              <a:t> address </a:t>
            </a:r>
            <a:r>
              <a:rPr lang="en-GB" dirty="0" smtClean="0"/>
              <a:t>space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rocess </a:t>
            </a:r>
            <a:r>
              <a:rPr lang="en-GB" dirty="0" smtClean="0"/>
              <a:t>is unaware memory is being shared</a:t>
            </a:r>
          </a:p>
          <a:p>
            <a:pPr>
              <a:buNone/>
            </a:pPr>
            <a:r>
              <a:rPr lang="en-GB" dirty="0" smtClean="0"/>
              <a:t>2.</a:t>
            </a:r>
            <a:r>
              <a:rPr lang="en-GB" dirty="0" smtClean="0"/>
              <a:t> Efficiency</a:t>
            </a:r>
          </a:p>
          <a:p>
            <a:pPr lvl="1"/>
            <a:r>
              <a:rPr lang="en-GB" dirty="0" smtClean="0"/>
              <a:t>H</a:t>
            </a:r>
            <a:r>
              <a:rPr lang="en-GB" dirty="0" smtClean="0"/>
              <a:t>igh </a:t>
            </a:r>
            <a:r>
              <a:rPr lang="en-GB" dirty="0" smtClean="0"/>
              <a:t>effective memory utilization</a:t>
            </a:r>
            <a:endParaRPr lang="en-GB" dirty="0" smtClean="0"/>
          </a:p>
          <a:p>
            <a:pPr lvl="1"/>
            <a:r>
              <a:rPr lang="en-GB" dirty="0" smtClean="0"/>
              <a:t>L</a:t>
            </a:r>
            <a:r>
              <a:rPr lang="en-GB" dirty="0" smtClean="0"/>
              <a:t>ow </a:t>
            </a:r>
            <a:r>
              <a:rPr lang="en-GB" dirty="0" smtClean="0"/>
              <a:t>run-time cost for allocation/relocation</a:t>
            </a:r>
          </a:p>
          <a:p>
            <a:pPr>
              <a:buNone/>
            </a:pPr>
            <a:r>
              <a:rPr lang="en-GB" dirty="0" smtClean="0"/>
              <a:t>3.</a:t>
            </a:r>
            <a:r>
              <a:rPr lang="en-GB" dirty="0" smtClean="0"/>
              <a:t> Protection </a:t>
            </a:r>
            <a:r>
              <a:rPr lang="en-GB" dirty="0" smtClean="0"/>
              <a:t>and isolation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rivate </a:t>
            </a:r>
            <a:r>
              <a:rPr lang="en-GB" dirty="0" smtClean="0"/>
              <a:t>data will not be corrupted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rivate </a:t>
            </a:r>
            <a:r>
              <a:rPr lang="en-GB" dirty="0" smtClean="0"/>
              <a:t>data cannot be seen by other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Coalescing and Free List Implementation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728788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To coalesce, we must know whether the previous and next chunks are also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the neighbors are guaranteed to be in the free list, we can look at them and see if they are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allocated chunks are not in the free list, we must look at the free chunks before and after us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And see if they are our contiguous neighbors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This suggests that the free list must be maintained in address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 Summary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Eliminates internal fragmentation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chunk is custom-made for requestor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Implementation is more expensive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Long searches of complex free lists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Carving and coalescing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External fragmentation is inevitable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can counteract the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Must we choose the lesser of two evils?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Another Option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Fixed partition allocations result in internal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Processes don’t use all of the fixed partition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Dynamic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partition allocations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result in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elements on the memory free list get smaller and less useful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Can we strike a balance in between?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8413" y="503238"/>
            <a:ext cx="3983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Special Case for Fixed Allocations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1120775" y="4121150"/>
            <a:ext cx="6604000" cy="1600200"/>
          </a:xfrm>
          <a:custGeom>
            <a:avLst/>
            <a:gdLst>
              <a:gd name="T0" fmla="*/ 4128 w 4160"/>
              <a:gd name="T1" fmla="*/ 1008 h 1008"/>
              <a:gd name="T2" fmla="*/ 4128 w 4160"/>
              <a:gd name="T3" fmla="*/ 912 h 1008"/>
              <a:gd name="T4" fmla="*/ 4080 w 4160"/>
              <a:gd name="T5" fmla="*/ 864 h 1008"/>
              <a:gd name="T6" fmla="*/ 3648 w 4160"/>
              <a:gd name="T7" fmla="*/ 672 h 1008"/>
              <a:gd name="T8" fmla="*/ 3168 w 4160"/>
              <a:gd name="T9" fmla="*/ 240 h 1008"/>
              <a:gd name="T10" fmla="*/ 2448 w 4160"/>
              <a:gd name="T11" fmla="*/ 0 h 1008"/>
              <a:gd name="T12" fmla="*/ 1440 w 4160"/>
              <a:gd name="T13" fmla="*/ 240 h 1008"/>
              <a:gd name="T14" fmla="*/ 0 w 4160"/>
              <a:gd name="T15" fmla="*/ 1008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60"/>
              <a:gd name="T25" fmla="*/ 0 h 1008"/>
              <a:gd name="T26" fmla="*/ 4160 w 4160"/>
              <a:gd name="T27" fmla="*/ 1008 h 10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60" h="1008">
                <a:moveTo>
                  <a:pt x="4128" y="1008"/>
                </a:moveTo>
                <a:cubicBezTo>
                  <a:pt x="4132" y="972"/>
                  <a:pt x="4136" y="936"/>
                  <a:pt x="4128" y="912"/>
                </a:cubicBezTo>
                <a:cubicBezTo>
                  <a:pt x="4120" y="888"/>
                  <a:pt x="4160" y="904"/>
                  <a:pt x="4080" y="864"/>
                </a:cubicBezTo>
                <a:cubicBezTo>
                  <a:pt x="4000" y="824"/>
                  <a:pt x="3800" y="776"/>
                  <a:pt x="3648" y="672"/>
                </a:cubicBezTo>
                <a:cubicBezTo>
                  <a:pt x="3496" y="568"/>
                  <a:pt x="3368" y="352"/>
                  <a:pt x="3168" y="240"/>
                </a:cubicBezTo>
                <a:cubicBezTo>
                  <a:pt x="2968" y="128"/>
                  <a:pt x="2736" y="0"/>
                  <a:pt x="2448" y="0"/>
                </a:cubicBezTo>
                <a:cubicBezTo>
                  <a:pt x="2160" y="0"/>
                  <a:pt x="1848" y="72"/>
                  <a:pt x="1440" y="240"/>
                </a:cubicBezTo>
                <a:cubicBezTo>
                  <a:pt x="1032" y="408"/>
                  <a:pt x="516" y="708"/>
                  <a:pt x="0" y="1008"/>
                </a:cubicBezTo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7" name="Freeform 29"/>
          <p:cNvSpPr>
            <a:spLocks/>
          </p:cNvSpPr>
          <p:nvPr/>
        </p:nvSpPr>
        <p:spPr bwMode="auto">
          <a:xfrm>
            <a:off x="1120775" y="5111750"/>
            <a:ext cx="6591300" cy="603250"/>
          </a:xfrm>
          <a:custGeom>
            <a:avLst/>
            <a:gdLst>
              <a:gd name="T0" fmla="*/ 4128 w 4152"/>
              <a:gd name="T1" fmla="*/ 512 h 512"/>
              <a:gd name="T2" fmla="*/ 4128 w 4152"/>
              <a:gd name="T3" fmla="*/ 416 h 512"/>
              <a:gd name="T4" fmla="*/ 4080 w 4152"/>
              <a:gd name="T5" fmla="*/ 368 h 512"/>
              <a:gd name="T6" fmla="*/ 3696 w 4152"/>
              <a:gd name="T7" fmla="*/ 224 h 512"/>
              <a:gd name="T8" fmla="*/ 2736 w 4152"/>
              <a:gd name="T9" fmla="*/ 32 h 512"/>
              <a:gd name="T10" fmla="*/ 1776 w 4152"/>
              <a:gd name="T11" fmla="*/ 80 h 512"/>
              <a:gd name="T12" fmla="*/ 0 w 4152"/>
              <a:gd name="T13" fmla="*/ 51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52"/>
              <a:gd name="T22" fmla="*/ 0 h 512"/>
              <a:gd name="T23" fmla="*/ 4152 w 4152"/>
              <a:gd name="T24" fmla="*/ 512 h 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52" h="512">
                <a:moveTo>
                  <a:pt x="4128" y="512"/>
                </a:moveTo>
                <a:cubicBezTo>
                  <a:pt x="4132" y="476"/>
                  <a:pt x="4136" y="440"/>
                  <a:pt x="4128" y="416"/>
                </a:cubicBezTo>
                <a:cubicBezTo>
                  <a:pt x="4120" y="392"/>
                  <a:pt x="4152" y="400"/>
                  <a:pt x="4080" y="368"/>
                </a:cubicBezTo>
                <a:cubicBezTo>
                  <a:pt x="4008" y="336"/>
                  <a:pt x="3920" y="280"/>
                  <a:pt x="3696" y="224"/>
                </a:cubicBezTo>
                <a:cubicBezTo>
                  <a:pt x="3472" y="168"/>
                  <a:pt x="3056" y="56"/>
                  <a:pt x="2736" y="32"/>
                </a:cubicBezTo>
                <a:cubicBezTo>
                  <a:pt x="2416" y="8"/>
                  <a:pt x="2232" y="0"/>
                  <a:pt x="1776" y="80"/>
                </a:cubicBezTo>
                <a:cubicBezTo>
                  <a:pt x="1320" y="160"/>
                  <a:pt x="660" y="336"/>
                  <a:pt x="0" y="512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120775" y="229235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1120775" y="57213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092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61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854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333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37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>
            <a:off x="714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7"/>
          <p:cNvSpPr txBox="1">
            <a:spLocks noChangeArrowheads="1"/>
          </p:cNvSpPr>
          <p:nvPr/>
        </p:nvSpPr>
        <p:spPr bwMode="auto">
          <a:xfrm>
            <a:off x="587375" y="1925638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frequency</a:t>
            </a:r>
          </a:p>
        </p:txBody>
      </p:sp>
      <p:sp>
        <p:nvSpPr>
          <p:cNvPr id="59407" name="Text Box 18"/>
          <p:cNvSpPr txBox="1">
            <a:spLocks noChangeArrowheads="1"/>
          </p:cNvSpPr>
          <p:nvPr/>
        </p:nvSpPr>
        <p:spPr bwMode="auto">
          <a:xfrm>
            <a:off x="6165850" y="57943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4K</a:t>
            </a:r>
          </a:p>
        </p:txBody>
      </p:sp>
      <p:sp>
        <p:nvSpPr>
          <p:cNvPr id="59408" name="Text Box 19"/>
          <p:cNvSpPr txBox="1">
            <a:spLocks noChangeArrowheads="1"/>
          </p:cNvSpPr>
          <p:nvPr/>
        </p:nvSpPr>
        <p:spPr bwMode="auto">
          <a:xfrm>
            <a:off x="3065463" y="579755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256</a:t>
            </a:r>
          </a:p>
        </p:txBody>
      </p:sp>
      <p:sp>
        <p:nvSpPr>
          <p:cNvPr id="59409" name="Text Box 20"/>
          <p:cNvSpPr txBox="1">
            <a:spLocks noChangeArrowheads="1"/>
          </p:cNvSpPr>
          <p:nvPr/>
        </p:nvSpPr>
        <p:spPr bwMode="auto">
          <a:xfrm>
            <a:off x="1597025" y="58039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64</a:t>
            </a:r>
          </a:p>
        </p:txBody>
      </p:sp>
      <p:sp>
        <p:nvSpPr>
          <p:cNvPr id="59410" name="Text Box 21"/>
          <p:cNvSpPr txBox="1">
            <a:spLocks noChangeArrowheads="1"/>
          </p:cNvSpPr>
          <p:nvPr/>
        </p:nvSpPr>
        <p:spPr bwMode="auto">
          <a:xfrm>
            <a:off x="4632325" y="579755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1K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806575" y="1863725"/>
            <a:ext cx="443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Internal fragmentation results from mismatches between chunk sizes and request sizes (which we have assumed to be randomly distributed)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082925" y="2930525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But if we look at what actually happens, it turns out that memory allocation requests aren’t random at all.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6378575" y="2292350"/>
            <a:ext cx="0" cy="3124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806575" y="4044950"/>
            <a:ext cx="0" cy="1524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568575" y="3435350"/>
            <a:ext cx="0" cy="2057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Line 13"/>
          <p:cNvSpPr>
            <a:spLocks noChangeShapeType="1"/>
          </p:cNvSpPr>
          <p:nvPr/>
        </p:nvSpPr>
        <p:spPr bwMode="auto">
          <a:xfrm>
            <a:off x="256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180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25600" y="579438"/>
            <a:ext cx="5888038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Aren’t Memory Request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Sizes Randomly Distributed?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 real systems, some sizes are requested much more often than others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Many key services use fixed-size buffers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File systems (for disk I/O)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Network protocols (for packet assembly)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Standard request descriptors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These account for much transient use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are continuously allocated and freed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might want to handle them specially</a:t>
            </a:r>
          </a:p>
          <a:p>
            <a:pPr lvl="1"/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If there are popular sizes,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Reserve special pools of fixed size buffers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Satisfy matching requests from those pools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Benefit: improved efficiency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Much simpler than variable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partition allocation</a:t>
            </a:r>
            <a:endParaRPr lang="en-GB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Eliminates searching, carving, coalescing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Reduces (or eliminates) external fragmentation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But we must know how much to reserve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little, and the buffer pool will become a bottleneck 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much, and we will have a lot of unused buffer space</a:t>
            </a:r>
          </a:p>
          <a:p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Only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satisfy perfectly matching requests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Otherwise, back to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Are Buffer Pools Used?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requests a piece of memory for a special purpose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to send a message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System supplies one element from buffer pool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uses it, completes, frees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explicitly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implicitly, based on how such buffers are used</a:t>
            </a:r>
          </a:p>
          <a:p>
            <a:pPr lvl="2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sending the message will free the buffer “behind the process’ back” once the message is gone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Dynamically Sizing Buffer Pools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we run low on fixed sized buffers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Get more memory from the free list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Carve it up into more fixed sized buffers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our free buffer list gets too large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Return some buffers to the free list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free list gets dangerously low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Ask each major service with a buffer pool to return space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This can be tuned by a few parameters: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Low space (need more)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High space (have too much)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Nominal allocation (what we free down to)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Resulting system is highly adaptive to changing loads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Lost Memory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problem with buffer pools is memory leaks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process is done with the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doesn’t free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Also a problem when a process manages its own memory space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it allocates a big area and maintains its own free list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Long running processes with memory leaks can waste huge amounts of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solution to memory leaks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Don’t count on processes to release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Monitor how much free memory we’ve got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we run low, start garbage collection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data space finding every object pointer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address/size of all accessible objects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Compute the compliment (what is inaccessible)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Add all inaccessible memory to the free list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Physical Memory Allocation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71600" y="1828800"/>
            <a:ext cx="6496390" cy="2895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1981200"/>
            <a:ext cx="2112515" cy="11705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OS kernel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581400" y="1981200"/>
            <a:ext cx="152204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1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86200" y="2590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A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629400" y="1905000"/>
            <a:ext cx="1036532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lib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X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470839" y="4999855"/>
            <a:ext cx="6571859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Physical memory is divided between the OS kernel,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process private data, and shared code segments.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8604734" y="6574070"/>
            <a:ext cx="161276" cy="16128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449760" y="3276600"/>
            <a:ext cx="12934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2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86400" y="2590800"/>
            <a:ext cx="19030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3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638800" y="4114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Find All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Accessible Memory?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80498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Object oriented languages often enable this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references are tagged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descriptors include size information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is often possible for system resources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Where all possible references are known 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	(E.g., we know who has which files open)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about for the general case?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General Garbage Collection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Well, what would you need to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Find all the pointers in allocated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“how much” each points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what is and is not still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what isn’t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might that be difficult?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General Garbage Collection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location in the data or stack segments might </a:t>
            </a:r>
            <a:r>
              <a:rPr lang="en-US" u="sng" smtClean="0">
                <a:latin typeface="Times New Roman" pitchFamily="-98" charset="0"/>
                <a:ea typeface="ＭＳ Ｐゴシック" pitchFamily="-98" charset="-128"/>
              </a:rPr>
              <a:t>seem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to contain addresses, but ...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Are they truly pointers, or might they be other data types whose values happen to resemble addresses?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pointers, are they themselves still accessible?  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might be able to infer this (recursively) for pointers in dynamically allocated structures …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what about pointers in statically allocated (potentially global) areas?  </a:t>
            </a:r>
          </a:p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how much is “pointed to,” one word or a million?</a:t>
            </a:r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	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Compaction and Relocation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Garbage collection is just another way to free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Doesn’t greatly help or hurt fragmentation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Ongoing activity can starve coalescing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Chunks reallocated before neighbors become free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could stop accepting new allocations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But resulting convoy on memory manager would trash throughput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need a way to rearrange active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Re-pack all processes in one end of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Create one big chunk of free space at other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93813" y="503238"/>
            <a:ext cx="66040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0660" name="AutoShape 23"/>
          <p:cNvSpPr>
            <a:spLocks noChangeArrowheads="1"/>
          </p:cNvSpPr>
          <p:nvPr/>
        </p:nvSpPr>
        <p:spPr bwMode="auto">
          <a:xfrm>
            <a:off x="4397375" y="1716088"/>
            <a:ext cx="2819400" cy="3810000"/>
          </a:xfrm>
          <a:prstGeom prst="can">
            <a:avLst>
              <a:gd name="adj" fmla="val 3378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ea typeface="Arial" pitchFamily="-98" charset="0"/>
                <a:cs typeface="Arial" pitchFamily="-98" charset="0"/>
              </a:rPr>
              <a:t>swap device</a:t>
            </a:r>
          </a:p>
        </p:txBody>
      </p:sp>
      <p:sp>
        <p:nvSpPr>
          <p:cNvPr id="70661" name="Rectangle 13"/>
          <p:cNvSpPr>
            <a:spLocks noChangeArrowheads="1"/>
          </p:cNvSpPr>
          <p:nvPr/>
        </p:nvSpPr>
        <p:spPr bwMode="auto">
          <a:xfrm>
            <a:off x="2263775" y="15636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63775" y="28590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63775" y="40020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775" y="15636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F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63775" y="24018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984375" y="4805363"/>
            <a:ext cx="279400" cy="457200"/>
          </a:xfrm>
          <a:prstGeom prst="leftBrac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6763" y="4695825"/>
            <a:ext cx="12176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16775" y="2973388"/>
            <a:ext cx="1566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let’s compact!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746250" y="4195763"/>
            <a:ext cx="238125" cy="1066800"/>
          </a:xfrm>
          <a:prstGeom prst="leftBrac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5950" y="42275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27500" y="5526088"/>
            <a:ext cx="34258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 obvious improvement!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4304E-6 -2.84688E-6 L 0.15336 0.13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1.96078E-6 L 0.28225 0.170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7451E-6 L 0.37927 0.129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15686E-6 L 0.25579 0.111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4.90196E-6 L 0.34399 0.096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11181 L 5.55556E-7 -0.188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0.1294 L 5.55556E-7 0.023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92 0.0963 L 5.55556E-7 -0.1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17037 L 5.55556E-7 0.310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8472E-6 3.43062E-6 L 0.15926 0.1772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 animBg="1"/>
      <p:bldP spid="20" grpId="1" animBg="1"/>
      <p:bldP spid="21" grpId="0"/>
      <p:bldP spid="21" grpId="1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This Requires Is Relocation . . .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ability to move a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From region where it was initially loaded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Into a new and different region of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What’s so hard about that?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addresses in the program will be wrong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in the code segment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Calls and branches to other parts of the code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to variables in the data segment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Plus new pointers created during execution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That point into data and stack segments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Relocation Problem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is not generally feasible to re-relocate a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Maybe we could relocate references to code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kept the relocation information around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But how can we relocate references to data?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Pointer values may have been changed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New pointers may have been created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could never find/fix all address references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Like the general case of garbage collection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Can we make processes location independent?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5513" y="6257925"/>
            <a:ext cx="7448550" cy="1270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Address Spaces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12788" y="1755775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712788" y="1487488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4332288" y="282257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777875" y="1535113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494088" y="2898775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712788" y="175577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1703388" y="175577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3455988" y="244157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7127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13985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20843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43438" y="1868488"/>
            <a:ext cx="2165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seen by process)</a:t>
            </a:r>
          </a:p>
        </p:txBody>
      </p:sp>
      <p:sp>
        <p:nvSpPr>
          <p:cNvPr id="73744" name="Rectangle 25"/>
          <p:cNvSpPr>
            <a:spLocks noChangeArrowheads="1"/>
          </p:cNvSpPr>
          <p:nvPr/>
        </p:nvSpPr>
        <p:spPr bwMode="auto">
          <a:xfrm>
            <a:off x="4217988" y="4535488"/>
            <a:ext cx="3733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282700" y="484028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on CPU/memory bus)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51188" y="3392488"/>
            <a:ext cx="2819400" cy="762000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address translation unit</a:t>
            </a:r>
          </a:p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(magical)</a:t>
            </a:r>
          </a:p>
        </p:txBody>
      </p:sp>
      <p:cxnSp>
        <p:nvCxnSpPr>
          <p:cNvPr id="19" name="AutoShape 28"/>
          <p:cNvCxnSpPr>
            <a:cxnSpLocks noChangeShapeType="1"/>
            <a:stCxn id="73737" idx="2"/>
            <a:endCxn id="18" idx="2"/>
          </p:cNvCxnSpPr>
          <p:nvPr/>
        </p:nvCxnSpPr>
        <p:spPr bwMode="auto">
          <a:xfrm rot="16200000" flipH="1">
            <a:off x="1274762" y="1992313"/>
            <a:ext cx="1738313" cy="2014538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73748" name="Text Box 29"/>
          <p:cNvSpPr txBox="1">
            <a:spLocks noChangeArrowheads="1"/>
          </p:cNvSpPr>
          <p:nvPr/>
        </p:nvSpPr>
        <p:spPr bwMode="auto">
          <a:xfrm>
            <a:off x="7113588" y="54498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3749" name="Text Box 30"/>
          <p:cNvSpPr txBox="1">
            <a:spLocks noChangeArrowheads="1"/>
          </p:cNvSpPr>
          <p:nvPr/>
        </p:nvSpPr>
        <p:spPr bwMode="auto">
          <a:xfrm>
            <a:off x="5132388" y="49164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cxnSp>
        <p:nvCxnSpPr>
          <p:cNvPr id="22" name="AutoShape 31"/>
          <p:cNvCxnSpPr>
            <a:cxnSpLocks noChangeShapeType="1"/>
            <a:stCxn id="18" idx="3"/>
            <a:endCxn id="73749" idx="0"/>
          </p:cNvCxnSpPr>
          <p:nvPr/>
        </p:nvCxnSpPr>
        <p:spPr bwMode="auto">
          <a:xfrm rot="16200000" flipH="1">
            <a:off x="4464051" y="4156075"/>
            <a:ext cx="762000" cy="758825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3" name="AutoShape 32"/>
          <p:cNvCxnSpPr>
            <a:cxnSpLocks noChangeShapeType="1"/>
            <a:stCxn id="73738" idx="2"/>
            <a:endCxn id="18" idx="2"/>
          </p:cNvCxnSpPr>
          <p:nvPr/>
        </p:nvCxnSpPr>
        <p:spPr bwMode="auto">
          <a:xfrm rot="16200000" flipH="1">
            <a:off x="1770062" y="2487613"/>
            <a:ext cx="1738313" cy="1023938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4" name="AutoShape 33"/>
          <p:cNvCxnSpPr>
            <a:cxnSpLocks noChangeShapeType="1"/>
            <a:stCxn id="18" idx="5"/>
          </p:cNvCxnSpPr>
          <p:nvPr/>
        </p:nvCxnSpPr>
        <p:spPr bwMode="auto">
          <a:xfrm>
            <a:off x="5970588" y="3678238"/>
            <a:ext cx="1273175" cy="1809750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Segment Relocation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natural model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 address space is made up of multiple segments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Use the segment as the unit of relocation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Long tradition, from the IBM system 360 to Intel x86 architecture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Computer has special relocation registers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They are called segment base registers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They point to the start (in physical memory) of each segment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CPU automatically adds base register to every address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OS uses these to perform virtual address translation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Set base register to start of region where program is loaded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program is moved, reset base registers to new location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Program works no matter where its segments are loaded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Segment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Work?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871538" y="1981200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871538" y="17129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4491038" y="3048000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936625" y="1760538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652838" y="3124200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38" y="1981200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138" y="198913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667000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5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15573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2431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2243138" y="15748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757738" y="4456113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659563" y="3998913"/>
            <a:ext cx="183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5794" name="Text Box 21"/>
          <p:cNvSpPr txBox="1">
            <a:spLocks noChangeArrowheads="1"/>
          </p:cNvSpPr>
          <p:nvPr/>
        </p:nvSpPr>
        <p:spPr bwMode="auto">
          <a:xfrm>
            <a:off x="5672138" y="51419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5795" name="Rectangle 25"/>
          <p:cNvSpPr>
            <a:spLocks noChangeArrowheads="1"/>
          </p:cNvSpPr>
          <p:nvPr/>
        </p:nvSpPr>
        <p:spPr bwMode="auto">
          <a:xfrm>
            <a:off x="4986338" y="49895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5796" name="Rectangle 26"/>
          <p:cNvSpPr>
            <a:spLocks noChangeArrowheads="1"/>
          </p:cNvSpPr>
          <p:nvPr/>
        </p:nvSpPr>
        <p:spPr bwMode="auto">
          <a:xfrm>
            <a:off x="7491413" y="498951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75797" name="Rectangle 27"/>
          <p:cNvSpPr>
            <a:spLocks noChangeArrowheads="1"/>
          </p:cNvSpPr>
          <p:nvPr/>
        </p:nvSpPr>
        <p:spPr bwMode="auto">
          <a:xfrm>
            <a:off x="5824538" y="46085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5798" name="Rectangle 28"/>
          <p:cNvSpPr>
            <a:spLocks noChangeArrowheads="1"/>
          </p:cNvSpPr>
          <p:nvPr/>
        </p:nvSpPr>
        <p:spPr bwMode="auto">
          <a:xfrm>
            <a:off x="6846888" y="545306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2525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9289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9289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2525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27" name="AutoShape 33"/>
          <p:cNvCxnSpPr>
            <a:cxnSpLocks noChangeShapeType="1"/>
            <a:stCxn id="9" idx="2"/>
            <a:endCxn id="23" idx="1"/>
          </p:cNvCxnSpPr>
          <p:nvPr/>
        </p:nvCxnSpPr>
        <p:spPr bwMode="auto">
          <a:xfrm rot="5400000">
            <a:off x="642937" y="2965451"/>
            <a:ext cx="1262063" cy="42862"/>
          </a:xfrm>
          <a:prstGeom prst="curvedConnector4">
            <a:avLst>
              <a:gd name="adj1" fmla="val 43898"/>
              <a:gd name="adj2" fmla="val 633333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23" idx="2"/>
            <a:endCxn id="75795" idx="1"/>
          </p:cNvCxnSpPr>
          <p:nvPr/>
        </p:nvCxnSpPr>
        <p:spPr bwMode="auto">
          <a:xfrm rot="16200000" flipH="1">
            <a:off x="2797175" y="2987676"/>
            <a:ext cx="1406525" cy="297180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9" name="AutoShape 38"/>
          <p:cNvCxnSpPr>
            <a:cxnSpLocks noChangeShapeType="1"/>
            <a:stCxn id="24" idx="3"/>
            <a:endCxn id="75796" idx="0"/>
          </p:cNvCxnSpPr>
          <p:nvPr/>
        </p:nvCxnSpPr>
        <p:spPr bwMode="auto">
          <a:xfrm>
            <a:off x="4452938" y="3617913"/>
            <a:ext cx="3462337" cy="13716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  <a:stCxn id="10" idx="2"/>
            <a:endCxn id="24" idx="0"/>
          </p:cNvCxnSpPr>
          <p:nvPr/>
        </p:nvCxnSpPr>
        <p:spPr bwMode="auto">
          <a:xfrm rot="16200000" flipH="1">
            <a:off x="2437606" y="2212182"/>
            <a:ext cx="1101725" cy="1404938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3"/>
          <p:cNvCxnSpPr>
            <a:cxnSpLocks noChangeShapeType="1"/>
            <a:stCxn id="25" idx="3"/>
            <a:endCxn id="75797" idx="0"/>
          </p:cNvCxnSpPr>
          <p:nvPr/>
        </p:nvCxnSpPr>
        <p:spPr bwMode="auto">
          <a:xfrm>
            <a:off x="4452938" y="4151313"/>
            <a:ext cx="1795462" cy="4572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2" name="AutoShape 44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86137" y="3346451"/>
            <a:ext cx="957263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3" name="AutoShape 45"/>
          <p:cNvCxnSpPr>
            <a:cxnSpLocks noChangeShapeType="1"/>
            <a:stCxn id="12" idx="1"/>
            <a:endCxn id="26" idx="1"/>
          </p:cNvCxnSpPr>
          <p:nvPr/>
        </p:nvCxnSpPr>
        <p:spPr bwMode="auto">
          <a:xfrm rot="10800000" flipH="1" flipV="1">
            <a:off x="871538" y="2854325"/>
            <a:ext cx="381000" cy="1296988"/>
          </a:xfrm>
          <a:prstGeom prst="curvedConnector3">
            <a:avLst>
              <a:gd name="adj1" fmla="val -60000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34" name="AutoShape 46"/>
          <p:cNvCxnSpPr>
            <a:cxnSpLocks noChangeShapeType="1"/>
            <a:stCxn id="26" idx="2"/>
            <a:endCxn id="75798" idx="1"/>
          </p:cNvCxnSpPr>
          <p:nvPr/>
        </p:nvCxnSpPr>
        <p:spPr bwMode="auto">
          <a:xfrm rot="16200000" flipH="1">
            <a:off x="3762375" y="2555876"/>
            <a:ext cx="1336675" cy="483235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366838" y="4532313"/>
            <a:ext cx="3055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35" grpId="0"/>
      <p:bldP spid="35" grpId="1"/>
      <p:bldP spid="35" grpId="2"/>
      <p:bldP spid="35" grpId="3"/>
      <p:bldP spid="3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cell of RAM has a particular physical address</a:t>
            </a:r>
          </a:p>
          <a:p>
            <a:r>
              <a:rPr lang="en-US" dirty="0" smtClean="0"/>
              <a:t>Years ago, that address was used by processes to name RAM locations</a:t>
            </a:r>
          </a:p>
          <a:p>
            <a:r>
              <a:rPr lang="en-US" dirty="0" smtClean="0"/>
              <a:t>Instead, we can have processes use virtual addresses</a:t>
            </a:r>
          </a:p>
          <a:p>
            <a:pPr lvl="1"/>
            <a:r>
              <a:rPr lang="en-US" dirty="0" smtClean="0"/>
              <a:t>Which may not be the same as physical addresses</a:t>
            </a:r>
          </a:p>
          <a:p>
            <a:r>
              <a:rPr lang="en-US" dirty="0" smtClean="0"/>
              <a:t>More flexibility in memory management, but requires virtual to physical translation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Relocating a Segment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871538" y="2157413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871538" y="188912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4491038" y="32242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936625" y="1936750"/>
            <a:ext cx="641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3652838" y="3300413"/>
            <a:ext cx="704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871538" y="21574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1862138" y="2165350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8432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6812" name="Rectangle 11"/>
          <p:cNvSpPr>
            <a:spLocks noChangeArrowheads="1"/>
          </p:cNvSpPr>
          <p:nvPr/>
        </p:nvSpPr>
        <p:spPr bwMode="auto">
          <a:xfrm>
            <a:off x="8715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auto">
          <a:xfrm>
            <a:off x="15573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6814" name="Rectangle 13"/>
          <p:cNvSpPr>
            <a:spLocks noChangeArrowheads="1"/>
          </p:cNvSpPr>
          <p:nvPr/>
        </p:nvSpPr>
        <p:spPr bwMode="auto">
          <a:xfrm>
            <a:off x="22431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4757738" y="4632325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6659563" y="4175125"/>
            <a:ext cx="1831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6817" name="Text Box 21"/>
          <p:cNvSpPr txBox="1">
            <a:spLocks noChangeArrowheads="1"/>
          </p:cNvSpPr>
          <p:nvPr/>
        </p:nvSpPr>
        <p:spPr bwMode="auto">
          <a:xfrm>
            <a:off x="5672138" y="53181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6818" name="Rectangle 25"/>
          <p:cNvSpPr>
            <a:spLocks noChangeArrowheads="1"/>
          </p:cNvSpPr>
          <p:nvPr/>
        </p:nvSpPr>
        <p:spPr bwMode="auto">
          <a:xfrm>
            <a:off x="4986338" y="516572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6819" name="Rectangle 26"/>
          <p:cNvSpPr>
            <a:spLocks noChangeArrowheads="1"/>
          </p:cNvSpPr>
          <p:nvPr/>
        </p:nvSpPr>
        <p:spPr bwMode="auto">
          <a:xfrm>
            <a:off x="7491413" y="516572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24538" y="478472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6821" name="Rectangle 28"/>
          <p:cNvSpPr>
            <a:spLocks noChangeArrowheads="1"/>
          </p:cNvSpPr>
          <p:nvPr/>
        </p:nvSpPr>
        <p:spPr bwMode="auto">
          <a:xfrm>
            <a:off x="6846888" y="56292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76822" name="Rectangle 29"/>
          <p:cNvSpPr>
            <a:spLocks noChangeArrowheads="1"/>
          </p:cNvSpPr>
          <p:nvPr/>
        </p:nvSpPr>
        <p:spPr bwMode="auto">
          <a:xfrm>
            <a:off x="12525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76823" name="Rectangle 30"/>
          <p:cNvSpPr>
            <a:spLocks noChangeArrowheads="1"/>
          </p:cNvSpPr>
          <p:nvPr/>
        </p:nvSpPr>
        <p:spPr bwMode="auto">
          <a:xfrm>
            <a:off x="29289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76824" name="Rectangle 31"/>
          <p:cNvSpPr>
            <a:spLocks noChangeArrowheads="1"/>
          </p:cNvSpPr>
          <p:nvPr/>
        </p:nvSpPr>
        <p:spPr bwMode="auto">
          <a:xfrm>
            <a:off x="29289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76825" name="Rectangle 32"/>
          <p:cNvSpPr>
            <a:spLocks noChangeArrowheads="1"/>
          </p:cNvSpPr>
          <p:nvPr/>
        </p:nvSpPr>
        <p:spPr bwMode="auto">
          <a:xfrm>
            <a:off x="12525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30" name="AutoShape 43"/>
          <p:cNvCxnSpPr>
            <a:cxnSpLocks noChangeShapeType="1"/>
            <a:stCxn id="76824" idx="3"/>
          </p:cNvCxnSpPr>
          <p:nvPr/>
        </p:nvCxnSpPr>
        <p:spPr bwMode="auto">
          <a:xfrm>
            <a:off x="4452938" y="4327525"/>
            <a:ext cx="2206625" cy="457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4"/>
          <p:cNvCxnSpPr>
            <a:cxnSpLocks noChangeShapeType="1"/>
            <a:stCxn id="11" idx="2"/>
            <a:endCxn id="76824" idx="0"/>
          </p:cNvCxnSpPr>
          <p:nvPr/>
        </p:nvCxnSpPr>
        <p:spPr bwMode="auto">
          <a:xfrm rot="5400000">
            <a:off x="3386138" y="3522663"/>
            <a:ext cx="957262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366838" y="4708525"/>
            <a:ext cx="30559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1778000"/>
            <a:ext cx="35401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we need to move the stack in physical memory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7200" y="1082675"/>
            <a:ext cx="4048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 virtual address of the stack </a:t>
            </a:r>
            <a:r>
              <a:rPr lang="en-US" sz="2800" u="sng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doesn’t</a:t>
            </a: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change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930525" y="4176713"/>
            <a:ext cx="1524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8975" y="5165725"/>
            <a:ext cx="32607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just change the value in the stack base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1465E-8 -1.9824E-6 L 0.09405 -0.012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4" grpId="0"/>
      <p:bldP spid="35" grpId="0"/>
      <p:bldP spid="35" grpId="1"/>
      <p:bldP spid="36" grpId="0"/>
      <p:bldP spid="40" grpId="0" animBg="1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Safety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relocation mechanism (like base registers) is good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It solves the relocation problem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Enables us to move process segments in physical memory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Such relocation turns out to be insufficient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also need protection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Prevent process from reaching outside its allocated memory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E.g., by overrunning the end of  a mapped segment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Segments also need a length (or limit) register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Specifies maximum legal offset (from start of segment)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Any address greater than this is illegal (in the hole)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CPU should report it via a </a:t>
            </a:r>
            <a:r>
              <a:rPr lang="en-GB" sz="2400" u="sng" smtClean="0">
                <a:latin typeface="Times New Roman" pitchFamily="-98" charset="0"/>
                <a:ea typeface="ＭＳ Ｐゴシック" pitchFamily="-98" charset="-128"/>
              </a:rPr>
              <a:t>segmentation </a:t>
            </a: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exception (trap)</a:t>
            </a:r>
            <a:endParaRPr lang="en-US" sz="32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Much of Our Problem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Does Relocation Solve?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use variable sized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Cutting down on internal fragmentation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move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 around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helps coalescing be more effective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still requires contiguous chunks of data for segments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So external fragmentation is still a problem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need to get rid of the requirement of contiguous segments </a:t>
            </a:r>
          </a:p>
          <a:p>
            <a:pPr lvl="1"/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A Linux Process</a:t>
            </a:r>
            <a:r>
              <a:rPr lang="en-GB" dirty="0" smtClean="0"/>
              <a:t>’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Virtual </a:t>
            </a:r>
            <a:r>
              <a:rPr lang="en-GB" dirty="0" smtClean="0"/>
              <a:t>A</a:t>
            </a:r>
            <a:r>
              <a:rPr lang="en-GB" dirty="0" smtClean="0"/>
              <a:t>ddress </a:t>
            </a:r>
            <a:r>
              <a:rPr lang="en-GB" dirty="0"/>
              <a:t>S</a:t>
            </a:r>
            <a:r>
              <a:rPr lang="en-GB" dirty="0" smtClean="0"/>
              <a:t>pace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23806" y="2530169"/>
            <a:ext cx="6496390" cy="15893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13238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7820195" y="4134625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392684" y="2115195"/>
            <a:ext cx="1140689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0x00000000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508149" y="4423596"/>
            <a:ext cx="1231408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0xFFFFFFFF</a:t>
            </a:r>
            <a:endParaRPr lang="en-US" sz="1500" dirty="0">
              <a:cs typeface="Arial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2599052"/>
            <a:ext cx="1520359" cy="55273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050800" y="2599052"/>
            <a:ext cx="1522040" cy="55273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data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230957" y="3497882"/>
            <a:ext cx="1520359" cy="55274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stack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125546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714785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2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392685" y="3497882"/>
            <a:ext cx="1036532" cy="55274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3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1323805" y="4119504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5137305" y="2046312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5206184" y="2096713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66459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714784" y="2115195"/>
            <a:ext cx="1024773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0x0110000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1323805" y="4208548"/>
            <a:ext cx="0" cy="394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392684" y="4258949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0x0120000</a:t>
            </a:r>
            <a:endParaRPr lang="en-US" sz="1500" dirty="0"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280339" y="4745855"/>
            <a:ext cx="6838258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All of these segments appear to be present in memory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whenever the process runs.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4566120" y="2599052"/>
            <a:ext cx="322552" cy="55273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5913444" y="3501242"/>
            <a:ext cx="322552" cy="552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93039" y="5507855"/>
            <a:ext cx="7177861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Note this virtual address space contains no OS or other process segments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66" grpId="0" animBg="1"/>
      <p:bldP spid="112666" grpId="1" animBg="1"/>
      <p:bldP spid="112668" grpId="0" animBg="1"/>
      <p:bldP spid="11266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Aspects of the Memory Management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Most processes can’t perfectly predict how much memory they will use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processes expect to find their existing data when they need it where they left it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entire amount of data required by all processes may exceed amount of available physical memory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Switching between processes must be fast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Can’t afford much delay for copying data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cost of memory management itself must not be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 Strategies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 allocations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partitions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Relocation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2475" y="503238"/>
            <a:ext cx="7631113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41020</TotalTime>
  <Words>3678</Words>
  <Application>Microsoft Macintosh PowerPoint</Application>
  <PresentationFormat>On-screen Show (4:3)</PresentationFormat>
  <Paragraphs>820</Paragraphs>
  <Slides>62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Theme</vt:lpstr>
      <vt:lpstr>Operating System Principles: Memory Management CS 111 Operating Systems  Peter Reiher </vt:lpstr>
      <vt:lpstr>Outline</vt:lpstr>
      <vt:lpstr>Memory Management</vt:lpstr>
      <vt:lpstr>Memory Management Goals</vt:lpstr>
      <vt:lpstr>Physical Memory Allocation</vt:lpstr>
      <vt:lpstr>Physical and Virtual Addresses</vt:lpstr>
      <vt:lpstr>A Linux Process’ Virtual Address Space</vt:lpstr>
      <vt:lpstr>Aspects of the Memory Management Problem</vt:lpstr>
      <vt:lpstr>Memory Management Strategies</vt:lpstr>
      <vt:lpstr>Fixed Partition Allocation</vt:lpstr>
      <vt:lpstr>Memory Protection and Fixed Partitions</vt:lpstr>
      <vt:lpstr>The Partition Concept</vt:lpstr>
      <vt:lpstr>Problems With Fixed Partition Allocation </vt:lpstr>
      <vt:lpstr>Fragmentation</vt:lpstr>
      <vt:lpstr>Fragmentation Example </vt:lpstr>
      <vt:lpstr>Internal Fragmentation</vt:lpstr>
      <vt:lpstr>More on Internal Fragmentation</vt:lpstr>
      <vt:lpstr>Summary of Fixed Partition Allocation </vt:lpstr>
      <vt:lpstr>Dynamic Partition Allocation</vt:lpstr>
      <vt:lpstr>Problems With Dynamic Partitions </vt:lpstr>
      <vt:lpstr>Relocation and Expansion</vt:lpstr>
      <vt:lpstr>The Expansion Problem</vt:lpstr>
      <vt:lpstr>Illustrating the Problem</vt:lpstr>
      <vt:lpstr>How To Keep Track of Variable Sized Partitions?</vt:lpstr>
      <vt:lpstr>Managing the Free List</vt:lpstr>
      <vt:lpstr>The Free List</vt:lpstr>
      <vt:lpstr>Free Chunk Carving</vt:lpstr>
      <vt:lpstr>Variable Partitions and Fragmentation</vt:lpstr>
      <vt:lpstr>External Fragmentation</vt:lpstr>
      <vt:lpstr>External Fragmentation: Causes and Effects</vt:lpstr>
      <vt:lpstr>How To Avoid Creating Small Fragments?</vt:lpstr>
      <vt:lpstr>Best Fit</vt:lpstr>
      <vt:lpstr>Worst Fit</vt:lpstr>
      <vt:lpstr>First Fit</vt:lpstr>
      <vt:lpstr>Next Fit</vt:lpstr>
      <vt:lpstr>Next Fit Properties</vt:lpstr>
      <vt:lpstr>Coalescing Partitions</vt:lpstr>
      <vt:lpstr>Free Chunk Coalescing</vt:lpstr>
      <vt:lpstr>Fragmentation and Coalescing</vt:lpstr>
      <vt:lpstr>Coalescing and Free List Implementation</vt:lpstr>
      <vt:lpstr>Variable Sized Partition Summary</vt:lpstr>
      <vt:lpstr>Another Option</vt:lpstr>
      <vt:lpstr>A Special Case for Fixed Allocations</vt:lpstr>
      <vt:lpstr>Why Aren’t Memory Request  Sizes Randomly Distributed?</vt:lpstr>
      <vt:lpstr>Buffer Pools</vt:lpstr>
      <vt:lpstr>How Are Buffer Pools Used?</vt:lpstr>
      <vt:lpstr>Dynamically Sizing Buffer Pools</vt:lpstr>
      <vt:lpstr>Lost Memory</vt:lpstr>
      <vt:lpstr>Garbage Collection</vt:lpstr>
      <vt:lpstr>How Do We Find All  Accessible Memory?</vt:lpstr>
      <vt:lpstr>General Garbage Collection</vt:lpstr>
      <vt:lpstr>Problems With General Garbage Collection</vt:lpstr>
      <vt:lpstr>Compaction and Relocation</vt:lpstr>
      <vt:lpstr>Memory Compaction</vt:lpstr>
      <vt:lpstr>All This Requires Is Relocation . . .</vt:lpstr>
      <vt:lpstr>The Relocation Problem</vt:lpstr>
      <vt:lpstr>Virtual Address Spaces</vt:lpstr>
      <vt:lpstr>Memory Segment Relocation</vt:lpstr>
      <vt:lpstr>How Does Segment  Relocation Work?</vt:lpstr>
      <vt:lpstr>Relocating a Segment</vt:lpstr>
      <vt:lpstr>Relocation and Safety</vt:lpstr>
      <vt:lpstr>How Much of Our Problem  Does Relocation Solve?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52</cp:revision>
  <cp:lastPrinted>2014-01-03T23:50:58Z</cp:lastPrinted>
  <dcterms:created xsi:type="dcterms:W3CDTF">2016-09-27T22:31:46Z</dcterms:created>
  <dcterms:modified xsi:type="dcterms:W3CDTF">2016-09-28T22:49:26Z</dcterms:modified>
</cp:coreProperties>
</file>