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259" r:id="rId3"/>
    <p:sldId id="273" r:id="rId4"/>
    <p:sldId id="274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  <p:sldId id="278" r:id="rId22"/>
    <p:sldId id="279" r:id="rId23"/>
    <p:sldId id="280" r:id="rId24"/>
    <p:sldId id="282" r:id="rId25"/>
    <p:sldId id="285" r:id="rId26"/>
    <p:sldId id="286" r:id="rId27"/>
    <p:sldId id="317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8" r:id="rId53"/>
    <p:sldId id="312" r:id="rId54"/>
    <p:sldId id="313" r:id="rId55"/>
    <p:sldId id="314" r:id="rId56"/>
    <p:sldId id="315" r:id="rId57"/>
    <p:sldId id="316" r:id="rId5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98" charset="-128"/>
              <a:cs typeface="ＭＳ Ｐゴシック" pitchFamily="-98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B0F2D5-40B4-2C40-8026-D3BCB9C54BA1}" type="slidenum">
              <a:rPr lang="en-US" smtClean="0">
                <a:latin typeface="Arial" pitchFamily="-98" charset="0"/>
                <a:ea typeface="ＭＳ Ｐゴシック" pitchFamily="-98" charset="-128"/>
                <a:cs typeface="ＭＳ Ｐゴシック" pitchFamily="-98" charset="-128"/>
              </a:rPr>
              <a:pPr/>
              <a:t>30</a:t>
            </a:fld>
            <a:endParaRPr lang="en-US" smtClean="0">
              <a:latin typeface="Arial" pitchFamily="-98" charset="0"/>
              <a:ea typeface="ＭＳ Ｐゴシック" pitchFamily="-98" charset="-128"/>
              <a:cs typeface="ＭＳ Ｐゴシック" pitchFamily="-9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6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Memory </a:t>
            </a:r>
            <a:r>
              <a:rPr lang="en-US" dirty="0" smtClean="0">
                <a:cs typeface="ＭＳ Ｐゴシック" charset="-128"/>
              </a:rPr>
              <a:t>Management – 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Swapping, </a:t>
            </a:r>
            <a:r>
              <a:rPr lang="en-US" dirty="0" smtClean="0">
                <a:cs typeface="ＭＳ Ｐゴシック" charset="-128"/>
              </a:rPr>
              <a:t>Paging, and Virtual Memory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segment is implemented as a set of virtual pages</a:t>
            </a:r>
          </a:p>
          <a:p>
            <a:endParaRPr lang="en-US" sz="310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310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11263" y="2909888"/>
            <a:ext cx="5867400" cy="533400"/>
            <a:chOff x="841477" y="2909448"/>
            <a:chExt cx="5867400" cy="533400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841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374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1908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2441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2975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3508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2" name="Rectangle 10"/>
            <p:cNvSpPr>
              <a:spLocks noChangeArrowheads="1"/>
            </p:cNvSpPr>
            <p:nvPr/>
          </p:nvSpPr>
          <p:spPr bwMode="auto">
            <a:xfrm>
              <a:off x="4041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3" name="Rectangle 11"/>
            <p:cNvSpPr>
              <a:spLocks noChangeArrowheads="1"/>
            </p:cNvSpPr>
            <p:nvPr/>
          </p:nvSpPr>
          <p:spPr bwMode="auto">
            <a:xfrm>
              <a:off x="4575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Rectangle 12"/>
            <p:cNvSpPr>
              <a:spLocks noChangeArrowheads="1"/>
            </p:cNvSpPr>
            <p:nvPr/>
          </p:nvSpPr>
          <p:spPr bwMode="auto">
            <a:xfrm>
              <a:off x="5108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5" name="Rectangle 13"/>
            <p:cNvSpPr>
              <a:spLocks noChangeArrowheads="1"/>
            </p:cNvSpPr>
            <p:nvPr/>
          </p:nvSpPr>
          <p:spPr bwMode="auto">
            <a:xfrm>
              <a:off x="5642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Rectangle 14"/>
            <p:cNvSpPr>
              <a:spLocks noChangeArrowheads="1"/>
            </p:cNvSpPr>
            <p:nvPr/>
          </p:nvSpPr>
          <p:spPr bwMode="auto">
            <a:xfrm>
              <a:off x="6175477" y="2909448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Rectangle 15"/>
            <p:cNvSpPr>
              <a:spLocks noChangeArrowheads="1"/>
            </p:cNvSpPr>
            <p:nvPr/>
          </p:nvSpPr>
          <p:spPr bwMode="auto">
            <a:xfrm>
              <a:off x="6188177" y="2909448"/>
              <a:ext cx="304800" cy="533400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4825" y="3956050"/>
            <a:ext cx="814863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Internal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Averages only ½ page (half of the last one)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6357143" y="3990182"/>
            <a:ext cx="1014413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8475" y="4927600"/>
            <a:ext cx="51355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External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Completely non-existent 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We never carve up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This Compare To Segment Fragmentation?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Consider this scenario: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Average requested allocation is 128K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256K fixed size segments available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In the paging system, 4K pages</a:t>
            </a:r>
          </a:p>
          <a:p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For segmentation, average internal fragmentation is 50% (128K of 256K used)</a:t>
            </a:r>
          </a:p>
          <a:p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For paging?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Only the last page of an allocation is not full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On average, half of it is unused, or 2K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So 2K of 128K is wasted, or around 1.5%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627688"/>
            <a:ext cx="4352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Segmentation: 50% waste </a:t>
            </a:r>
            <a:endParaRPr lang="en-US" sz="2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73638" y="5614988"/>
            <a:ext cx="340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Paging: 1.5% waste</a:t>
            </a:r>
            <a:endParaRPr lang="en-US" sz="2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Providing the Magic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Translation Mechanism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037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 per page basis, we need to change a virtual address to a physical address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Needs to be fast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 we’ll use hardware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Memory Management Unit (MMU)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piece of hardware designed to perform the magic quickly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and MMUs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97113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54713" y="189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16313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75500" y="1895475"/>
            <a:ext cx="1217613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2678113" y="1362075"/>
            <a:ext cx="1741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6183313" y="1362075"/>
            <a:ext cx="1887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4354513" y="3038475"/>
            <a:ext cx="1220787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4354513" y="3421063"/>
            <a:ext cx="1220787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2" name="Rectangle 20"/>
          <p:cNvSpPr>
            <a:spLocks noChangeArrowheads="1"/>
          </p:cNvSpPr>
          <p:nvPr/>
        </p:nvSpPr>
        <p:spPr bwMode="auto">
          <a:xfrm>
            <a:off x="4354513" y="3800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3" name="Rectangle 21"/>
          <p:cNvSpPr>
            <a:spLocks noChangeArrowheads="1"/>
          </p:cNvSpPr>
          <p:nvPr/>
        </p:nvSpPr>
        <p:spPr bwMode="auto">
          <a:xfrm>
            <a:off x="4354513" y="4181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354513" y="4562475"/>
            <a:ext cx="1220787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5" name="Rectangle 23"/>
          <p:cNvSpPr>
            <a:spLocks noChangeArrowheads="1"/>
          </p:cNvSpPr>
          <p:nvPr/>
        </p:nvSpPr>
        <p:spPr bwMode="auto">
          <a:xfrm>
            <a:off x="4354513" y="4941888"/>
            <a:ext cx="1220787" cy="3825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5616" name="Rectangle 24"/>
          <p:cNvSpPr>
            <a:spLocks noChangeArrowheads="1"/>
          </p:cNvSpPr>
          <p:nvPr/>
        </p:nvSpPr>
        <p:spPr bwMode="auto">
          <a:xfrm>
            <a:off x="4354513" y="5324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4354513" y="570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4102100" y="61118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25619" name="Rectangle 27"/>
          <p:cNvSpPr>
            <a:spLocks noChangeArrowheads="1"/>
          </p:cNvSpPr>
          <p:nvPr/>
        </p:nvSpPr>
        <p:spPr bwMode="auto">
          <a:xfrm>
            <a:off x="3971925" y="3038475"/>
            <a:ext cx="382588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0" name="Rectangle 28"/>
          <p:cNvSpPr>
            <a:spLocks noChangeArrowheads="1"/>
          </p:cNvSpPr>
          <p:nvPr/>
        </p:nvSpPr>
        <p:spPr bwMode="auto">
          <a:xfrm>
            <a:off x="3971925" y="3421063"/>
            <a:ext cx="382588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1" name="Rectangle 29"/>
          <p:cNvSpPr>
            <a:spLocks noChangeArrowheads="1"/>
          </p:cNvSpPr>
          <p:nvPr/>
        </p:nvSpPr>
        <p:spPr bwMode="auto">
          <a:xfrm>
            <a:off x="3971925" y="3800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3971925" y="4562475"/>
            <a:ext cx="382588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3" name="Rectangle 31"/>
          <p:cNvSpPr>
            <a:spLocks noChangeArrowheads="1"/>
          </p:cNvSpPr>
          <p:nvPr/>
        </p:nvSpPr>
        <p:spPr bwMode="auto">
          <a:xfrm>
            <a:off x="3971925" y="5705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4" name="Rectangle 32"/>
          <p:cNvSpPr>
            <a:spLocks noChangeArrowheads="1"/>
          </p:cNvSpPr>
          <p:nvPr/>
        </p:nvSpPr>
        <p:spPr bwMode="auto">
          <a:xfrm>
            <a:off x="3971925" y="5324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5" name="Rectangle 33"/>
          <p:cNvSpPr>
            <a:spLocks noChangeArrowheads="1"/>
          </p:cNvSpPr>
          <p:nvPr/>
        </p:nvSpPr>
        <p:spPr bwMode="auto">
          <a:xfrm>
            <a:off x="3971925" y="4941888"/>
            <a:ext cx="3825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5626" name="Rectangle 34"/>
          <p:cNvSpPr>
            <a:spLocks noChangeArrowheads="1"/>
          </p:cNvSpPr>
          <p:nvPr/>
        </p:nvSpPr>
        <p:spPr bwMode="auto">
          <a:xfrm>
            <a:off x="3971925" y="4181475"/>
            <a:ext cx="3825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cxnSp>
        <p:nvCxnSpPr>
          <p:cNvPr id="27" name="AutoShape 35"/>
          <p:cNvCxnSpPr>
            <a:cxnSpLocks noChangeShapeType="1"/>
            <a:stCxn id="25604" idx="2"/>
            <a:endCxn id="22" idx="1"/>
          </p:cNvCxnSpPr>
          <p:nvPr/>
        </p:nvCxnSpPr>
        <p:spPr bwMode="auto">
          <a:xfrm rot="16200000" flipH="1">
            <a:off x="2201069" y="2982119"/>
            <a:ext cx="2476500" cy="106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575300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29" name="Rectangle 37"/>
          <p:cNvSpPr>
            <a:spLocks noChangeArrowheads="1"/>
          </p:cNvSpPr>
          <p:nvPr/>
        </p:nvSpPr>
        <p:spPr bwMode="auto">
          <a:xfrm>
            <a:off x="5954713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544513" y="3170238"/>
            <a:ext cx="22860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page number is used as an index into the page table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6108700" y="4789488"/>
            <a:ext cx="2436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Selected entry contains physical page number</a:t>
            </a: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6321425" y="2478088"/>
            <a:ext cx="2438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 within page remains the same</a:t>
            </a:r>
          </a:p>
        </p:txBody>
      </p:sp>
      <p:cxnSp>
        <p:nvCxnSpPr>
          <p:cNvPr id="33" name="AutoShape 42"/>
          <p:cNvCxnSpPr>
            <a:cxnSpLocks noChangeShapeType="1"/>
            <a:stCxn id="25606" idx="2"/>
            <a:endCxn id="7" idx="2"/>
          </p:cNvCxnSpPr>
          <p:nvPr/>
        </p:nvCxnSpPr>
        <p:spPr bwMode="auto">
          <a:xfrm rot="16200000" flipH="1">
            <a:off x="5954713" y="447675"/>
            <a:ext cx="1588" cy="36591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92113" y="4613275"/>
            <a:ext cx="24384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Valid bit is checked to ensure that this virtual page number is legal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97113" y="1895475"/>
            <a:ext cx="2438400" cy="381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22" grpId="0" animBg="1"/>
      <p:bldP spid="30" grpId="0"/>
      <p:bldP spid="31" grpId="0"/>
      <p:bldP spid="32" grpId="0"/>
      <p:bldP spid="34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Some Examples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413000" y="1362075"/>
            <a:ext cx="174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918200" y="1362075"/>
            <a:ext cx="1887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89400" y="3038475"/>
            <a:ext cx="1220788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089400" y="3421063"/>
            <a:ext cx="1220788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0105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089400" y="3800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00A1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089400" y="4181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89400" y="4562475"/>
            <a:ext cx="1220788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4089400" y="4941888"/>
            <a:ext cx="12207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4089400" y="5324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0D10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089400" y="570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0AC3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3784600" y="60864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6813" y="3038475"/>
            <a:ext cx="382587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3706813" y="3421063"/>
            <a:ext cx="382587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3706813" y="3800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06813" y="4562475"/>
            <a:ext cx="382587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706813" y="5705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706813" y="5324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6813" y="4941888"/>
            <a:ext cx="382587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3706813" y="4181475"/>
            <a:ext cx="3825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56896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28" name="AutoShape 33"/>
          <p:cNvCxnSpPr>
            <a:cxnSpLocks noChangeShapeType="1"/>
            <a:stCxn id="6" idx="2"/>
            <a:endCxn id="7" idx="2"/>
          </p:cNvCxnSpPr>
          <p:nvPr/>
        </p:nvCxnSpPr>
        <p:spPr bwMode="auto">
          <a:xfrm rot="16200000" flipH="1">
            <a:off x="5689600" y="447675"/>
            <a:ext cx="1588" cy="3659188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53" name="Rectangle 35"/>
          <p:cNvSpPr>
            <a:spLocks noChangeArrowheads="1"/>
          </p:cNvSpPr>
          <p:nvPr/>
        </p:nvSpPr>
        <p:spPr bwMode="auto">
          <a:xfrm>
            <a:off x="20320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30" name="AutoShape 36"/>
          <p:cNvCxnSpPr>
            <a:cxnSpLocks noChangeShapeType="1"/>
            <a:stCxn id="4" idx="2"/>
            <a:endCxn id="22" idx="1"/>
          </p:cNvCxnSpPr>
          <p:nvPr/>
        </p:nvCxnSpPr>
        <p:spPr bwMode="auto">
          <a:xfrm rot="16200000" flipH="1">
            <a:off x="1935957" y="2982118"/>
            <a:ext cx="2476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" name="AutoShape 37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310188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0000</a:t>
            </a: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cxnSp>
        <p:nvCxnSpPr>
          <p:cNvPr id="36" name="AutoShape 44"/>
          <p:cNvCxnSpPr>
            <a:cxnSpLocks noChangeShapeType="1"/>
            <a:stCxn id="32" idx="2"/>
            <a:endCxn id="19" idx="1"/>
          </p:cNvCxnSpPr>
          <p:nvPr/>
        </p:nvCxnSpPr>
        <p:spPr bwMode="auto">
          <a:xfrm rot="16200000" flipH="1">
            <a:off x="2697163" y="2220912"/>
            <a:ext cx="954088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45"/>
          <p:cNvCxnSpPr>
            <a:cxnSpLocks noChangeShapeType="1"/>
            <a:stCxn id="10" idx="3"/>
            <a:endCxn id="34" idx="2"/>
          </p:cNvCxnSpPr>
          <p:nvPr/>
        </p:nvCxnSpPr>
        <p:spPr bwMode="auto">
          <a:xfrm flipV="1">
            <a:off x="5310188" y="2276475"/>
            <a:ext cx="990600" cy="9540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0005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3E28</a:t>
            </a:r>
          </a:p>
        </p:txBody>
      </p:sp>
      <p:cxnSp>
        <p:nvCxnSpPr>
          <p:cNvPr id="40" name="AutoShape 49"/>
          <p:cNvCxnSpPr>
            <a:cxnSpLocks noChangeShapeType="1"/>
            <a:stCxn id="38" idx="2"/>
            <a:endCxn id="25" idx="1"/>
          </p:cNvCxnSpPr>
          <p:nvPr/>
        </p:nvCxnSpPr>
        <p:spPr bwMode="auto">
          <a:xfrm rot="16200000" flipH="1">
            <a:off x="1745457" y="3172618"/>
            <a:ext cx="2857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1" name="AutoShape 50"/>
          <p:cNvCxnSpPr>
            <a:cxnSpLocks noChangeShapeType="1"/>
            <a:stCxn id="26639" idx="3"/>
            <a:endCxn id="34" idx="2"/>
          </p:cNvCxnSpPr>
          <p:nvPr/>
        </p:nvCxnSpPr>
        <p:spPr bwMode="auto">
          <a:xfrm flipV="1">
            <a:off x="5310188" y="2276475"/>
            <a:ext cx="990600" cy="2857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6299200" y="2657475"/>
            <a:ext cx="1987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Hmm, no address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307138" y="2968625"/>
            <a:ext cx="2379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Why might that happen?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6286500" y="3622675"/>
            <a:ext cx="2381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And what can we do about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3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1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4" grpId="0" animBg="1"/>
      <p:bldP spid="19" grpId="0" animBg="1"/>
      <p:bldP spid="22" grpId="0" animBg="1"/>
      <p:bldP spid="25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MMU Hardware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MMUs used to sit between the CPU and bus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Now they are typically integrated into the CPU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What about the page tables? 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Originally implemented in special fast registers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But there’s a problem with that today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we have 4K pages, and a 64 Gbyte memory, how many pages are there?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2</a:t>
            </a:r>
            <a:r>
              <a:rPr lang="en-GB" baseline="30000" smtClean="0">
                <a:latin typeface="Times New Roman" pitchFamily="-98" charset="0"/>
                <a:ea typeface="ＭＳ Ｐゴシック" pitchFamily="-98" charset="-128"/>
              </a:rPr>
              <a:t>36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/2</a:t>
            </a:r>
            <a:r>
              <a:rPr lang="en-GB" baseline="30000" smtClean="0">
                <a:latin typeface="Times New Roman" pitchFamily="-98" charset="0"/>
                <a:ea typeface="ＭＳ Ｐゴシック" pitchFamily="-98" charset="-128"/>
              </a:rPr>
              <a:t>12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= 2</a:t>
            </a:r>
            <a:r>
              <a:rPr lang="en-GB" baseline="30000" smtClean="0">
                <a:latin typeface="Times New Roman" pitchFamily="-98" charset="0"/>
                <a:ea typeface="ＭＳ Ｐゴシック" pitchFamily="-98" charset="-128"/>
              </a:rPr>
              <a:t>24</a:t>
            </a:r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Or 16 M of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can’t afford 16 M of fast registers</a:t>
            </a:r>
          </a:p>
          <a:p>
            <a:pPr lvl="1"/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Handling Big Page Tables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0318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16 M entries in a page table means we can’t use registers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So now they are stored in normal memory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But we can’t afford 2 bus cycles for each memory access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One to look up the page table entry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One to get the actual data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So we have a very fast set of MMU registers used as a cache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Which means we need to worry about hit ratios, cache invalidation, and other nasty issues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TANSTAAFL</a:t>
            </a:r>
          </a:p>
          <a:p>
            <a:pPr lvl="1"/>
            <a:endParaRPr lang="en-GB" sz="24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MMU and Multiple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There are several processes running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Each needs a set of pages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can put any page anywhere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if they need, in total, more pages than we’ve physically got,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Something’s got to go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 we handle these ongoing paging requirements?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Ongoing MMU Operations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What if the current process adds or removes pages? 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Directly update active page table in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Privileged instruction to flush (stale) cached entries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What if we switch from one process to another?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Maintain separate page tables for each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Privileged instruction loads pointer to new page table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A reload instruction flushes previously cached entries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How to share pages between multiple processes?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Make each page table point to same physical page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Can be read-only or read/write sharing</a:t>
            </a: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Page faults and performance issues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46363" y="503238"/>
            <a:ext cx="3862387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Swapping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Paging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  <a:p>
            <a:pPr lvl="1">
              <a:buFont typeface="Arial" pitchFamily="-98" charset="0"/>
              <a:buNone/>
            </a:pP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Is Demand Paging?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process doesn’t actually need all its pages in memory to run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It only needs those it actually references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So, why bother loading up all the pages when a process is scheduled to run?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And, perhaps, why get rid of all of a process’ pages when it yields?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Move pages onto and off of disk “on demand”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0200" y="503238"/>
            <a:ext cx="5886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To Make Demand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Work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MMU must support “not present”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Generates a fault/trap when they are referenced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OS can bring in page and retry the faulted reference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Entire process needn’t be in memory to start running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Start each process with a subset of its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Load additional pages as program demands them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big challenge will be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Achieving Good Performance for Demand Paging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 will perform poorly if most memory references require disk access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Worse than bringing in all the pages at once, maybe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 we need to be sure most don’t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By ensuring that the page holding the next memory reference is already there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Almost 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 and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5258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can we predict what pages we need in memory?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Since they’d better be there when we ask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Primarily, rely on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Put simply, the next address you ask for is likely to be close to the last address you asked for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 programs typically display locality of reference?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Fortunately, yes!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11363" y="434975"/>
            <a:ext cx="5132387" cy="1295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Why is Locality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of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Reference Usually Present?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Code usually executes sequences of consecutive</a:t>
            </a:r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 or nearby instructions</a:t>
            </a:r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US" sz="2400" dirty="0" smtClean="0">
                <a:latin typeface="Times New Roman" pitchFamily="-98" charset="0"/>
                <a:ea typeface="ＭＳ Ｐゴシック" pitchFamily="-98" charset="-128"/>
              </a:rPr>
              <a:t>Most branches tend to be relatively short distances (into code in the same routine</a:t>
            </a:r>
            <a:r>
              <a:rPr lang="en-US" sz="2400" dirty="0" smtClean="0">
                <a:latin typeface="Times New Roman" pitchFamily="-98" charset="0"/>
                <a:ea typeface="ＭＳ Ｐゴシック" pitchFamily="-98" charset="-128"/>
              </a:rPr>
              <a:t>)</a:t>
            </a:r>
          </a:p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We typically need access to things in the current</a:t>
            </a:r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 or previous stack </a:t>
            </a:r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frame</a:t>
            </a:r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 </a:t>
            </a:r>
            <a:endParaRPr lang="en-US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Many heap references to recently </a:t>
            </a:r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allocated</a:t>
            </a:r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 structures</a:t>
            </a:r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US" sz="2400" dirty="0" smtClean="0">
                <a:latin typeface="Times New Roman" pitchFamily="-98" charset="0"/>
                <a:ea typeface="ＭＳ Ｐゴシック" pitchFamily="-98" charset="-128"/>
              </a:rPr>
              <a:t>E.g., creating or processing a message</a:t>
            </a:r>
            <a:endParaRPr lang="en-US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No guarantees, but all three types of memory are likely to show locality of reference</a:t>
            </a:r>
            <a:endParaRPr lang="en-US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 Faults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5081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 tables no longer necessarily contain points to pages of RAM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 some cases, the pages are not in RAM, at the moment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They’re out on disk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When a program requests an address from such a page, what do we do?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Generate a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page fault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Which is intended to tell the system to go get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35313" y="515938"/>
            <a:ext cx="2870200" cy="7413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Handling a Page Fault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Initialize page table entries to “not present”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CPU faults if “not present” page is referenced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Fault enters kernel, just like any other trap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Forwarded to page fault handler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Determine which page is required, where it resides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Schedule I/O to fetch it, then block the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Make page table point at newly read-in page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Back up user-mode PC to retry failed instruction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Return to user-mode and try again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Meanwhile, other processes can run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Page Faults Don’t Impact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faults only slow a process down</a:t>
            </a:r>
          </a:p>
          <a:p>
            <a:r>
              <a:rPr lang="en-US" dirty="0" smtClean="0"/>
              <a:t>After a fault is handled, the desired page is in RAM</a:t>
            </a:r>
          </a:p>
          <a:p>
            <a:r>
              <a:rPr lang="en-US" dirty="0" smtClean="0"/>
              <a:t>And the process runs again and can use it</a:t>
            </a:r>
          </a:p>
          <a:p>
            <a:pPr lvl="1"/>
            <a:r>
              <a:rPr lang="en-US" dirty="0" smtClean="0"/>
              <a:t>Based on the OS ability to save process state and restore it</a:t>
            </a:r>
          </a:p>
          <a:p>
            <a:r>
              <a:rPr lang="en-US" dirty="0" smtClean="0"/>
              <a:t>Programs never crash because of page faults</a:t>
            </a:r>
          </a:p>
          <a:p>
            <a:r>
              <a:rPr lang="en-US" dirty="0" smtClean="0"/>
              <a:t>But they might be very slow if there are too many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Pages and Secondary Storage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When not in memory, pages live on secondary storage 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Typically a disk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In an area called “swap space”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How do we manage swap space?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 a pool of variable length partitions?</a:t>
            </a:r>
          </a:p>
          <a:p>
            <a:pPr lvl="2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Allocate a contiguous region for each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 a random collection of pages?</a:t>
            </a:r>
          </a:p>
          <a:p>
            <a:pPr lvl="2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Just use a bit-map to keep track of which are free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 a file system?</a:t>
            </a:r>
          </a:p>
          <a:p>
            <a:pPr lvl="2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Create a file per process (or segment)</a:t>
            </a:r>
          </a:p>
          <a:p>
            <a:pPr lvl="2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File offsets correspond to virtual address offsets</a:t>
            </a: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368425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Page faults may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block processes</a:t>
            </a:r>
          </a:p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Overhead (fault handling, paging in and out)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Process is blocked while we are reading in pages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Delaying execution and consuming cycles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Directly proportional to the number of page faults</a:t>
            </a:r>
          </a:p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Key is having the “right” pages in memory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Right pages -&gt; few faults, little paging activity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Wrong pages -&gt; many faults, much paging</a:t>
            </a:r>
          </a:p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can’t control what pages we read in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Key to performance is choosing which to kick out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Swapping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What if we don’t have enough RAM?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To handle all processes’ memory needs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Perhaps even to handle one process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Maybe we can keep some of their memory somewhere other than RAM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Where?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Maybe on a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disk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Of course, you can’t directly use code or data on a disk . . .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28988" y="503238"/>
            <a:ext cx="2570162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generalization of what demand paging allows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form of memory where the system provides a useful abstraction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very large quantity of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For each process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All directly accessible via normal addressing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At a speed approaching that of actual RAM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state of the art in modern memory abstractions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503238"/>
            <a:ext cx="38544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Basic Concept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Give each process an address space of immense size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Perhaps as big as your hardware’s word size allows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Allow processes to request segments within that space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Use dynamic paging and swapping to support the abstraction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key issue is how to create the abstraction when you don’t have that much real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Key VM Technology: Replacement Algorithms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goal is to have each page already in memory when a process accesses it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can’t know ahead of time what pages will be accessed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rely on locality of access 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 particular, to determine what pages to move out of memory and onto disk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If we make wise choices, the pages we need in memory will still be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Basics of Page Replacement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keep some set of all possible pages in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Perhaps not all belonging to the current process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Under some circumstances, we need to replace one of them with another page that’s on disk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when we have a page fault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hardware and MMU translation allows us to choose any page for ejection to disk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Which one of them should go?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Optimal Replacement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Replace the page that will be next referenced furthest in the future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Why is this the right page?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delays the next page fault as long as possible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Fewer page faults per unit time = lower overhead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slight problem: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would need an oracle to know which page this algorithm calls for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And we don’t have one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 We Require Optimal Algorithms?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Not absolutely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What’s the consequence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being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wrong?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take an extra page fault that we shouldn’t have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 is a performance penalty, not a program correctness penalty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Often an acceptable tradeoff</a:t>
            </a:r>
          </a:p>
          <a:p>
            <a:pPr marL="342900" lvl="2" indent="-342900"/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The more often we’re right, the fewer page faults we 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take</a:t>
            </a:r>
          </a:p>
          <a:p>
            <a:pPr marL="342900" lvl="2" indent="-342900"/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For traces, we </a:t>
            </a:r>
            <a:r>
              <a:rPr lang="en-GB" sz="2800" u="sng" dirty="0" smtClean="0">
                <a:latin typeface="Times New Roman" pitchFamily="-98" charset="0"/>
                <a:ea typeface="ＭＳ Ｐゴシック" pitchFamily="-98" charset="-128"/>
              </a:rPr>
              <a:t>can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 run the optimal algorithm, comparing it to what we use when live</a:t>
            </a:r>
            <a:endParaRPr lang="en-GB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Approximating the Optimal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Rely on locality of reference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Note which pages have recently been used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Perhaps with extra bits in the page tables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Updated when the page is accessed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Use this data to predict future behavior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locality of reference holds, the pages we accessed recently will be accessed again soon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Candidate Replacement Algorithms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243013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Random, FIFO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These are dogs, forget ‘em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Least Frequently Used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Sounds better, but it really isn’t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Least Recently Used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Assert that near future will be like the recent past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we haven’t used a page recently, we probably won’t use it soon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computer science equivalent to the “</a:t>
            </a:r>
            <a:r>
              <a:rPr lang="en-GB" i="1" smtClean="0">
                <a:latin typeface="Times New Roman" pitchFamily="-98" charset="0"/>
                <a:ea typeface="ＭＳ Ｐゴシック" pitchFamily="-98" charset="-128"/>
              </a:rPr>
              <a:t>unseen hand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”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Naïve LRU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Each time a page is accessed, record the time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When you need to eject a page, look at all timestamps for pages in memory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Choose the one with the oldest timestamp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Will require us to store timestamps somewhere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 to search all timestamps every time we need to eject a page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True LRU Page Replacement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101"/>
          <p:cNvSpPr>
            <a:spLocks noChangeArrowheads="1"/>
          </p:cNvSpPr>
          <p:nvPr/>
        </p:nvSpPr>
        <p:spPr bwMode="auto">
          <a:xfrm>
            <a:off x="1420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1878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103"/>
          <p:cNvSpPr>
            <a:spLocks noChangeArrowheads="1"/>
          </p:cNvSpPr>
          <p:nvPr/>
        </p:nvSpPr>
        <p:spPr bwMode="auto">
          <a:xfrm>
            <a:off x="2335213" y="2265363"/>
            <a:ext cx="4556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2790825" y="2265363"/>
            <a:ext cx="45878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105"/>
          <p:cNvSpPr>
            <a:spLocks noChangeArrowheads="1"/>
          </p:cNvSpPr>
          <p:nvPr/>
        </p:nvSpPr>
        <p:spPr bwMode="auto">
          <a:xfrm>
            <a:off x="3249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106"/>
          <p:cNvSpPr>
            <a:spLocks noChangeArrowheads="1"/>
          </p:cNvSpPr>
          <p:nvPr/>
        </p:nvSpPr>
        <p:spPr bwMode="auto">
          <a:xfrm>
            <a:off x="3706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107"/>
          <p:cNvSpPr>
            <a:spLocks noChangeArrowheads="1"/>
          </p:cNvSpPr>
          <p:nvPr/>
        </p:nvSpPr>
        <p:spPr bwMode="auto">
          <a:xfrm>
            <a:off x="4164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4621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5078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10"/>
          <p:cNvSpPr>
            <a:spLocks noChangeArrowheads="1"/>
          </p:cNvSpPr>
          <p:nvPr/>
        </p:nvSpPr>
        <p:spPr bwMode="auto">
          <a:xfrm>
            <a:off x="5535613" y="2265363"/>
            <a:ext cx="4587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11"/>
          <p:cNvSpPr>
            <a:spLocks noChangeArrowheads="1"/>
          </p:cNvSpPr>
          <p:nvPr/>
        </p:nvSpPr>
        <p:spPr bwMode="auto">
          <a:xfrm>
            <a:off x="5994400" y="2265363"/>
            <a:ext cx="4556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6450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13"/>
          <p:cNvSpPr>
            <a:spLocks noChangeArrowheads="1"/>
          </p:cNvSpPr>
          <p:nvPr/>
        </p:nvSpPr>
        <p:spPr bwMode="auto">
          <a:xfrm>
            <a:off x="6907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09" name="Rectangle 118"/>
          <p:cNvSpPr>
            <a:spLocks noChangeArrowheads="1"/>
          </p:cNvSpPr>
          <p:nvPr/>
        </p:nvSpPr>
        <p:spPr bwMode="auto">
          <a:xfrm>
            <a:off x="1878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0" name="Rectangle 119"/>
          <p:cNvSpPr>
            <a:spLocks noChangeArrowheads="1"/>
          </p:cNvSpPr>
          <p:nvPr/>
        </p:nvSpPr>
        <p:spPr bwMode="auto">
          <a:xfrm>
            <a:off x="2335213" y="3408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1" name="Rectangle 120"/>
          <p:cNvSpPr>
            <a:spLocks noChangeArrowheads="1"/>
          </p:cNvSpPr>
          <p:nvPr/>
        </p:nvSpPr>
        <p:spPr bwMode="auto">
          <a:xfrm>
            <a:off x="2790825" y="3408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2" name="Rectangle 122"/>
          <p:cNvSpPr>
            <a:spLocks noChangeArrowheads="1"/>
          </p:cNvSpPr>
          <p:nvPr/>
        </p:nvSpPr>
        <p:spPr bwMode="auto">
          <a:xfrm>
            <a:off x="3706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3" name="Rectangle 123"/>
          <p:cNvSpPr>
            <a:spLocks noChangeArrowheads="1"/>
          </p:cNvSpPr>
          <p:nvPr/>
        </p:nvSpPr>
        <p:spPr bwMode="auto">
          <a:xfrm>
            <a:off x="4164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4" name="Rectangle 124"/>
          <p:cNvSpPr>
            <a:spLocks noChangeArrowheads="1"/>
          </p:cNvSpPr>
          <p:nvPr/>
        </p:nvSpPr>
        <p:spPr bwMode="auto">
          <a:xfrm>
            <a:off x="4621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5" name="Rectangle 126"/>
          <p:cNvSpPr>
            <a:spLocks noChangeArrowheads="1"/>
          </p:cNvSpPr>
          <p:nvPr/>
        </p:nvSpPr>
        <p:spPr bwMode="auto">
          <a:xfrm>
            <a:off x="5535613" y="3408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6" name="Rectangle 127"/>
          <p:cNvSpPr>
            <a:spLocks noChangeArrowheads="1"/>
          </p:cNvSpPr>
          <p:nvPr/>
        </p:nvSpPr>
        <p:spPr bwMode="auto">
          <a:xfrm>
            <a:off x="5994400" y="3408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7" name="Rectangle 128"/>
          <p:cNvSpPr>
            <a:spLocks noChangeArrowheads="1"/>
          </p:cNvSpPr>
          <p:nvPr/>
        </p:nvSpPr>
        <p:spPr bwMode="auto">
          <a:xfrm>
            <a:off x="6450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8" name="Rectangle 131"/>
          <p:cNvSpPr>
            <a:spLocks noChangeArrowheads="1"/>
          </p:cNvSpPr>
          <p:nvPr/>
        </p:nvSpPr>
        <p:spPr bwMode="auto">
          <a:xfrm>
            <a:off x="7821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9" name="Rectangle 181"/>
          <p:cNvSpPr>
            <a:spLocks noChangeArrowheads="1"/>
          </p:cNvSpPr>
          <p:nvPr/>
        </p:nvSpPr>
        <p:spPr bwMode="auto">
          <a:xfrm>
            <a:off x="547688" y="174942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59420" name="Rectangle 182"/>
          <p:cNvSpPr>
            <a:spLocks noChangeArrowheads="1"/>
          </p:cNvSpPr>
          <p:nvPr/>
        </p:nvSpPr>
        <p:spPr bwMode="auto">
          <a:xfrm>
            <a:off x="1420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1" name="Rectangle 184"/>
          <p:cNvSpPr>
            <a:spLocks noChangeArrowheads="1"/>
          </p:cNvSpPr>
          <p:nvPr/>
        </p:nvSpPr>
        <p:spPr bwMode="auto">
          <a:xfrm>
            <a:off x="2335213" y="3789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2" name="Rectangle 185"/>
          <p:cNvSpPr>
            <a:spLocks noChangeArrowheads="1"/>
          </p:cNvSpPr>
          <p:nvPr/>
        </p:nvSpPr>
        <p:spPr bwMode="auto">
          <a:xfrm>
            <a:off x="2790825" y="3789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3" name="Rectangle 186"/>
          <p:cNvSpPr>
            <a:spLocks noChangeArrowheads="1"/>
          </p:cNvSpPr>
          <p:nvPr/>
        </p:nvSpPr>
        <p:spPr bwMode="auto">
          <a:xfrm>
            <a:off x="3249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4" name="Rectangle 188"/>
          <p:cNvSpPr>
            <a:spLocks noChangeArrowheads="1"/>
          </p:cNvSpPr>
          <p:nvPr/>
        </p:nvSpPr>
        <p:spPr bwMode="auto">
          <a:xfrm>
            <a:off x="4164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5" name="Rectangle 189"/>
          <p:cNvSpPr>
            <a:spLocks noChangeArrowheads="1"/>
          </p:cNvSpPr>
          <p:nvPr/>
        </p:nvSpPr>
        <p:spPr bwMode="auto">
          <a:xfrm>
            <a:off x="4621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6" name="Rectangle 190"/>
          <p:cNvSpPr>
            <a:spLocks noChangeArrowheads="1"/>
          </p:cNvSpPr>
          <p:nvPr/>
        </p:nvSpPr>
        <p:spPr bwMode="auto">
          <a:xfrm>
            <a:off x="5078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7" name="Rectangle 192"/>
          <p:cNvSpPr>
            <a:spLocks noChangeArrowheads="1"/>
          </p:cNvSpPr>
          <p:nvPr/>
        </p:nvSpPr>
        <p:spPr bwMode="auto">
          <a:xfrm>
            <a:off x="5994400" y="3789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8" name="Rectangle 193"/>
          <p:cNvSpPr>
            <a:spLocks noChangeArrowheads="1"/>
          </p:cNvSpPr>
          <p:nvPr/>
        </p:nvSpPr>
        <p:spPr bwMode="auto">
          <a:xfrm>
            <a:off x="6450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9" name="Rectangle 194"/>
          <p:cNvSpPr>
            <a:spLocks noChangeArrowheads="1"/>
          </p:cNvSpPr>
          <p:nvPr/>
        </p:nvSpPr>
        <p:spPr bwMode="auto">
          <a:xfrm>
            <a:off x="6907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0" name="Rectangle 195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1" name="Rectangle 196"/>
          <p:cNvSpPr>
            <a:spLocks noChangeArrowheads="1"/>
          </p:cNvSpPr>
          <p:nvPr/>
        </p:nvSpPr>
        <p:spPr bwMode="auto">
          <a:xfrm>
            <a:off x="7821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2" name="Rectangle 197"/>
          <p:cNvSpPr>
            <a:spLocks noChangeArrowheads="1"/>
          </p:cNvSpPr>
          <p:nvPr/>
        </p:nvSpPr>
        <p:spPr bwMode="auto">
          <a:xfrm>
            <a:off x="8278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3" name="Rectangle 198"/>
          <p:cNvSpPr>
            <a:spLocks noChangeArrowheads="1"/>
          </p:cNvSpPr>
          <p:nvPr/>
        </p:nvSpPr>
        <p:spPr bwMode="auto">
          <a:xfrm>
            <a:off x="1420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4" name="Rectangle 199"/>
          <p:cNvSpPr>
            <a:spLocks noChangeArrowheads="1"/>
          </p:cNvSpPr>
          <p:nvPr/>
        </p:nvSpPr>
        <p:spPr bwMode="auto">
          <a:xfrm>
            <a:off x="1878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5" name="Rectangle 201"/>
          <p:cNvSpPr>
            <a:spLocks noChangeArrowheads="1"/>
          </p:cNvSpPr>
          <p:nvPr/>
        </p:nvSpPr>
        <p:spPr bwMode="auto">
          <a:xfrm>
            <a:off x="2790825" y="4170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6" name="Rectangle 202"/>
          <p:cNvSpPr>
            <a:spLocks noChangeArrowheads="1"/>
          </p:cNvSpPr>
          <p:nvPr/>
        </p:nvSpPr>
        <p:spPr bwMode="auto">
          <a:xfrm>
            <a:off x="3249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7" name="Rectangle 203"/>
          <p:cNvSpPr>
            <a:spLocks noChangeArrowheads="1"/>
          </p:cNvSpPr>
          <p:nvPr/>
        </p:nvSpPr>
        <p:spPr bwMode="auto">
          <a:xfrm>
            <a:off x="3706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8" name="Rectangle 204"/>
          <p:cNvSpPr>
            <a:spLocks noChangeArrowheads="1"/>
          </p:cNvSpPr>
          <p:nvPr/>
        </p:nvSpPr>
        <p:spPr bwMode="auto">
          <a:xfrm>
            <a:off x="4164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9" name="Rectangle 206"/>
          <p:cNvSpPr>
            <a:spLocks noChangeArrowheads="1"/>
          </p:cNvSpPr>
          <p:nvPr/>
        </p:nvSpPr>
        <p:spPr bwMode="auto">
          <a:xfrm>
            <a:off x="5078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0" name="Rectangle 207"/>
          <p:cNvSpPr>
            <a:spLocks noChangeArrowheads="1"/>
          </p:cNvSpPr>
          <p:nvPr/>
        </p:nvSpPr>
        <p:spPr bwMode="auto">
          <a:xfrm>
            <a:off x="5535613" y="4170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1" name="Rectangle 208"/>
          <p:cNvSpPr>
            <a:spLocks noChangeArrowheads="1"/>
          </p:cNvSpPr>
          <p:nvPr/>
        </p:nvSpPr>
        <p:spPr bwMode="auto">
          <a:xfrm>
            <a:off x="5994400" y="4170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2" name="Rectangle 210"/>
          <p:cNvSpPr>
            <a:spLocks noChangeArrowheads="1"/>
          </p:cNvSpPr>
          <p:nvPr/>
        </p:nvSpPr>
        <p:spPr bwMode="auto">
          <a:xfrm>
            <a:off x="69072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3" name="Rectangle 211"/>
          <p:cNvSpPr>
            <a:spLocks noChangeArrowheads="1"/>
          </p:cNvSpPr>
          <p:nvPr/>
        </p:nvSpPr>
        <p:spPr bwMode="auto">
          <a:xfrm>
            <a:off x="7364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4" name="Rectangle 212"/>
          <p:cNvSpPr>
            <a:spLocks noChangeArrowheads="1"/>
          </p:cNvSpPr>
          <p:nvPr/>
        </p:nvSpPr>
        <p:spPr bwMode="auto">
          <a:xfrm>
            <a:off x="7821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5" name="Rectangle 213"/>
          <p:cNvSpPr>
            <a:spLocks noChangeArrowheads="1"/>
          </p:cNvSpPr>
          <p:nvPr/>
        </p:nvSpPr>
        <p:spPr bwMode="auto">
          <a:xfrm>
            <a:off x="8278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6" name="Rectangle 214"/>
          <p:cNvSpPr>
            <a:spLocks noChangeArrowheads="1"/>
          </p:cNvSpPr>
          <p:nvPr/>
        </p:nvSpPr>
        <p:spPr bwMode="auto">
          <a:xfrm>
            <a:off x="1420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7" name="Rectangle 215"/>
          <p:cNvSpPr>
            <a:spLocks noChangeArrowheads="1"/>
          </p:cNvSpPr>
          <p:nvPr/>
        </p:nvSpPr>
        <p:spPr bwMode="auto">
          <a:xfrm>
            <a:off x="1878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8" name="Rectangle 216"/>
          <p:cNvSpPr>
            <a:spLocks noChangeArrowheads="1"/>
          </p:cNvSpPr>
          <p:nvPr/>
        </p:nvSpPr>
        <p:spPr bwMode="auto">
          <a:xfrm>
            <a:off x="2335213" y="4551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9" name="Rectangle 218"/>
          <p:cNvSpPr>
            <a:spLocks noChangeArrowheads="1"/>
          </p:cNvSpPr>
          <p:nvPr/>
        </p:nvSpPr>
        <p:spPr bwMode="auto">
          <a:xfrm>
            <a:off x="3249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0" name="Rectangle 219"/>
          <p:cNvSpPr>
            <a:spLocks noChangeArrowheads="1"/>
          </p:cNvSpPr>
          <p:nvPr/>
        </p:nvSpPr>
        <p:spPr bwMode="auto">
          <a:xfrm>
            <a:off x="3706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1" name="Rectangle 221"/>
          <p:cNvSpPr>
            <a:spLocks noChangeArrowheads="1"/>
          </p:cNvSpPr>
          <p:nvPr/>
        </p:nvSpPr>
        <p:spPr bwMode="auto">
          <a:xfrm>
            <a:off x="4621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2" name="Rectangle 222"/>
          <p:cNvSpPr>
            <a:spLocks noChangeArrowheads="1"/>
          </p:cNvSpPr>
          <p:nvPr/>
        </p:nvSpPr>
        <p:spPr bwMode="auto">
          <a:xfrm>
            <a:off x="5078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3" name="Rectangle 223"/>
          <p:cNvSpPr>
            <a:spLocks noChangeArrowheads="1"/>
          </p:cNvSpPr>
          <p:nvPr/>
        </p:nvSpPr>
        <p:spPr bwMode="auto">
          <a:xfrm>
            <a:off x="5535613" y="4551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4" name="Rectangle 225"/>
          <p:cNvSpPr>
            <a:spLocks noChangeArrowheads="1"/>
          </p:cNvSpPr>
          <p:nvPr/>
        </p:nvSpPr>
        <p:spPr bwMode="auto">
          <a:xfrm>
            <a:off x="6450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5" name="Rectangle 226"/>
          <p:cNvSpPr>
            <a:spLocks noChangeArrowheads="1"/>
          </p:cNvSpPr>
          <p:nvPr/>
        </p:nvSpPr>
        <p:spPr bwMode="auto">
          <a:xfrm>
            <a:off x="6907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6" name="Rectangle 227"/>
          <p:cNvSpPr>
            <a:spLocks noChangeArrowheads="1"/>
          </p:cNvSpPr>
          <p:nvPr/>
        </p:nvSpPr>
        <p:spPr bwMode="auto">
          <a:xfrm>
            <a:off x="7364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7" name="Rectangle 229"/>
          <p:cNvSpPr>
            <a:spLocks noChangeArrowheads="1"/>
          </p:cNvSpPr>
          <p:nvPr/>
        </p:nvSpPr>
        <p:spPr bwMode="auto">
          <a:xfrm>
            <a:off x="8278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8" name="Rectangle 310"/>
          <p:cNvSpPr>
            <a:spLocks noChangeArrowheads="1"/>
          </p:cNvSpPr>
          <p:nvPr/>
        </p:nvSpPr>
        <p:spPr bwMode="auto">
          <a:xfrm>
            <a:off x="1012825" y="2800350"/>
            <a:ext cx="1600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 using true LRU</a:t>
            </a:r>
          </a:p>
        </p:txBody>
      </p:sp>
      <p:sp>
        <p:nvSpPr>
          <p:cNvPr id="59459" name="Rectangle 312"/>
          <p:cNvSpPr>
            <a:spLocks noChangeArrowheads="1"/>
          </p:cNvSpPr>
          <p:nvPr/>
        </p:nvSpPr>
        <p:spPr bwMode="auto">
          <a:xfrm>
            <a:off x="123825" y="3408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59460" name="Rectangle 313"/>
          <p:cNvSpPr>
            <a:spLocks noChangeArrowheads="1"/>
          </p:cNvSpPr>
          <p:nvPr/>
        </p:nvSpPr>
        <p:spPr bwMode="auto">
          <a:xfrm>
            <a:off x="123825" y="3789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59461" name="Rectangle 314"/>
          <p:cNvSpPr>
            <a:spLocks noChangeArrowheads="1"/>
          </p:cNvSpPr>
          <p:nvPr/>
        </p:nvSpPr>
        <p:spPr bwMode="auto">
          <a:xfrm>
            <a:off x="123825" y="4170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59462" name="Rectangle 315"/>
          <p:cNvSpPr>
            <a:spLocks noChangeArrowheads="1"/>
          </p:cNvSpPr>
          <p:nvPr/>
        </p:nvSpPr>
        <p:spPr bwMode="auto">
          <a:xfrm>
            <a:off x="123825" y="4551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71" name="Rectangle 323"/>
          <p:cNvSpPr>
            <a:spLocks noChangeArrowheads="1"/>
          </p:cNvSpPr>
          <p:nvPr/>
        </p:nvSpPr>
        <p:spPr bwMode="auto">
          <a:xfrm>
            <a:off x="7364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72" name="Rectangle 324"/>
          <p:cNvSpPr>
            <a:spLocks noChangeArrowheads="1"/>
          </p:cNvSpPr>
          <p:nvPr/>
        </p:nvSpPr>
        <p:spPr bwMode="auto">
          <a:xfrm>
            <a:off x="7821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73" name="Rectangle 325"/>
          <p:cNvSpPr>
            <a:spLocks noChangeArrowheads="1"/>
          </p:cNvSpPr>
          <p:nvPr/>
        </p:nvSpPr>
        <p:spPr bwMode="auto">
          <a:xfrm>
            <a:off x="8278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66" name="Rectangle 513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7" name="Rectangle 518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8" name="Rectangle 519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9" name="Rectangle 520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0" name="Rectangle 521"/>
          <p:cNvSpPr>
            <a:spLocks noChangeArrowheads="1"/>
          </p:cNvSpPr>
          <p:nvPr/>
        </p:nvSpPr>
        <p:spPr bwMode="auto">
          <a:xfrm>
            <a:off x="7364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1" name="Rectangle 522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2" name="Rectangle 52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81" name="Rectangle 533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2" name="Rectangle 534"/>
          <p:cNvSpPr>
            <a:spLocks noChangeArrowheads="1"/>
          </p:cNvSpPr>
          <p:nvPr/>
        </p:nvSpPr>
        <p:spPr bwMode="auto">
          <a:xfrm>
            <a:off x="2335213" y="417036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83" name="Rectangle 535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84" name="Rectangle 536"/>
          <p:cNvSpPr>
            <a:spLocks noChangeArrowheads="1"/>
          </p:cNvSpPr>
          <p:nvPr/>
        </p:nvSpPr>
        <p:spPr bwMode="auto">
          <a:xfrm>
            <a:off x="1878013" y="3789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85" name="Rectangle 537"/>
          <p:cNvSpPr>
            <a:spLocks noChangeArrowheads="1"/>
          </p:cNvSpPr>
          <p:nvPr/>
        </p:nvSpPr>
        <p:spPr bwMode="auto">
          <a:xfrm>
            <a:off x="46212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86" name="Rectangle 548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7" name="Rectangle 549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8" name="Rectangle 550"/>
          <p:cNvSpPr>
            <a:spLocks noChangeArrowheads="1"/>
          </p:cNvSpPr>
          <p:nvPr/>
        </p:nvSpPr>
        <p:spPr bwMode="auto">
          <a:xfrm>
            <a:off x="3706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59481" name="Rectangle 551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82" name="Rectangle 552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1" name="Rectangle 553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59484" name="Rectangle 554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3" name="Rectangle 566"/>
          <p:cNvSpPr>
            <a:spLocks noChangeArrowheads="1"/>
          </p:cNvSpPr>
          <p:nvPr/>
        </p:nvSpPr>
        <p:spPr bwMode="auto">
          <a:xfrm>
            <a:off x="5535613" y="378936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4" name="Rectangle 567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95" name="Rectangle 568"/>
          <p:cNvSpPr>
            <a:spLocks noChangeArrowheads="1"/>
          </p:cNvSpPr>
          <p:nvPr/>
        </p:nvSpPr>
        <p:spPr bwMode="auto">
          <a:xfrm>
            <a:off x="64500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96" name="Rectangle 569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97" name="Rectangle 572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98" name="Rectangle 57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99" name="Rectangle 574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00" name="Rectangle 575"/>
          <p:cNvSpPr>
            <a:spLocks noChangeArrowheads="1"/>
          </p:cNvSpPr>
          <p:nvPr/>
        </p:nvSpPr>
        <p:spPr bwMode="auto">
          <a:xfrm>
            <a:off x="2851150" y="5427663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59493" name="Rectangle 312"/>
          <p:cNvSpPr>
            <a:spLocks noChangeArrowheads="1"/>
          </p:cNvSpPr>
          <p:nvPr/>
        </p:nvSpPr>
        <p:spPr bwMode="auto">
          <a:xfrm>
            <a:off x="1333500" y="30718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59494" name="Rectangle 312"/>
          <p:cNvSpPr>
            <a:spLocks noChangeArrowheads="1"/>
          </p:cNvSpPr>
          <p:nvPr/>
        </p:nvSpPr>
        <p:spPr bwMode="auto">
          <a:xfrm>
            <a:off x="1817688" y="3078163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59495" name="Rectangle 312"/>
          <p:cNvSpPr>
            <a:spLocks noChangeArrowheads="1"/>
          </p:cNvSpPr>
          <p:nvPr/>
        </p:nvSpPr>
        <p:spPr bwMode="auto">
          <a:xfrm>
            <a:off x="2273300" y="30861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59496" name="Rectangle 312"/>
          <p:cNvSpPr>
            <a:spLocks noChangeArrowheads="1"/>
          </p:cNvSpPr>
          <p:nvPr/>
        </p:nvSpPr>
        <p:spPr bwMode="auto">
          <a:xfrm>
            <a:off x="2743200" y="30797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59497" name="Rectangle 312"/>
          <p:cNvSpPr>
            <a:spLocks noChangeArrowheads="1"/>
          </p:cNvSpPr>
          <p:nvPr/>
        </p:nvSpPr>
        <p:spPr bwMode="auto">
          <a:xfrm>
            <a:off x="3187700" y="30861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59498" name="Rectangle 312"/>
          <p:cNvSpPr>
            <a:spLocks noChangeArrowheads="1"/>
          </p:cNvSpPr>
          <p:nvPr/>
        </p:nvSpPr>
        <p:spPr bwMode="auto">
          <a:xfrm>
            <a:off x="36306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59499" name="Rectangle 312"/>
          <p:cNvSpPr>
            <a:spLocks noChangeArrowheads="1"/>
          </p:cNvSpPr>
          <p:nvPr/>
        </p:nvSpPr>
        <p:spPr bwMode="auto">
          <a:xfrm>
            <a:off x="4100513" y="308610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59500" name="Rectangle 312"/>
          <p:cNvSpPr>
            <a:spLocks noChangeArrowheads="1"/>
          </p:cNvSpPr>
          <p:nvPr/>
        </p:nvSpPr>
        <p:spPr bwMode="auto">
          <a:xfrm>
            <a:off x="45577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59501" name="Rectangle 312"/>
          <p:cNvSpPr>
            <a:spLocks noChangeArrowheads="1"/>
          </p:cNvSpPr>
          <p:nvPr/>
        </p:nvSpPr>
        <p:spPr bwMode="auto">
          <a:xfrm>
            <a:off x="5013325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59502" name="Rectangle 312"/>
          <p:cNvSpPr>
            <a:spLocks noChangeArrowheads="1"/>
          </p:cNvSpPr>
          <p:nvPr/>
        </p:nvSpPr>
        <p:spPr bwMode="auto">
          <a:xfrm>
            <a:off x="5483225" y="30813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59503" name="Rectangle 312"/>
          <p:cNvSpPr>
            <a:spLocks noChangeArrowheads="1"/>
          </p:cNvSpPr>
          <p:nvPr/>
        </p:nvSpPr>
        <p:spPr bwMode="auto">
          <a:xfrm>
            <a:off x="5926138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59504" name="Rectangle 312"/>
          <p:cNvSpPr>
            <a:spLocks noChangeArrowheads="1"/>
          </p:cNvSpPr>
          <p:nvPr/>
        </p:nvSpPr>
        <p:spPr bwMode="auto">
          <a:xfrm>
            <a:off x="63833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59505" name="Rectangle 312"/>
          <p:cNvSpPr>
            <a:spLocks noChangeArrowheads="1"/>
          </p:cNvSpPr>
          <p:nvPr/>
        </p:nvSpPr>
        <p:spPr bwMode="auto">
          <a:xfrm>
            <a:off x="6853238" y="30876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59506" name="Rectangle 312"/>
          <p:cNvSpPr>
            <a:spLocks noChangeArrowheads="1"/>
          </p:cNvSpPr>
          <p:nvPr/>
        </p:nvSpPr>
        <p:spPr bwMode="auto">
          <a:xfrm>
            <a:off x="73104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59507" name="Rectangle 312"/>
          <p:cNvSpPr>
            <a:spLocks noChangeArrowheads="1"/>
          </p:cNvSpPr>
          <p:nvPr/>
        </p:nvSpPr>
        <p:spPr bwMode="auto">
          <a:xfrm>
            <a:off x="7766050" y="30892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59508" name="Rectangle 312"/>
          <p:cNvSpPr>
            <a:spLocks noChangeArrowheads="1"/>
          </p:cNvSpPr>
          <p:nvPr/>
        </p:nvSpPr>
        <p:spPr bwMode="auto">
          <a:xfrm>
            <a:off x="8210550" y="30829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1" grpId="0" animBg="1"/>
      <p:bldP spid="72" grpId="0" animBg="1"/>
      <p:bldP spid="7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Swapping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To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Disk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 obvious strategy to increase effective memory size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When a process yields, copy its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memory to 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disk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When it is scheduled, copy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it back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If we have relocation hardware, we can put the memory in different RAM locations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Each process could see a memory space as big as the total amount of 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Maintaining Information for LRU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Can we keep it in the MMU?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MMU notes the time whenever a page is referenced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MMU translation must be blindingly fast</a:t>
            </a:r>
          </a:p>
          <a:p>
            <a:pPr lvl="2"/>
            <a:r>
              <a:rPr lang="en-GB" sz="1800" smtClean="0">
                <a:latin typeface="Times New Roman" pitchFamily="-98" charset="0"/>
                <a:ea typeface="ＭＳ Ｐゴシック" pitchFamily="-98" charset="-128"/>
              </a:rPr>
              <a:t>Getting/storing time on every fetch would be very expensive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At best they will maintain a </a:t>
            </a:r>
            <a:r>
              <a:rPr lang="en-GB" sz="2000" i="1" smtClean="0">
                <a:latin typeface="Times New Roman" pitchFamily="-98" charset="0"/>
                <a:ea typeface="ＭＳ Ｐゴシック" pitchFamily="-98" charset="-128"/>
              </a:rPr>
              <a:t>read</a:t>
            </a:r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and a </a:t>
            </a:r>
            <a:r>
              <a:rPr lang="en-GB" sz="2000" i="1" smtClean="0">
                <a:latin typeface="Times New Roman" pitchFamily="-98" charset="0"/>
                <a:ea typeface="ＭＳ Ｐゴシック" pitchFamily="-98" charset="-128"/>
              </a:rPr>
              <a:t>written</a:t>
            </a:r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bit per page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Can we maintain this information in software?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Mark all pages invalid, even if they are in memory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Take a fault first time each page is referenced, note the time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Then mark this page valid for the rest of the time slice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Causing page faults to reduce the number of page faults???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need a </a:t>
            </a:r>
            <a:r>
              <a:rPr lang="en-GB" sz="2800" u="sng" smtClean="0">
                <a:latin typeface="Times New Roman" pitchFamily="-98" charset="0"/>
                <a:ea typeface="ＭＳ Ｐゴシック" pitchFamily="-98" charset="-128"/>
              </a:rPr>
              <a:t>cheap</a:t>
            </a: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 software surrogate for LRU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No extra page faults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Can’t scan entire list each time, since it’s big</a:t>
            </a:r>
            <a:endParaRPr lang="en-GB" sz="240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Clock Algorithms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 surrogate for LRU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Organize all pages in a circular list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MMU sets a reference bit for the page on access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Scan whenever we need another page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For each page, ask MMU if page has been referenced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so, reset the reference bit in the MMU &amp; skip this page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not, consider this page to be the least recently used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Next search starts from this position, not head of list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Use position in the scan as a surrogate for age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No extra page faults, usually scan only a few pages</a:t>
            </a:r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355013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Clock Algorithm Page Replacement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0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8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5213" y="1493838"/>
            <a:ext cx="455612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90825" y="1493838"/>
            <a:ext cx="458788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9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06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4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21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8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5613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94400" y="1493838"/>
            <a:ext cx="45561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0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07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481" name="Rectangle 16"/>
          <p:cNvSpPr>
            <a:spLocks noChangeArrowheads="1"/>
          </p:cNvSpPr>
          <p:nvPr/>
        </p:nvSpPr>
        <p:spPr bwMode="auto">
          <a:xfrm>
            <a:off x="1954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2" name="Rectangle 17"/>
          <p:cNvSpPr>
            <a:spLocks noChangeArrowheads="1"/>
          </p:cNvSpPr>
          <p:nvPr/>
        </p:nvSpPr>
        <p:spPr bwMode="auto">
          <a:xfrm>
            <a:off x="2411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3" name="Rectangle 18"/>
          <p:cNvSpPr>
            <a:spLocks noChangeArrowheads="1"/>
          </p:cNvSpPr>
          <p:nvPr/>
        </p:nvSpPr>
        <p:spPr bwMode="auto">
          <a:xfrm>
            <a:off x="2868613" y="4919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4" name="Rectangle 19"/>
          <p:cNvSpPr>
            <a:spLocks noChangeArrowheads="1"/>
          </p:cNvSpPr>
          <p:nvPr/>
        </p:nvSpPr>
        <p:spPr bwMode="auto">
          <a:xfrm>
            <a:off x="3783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5" name="Rectangle 20"/>
          <p:cNvSpPr>
            <a:spLocks noChangeArrowheads="1"/>
          </p:cNvSpPr>
          <p:nvPr/>
        </p:nvSpPr>
        <p:spPr bwMode="auto">
          <a:xfrm>
            <a:off x="4240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6" name="Rectangle 21"/>
          <p:cNvSpPr>
            <a:spLocks noChangeArrowheads="1"/>
          </p:cNvSpPr>
          <p:nvPr/>
        </p:nvSpPr>
        <p:spPr bwMode="auto">
          <a:xfrm>
            <a:off x="4697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7" name="Rectangle 22"/>
          <p:cNvSpPr>
            <a:spLocks noChangeArrowheads="1"/>
          </p:cNvSpPr>
          <p:nvPr/>
        </p:nvSpPr>
        <p:spPr bwMode="auto">
          <a:xfrm>
            <a:off x="5611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8" name="Rectangle 23"/>
          <p:cNvSpPr>
            <a:spLocks noChangeArrowheads="1"/>
          </p:cNvSpPr>
          <p:nvPr/>
        </p:nvSpPr>
        <p:spPr bwMode="auto">
          <a:xfrm>
            <a:off x="6069013" y="4919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9" name="Rectangle 24"/>
          <p:cNvSpPr>
            <a:spLocks noChangeArrowheads="1"/>
          </p:cNvSpPr>
          <p:nvPr/>
        </p:nvSpPr>
        <p:spPr bwMode="auto">
          <a:xfrm>
            <a:off x="6527800" y="4919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0" name="Rectangle 25"/>
          <p:cNvSpPr>
            <a:spLocks noChangeArrowheads="1"/>
          </p:cNvSpPr>
          <p:nvPr/>
        </p:nvSpPr>
        <p:spPr bwMode="auto">
          <a:xfrm>
            <a:off x="7897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1" name="Rectangle 26"/>
          <p:cNvSpPr>
            <a:spLocks noChangeArrowheads="1"/>
          </p:cNvSpPr>
          <p:nvPr/>
        </p:nvSpPr>
        <p:spPr bwMode="auto">
          <a:xfrm>
            <a:off x="733425" y="1084263"/>
            <a:ext cx="1600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62492" name="Rectangle 27"/>
          <p:cNvSpPr>
            <a:spLocks noChangeArrowheads="1"/>
          </p:cNvSpPr>
          <p:nvPr/>
        </p:nvSpPr>
        <p:spPr bwMode="auto">
          <a:xfrm>
            <a:off x="1497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3" name="Rectangle 28"/>
          <p:cNvSpPr>
            <a:spLocks noChangeArrowheads="1"/>
          </p:cNvSpPr>
          <p:nvPr/>
        </p:nvSpPr>
        <p:spPr bwMode="auto">
          <a:xfrm>
            <a:off x="2411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4" name="Rectangle 29"/>
          <p:cNvSpPr>
            <a:spLocks noChangeArrowheads="1"/>
          </p:cNvSpPr>
          <p:nvPr/>
        </p:nvSpPr>
        <p:spPr bwMode="auto">
          <a:xfrm>
            <a:off x="2868613" y="5300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5" name="Rectangle 30"/>
          <p:cNvSpPr>
            <a:spLocks noChangeArrowheads="1"/>
          </p:cNvSpPr>
          <p:nvPr/>
        </p:nvSpPr>
        <p:spPr bwMode="auto">
          <a:xfrm>
            <a:off x="3324225" y="5300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6" name="Rectangle 31"/>
          <p:cNvSpPr>
            <a:spLocks noChangeArrowheads="1"/>
          </p:cNvSpPr>
          <p:nvPr/>
        </p:nvSpPr>
        <p:spPr bwMode="auto">
          <a:xfrm>
            <a:off x="42402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7" name="Rectangle 32"/>
          <p:cNvSpPr>
            <a:spLocks noChangeArrowheads="1"/>
          </p:cNvSpPr>
          <p:nvPr/>
        </p:nvSpPr>
        <p:spPr bwMode="auto">
          <a:xfrm>
            <a:off x="4697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8" name="Rectangle 33"/>
          <p:cNvSpPr>
            <a:spLocks noChangeArrowheads="1"/>
          </p:cNvSpPr>
          <p:nvPr/>
        </p:nvSpPr>
        <p:spPr bwMode="auto">
          <a:xfrm>
            <a:off x="5154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9" name="Rectangle 34"/>
          <p:cNvSpPr>
            <a:spLocks noChangeArrowheads="1"/>
          </p:cNvSpPr>
          <p:nvPr/>
        </p:nvSpPr>
        <p:spPr bwMode="auto">
          <a:xfrm>
            <a:off x="6069013" y="5300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0" name="Rectangle 35"/>
          <p:cNvSpPr>
            <a:spLocks noChangeArrowheads="1"/>
          </p:cNvSpPr>
          <p:nvPr/>
        </p:nvSpPr>
        <p:spPr bwMode="auto">
          <a:xfrm>
            <a:off x="6527800" y="5300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1" name="Rectangle 36"/>
          <p:cNvSpPr>
            <a:spLocks noChangeArrowheads="1"/>
          </p:cNvSpPr>
          <p:nvPr/>
        </p:nvSpPr>
        <p:spPr bwMode="auto">
          <a:xfrm>
            <a:off x="6983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2" name="Rectangle 37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3" name="Rectangle 38"/>
          <p:cNvSpPr>
            <a:spLocks noChangeArrowheads="1"/>
          </p:cNvSpPr>
          <p:nvPr/>
        </p:nvSpPr>
        <p:spPr bwMode="auto">
          <a:xfrm>
            <a:off x="78978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4" name="Rectangle 39"/>
          <p:cNvSpPr>
            <a:spLocks noChangeArrowheads="1"/>
          </p:cNvSpPr>
          <p:nvPr/>
        </p:nvSpPr>
        <p:spPr bwMode="auto">
          <a:xfrm>
            <a:off x="8355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5" name="Rectangle 40"/>
          <p:cNvSpPr>
            <a:spLocks noChangeArrowheads="1"/>
          </p:cNvSpPr>
          <p:nvPr/>
        </p:nvSpPr>
        <p:spPr bwMode="auto">
          <a:xfrm>
            <a:off x="1497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6" name="Rectangle 41"/>
          <p:cNvSpPr>
            <a:spLocks noChangeArrowheads="1"/>
          </p:cNvSpPr>
          <p:nvPr/>
        </p:nvSpPr>
        <p:spPr bwMode="auto">
          <a:xfrm>
            <a:off x="1954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7" name="Rectangle 42"/>
          <p:cNvSpPr>
            <a:spLocks noChangeArrowheads="1"/>
          </p:cNvSpPr>
          <p:nvPr/>
        </p:nvSpPr>
        <p:spPr bwMode="auto">
          <a:xfrm>
            <a:off x="2868613" y="5681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8" name="Rectangle 43"/>
          <p:cNvSpPr>
            <a:spLocks noChangeArrowheads="1"/>
          </p:cNvSpPr>
          <p:nvPr/>
        </p:nvSpPr>
        <p:spPr bwMode="auto">
          <a:xfrm>
            <a:off x="3324225" y="5681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9" name="Rectangle 44"/>
          <p:cNvSpPr>
            <a:spLocks noChangeArrowheads="1"/>
          </p:cNvSpPr>
          <p:nvPr/>
        </p:nvSpPr>
        <p:spPr bwMode="auto">
          <a:xfrm>
            <a:off x="3783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0" name="Rectangle 45"/>
          <p:cNvSpPr>
            <a:spLocks noChangeArrowheads="1"/>
          </p:cNvSpPr>
          <p:nvPr/>
        </p:nvSpPr>
        <p:spPr bwMode="auto">
          <a:xfrm>
            <a:off x="4240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1" name="Rectangle 46"/>
          <p:cNvSpPr>
            <a:spLocks noChangeArrowheads="1"/>
          </p:cNvSpPr>
          <p:nvPr/>
        </p:nvSpPr>
        <p:spPr bwMode="auto">
          <a:xfrm>
            <a:off x="5154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2" name="Rectangle 47"/>
          <p:cNvSpPr>
            <a:spLocks noChangeArrowheads="1"/>
          </p:cNvSpPr>
          <p:nvPr/>
        </p:nvSpPr>
        <p:spPr bwMode="auto">
          <a:xfrm>
            <a:off x="5611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3" name="Rectangle 48"/>
          <p:cNvSpPr>
            <a:spLocks noChangeArrowheads="1"/>
          </p:cNvSpPr>
          <p:nvPr/>
        </p:nvSpPr>
        <p:spPr bwMode="auto">
          <a:xfrm>
            <a:off x="6069013" y="5681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4" name="Rectangle 49"/>
          <p:cNvSpPr>
            <a:spLocks noChangeArrowheads="1"/>
          </p:cNvSpPr>
          <p:nvPr/>
        </p:nvSpPr>
        <p:spPr bwMode="auto">
          <a:xfrm>
            <a:off x="69834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5" name="Rectangle 50"/>
          <p:cNvSpPr>
            <a:spLocks noChangeArrowheads="1"/>
          </p:cNvSpPr>
          <p:nvPr/>
        </p:nvSpPr>
        <p:spPr bwMode="auto">
          <a:xfrm>
            <a:off x="7440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6" name="Rectangle 51"/>
          <p:cNvSpPr>
            <a:spLocks noChangeArrowheads="1"/>
          </p:cNvSpPr>
          <p:nvPr/>
        </p:nvSpPr>
        <p:spPr bwMode="auto">
          <a:xfrm>
            <a:off x="7897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7" name="Rectangle 52"/>
          <p:cNvSpPr>
            <a:spLocks noChangeArrowheads="1"/>
          </p:cNvSpPr>
          <p:nvPr/>
        </p:nvSpPr>
        <p:spPr bwMode="auto">
          <a:xfrm>
            <a:off x="8355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8" name="Rectangle 53"/>
          <p:cNvSpPr>
            <a:spLocks noChangeArrowheads="1"/>
          </p:cNvSpPr>
          <p:nvPr/>
        </p:nvSpPr>
        <p:spPr bwMode="auto">
          <a:xfrm>
            <a:off x="1497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9" name="Rectangle 54"/>
          <p:cNvSpPr>
            <a:spLocks noChangeArrowheads="1"/>
          </p:cNvSpPr>
          <p:nvPr/>
        </p:nvSpPr>
        <p:spPr bwMode="auto">
          <a:xfrm>
            <a:off x="1954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0" name="Rectangle 55"/>
          <p:cNvSpPr>
            <a:spLocks noChangeArrowheads="1"/>
          </p:cNvSpPr>
          <p:nvPr/>
        </p:nvSpPr>
        <p:spPr bwMode="auto">
          <a:xfrm>
            <a:off x="2411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1" name="Rectangle 56"/>
          <p:cNvSpPr>
            <a:spLocks noChangeArrowheads="1"/>
          </p:cNvSpPr>
          <p:nvPr/>
        </p:nvSpPr>
        <p:spPr bwMode="auto">
          <a:xfrm>
            <a:off x="3324225" y="6062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2" name="Rectangle 57"/>
          <p:cNvSpPr>
            <a:spLocks noChangeArrowheads="1"/>
          </p:cNvSpPr>
          <p:nvPr/>
        </p:nvSpPr>
        <p:spPr bwMode="auto">
          <a:xfrm>
            <a:off x="3783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3" name="Rectangle 58"/>
          <p:cNvSpPr>
            <a:spLocks noChangeArrowheads="1"/>
          </p:cNvSpPr>
          <p:nvPr/>
        </p:nvSpPr>
        <p:spPr bwMode="auto">
          <a:xfrm>
            <a:off x="4697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4" name="Rectangle 59"/>
          <p:cNvSpPr>
            <a:spLocks noChangeArrowheads="1"/>
          </p:cNvSpPr>
          <p:nvPr/>
        </p:nvSpPr>
        <p:spPr bwMode="auto">
          <a:xfrm>
            <a:off x="5154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5" name="Rectangle 60"/>
          <p:cNvSpPr>
            <a:spLocks noChangeArrowheads="1"/>
          </p:cNvSpPr>
          <p:nvPr/>
        </p:nvSpPr>
        <p:spPr bwMode="auto">
          <a:xfrm>
            <a:off x="5611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6" name="Rectangle 61"/>
          <p:cNvSpPr>
            <a:spLocks noChangeArrowheads="1"/>
          </p:cNvSpPr>
          <p:nvPr/>
        </p:nvSpPr>
        <p:spPr bwMode="auto">
          <a:xfrm>
            <a:off x="6527800" y="6062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7" name="Rectangle 62"/>
          <p:cNvSpPr>
            <a:spLocks noChangeArrowheads="1"/>
          </p:cNvSpPr>
          <p:nvPr/>
        </p:nvSpPr>
        <p:spPr bwMode="auto">
          <a:xfrm>
            <a:off x="6983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8" name="Rectangle 63"/>
          <p:cNvSpPr>
            <a:spLocks noChangeArrowheads="1"/>
          </p:cNvSpPr>
          <p:nvPr/>
        </p:nvSpPr>
        <p:spPr bwMode="auto">
          <a:xfrm>
            <a:off x="7440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9" name="Rectangle 64"/>
          <p:cNvSpPr>
            <a:spLocks noChangeArrowheads="1"/>
          </p:cNvSpPr>
          <p:nvPr/>
        </p:nvSpPr>
        <p:spPr bwMode="auto">
          <a:xfrm>
            <a:off x="8355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0" name="Rectangle 65"/>
          <p:cNvSpPr>
            <a:spLocks noChangeArrowheads="1"/>
          </p:cNvSpPr>
          <p:nvPr/>
        </p:nvSpPr>
        <p:spPr bwMode="auto">
          <a:xfrm>
            <a:off x="1420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1" name="Rectangle 66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2" name="Rectangle 67"/>
          <p:cNvSpPr>
            <a:spLocks noChangeArrowheads="1"/>
          </p:cNvSpPr>
          <p:nvPr/>
        </p:nvSpPr>
        <p:spPr bwMode="auto">
          <a:xfrm>
            <a:off x="2335213" y="2868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3" name="Rectangle 68"/>
          <p:cNvSpPr>
            <a:spLocks noChangeArrowheads="1"/>
          </p:cNvSpPr>
          <p:nvPr/>
        </p:nvSpPr>
        <p:spPr bwMode="auto">
          <a:xfrm>
            <a:off x="2790825" y="2868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4" name="Rectangle 69"/>
          <p:cNvSpPr>
            <a:spLocks noChangeArrowheads="1"/>
          </p:cNvSpPr>
          <p:nvPr/>
        </p:nvSpPr>
        <p:spPr bwMode="auto">
          <a:xfrm>
            <a:off x="3249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5" name="Rectangle 70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6" name="Rectangle 71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7" name="Rectangle 72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8" name="Rectangle 73"/>
          <p:cNvSpPr>
            <a:spLocks noChangeArrowheads="1"/>
          </p:cNvSpPr>
          <p:nvPr/>
        </p:nvSpPr>
        <p:spPr bwMode="auto">
          <a:xfrm>
            <a:off x="5078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9" name="Rectangle 74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0" name="Rectangle 75"/>
          <p:cNvSpPr>
            <a:spLocks noChangeArrowheads="1"/>
          </p:cNvSpPr>
          <p:nvPr/>
        </p:nvSpPr>
        <p:spPr bwMode="auto">
          <a:xfrm>
            <a:off x="5994400" y="2868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1" name="Rectangle 76"/>
          <p:cNvSpPr>
            <a:spLocks noChangeArrowheads="1"/>
          </p:cNvSpPr>
          <p:nvPr/>
        </p:nvSpPr>
        <p:spPr bwMode="auto">
          <a:xfrm>
            <a:off x="6450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2" name="Rectangle 77"/>
          <p:cNvSpPr>
            <a:spLocks noChangeArrowheads="1"/>
          </p:cNvSpPr>
          <p:nvPr/>
        </p:nvSpPr>
        <p:spPr bwMode="auto">
          <a:xfrm>
            <a:off x="6907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3" name="Rectangle 78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4" name="Rectangle 79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5" name="Rectangle 80"/>
          <p:cNvSpPr>
            <a:spLocks noChangeArrowheads="1"/>
          </p:cNvSpPr>
          <p:nvPr/>
        </p:nvSpPr>
        <p:spPr bwMode="auto">
          <a:xfrm>
            <a:off x="8278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6" name="Rectangle 81"/>
          <p:cNvSpPr>
            <a:spLocks noChangeArrowheads="1"/>
          </p:cNvSpPr>
          <p:nvPr/>
        </p:nvSpPr>
        <p:spPr bwMode="auto">
          <a:xfrm>
            <a:off x="1420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7" name="Rectangle 82"/>
          <p:cNvSpPr>
            <a:spLocks noChangeArrowheads="1"/>
          </p:cNvSpPr>
          <p:nvPr/>
        </p:nvSpPr>
        <p:spPr bwMode="auto">
          <a:xfrm>
            <a:off x="1878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8" name="Rectangle 83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9" name="Rectangle 84"/>
          <p:cNvSpPr>
            <a:spLocks noChangeArrowheads="1"/>
          </p:cNvSpPr>
          <p:nvPr/>
        </p:nvSpPr>
        <p:spPr bwMode="auto">
          <a:xfrm>
            <a:off x="2790825" y="3249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0" name="Rectangle 85"/>
          <p:cNvSpPr>
            <a:spLocks noChangeArrowheads="1"/>
          </p:cNvSpPr>
          <p:nvPr/>
        </p:nvSpPr>
        <p:spPr bwMode="auto">
          <a:xfrm>
            <a:off x="3249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1" name="Rectangle 86"/>
          <p:cNvSpPr>
            <a:spLocks noChangeArrowheads="1"/>
          </p:cNvSpPr>
          <p:nvPr/>
        </p:nvSpPr>
        <p:spPr bwMode="auto">
          <a:xfrm>
            <a:off x="3706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2" name="Rectangle 87"/>
          <p:cNvSpPr>
            <a:spLocks noChangeArrowheads="1"/>
          </p:cNvSpPr>
          <p:nvPr/>
        </p:nvSpPr>
        <p:spPr bwMode="auto">
          <a:xfrm>
            <a:off x="4164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3" name="Rectangle 88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4" name="Rectangle 89"/>
          <p:cNvSpPr>
            <a:spLocks noChangeArrowheads="1"/>
          </p:cNvSpPr>
          <p:nvPr/>
        </p:nvSpPr>
        <p:spPr bwMode="auto">
          <a:xfrm>
            <a:off x="5078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5" name="Rectangle 90"/>
          <p:cNvSpPr>
            <a:spLocks noChangeArrowheads="1"/>
          </p:cNvSpPr>
          <p:nvPr/>
        </p:nvSpPr>
        <p:spPr bwMode="auto">
          <a:xfrm>
            <a:off x="5535613" y="3249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6" name="Rectangle 91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7" name="Rectangle 92"/>
          <p:cNvSpPr>
            <a:spLocks noChangeArrowheads="1"/>
          </p:cNvSpPr>
          <p:nvPr/>
        </p:nvSpPr>
        <p:spPr bwMode="auto">
          <a:xfrm>
            <a:off x="6450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8" name="Rectangle 93"/>
          <p:cNvSpPr>
            <a:spLocks noChangeArrowheads="1"/>
          </p:cNvSpPr>
          <p:nvPr/>
        </p:nvSpPr>
        <p:spPr bwMode="auto">
          <a:xfrm>
            <a:off x="6907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9" name="Rectangle 94"/>
          <p:cNvSpPr>
            <a:spLocks noChangeArrowheads="1"/>
          </p:cNvSpPr>
          <p:nvPr/>
        </p:nvSpPr>
        <p:spPr bwMode="auto">
          <a:xfrm>
            <a:off x="7364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0" name="Rectangle 95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1" name="Rectangle 96"/>
          <p:cNvSpPr>
            <a:spLocks noChangeArrowheads="1"/>
          </p:cNvSpPr>
          <p:nvPr/>
        </p:nvSpPr>
        <p:spPr bwMode="auto">
          <a:xfrm>
            <a:off x="8278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2" name="Rectangle 97"/>
          <p:cNvSpPr>
            <a:spLocks noChangeArrowheads="1"/>
          </p:cNvSpPr>
          <p:nvPr/>
        </p:nvSpPr>
        <p:spPr bwMode="auto">
          <a:xfrm>
            <a:off x="1420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3" name="Rectangle 98"/>
          <p:cNvSpPr>
            <a:spLocks noChangeArrowheads="1"/>
          </p:cNvSpPr>
          <p:nvPr/>
        </p:nvSpPr>
        <p:spPr bwMode="auto">
          <a:xfrm>
            <a:off x="1878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4" name="Rectangle 99"/>
          <p:cNvSpPr>
            <a:spLocks noChangeArrowheads="1"/>
          </p:cNvSpPr>
          <p:nvPr/>
        </p:nvSpPr>
        <p:spPr bwMode="auto">
          <a:xfrm>
            <a:off x="2335213" y="3630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5" name="Rectangle 100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6" name="Rectangle 101"/>
          <p:cNvSpPr>
            <a:spLocks noChangeArrowheads="1"/>
          </p:cNvSpPr>
          <p:nvPr/>
        </p:nvSpPr>
        <p:spPr bwMode="auto">
          <a:xfrm>
            <a:off x="3249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7" name="Rectangle 102"/>
          <p:cNvSpPr>
            <a:spLocks noChangeArrowheads="1"/>
          </p:cNvSpPr>
          <p:nvPr/>
        </p:nvSpPr>
        <p:spPr bwMode="auto">
          <a:xfrm>
            <a:off x="3706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8" name="Rectangle 103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9" name="Rectangle 10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0" name="Rectangle 10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1" name="Rectangle 106"/>
          <p:cNvSpPr>
            <a:spLocks noChangeArrowheads="1"/>
          </p:cNvSpPr>
          <p:nvPr/>
        </p:nvSpPr>
        <p:spPr bwMode="auto">
          <a:xfrm>
            <a:off x="5535613" y="3630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2" name="Rectangle 107"/>
          <p:cNvSpPr>
            <a:spLocks noChangeArrowheads="1"/>
          </p:cNvSpPr>
          <p:nvPr/>
        </p:nvSpPr>
        <p:spPr bwMode="auto">
          <a:xfrm>
            <a:off x="5994400" y="3630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3" name="Rectangle 108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4" name="Rectangle 109"/>
          <p:cNvSpPr>
            <a:spLocks noChangeArrowheads="1"/>
          </p:cNvSpPr>
          <p:nvPr/>
        </p:nvSpPr>
        <p:spPr bwMode="auto">
          <a:xfrm>
            <a:off x="6907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5" name="Rectangle 110"/>
          <p:cNvSpPr>
            <a:spLocks noChangeArrowheads="1"/>
          </p:cNvSpPr>
          <p:nvPr/>
        </p:nvSpPr>
        <p:spPr bwMode="auto">
          <a:xfrm>
            <a:off x="7364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6" name="Rectangle 111"/>
          <p:cNvSpPr>
            <a:spLocks noChangeArrowheads="1"/>
          </p:cNvSpPr>
          <p:nvPr/>
        </p:nvSpPr>
        <p:spPr bwMode="auto">
          <a:xfrm>
            <a:off x="7821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7" name="Rectangle 112"/>
          <p:cNvSpPr>
            <a:spLocks noChangeArrowheads="1"/>
          </p:cNvSpPr>
          <p:nvPr/>
        </p:nvSpPr>
        <p:spPr bwMode="auto">
          <a:xfrm>
            <a:off x="8278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8" name="Rectangle 113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9" name="Rectangle 114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0" name="Rectangle 115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1" name="Rectangle 116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2" name="Rectangle 117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3" name="Rectangle 118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4" name="Rectangle 119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5" name="Rectangle 120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6" name="Rectangle 121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7" name="Rectangle 122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8" name="Rectangle 123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9" name="Rectangle 124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0" name="Rectangle 125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1" name="Rectangle 126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2" name="Rectangle 127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3" name="Rectangle 128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4" name="Rectangle 129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5" name="Rectangle 130"/>
          <p:cNvSpPr>
            <a:spLocks noChangeArrowheads="1"/>
          </p:cNvSpPr>
          <p:nvPr/>
        </p:nvSpPr>
        <p:spPr bwMode="auto">
          <a:xfrm>
            <a:off x="1878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6" name="Rectangle 131"/>
          <p:cNvSpPr>
            <a:spLocks noChangeArrowheads="1"/>
          </p:cNvSpPr>
          <p:nvPr/>
        </p:nvSpPr>
        <p:spPr bwMode="auto">
          <a:xfrm>
            <a:off x="2335213" y="2487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7" name="Rectangle 132"/>
          <p:cNvSpPr>
            <a:spLocks noChangeArrowheads="1"/>
          </p:cNvSpPr>
          <p:nvPr/>
        </p:nvSpPr>
        <p:spPr bwMode="auto">
          <a:xfrm>
            <a:off x="2790825" y="2487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8" name="Rectangle 133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9" name="Rectangle 134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0" name="Rectangle 135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1" name="Rectangle 136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2" name="Rectangle 137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3" name="Rectangle 138"/>
          <p:cNvSpPr>
            <a:spLocks noChangeArrowheads="1"/>
          </p:cNvSpPr>
          <p:nvPr/>
        </p:nvSpPr>
        <p:spPr bwMode="auto">
          <a:xfrm>
            <a:off x="5535613" y="2487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4" name="Rectangle 139"/>
          <p:cNvSpPr>
            <a:spLocks noChangeArrowheads="1"/>
          </p:cNvSpPr>
          <p:nvPr/>
        </p:nvSpPr>
        <p:spPr bwMode="auto">
          <a:xfrm>
            <a:off x="5994400" y="2487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5" name="Rectangle 140"/>
          <p:cNvSpPr>
            <a:spLocks noChangeArrowheads="1"/>
          </p:cNvSpPr>
          <p:nvPr/>
        </p:nvSpPr>
        <p:spPr bwMode="auto">
          <a:xfrm>
            <a:off x="6450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6" name="Rectangle 141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7" name="Rectangle 142"/>
          <p:cNvSpPr>
            <a:spLocks noChangeArrowheads="1"/>
          </p:cNvSpPr>
          <p:nvPr/>
        </p:nvSpPr>
        <p:spPr bwMode="auto">
          <a:xfrm>
            <a:off x="7364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8" name="Rectangle 143"/>
          <p:cNvSpPr>
            <a:spLocks noChangeArrowheads="1"/>
          </p:cNvSpPr>
          <p:nvPr/>
        </p:nvSpPr>
        <p:spPr bwMode="auto">
          <a:xfrm>
            <a:off x="7821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9" name="Rectangle 144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10" name="Rectangle 145"/>
          <p:cNvSpPr>
            <a:spLocks noChangeArrowheads="1"/>
          </p:cNvSpPr>
          <p:nvPr/>
        </p:nvSpPr>
        <p:spPr bwMode="auto">
          <a:xfrm>
            <a:off x="319088" y="444976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True LRU</a:t>
            </a:r>
          </a:p>
        </p:txBody>
      </p:sp>
      <p:sp>
        <p:nvSpPr>
          <p:cNvPr id="62611" name="Rectangle 146"/>
          <p:cNvSpPr>
            <a:spLocks noChangeArrowheads="1"/>
          </p:cNvSpPr>
          <p:nvPr/>
        </p:nvSpPr>
        <p:spPr bwMode="auto">
          <a:xfrm>
            <a:off x="401638" y="188595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LRU clock</a:t>
            </a:r>
          </a:p>
        </p:txBody>
      </p:sp>
      <p:sp>
        <p:nvSpPr>
          <p:cNvPr id="62612" name="Rectangle 147"/>
          <p:cNvSpPr>
            <a:spLocks noChangeArrowheads="1"/>
          </p:cNvSpPr>
          <p:nvPr/>
        </p:nvSpPr>
        <p:spPr bwMode="auto">
          <a:xfrm>
            <a:off x="201613" y="4919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3" name="Rectangle 148"/>
          <p:cNvSpPr>
            <a:spLocks noChangeArrowheads="1"/>
          </p:cNvSpPr>
          <p:nvPr/>
        </p:nvSpPr>
        <p:spPr bwMode="auto">
          <a:xfrm>
            <a:off x="201613" y="5300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4" name="Rectangle 149"/>
          <p:cNvSpPr>
            <a:spLocks noChangeArrowheads="1"/>
          </p:cNvSpPr>
          <p:nvPr/>
        </p:nvSpPr>
        <p:spPr bwMode="auto">
          <a:xfrm>
            <a:off x="201613" y="5681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5" name="Rectangle 150"/>
          <p:cNvSpPr>
            <a:spLocks noChangeArrowheads="1"/>
          </p:cNvSpPr>
          <p:nvPr/>
        </p:nvSpPr>
        <p:spPr bwMode="auto">
          <a:xfrm>
            <a:off x="201613" y="6062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16" name="Rectangle 151"/>
          <p:cNvSpPr>
            <a:spLocks noChangeArrowheads="1"/>
          </p:cNvSpPr>
          <p:nvPr/>
        </p:nvSpPr>
        <p:spPr bwMode="auto">
          <a:xfrm>
            <a:off x="123825" y="2487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7" name="Rectangle 152"/>
          <p:cNvSpPr>
            <a:spLocks noChangeArrowheads="1"/>
          </p:cNvSpPr>
          <p:nvPr/>
        </p:nvSpPr>
        <p:spPr bwMode="auto">
          <a:xfrm>
            <a:off x="123825" y="2868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8" name="Rectangle 153"/>
          <p:cNvSpPr>
            <a:spLocks noChangeArrowheads="1"/>
          </p:cNvSpPr>
          <p:nvPr/>
        </p:nvSpPr>
        <p:spPr bwMode="auto">
          <a:xfrm>
            <a:off x="123825" y="3249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9" name="Rectangle 154"/>
          <p:cNvSpPr>
            <a:spLocks noChangeArrowheads="1"/>
          </p:cNvSpPr>
          <p:nvPr/>
        </p:nvSpPr>
        <p:spPr bwMode="auto">
          <a:xfrm>
            <a:off x="123825" y="3630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20" name="Rectangle 155"/>
          <p:cNvSpPr>
            <a:spLocks noChangeArrowheads="1"/>
          </p:cNvSpPr>
          <p:nvPr/>
        </p:nvSpPr>
        <p:spPr bwMode="auto">
          <a:xfrm>
            <a:off x="374650" y="4038600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clock </a:t>
            </a:r>
          </a:p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pos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7364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7821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8278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24" name="Rectangle 159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5" name="Rectangle 160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6" name="Rectangle 161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7" name="Rectangle 162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8" name="Rectangle 163"/>
          <p:cNvSpPr>
            <a:spLocks noChangeArrowheads="1"/>
          </p:cNvSpPr>
          <p:nvPr/>
        </p:nvSpPr>
        <p:spPr bwMode="auto">
          <a:xfrm>
            <a:off x="7440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9" name="Rectangle 16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0" name="Rectangle 165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1" name="Rectangle 166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2" name="Rectangle 167"/>
          <p:cNvSpPr>
            <a:spLocks noChangeArrowheads="1"/>
          </p:cNvSpPr>
          <p:nvPr/>
        </p:nvSpPr>
        <p:spPr bwMode="auto">
          <a:xfrm>
            <a:off x="2411413" y="5681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33" name="Rectangle 168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4" name="Rectangle 169"/>
          <p:cNvSpPr>
            <a:spLocks noChangeArrowheads="1"/>
          </p:cNvSpPr>
          <p:nvPr/>
        </p:nvSpPr>
        <p:spPr bwMode="auto">
          <a:xfrm>
            <a:off x="1954213" y="5300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5" name="Rectangle 170"/>
          <p:cNvSpPr>
            <a:spLocks noChangeArrowheads="1"/>
          </p:cNvSpPr>
          <p:nvPr/>
        </p:nvSpPr>
        <p:spPr bwMode="auto">
          <a:xfrm>
            <a:off x="4697413" y="5681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36" name="Rectangle 171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7" name="Rectangle 172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8" name="Rectangle 173"/>
          <p:cNvSpPr>
            <a:spLocks noChangeArrowheads="1"/>
          </p:cNvSpPr>
          <p:nvPr/>
        </p:nvSpPr>
        <p:spPr bwMode="auto">
          <a:xfrm>
            <a:off x="3783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9" name="Rectangle 174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0" name="Rectangle 175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1" name="Rectangle 176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62642" name="Rectangle 177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3" name="Rectangle 178"/>
          <p:cNvSpPr>
            <a:spLocks noChangeArrowheads="1"/>
          </p:cNvSpPr>
          <p:nvPr/>
        </p:nvSpPr>
        <p:spPr bwMode="auto">
          <a:xfrm>
            <a:off x="5611813" y="5300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4" name="Rectangle 179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45" name="Rectangle 180"/>
          <p:cNvSpPr>
            <a:spLocks noChangeArrowheads="1"/>
          </p:cNvSpPr>
          <p:nvPr/>
        </p:nvSpPr>
        <p:spPr bwMode="auto">
          <a:xfrm>
            <a:off x="6527800" y="5681663"/>
            <a:ext cx="455613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46" name="Rectangle 181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47" name="Rectangle 182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8" name="Rectangle 183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49" name="Rectangle 18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50" name="Rectangle 185"/>
          <p:cNvSpPr>
            <a:spLocks noChangeArrowheads="1"/>
          </p:cNvSpPr>
          <p:nvPr/>
        </p:nvSpPr>
        <p:spPr bwMode="auto">
          <a:xfrm>
            <a:off x="5078413" y="4314825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4, replacements 7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692525" y="4756150"/>
            <a:ext cx="3733800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62666" name="Rectangle 201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7" name="Rectangle 22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28" name="Rectangle 229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29" name="Rectangle 230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30" name="Rectangle 234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31" name="Rectangle 235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6" name="Rectangle 312"/>
          <p:cNvSpPr>
            <a:spLocks noChangeArrowheads="1"/>
          </p:cNvSpPr>
          <p:nvPr/>
        </p:nvSpPr>
        <p:spPr bwMode="auto">
          <a:xfrm>
            <a:off x="1333500" y="21320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62697" name="Rectangle 312"/>
          <p:cNvSpPr>
            <a:spLocks noChangeArrowheads="1"/>
          </p:cNvSpPr>
          <p:nvPr/>
        </p:nvSpPr>
        <p:spPr bwMode="auto">
          <a:xfrm>
            <a:off x="1817688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62698" name="Rectangle 312"/>
          <p:cNvSpPr>
            <a:spLocks noChangeArrowheads="1"/>
          </p:cNvSpPr>
          <p:nvPr/>
        </p:nvSpPr>
        <p:spPr bwMode="auto">
          <a:xfrm>
            <a:off x="2273300" y="21463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9" name="Rectangle 312"/>
          <p:cNvSpPr>
            <a:spLocks noChangeArrowheads="1"/>
          </p:cNvSpPr>
          <p:nvPr/>
        </p:nvSpPr>
        <p:spPr bwMode="auto">
          <a:xfrm>
            <a:off x="2743200" y="21399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62700" name="Rectangle 312"/>
          <p:cNvSpPr>
            <a:spLocks noChangeArrowheads="1"/>
          </p:cNvSpPr>
          <p:nvPr/>
        </p:nvSpPr>
        <p:spPr bwMode="auto">
          <a:xfrm>
            <a:off x="3187700" y="21463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62701" name="Rectangle 312"/>
          <p:cNvSpPr>
            <a:spLocks noChangeArrowheads="1"/>
          </p:cNvSpPr>
          <p:nvPr/>
        </p:nvSpPr>
        <p:spPr bwMode="auto">
          <a:xfrm>
            <a:off x="3630613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62702" name="Rectangle 312"/>
          <p:cNvSpPr>
            <a:spLocks noChangeArrowheads="1"/>
          </p:cNvSpPr>
          <p:nvPr/>
        </p:nvSpPr>
        <p:spPr bwMode="auto">
          <a:xfrm>
            <a:off x="4100513" y="21478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62703" name="Rectangle 312"/>
          <p:cNvSpPr>
            <a:spLocks noChangeArrowheads="1"/>
          </p:cNvSpPr>
          <p:nvPr/>
        </p:nvSpPr>
        <p:spPr bwMode="auto">
          <a:xfrm>
            <a:off x="4557713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62704" name="Rectangle 312"/>
          <p:cNvSpPr>
            <a:spLocks noChangeArrowheads="1"/>
          </p:cNvSpPr>
          <p:nvPr/>
        </p:nvSpPr>
        <p:spPr bwMode="auto">
          <a:xfrm>
            <a:off x="5013325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62705" name="Rectangle 312"/>
          <p:cNvSpPr>
            <a:spLocks noChangeArrowheads="1"/>
          </p:cNvSpPr>
          <p:nvPr/>
        </p:nvSpPr>
        <p:spPr bwMode="auto">
          <a:xfrm>
            <a:off x="5483225" y="21415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62706" name="Rectangle 312"/>
          <p:cNvSpPr>
            <a:spLocks noChangeArrowheads="1"/>
          </p:cNvSpPr>
          <p:nvPr/>
        </p:nvSpPr>
        <p:spPr bwMode="auto">
          <a:xfrm>
            <a:off x="5926138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62707" name="Rectangle 312"/>
          <p:cNvSpPr>
            <a:spLocks noChangeArrowheads="1"/>
          </p:cNvSpPr>
          <p:nvPr/>
        </p:nvSpPr>
        <p:spPr bwMode="auto">
          <a:xfrm>
            <a:off x="6383338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62708" name="Rectangle 312"/>
          <p:cNvSpPr>
            <a:spLocks noChangeArrowheads="1"/>
          </p:cNvSpPr>
          <p:nvPr/>
        </p:nvSpPr>
        <p:spPr bwMode="auto">
          <a:xfrm>
            <a:off x="6853238" y="214947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62709" name="Rectangle 312"/>
          <p:cNvSpPr>
            <a:spLocks noChangeArrowheads="1"/>
          </p:cNvSpPr>
          <p:nvPr/>
        </p:nvSpPr>
        <p:spPr bwMode="auto">
          <a:xfrm>
            <a:off x="7310438" y="214312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62710" name="Rectangle 312"/>
          <p:cNvSpPr>
            <a:spLocks noChangeArrowheads="1"/>
          </p:cNvSpPr>
          <p:nvPr/>
        </p:nvSpPr>
        <p:spPr bwMode="auto">
          <a:xfrm>
            <a:off x="7766050" y="21494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62711" name="Rectangle 312"/>
          <p:cNvSpPr>
            <a:spLocks noChangeArrowheads="1"/>
          </p:cNvSpPr>
          <p:nvPr/>
        </p:nvSpPr>
        <p:spPr bwMode="auto">
          <a:xfrm>
            <a:off x="8210550" y="21431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57" grpId="0" animBg="1"/>
      <p:bldP spid="158" grpId="0" animBg="1"/>
      <p:bldP spid="159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2" grpId="0" animBg="1"/>
      <p:bldP spid="213" grpId="0" animBg="1"/>
      <p:bldP spid="214" grpId="0" animBg="1"/>
      <p:bldP spid="215" grpId="0" build="allAtOnce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2" grpId="1" animBg="1"/>
      <p:bldP spid="223" grpId="0" animBg="1"/>
      <p:bldP spid="224" grpId="0" animBg="1"/>
      <p:bldP spid="224" grpId="1" animBg="1"/>
      <p:bldP spid="225" grpId="0" animBg="1"/>
      <p:bldP spid="226" grpId="0" animBg="1"/>
      <p:bldP spid="226" grpId="1" animBg="1"/>
      <p:bldP spid="227" grpId="0" build="allAtOnce" animBg="1"/>
      <p:bldP spid="228" grpId="0" animBg="1"/>
      <p:bldP spid="229" grpId="0" animBg="1"/>
      <p:bldP spid="230" grpId="0" animBg="1"/>
      <p:bldP spid="230" grpId="1" animBg="1"/>
      <p:bldP spid="231" grpId="0" animBg="1"/>
      <p:bldP spid="23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Comparing True LRU To Clock Algorithm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Same number of loads and replacements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didn’t replace the same pages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What, if anything, does that mean?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Both are just approximations to the optimal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If LRU clock’s decisions are 98% as good as true LRU 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 can be done for 1% of the cost (in hardware and cycles) 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It’s a bargain!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 Replacement and Multiprogramming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don’t want to clear out all the page frames on each context switch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do we deal with sharing page frames?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Possible choices: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Single global pool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Fixed allocation of page frames per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Working set-based page frame allocations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Single Global Page Frame Pool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Treat the entire set of page frames as a shared resource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Approximate LRU for the entire set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Replace whichever process’ page is LRU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Probably a mistake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Bad interaction with round-robin scheduling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guy who was last in the scheduling queue will find all his pages swapped out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And not because he isn’t using them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When he gets in, lots of page faults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Per-Process Page Frame Pools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Set aside some number of page frames for each running process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Use an LRU approximation separately for each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many page frames per process?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Fixed number of pages per process is bad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Different processes exhibit different locality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Which pages are needed changes over time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Number of pages needed changes over time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Much like different natural scheduling intervals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need a dynamic customized allocation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Give each running process an allocation of page frames matched to its needs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How do we know what its needs are?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Use </a:t>
            </a:r>
            <a:r>
              <a:rPr lang="en-GB" sz="2800" i="1" smtClean="0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Set of pages used by a process in a fixed length sampling window in the immediate past</a:t>
            </a:r>
            <a:r>
              <a:rPr lang="en-GB" sz="2000" baseline="50000" smtClean="0">
                <a:latin typeface="Times New Roman" pitchFamily="-98" charset="0"/>
                <a:ea typeface="ＭＳ Ｐゴシック" pitchFamily="-98" charset="-128"/>
              </a:rPr>
              <a:t>1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Allocate enough page frames to hold each process’ working set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Each process runs replacement within its own set</a:t>
            </a:r>
          </a:p>
          <a:p>
            <a:endParaRPr lang="en-GB" sz="280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9100" y="503238"/>
            <a:ext cx="3297238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766763" y="5954713"/>
            <a:ext cx="6407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aseline="40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This definition paraphrased from Peter Denning’s definition</a:t>
            </a:r>
            <a:endParaRPr lang="en-US" sz="1600" baseline="400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Natural Working Set Size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598613" y="195262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1598613" y="5913438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384175" y="3190875"/>
            <a:ext cx="13795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Number of page faults</a:t>
            </a:r>
          </a:p>
        </p:txBody>
      </p:sp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3351213" y="6003925"/>
            <a:ext cx="2744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Working set size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198813" y="3475038"/>
            <a:ext cx="1600200" cy="15986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sweet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spot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351213" y="1417638"/>
            <a:ext cx="2286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Insufficient space leads to huge numbers of page faults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99113" y="3616325"/>
            <a:ext cx="252253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Little</a:t>
            </a: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marginal benefit for additional space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More, is just “more”.</a:t>
            </a:r>
          </a:p>
        </p:txBody>
      </p:sp>
      <p:sp>
        <p:nvSpPr>
          <p:cNvPr id="68619" name="Freeform 15"/>
          <p:cNvSpPr>
            <a:spLocks/>
          </p:cNvSpPr>
          <p:nvPr/>
        </p:nvSpPr>
        <p:spPr bwMode="auto">
          <a:xfrm>
            <a:off x="3122613" y="2103438"/>
            <a:ext cx="4495800" cy="2743200"/>
          </a:xfrm>
          <a:custGeom>
            <a:avLst/>
            <a:gdLst>
              <a:gd name="T0" fmla="*/ 4495800 w 2832"/>
              <a:gd name="T1" fmla="*/ 2743200 h 1728"/>
              <a:gd name="T2" fmla="*/ 1981200 w 2832"/>
              <a:gd name="T3" fmla="*/ 2590800 h 1728"/>
              <a:gd name="T4" fmla="*/ 838200 w 2832"/>
              <a:gd name="T5" fmla="*/ 2133600 h 1728"/>
              <a:gd name="T6" fmla="*/ 228600 w 2832"/>
              <a:gd name="T7" fmla="*/ 1066800 h 1728"/>
              <a:gd name="T8" fmla="*/ 0 w 2832"/>
              <a:gd name="T9" fmla="*/ 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2"/>
              <a:gd name="T16" fmla="*/ 0 h 1728"/>
              <a:gd name="T17" fmla="*/ 2832 w 283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2" h="1728">
                <a:moveTo>
                  <a:pt x="2832" y="1728"/>
                </a:moveTo>
                <a:cubicBezTo>
                  <a:pt x="2232" y="1712"/>
                  <a:pt x="1632" y="1696"/>
                  <a:pt x="1248" y="1632"/>
                </a:cubicBezTo>
                <a:cubicBezTo>
                  <a:pt x="864" y="1568"/>
                  <a:pt x="712" y="1504"/>
                  <a:pt x="528" y="1344"/>
                </a:cubicBezTo>
                <a:cubicBezTo>
                  <a:pt x="344" y="1184"/>
                  <a:pt x="232" y="896"/>
                  <a:pt x="144" y="672"/>
                </a:cubicBezTo>
                <a:cubicBezTo>
                  <a:pt x="56" y="448"/>
                  <a:pt x="24" y="1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Optimal Working Sets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What is optimal working set for a process?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Number of pages needed during next time slice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What if try to run the process in fewer pages?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Needed pages will replace one another continuously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Process will run very slowly</a:t>
            </a:r>
            <a:endParaRPr lang="en-GB" i="1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How can we know what working set size is?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By observing the process’ behavior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Which pages should be in the working-set?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No need to guess, the process will fault for them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Downsides To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Simple Swapping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If we actually move everything out, the costs of a context switch are </a:t>
            </a:r>
            <a:r>
              <a:rPr lang="en-US" u="sng" dirty="0" smtClean="0">
                <a:latin typeface="Times New Roman" pitchFamily="-98" charset="0"/>
                <a:ea typeface="ＭＳ Ｐゴシック" pitchFamily="-98" charset="-128"/>
              </a:rPr>
              <a:t>very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high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Copy all of RAM out to disk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And then copy other stuff from disk to RAM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Before the newly scheduled process can do anything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We’re still limiting processes to the amount of RAM we actually have</a:t>
            </a:r>
          </a:p>
          <a:p>
            <a:pPr lvl="1">
              <a:buFont typeface="Arial" pitchFamily="-98" charset="0"/>
              <a:buNone/>
            </a:pP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Implementing Working Sets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33826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Manage the working set size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Assign page frames to each in-memory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Processes page against themselves in working set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Observe paging behavior (faults per unit time)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Adjust number of assigned page frames accordingly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Page stealing algorithms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E.g., Working Set-Clock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Track last use time for each page, for owning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Find page least recently used (by its owner)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Processes that need more pages tend to get more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Processes that don't use their pages tend to lose them</a:t>
            </a: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Working set size characterizes each process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How many pages it needs to run for </a:t>
            </a:r>
            <a:r>
              <a:rPr lang="en-GB" sz="2400" dirty="0" err="1" smtClean="0">
                <a:latin typeface="Symbol" pitchFamily="-98" charset="2"/>
                <a:ea typeface="ＭＳ Ｐゴシック" pitchFamily="-98" charset="-128"/>
              </a:rPr>
              <a:t>t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 milliseconds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What if we don’t have enough memory?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Sum of working sets exceeds available 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No one will have enough pages in 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Whenever anything runs, it will grab a page from someone else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So they’ll get a page fault soon after they start running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This behavior is called </a:t>
            </a:r>
            <a:r>
              <a:rPr lang="en-GB" sz="2800" i="1" dirty="0" smtClean="0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When systems thrash, all processes run slow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Generally continues till system takes action</a:t>
            </a: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cannot squeeze working set sizes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This will also cause thrashing</a:t>
            </a:r>
            <a:endParaRPr lang="en-GB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 reduce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number of competing processes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Swap some of the </a:t>
            </a:r>
            <a:r>
              <a:rPr lang="en-GB" u="sng" dirty="0" smtClean="0">
                <a:latin typeface="Times New Roman" pitchFamily="-98" charset="0"/>
                <a:ea typeface="ＭＳ Ｐゴシック" pitchFamily="-98" charset="-128"/>
              </a:rPr>
              <a:t>ready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processes out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To ensure enough memory for the rest to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run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Swapped-out processes won’t run for quite a while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But we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can round-robin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which are in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and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which are out</a:t>
            </a:r>
            <a:endParaRPr lang="en-GB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-98" charset="0"/>
                <a:ea typeface="ＭＳ Ｐゴシック" pitchFamily="-98" charset="-128"/>
              </a:rPr>
              <a:t>Unswapping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a Process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What happens when a</a:t>
            </a:r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 swapped process </a:t>
            </a:r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comes in from disk?</a:t>
            </a:r>
          </a:p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Pure swapping?</a:t>
            </a:r>
            <a:endParaRPr lang="en-GB" sz="31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Bring in all pages before 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process is run, no page faults</a:t>
            </a:r>
          </a:p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Pure demand paging?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Pages are only brought in as needed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Fewer pages per process, more processes in memory</a:t>
            </a:r>
          </a:p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What if we pre-loaded the last working set?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Far fewer pages to be read in than swapping</a:t>
            </a:r>
          </a:p>
          <a:p>
            <a:pPr lvl="1"/>
            <a:r>
              <a:rPr lang="en-GB" sz="2400" i="1" dirty="0" smtClean="0">
                <a:latin typeface="Times New Roman" pitchFamily="-98" charset="0"/>
                <a:ea typeface="ＭＳ Ｐゴシック" pitchFamily="-98" charset="-128"/>
              </a:rPr>
              <a:t>Probably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 the same disk reads as pure demand paging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Far fewer initial page faults than pure demand paging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Clean Vs. Dirty Pages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Consider a page, recently paged in from disk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There are two copies, one on disk, one in memory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the in-memory copy has not been modified, there is still a valid copy on disk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 in-memory copy is said to be “clean”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Clean pages can be replaced without writing them back to disk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the in-memory copy has been modified, the copy on disk is no longer up-to-date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 in-memory copy is said to be “dirty”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swapped out of memory, must be written 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Dirty Pages and Page Replacement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Clean pages can be replaced at any time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 copy on disk is already up to date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Dirty pages must be written to disk before the frame can be reused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 slow operation we don’t want to wait for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Could only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kick out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clean pages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But that would limit flexibility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How to avoid being hamstrung by too many dirty page frames in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Pre-Emptive Page Laundering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138238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Clean pages give memory scheduler flexibility 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Many pages that can, if necessary, be replaced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 increase flexibility by converting dirty pages to clean ones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Ongoing background write-out of dirty pages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Find and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write out 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all dirty, non-running pages</a:t>
            </a:r>
          </a:p>
          <a:p>
            <a:pPr lvl="2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No point in writing out a page that is actively in use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On assumption we will eventually have to page out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Make them clean again, available for replacement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An outgoing equivalent of pre-loading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and Shared Segments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Some memory segments will be shared 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Shared memory, executables, DLLs 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Created/managed as mappable segments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One copy mapped into multiple processes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Demand paging same as with any other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Secondary home may be in a file system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Shared pages don't fit working set model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May not be associated with just one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Global LRU may be more appropriate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Shared pages often need/get special handling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Paging memory management units</a:t>
            </a:r>
          </a:p>
          <a:p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Segmentation Revisited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GB" sz="3100" smtClean="0">
                <a:latin typeface="Times New Roman" pitchFamily="-98" charset="0"/>
                <a:ea typeface="ＭＳ Ｐゴシック" pitchFamily="-98" charset="-128"/>
              </a:rPr>
              <a:t>Segment relocation solved the relocation problem for us</a:t>
            </a:r>
          </a:p>
          <a:p>
            <a:pPr>
              <a:lnSpc>
                <a:spcPct val="73000"/>
              </a:lnSpc>
            </a:pPr>
            <a:r>
              <a:rPr lang="en-GB" sz="3100" smtClean="0">
                <a:latin typeface="Times New Roman" pitchFamily="-98" charset="0"/>
                <a:ea typeface="ＭＳ Ｐゴシック" pitchFamily="-98" charset="-128"/>
              </a:rPr>
              <a:t>It used base registers to compute a physical address from a virtual address</a:t>
            </a:r>
          </a:p>
          <a:p>
            <a:pPr lvl="1"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Allowing us to move data around in physical memory</a:t>
            </a:r>
          </a:p>
          <a:p>
            <a:pPr lvl="1"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By only updating the base register</a:t>
            </a:r>
          </a:p>
          <a:p>
            <a:pPr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did nothing about external fragmentation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Because segments are still required to be </a:t>
            </a:r>
            <a:r>
              <a:rPr lang="en-GB" u="sng" smtClean="0">
                <a:latin typeface="Times New Roman" pitchFamily="-98" charset="0"/>
                <a:ea typeface="ＭＳ Ｐゴシック" pitchFamily="-98" charset="-128"/>
              </a:rPr>
              <a:t>contiguous</a:t>
            </a:r>
            <a:endParaRPr lang="en-GB" sz="2400" u="sng" smtClean="0">
              <a:latin typeface="Times New Roman" pitchFamily="-98" charset="0"/>
              <a:ea typeface="ＭＳ Ｐゴシック" pitchFamily="-98" charset="-128"/>
            </a:endParaRPr>
          </a:p>
          <a:p>
            <a:pPr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need to eliminate the “contiguity requirement”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Paging Approach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Divide physical memory into units of a single fixed size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pretty small one, like 1-4K bytes or words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Typically called a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page frame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Treat the virtual address space in the same way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For each virtual address space page, store its data in one physical address page frame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Use some magic per-page translation mechanism to convert virtual to physical pages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6288" y="503238"/>
            <a:ext cx="50577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2625" y="1600200"/>
            <a:ext cx="8229600" cy="4525963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12763" y="1874838"/>
            <a:ext cx="8229600" cy="685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889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1985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08163" y="1952625"/>
            <a:ext cx="608012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31035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131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3227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0565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4469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1122363" y="2027238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CODE</a:t>
            </a: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3636963" y="20272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DATA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7675563" y="2027238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STACK</a:t>
            </a:r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585788" y="33988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1196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1806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2416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3025775" y="33988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3635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4244975" y="33988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7" name="Rectangle 26"/>
          <p:cNvSpPr>
            <a:spLocks noChangeArrowheads="1"/>
          </p:cNvSpPr>
          <p:nvPr/>
        </p:nvSpPr>
        <p:spPr bwMode="auto">
          <a:xfrm>
            <a:off x="585788" y="39322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8" name="Rectangle 27"/>
          <p:cNvSpPr>
            <a:spLocks noChangeArrowheads="1"/>
          </p:cNvSpPr>
          <p:nvPr/>
        </p:nvSpPr>
        <p:spPr bwMode="auto">
          <a:xfrm>
            <a:off x="1196975" y="39322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9" name="Rectangle 28"/>
          <p:cNvSpPr>
            <a:spLocks noChangeArrowheads="1"/>
          </p:cNvSpPr>
          <p:nvPr/>
        </p:nvSpPr>
        <p:spPr bwMode="auto">
          <a:xfrm>
            <a:off x="1806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0" name="Rectangle 29"/>
          <p:cNvSpPr>
            <a:spLocks noChangeArrowheads="1"/>
          </p:cNvSpPr>
          <p:nvPr/>
        </p:nvSpPr>
        <p:spPr bwMode="auto">
          <a:xfrm>
            <a:off x="2416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1" name="Rectangle 30"/>
          <p:cNvSpPr>
            <a:spLocks noChangeArrowheads="1"/>
          </p:cNvSpPr>
          <p:nvPr/>
        </p:nvSpPr>
        <p:spPr bwMode="auto">
          <a:xfrm>
            <a:off x="3025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2" name="Rectangle 31"/>
          <p:cNvSpPr>
            <a:spLocks noChangeArrowheads="1"/>
          </p:cNvSpPr>
          <p:nvPr/>
        </p:nvSpPr>
        <p:spPr bwMode="auto">
          <a:xfrm>
            <a:off x="3635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3" name="Rectangle 32"/>
          <p:cNvSpPr>
            <a:spLocks noChangeArrowheads="1"/>
          </p:cNvSpPr>
          <p:nvPr/>
        </p:nvSpPr>
        <p:spPr bwMode="auto">
          <a:xfrm>
            <a:off x="4244975" y="39322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4" name="Rectangle 33"/>
          <p:cNvSpPr>
            <a:spLocks noChangeArrowheads="1"/>
          </p:cNvSpPr>
          <p:nvPr/>
        </p:nvSpPr>
        <p:spPr bwMode="auto">
          <a:xfrm>
            <a:off x="585788" y="44656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5" name="Rectangle 34"/>
          <p:cNvSpPr>
            <a:spLocks noChangeArrowheads="1"/>
          </p:cNvSpPr>
          <p:nvPr/>
        </p:nvSpPr>
        <p:spPr bwMode="auto">
          <a:xfrm>
            <a:off x="1196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6" name="Rectangle 35"/>
          <p:cNvSpPr>
            <a:spLocks noChangeArrowheads="1"/>
          </p:cNvSpPr>
          <p:nvPr/>
        </p:nvSpPr>
        <p:spPr bwMode="auto">
          <a:xfrm>
            <a:off x="1806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7" name="Rectangle 36"/>
          <p:cNvSpPr>
            <a:spLocks noChangeArrowheads="1"/>
          </p:cNvSpPr>
          <p:nvPr/>
        </p:nvSpPr>
        <p:spPr bwMode="auto">
          <a:xfrm>
            <a:off x="2416175" y="44656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8" name="Rectangle 37"/>
          <p:cNvSpPr>
            <a:spLocks noChangeArrowheads="1"/>
          </p:cNvSpPr>
          <p:nvPr/>
        </p:nvSpPr>
        <p:spPr bwMode="auto">
          <a:xfrm>
            <a:off x="3025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9" name="Rectangle 38"/>
          <p:cNvSpPr>
            <a:spLocks noChangeArrowheads="1"/>
          </p:cNvSpPr>
          <p:nvPr/>
        </p:nvSpPr>
        <p:spPr bwMode="auto">
          <a:xfrm>
            <a:off x="3635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0" name="Rectangle 39"/>
          <p:cNvSpPr>
            <a:spLocks noChangeArrowheads="1"/>
          </p:cNvSpPr>
          <p:nvPr/>
        </p:nvSpPr>
        <p:spPr bwMode="auto">
          <a:xfrm>
            <a:off x="4244975" y="44656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1" name="Rectangle 40"/>
          <p:cNvSpPr>
            <a:spLocks noChangeArrowheads="1"/>
          </p:cNvSpPr>
          <p:nvPr/>
        </p:nvSpPr>
        <p:spPr bwMode="auto">
          <a:xfrm>
            <a:off x="585788" y="49990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2" name="Rectangle 41"/>
          <p:cNvSpPr>
            <a:spLocks noChangeArrowheads="1"/>
          </p:cNvSpPr>
          <p:nvPr/>
        </p:nvSpPr>
        <p:spPr bwMode="auto">
          <a:xfrm>
            <a:off x="11969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3" name="Rectangle 42"/>
          <p:cNvSpPr>
            <a:spLocks noChangeArrowheads="1"/>
          </p:cNvSpPr>
          <p:nvPr/>
        </p:nvSpPr>
        <p:spPr bwMode="auto">
          <a:xfrm>
            <a:off x="1806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4" name="Rectangle 43"/>
          <p:cNvSpPr>
            <a:spLocks noChangeArrowheads="1"/>
          </p:cNvSpPr>
          <p:nvPr/>
        </p:nvSpPr>
        <p:spPr bwMode="auto">
          <a:xfrm>
            <a:off x="2416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5" name="Rectangle 44"/>
          <p:cNvSpPr>
            <a:spLocks noChangeArrowheads="1"/>
          </p:cNvSpPr>
          <p:nvPr/>
        </p:nvSpPr>
        <p:spPr bwMode="auto">
          <a:xfrm>
            <a:off x="3025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6" name="Rectangle 45"/>
          <p:cNvSpPr>
            <a:spLocks noChangeArrowheads="1"/>
          </p:cNvSpPr>
          <p:nvPr/>
        </p:nvSpPr>
        <p:spPr bwMode="auto">
          <a:xfrm>
            <a:off x="36353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7" name="Rectangle 46"/>
          <p:cNvSpPr>
            <a:spLocks noChangeArrowheads="1"/>
          </p:cNvSpPr>
          <p:nvPr/>
        </p:nvSpPr>
        <p:spPr bwMode="auto">
          <a:xfrm>
            <a:off x="4244975" y="49990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8" name="Rectangle 47"/>
          <p:cNvSpPr>
            <a:spLocks noChangeArrowheads="1"/>
          </p:cNvSpPr>
          <p:nvPr/>
        </p:nvSpPr>
        <p:spPr bwMode="auto">
          <a:xfrm>
            <a:off x="585788" y="55324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9" name="Rectangle 48"/>
          <p:cNvSpPr>
            <a:spLocks noChangeArrowheads="1"/>
          </p:cNvSpPr>
          <p:nvPr/>
        </p:nvSpPr>
        <p:spPr bwMode="auto">
          <a:xfrm>
            <a:off x="1196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0" name="Rectangle 49"/>
          <p:cNvSpPr>
            <a:spLocks noChangeArrowheads="1"/>
          </p:cNvSpPr>
          <p:nvPr/>
        </p:nvSpPr>
        <p:spPr bwMode="auto">
          <a:xfrm>
            <a:off x="1806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1" name="Rectangle 50"/>
          <p:cNvSpPr>
            <a:spLocks noChangeArrowheads="1"/>
          </p:cNvSpPr>
          <p:nvPr/>
        </p:nvSpPr>
        <p:spPr bwMode="auto">
          <a:xfrm>
            <a:off x="2416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2" name="Rectangle 51"/>
          <p:cNvSpPr>
            <a:spLocks noChangeArrowheads="1"/>
          </p:cNvSpPr>
          <p:nvPr/>
        </p:nvSpPr>
        <p:spPr bwMode="auto">
          <a:xfrm>
            <a:off x="3025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3" name="Rectangle 52"/>
          <p:cNvSpPr>
            <a:spLocks noChangeArrowheads="1"/>
          </p:cNvSpPr>
          <p:nvPr/>
        </p:nvSpPr>
        <p:spPr bwMode="auto">
          <a:xfrm>
            <a:off x="3635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4" name="Rectangle 53"/>
          <p:cNvSpPr>
            <a:spLocks noChangeArrowheads="1"/>
          </p:cNvSpPr>
          <p:nvPr/>
        </p:nvSpPr>
        <p:spPr bwMode="auto">
          <a:xfrm>
            <a:off x="4244975" y="55324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5" name="Rectangle 54"/>
          <p:cNvSpPr>
            <a:spLocks noChangeArrowheads="1"/>
          </p:cNvSpPr>
          <p:nvPr/>
        </p:nvSpPr>
        <p:spPr bwMode="auto">
          <a:xfrm>
            <a:off x="4856163" y="33988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6" name="Rectangle 57"/>
          <p:cNvSpPr>
            <a:spLocks noChangeArrowheads="1"/>
          </p:cNvSpPr>
          <p:nvPr/>
        </p:nvSpPr>
        <p:spPr bwMode="auto">
          <a:xfrm>
            <a:off x="4856163" y="3932238"/>
            <a:ext cx="608012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7" name="Rectangle 60"/>
          <p:cNvSpPr>
            <a:spLocks noChangeArrowheads="1"/>
          </p:cNvSpPr>
          <p:nvPr/>
        </p:nvSpPr>
        <p:spPr bwMode="auto">
          <a:xfrm>
            <a:off x="4856163" y="44656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8" name="Rectangle 63"/>
          <p:cNvSpPr>
            <a:spLocks noChangeArrowheads="1"/>
          </p:cNvSpPr>
          <p:nvPr/>
        </p:nvSpPr>
        <p:spPr bwMode="auto">
          <a:xfrm>
            <a:off x="4856163" y="49990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9" name="Rectangle 66"/>
          <p:cNvSpPr>
            <a:spLocks noChangeArrowheads="1"/>
          </p:cNvSpPr>
          <p:nvPr/>
        </p:nvSpPr>
        <p:spPr bwMode="auto">
          <a:xfrm>
            <a:off x="4856163" y="55324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0" name="Rectangle 69"/>
          <p:cNvSpPr>
            <a:spLocks noChangeArrowheads="1"/>
          </p:cNvSpPr>
          <p:nvPr/>
        </p:nvSpPr>
        <p:spPr bwMode="auto">
          <a:xfrm>
            <a:off x="5464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1" name="Rectangle 70"/>
          <p:cNvSpPr>
            <a:spLocks noChangeArrowheads="1"/>
          </p:cNvSpPr>
          <p:nvPr/>
        </p:nvSpPr>
        <p:spPr bwMode="auto">
          <a:xfrm>
            <a:off x="60737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2" name="Rectangle 71"/>
          <p:cNvSpPr>
            <a:spLocks noChangeArrowheads="1"/>
          </p:cNvSpPr>
          <p:nvPr/>
        </p:nvSpPr>
        <p:spPr bwMode="auto">
          <a:xfrm>
            <a:off x="5464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3" name="Rectangle 72"/>
          <p:cNvSpPr>
            <a:spLocks noChangeArrowheads="1"/>
          </p:cNvSpPr>
          <p:nvPr/>
        </p:nvSpPr>
        <p:spPr bwMode="auto">
          <a:xfrm>
            <a:off x="6073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4" name="Rectangle 73"/>
          <p:cNvSpPr>
            <a:spLocks noChangeArrowheads="1"/>
          </p:cNvSpPr>
          <p:nvPr/>
        </p:nvSpPr>
        <p:spPr bwMode="auto">
          <a:xfrm>
            <a:off x="54641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5" name="Rectangle 74"/>
          <p:cNvSpPr>
            <a:spLocks noChangeArrowheads="1"/>
          </p:cNvSpPr>
          <p:nvPr/>
        </p:nvSpPr>
        <p:spPr bwMode="auto">
          <a:xfrm>
            <a:off x="6073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6" name="Rectangle 75"/>
          <p:cNvSpPr>
            <a:spLocks noChangeArrowheads="1"/>
          </p:cNvSpPr>
          <p:nvPr/>
        </p:nvSpPr>
        <p:spPr bwMode="auto">
          <a:xfrm>
            <a:off x="5464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7" name="Rectangle 76"/>
          <p:cNvSpPr>
            <a:spLocks noChangeArrowheads="1"/>
          </p:cNvSpPr>
          <p:nvPr/>
        </p:nvSpPr>
        <p:spPr bwMode="auto">
          <a:xfrm>
            <a:off x="6073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8" name="Rectangle 77"/>
          <p:cNvSpPr>
            <a:spLocks noChangeArrowheads="1"/>
          </p:cNvSpPr>
          <p:nvPr/>
        </p:nvSpPr>
        <p:spPr bwMode="auto">
          <a:xfrm>
            <a:off x="5464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9" name="Rectangle 78"/>
          <p:cNvSpPr>
            <a:spLocks noChangeArrowheads="1"/>
          </p:cNvSpPr>
          <p:nvPr/>
        </p:nvSpPr>
        <p:spPr bwMode="auto">
          <a:xfrm>
            <a:off x="6073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0" name="Rectangle 79"/>
          <p:cNvSpPr>
            <a:spLocks noChangeArrowheads="1"/>
          </p:cNvSpPr>
          <p:nvPr/>
        </p:nvSpPr>
        <p:spPr bwMode="auto">
          <a:xfrm>
            <a:off x="6683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1" name="Rectangle 80"/>
          <p:cNvSpPr>
            <a:spLocks noChangeArrowheads="1"/>
          </p:cNvSpPr>
          <p:nvPr/>
        </p:nvSpPr>
        <p:spPr bwMode="auto">
          <a:xfrm>
            <a:off x="6683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2" name="Rectangle 81"/>
          <p:cNvSpPr>
            <a:spLocks noChangeArrowheads="1"/>
          </p:cNvSpPr>
          <p:nvPr/>
        </p:nvSpPr>
        <p:spPr bwMode="auto">
          <a:xfrm>
            <a:off x="6683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3" name="Rectangle 82"/>
          <p:cNvSpPr>
            <a:spLocks noChangeArrowheads="1"/>
          </p:cNvSpPr>
          <p:nvPr/>
        </p:nvSpPr>
        <p:spPr bwMode="auto">
          <a:xfrm>
            <a:off x="6683375" y="49990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4" name="Rectangle 83"/>
          <p:cNvSpPr>
            <a:spLocks noChangeArrowheads="1"/>
          </p:cNvSpPr>
          <p:nvPr/>
        </p:nvSpPr>
        <p:spPr bwMode="auto">
          <a:xfrm>
            <a:off x="6683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5" name="Rectangle 84"/>
          <p:cNvSpPr>
            <a:spLocks noChangeArrowheads="1"/>
          </p:cNvSpPr>
          <p:nvPr/>
        </p:nvSpPr>
        <p:spPr bwMode="auto">
          <a:xfrm>
            <a:off x="7292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6" name="Rectangle 85"/>
          <p:cNvSpPr>
            <a:spLocks noChangeArrowheads="1"/>
          </p:cNvSpPr>
          <p:nvPr/>
        </p:nvSpPr>
        <p:spPr bwMode="auto">
          <a:xfrm>
            <a:off x="7902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7" name="Rectangle 86"/>
          <p:cNvSpPr>
            <a:spLocks noChangeArrowheads="1"/>
          </p:cNvSpPr>
          <p:nvPr/>
        </p:nvSpPr>
        <p:spPr bwMode="auto">
          <a:xfrm>
            <a:off x="7292975" y="39322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8" name="Rectangle 87"/>
          <p:cNvSpPr>
            <a:spLocks noChangeArrowheads="1"/>
          </p:cNvSpPr>
          <p:nvPr/>
        </p:nvSpPr>
        <p:spPr bwMode="auto">
          <a:xfrm>
            <a:off x="7902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9" name="Rectangle 88"/>
          <p:cNvSpPr>
            <a:spLocks noChangeArrowheads="1"/>
          </p:cNvSpPr>
          <p:nvPr/>
        </p:nvSpPr>
        <p:spPr bwMode="auto">
          <a:xfrm>
            <a:off x="7292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0" name="Rectangle 89"/>
          <p:cNvSpPr>
            <a:spLocks noChangeArrowheads="1"/>
          </p:cNvSpPr>
          <p:nvPr/>
        </p:nvSpPr>
        <p:spPr bwMode="auto">
          <a:xfrm>
            <a:off x="7902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1" name="Rectangle 90"/>
          <p:cNvSpPr>
            <a:spLocks noChangeArrowheads="1"/>
          </p:cNvSpPr>
          <p:nvPr/>
        </p:nvSpPr>
        <p:spPr bwMode="auto">
          <a:xfrm>
            <a:off x="72929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2" name="Rectangle 91"/>
          <p:cNvSpPr>
            <a:spLocks noChangeArrowheads="1"/>
          </p:cNvSpPr>
          <p:nvPr/>
        </p:nvSpPr>
        <p:spPr bwMode="auto">
          <a:xfrm>
            <a:off x="7902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3" name="Rectangle 92"/>
          <p:cNvSpPr>
            <a:spLocks noChangeArrowheads="1"/>
          </p:cNvSpPr>
          <p:nvPr/>
        </p:nvSpPr>
        <p:spPr bwMode="auto">
          <a:xfrm>
            <a:off x="7292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4" name="Rectangle 93"/>
          <p:cNvSpPr>
            <a:spLocks noChangeArrowheads="1"/>
          </p:cNvSpPr>
          <p:nvPr/>
        </p:nvSpPr>
        <p:spPr bwMode="auto">
          <a:xfrm>
            <a:off x="7902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5" name="Text Box 100"/>
          <p:cNvSpPr txBox="1">
            <a:spLocks noChangeArrowheads="1"/>
          </p:cNvSpPr>
          <p:nvPr/>
        </p:nvSpPr>
        <p:spPr bwMode="auto">
          <a:xfrm>
            <a:off x="2112963" y="1279525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 virtual address space</a:t>
            </a:r>
          </a:p>
        </p:txBody>
      </p:sp>
      <p:sp>
        <p:nvSpPr>
          <p:cNvPr id="21586" name="Text Box 101"/>
          <p:cNvSpPr txBox="1">
            <a:spLocks noChangeArrowheads="1"/>
          </p:cNvSpPr>
          <p:nvPr/>
        </p:nvSpPr>
        <p:spPr bwMode="auto">
          <a:xfrm>
            <a:off x="2268538" y="6011863"/>
            <a:ext cx="525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memory</a:t>
            </a:r>
          </a:p>
        </p:txBody>
      </p:sp>
      <p:cxnSp>
        <p:nvCxnSpPr>
          <p:cNvPr id="21587" name="AutoShape 102"/>
          <p:cNvCxnSpPr>
            <a:cxnSpLocks noChangeShapeType="1"/>
            <a:stCxn id="21509" idx="2"/>
            <a:endCxn id="21528" idx="0"/>
          </p:cNvCxnSpPr>
          <p:nvPr/>
        </p:nvCxnSpPr>
        <p:spPr bwMode="auto">
          <a:xfrm rot="16200000" flipH="1">
            <a:off x="474662" y="2905126"/>
            <a:ext cx="1446213" cy="608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8" name="AutoShape 103"/>
          <p:cNvCxnSpPr>
            <a:cxnSpLocks noChangeShapeType="1"/>
            <a:stCxn id="21510" idx="2"/>
            <a:endCxn id="21537" idx="0"/>
          </p:cNvCxnSpPr>
          <p:nvPr/>
        </p:nvCxnSpPr>
        <p:spPr bwMode="auto">
          <a:xfrm rot="16200000" flipH="1">
            <a:off x="1122362" y="2867026"/>
            <a:ext cx="1979613" cy="1217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9" name="AutoShape 104"/>
          <p:cNvCxnSpPr>
            <a:cxnSpLocks noChangeShapeType="1"/>
            <a:stCxn id="21511" idx="2"/>
            <a:endCxn id="21573" idx="0"/>
          </p:cNvCxnSpPr>
          <p:nvPr/>
        </p:nvCxnSpPr>
        <p:spPr bwMode="auto">
          <a:xfrm rot="16200000" flipH="1">
            <a:off x="3293268" y="1304132"/>
            <a:ext cx="2513013" cy="487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0" name="AutoShape 105"/>
          <p:cNvCxnSpPr>
            <a:cxnSpLocks noChangeShapeType="1"/>
            <a:stCxn id="21512" idx="2"/>
            <a:endCxn id="21542" idx="0"/>
          </p:cNvCxnSpPr>
          <p:nvPr/>
        </p:nvCxnSpPr>
        <p:spPr bwMode="auto">
          <a:xfrm rot="5400000">
            <a:off x="1198562" y="2789238"/>
            <a:ext cx="2513013" cy="1906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1" name="AutoShape 106"/>
          <p:cNvCxnSpPr>
            <a:cxnSpLocks noChangeShapeType="1"/>
            <a:stCxn id="21513" idx="2"/>
            <a:endCxn id="21546" idx="0"/>
          </p:cNvCxnSpPr>
          <p:nvPr/>
        </p:nvCxnSpPr>
        <p:spPr bwMode="auto">
          <a:xfrm rot="5400000">
            <a:off x="2722562" y="3703638"/>
            <a:ext cx="2513013" cy="77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2" name="AutoShape 107"/>
          <p:cNvCxnSpPr>
            <a:cxnSpLocks noChangeShapeType="1"/>
            <a:stCxn id="21514" idx="2"/>
            <a:endCxn id="21556" idx="0"/>
          </p:cNvCxnSpPr>
          <p:nvPr/>
        </p:nvCxnSpPr>
        <p:spPr bwMode="auto">
          <a:xfrm rot="16200000" flipH="1">
            <a:off x="4171156" y="2942432"/>
            <a:ext cx="1446213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3" name="AutoShape 108"/>
          <p:cNvCxnSpPr>
            <a:cxnSpLocks noChangeShapeType="1"/>
            <a:stCxn id="12" idx="2"/>
            <a:endCxn id="21525" idx="1"/>
          </p:cNvCxnSpPr>
          <p:nvPr/>
        </p:nvCxnSpPr>
        <p:spPr bwMode="auto">
          <a:xfrm rot="5400000">
            <a:off x="5103812" y="1017588"/>
            <a:ext cx="1179513" cy="411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4" name="AutoShape 109"/>
          <p:cNvCxnSpPr>
            <a:cxnSpLocks noChangeShapeType="1"/>
            <a:stCxn id="11" idx="2"/>
            <a:endCxn id="21577" idx="0"/>
          </p:cNvCxnSpPr>
          <p:nvPr/>
        </p:nvCxnSpPr>
        <p:spPr bwMode="auto">
          <a:xfrm rot="5400000">
            <a:off x="7256462" y="2827338"/>
            <a:ext cx="1446213" cy="763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42547</TotalTime>
  <Words>3825</Words>
  <Application>Microsoft Macintosh PowerPoint</Application>
  <PresentationFormat>On-screen Show (4:3)</PresentationFormat>
  <Paragraphs>668</Paragraphs>
  <Slides>57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Theme</vt:lpstr>
      <vt:lpstr>Operating System Principles: Memory Management –  Swapping, Paging, and Virtual Memory CS 111 Operating Systems  Peter Reiher </vt:lpstr>
      <vt:lpstr>Outline</vt:lpstr>
      <vt:lpstr>Swapping</vt:lpstr>
      <vt:lpstr>Swapping To Disk</vt:lpstr>
      <vt:lpstr>Downsides To Simple Swapping</vt:lpstr>
      <vt:lpstr>Paging</vt:lpstr>
      <vt:lpstr>Segmentation Revisited</vt:lpstr>
      <vt:lpstr>The Paging Approach</vt:lpstr>
      <vt:lpstr>Paged Address Translation</vt:lpstr>
      <vt:lpstr>Paging and Fragmentation</vt:lpstr>
      <vt:lpstr>How Does This Compare To Segment Fragmentation?</vt:lpstr>
      <vt:lpstr>Providing the Magic  Translation Mechanism </vt:lpstr>
      <vt:lpstr>Paging and MMUs</vt:lpstr>
      <vt:lpstr>Some Examples</vt:lpstr>
      <vt:lpstr>The MMU Hardware</vt:lpstr>
      <vt:lpstr>Handling Big Page Tables</vt:lpstr>
      <vt:lpstr>The MMU and Multiple Processes</vt:lpstr>
      <vt:lpstr>Ongoing MMU Operations</vt:lpstr>
      <vt:lpstr>Demand Paging</vt:lpstr>
      <vt:lpstr>What Is Demand Paging?</vt:lpstr>
      <vt:lpstr>How To Make Demand  Paging Work</vt:lpstr>
      <vt:lpstr>Achieving Good Performance for Demand Paging</vt:lpstr>
      <vt:lpstr>Demand Paging and  Locality of Reference</vt:lpstr>
      <vt:lpstr>Why is Locality of Reference Usually Present?</vt:lpstr>
      <vt:lpstr>Page Faults</vt:lpstr>
      <vt:lpstr>Handling a Page Fault</vt:lpstr>
      <vt:lpstr>Page Faults Don’t Impact Correctness</vt:lpstr>
      <vt:lpstr>Pages and Secondary Storage</vt:lpstr>
      <vt:lpstr>Demand Paging Performance</vt:lpstr>
      <vt:lpstr>Virtual Memory</vt:lpstr>
      <vt:lpstr>The Basic Concept</vt:lpstr>
      <vt:lpstr>The Key VM Technology: Replacement Algorithms</vt:lpstr>
      <vt:lpstr>The Basics of Page Replacement</vt:lpstr>
      <vt:lpstr>The Optimal Replacement Algorithm</vt:lpstr>
      <vt:lpstr>Do We Require Optimal Algorithms?</vt:lpstr>
      <vt:lpstr>Approximating the Optimal</vt:lpstr>
      <vt:lpstr>Candidate Replacement Algorithms</vt:lpstr>
      <vt:lpstr>Naïve LRU</vt:lpstr>
      <vt:lpstr>True LRU Page Replacement</vt:lpstr>
      <vt:lpstr>Maintaining Information for LRU</vt:lpstr>
      <vt:lpstr>Clock Algorithms</vt:lpstr>
      <vt:lpstr>Clock Algorithm Page Replacement</vt:lpstr>
      <vt:lpstr>Comparing True LRU To Clock Algorithm</vt:lpstr>
      <vt:lpstr>Page Replacement and Multiprogramming</vt:lpstr>
      <vt:lpstr>Single Global Page Frame Pool</vt:lpstr>
      <vt:lpstr>Per-Process Page Frame Pools</vt:lpstr>
      <vt:lpstr>Working Sets</vt:lpstr>
      <vt:lpstr>The Natural Working Set Size</vt:lpstr>
      <vt:lpstr>Optimal Working Sets</vt:lpstr>
      <vt:lpstr>Implementing Working Sets</vt:lpstr>
      <vt:lpstr>Thrashing</vt:lpstr>
      <vt:lpstr>Preventing Thrashing</vt:lpstr>
      <vt:lpstr>Unswapping a Process</vt:lpstr>
      <vt:lpstr>Clean Vs. Dirty Pages</vt:lpstr>
      <vt:lpstr>Dirty Pages and Page Replacement</vt:lpstr>
      <vt:lpstr>Pre-Emptive Page Laundering</vt:lpstr>
      <vt:lpstr>Paging and Shared Segments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54</cp:revision>
  <cp:lastPrinted>2014-01-03T23:50:58Z</cp:lastPrinted>
  <dcterms:created xsi:type="dcterms:W3CDTF">2016-09-29T18:14:09Z</dcterms:created>
  <dcterms:modified xsi:type="dcterms:W3CDTF">2016-09-30T19:41:23Z</dcterms:modified>
</cp:coreProperties>
</file>