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8" r:id="rId2"/>
    <p:sldId id="259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4" r:id="rId14"/>
    <p:sldId id="275" r:id="rId15"/>
    <p:sldId id="310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8" r:id="rId27"/>
    <p:sldId id="283" r:id="rId28"/>
    <p:sldId id="284" r:id="rId29"/>
    <p:sldId id="289" r:id="rId30"/>
    <p:sldId id="285" r:id="rId31"/>
    <p:sldId id="286" r:id="rId32"/>
    <p:sldId id="287" r:id="rId33"/>
    <p:sldId id="291" r:id="rId34"/>
    <p:sldId id="293" r:id="rId35"/>
    <p:sldId id="326" r:id="rId36"/>
    <p:sldId id="327" r:id="rId37"/>
    <p:sldId id="328" r:id="rId38"/>
    <p:sldId id="295" r:id="rId39"/>
    <p:sldId id="301" r:id="rId40"/>
    <p:sldId id="329" r:id="rId41"/>
    <p:sldId id="302" r:id="rId42"/>
    <p:sldId id="314" r:id="rId43"/>
    <p:sldId id="321" r:id="rId44"/>
    <p:sldId id="315" r:id="rId45"/>
    <p:sldId id="322" r:id="rId46"/>
    <p:sldId id="323" r:id="rId47"/>
    <p:sldId id="313" r:id="rId48"/>
    <p:sldId id="317" r:id="rId49"/>
    <p:sldId id="324" r:id="rId50"/>
    <p:sldId id="325" r:id="rId51"/>
    <p:sldId id="318" r:id="rId52"/>
    <p:sldId id="312" r:id="rId5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D188E-E8C9-4083-954D-06C5A52814EE}" type="slidenum">
              <a:rPr lang="en-US"/>
              <a:pPr/>
              <a:t>4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8FC63-5C1D-4F68-A75F-A918B81E96FD}" type="slidenum">
              <a:rPr lang="en-US"/>
              <a:pPr/>
              <a:t>5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BF4D9-053E-478A-9C31-74336B1CF3EB}" type="slidenum">
              <a:rPr lang="en-US"/>
              <a:pPr/>
              <a:t>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F4FC5-DED6-4B84-9FBB-BBAF3629DC0E}" type="slidenum">
              <a:rPr lang="en-US"/>
              <a:pPr/>
              <a:t>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9146B-520F-46B8-BF56-19D3212C4BFD}" type="slidenum">
              <a:rPr lang="en-US"/>
              <a:pPr/>
              <a:t>8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1220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7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Threads, IPC, and Synchronization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118080" y="450768"/>
            <a:ext cx="8942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/>
              <a:t>UNIX</a:t>
            </a:r>
            <a:r>
              <a:rPr lang="en-GB" dirty="0" smtClean="0"/>
              <a:t> Process Stack </a:t>
            </a:r>
            <a:r>
              <a:rPr lang="en-GB" dirty="0"/>
              <a:t>S</a:t>
            </a:r>
            <a:r>
              <a:rPr lang="en-GB" dirty="0" smtClean="0"/>
              <a:t>pace </a:t>
            </a:r>
            <a:r>
              <a:rPr lang="en-GB" dirty="0"/>
              <a:t>M</a:t>
            </a:r>
            <a:r>
              <a:rPr lang="en-GB" dirty="0" smtClean="0"/>
              <a:t>anagement</a:t>
            </a:r>
            <a:endParaRPr lang="en-GB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392480" y="2142945"/>
            <a:ext cx="6220800" cy="82952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1392480" y="2991195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7613280" y="2959511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461600" y="3248981"/>
            <a:ext cx="10259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0x00000000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300000" y="3248981"/>
            <a:ext cx="9489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0xFFFFFFFF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530720" y="2281200"/>
            <a:ext cx="1520640" cy="55301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code segment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189600" y="2281200"/>
            <a:ext cx="1520640" cy="55301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data segment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5954400" y="2281200"/>
            <a:ext cx="1520640" cy="55301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stack segment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5401440" y="2288401"/>
            <a:ext cx="622080" cy="55301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 animBg="1"/>
      <p:bldP spid="358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18080" y="450768"/>
            <a:ext cx="8942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/>
              <a:t>Thread Stack Allocation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323360" y="2530346"/>
            <a:ext cx="6497280" cy="158992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323360" y="2065177"/>
            <a:ext cx="0" cy="39604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7820640" y="4134675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392480" y="2115583"/>
            <a:ext cx="10259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0x00000000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507360" y="4424144"/>
            <a:ext cx="9489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0xFFFFFFFF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392480" y="2599473"/>
            <a:ext cx="1520640" cy="55301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code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051360" y="2599473"/>
            <a:ext cx="1520640" cy="55301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161760" y="3498128"/>
            <a:ext cx="1520640" cy="55301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stack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4572000" y="2599473"/>
            <a:ext cx="552960" cy="55301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300" dirty="0"/>
              <a:t>thread</a:t>
            </a:r>
          </a:p>
          <a:p>
            <a:pPr algn="ctr"/>
            <a:r>
              <a:rPr lang="en-US" sz="1300" dirty="0"/>
              <a:t>stack 1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1323360" y="4120273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1323360" y="4208122"/>
            <a:ext cx="0" cy="39604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1392480" y="4258528"/>
            <a:ext cx="921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0x0120000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5124960" y="2599473"/>
            <a:ext cx="552960" cy="55301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300" dirty="0"/>
              <a:t>thread</a:t>
            </a:r>
          </a:p>
          <a:p>
            <a:pPr algn="ctr"/>
            <a:r>
              <a:rPr lang="en-US" sz="1300" dirty="0"/>
              <a:t>stack 2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677920" y="2599473"/>
            <a:ext cx="552960" cy="55301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300" dirty="0"/>
              <a:t>thread</a:t>
            </a:r>
          </a:p>
          <a:p>
            <a:pPr algn="ctr"/>
            <a:r>
              <a:rPr lang="en-US" sz="1300" dirty="0"/>
              <a:t>stack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0" grpId="0" animBg="1"/>
      <p:bldP spid="37911" grpId="0" animBg="1"/>
      <p:bldP spid="379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fairly distinct processes may occasionally need to exchange information</a:t>
            </a:r>
          </a:p>
          <a:p>
            <a:r>
              <a:rPr lang="en-US" dirty="0" smtClean="0"/>
              <a:t>The OS provides mechanisms to facilitate that</a:t>
            </a:r>
          </a:p>
          <a:p>
            <a:pPr lvl="1"/>
            <a:r>
              <a:rPr lang="en-US" dirty="0" smtClean="0"/>
              <a:t>As it must, since processes can’t normally “touch” each other</a:t>
            </a:r>
          </a:p>
          <a:p>
            <a:r>
              <a:rPr lang="en-US" dirty="0" smtClean="0"/>
              <a:t>IPC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134800" y="542422"/>
            <a:ext cx="6980499" cy="67472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IPC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look for many things in an IPC mechanism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Convenience</a:t>
            </a:r>
          </a:p>
          <a:p>
            <a:pPr lvl="1"/>
            <a:r>
              <a:rPr lang="en-US" dirty="0" smtClean="0"/>
              <a:t>Generality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Robustness and reliability</a:t>
            </a:r>
          </a:p>
          <a:p>
            <a:r>
              <a:rPr lang="en-US" dirty="0" smtClean="0"/>
              <a:t>Some of these are contradictory</a:t>
            </a:r>
          </a:p>
          <a:p>
            <a:pPr lvl="1"/>
            <a:r>
              <a:rPr lang="en-US" dirty="0" smtClean="0"/>
              <a:t>Partially handled by providing multiple different IPC mechanisms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Support For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through system calls</a:t>
            </a:r>
          </a:p>
          <a:p>
            <a:r>
              <a:rPr lang="en-US" dirty="0" smtClean="0"/>
              <a:t>Typically requiring activity from both communicating processes</a:t>
            </a:r>
          </a:p>
          <a:p>
            <a:pPr lvl="1"/>
            <a:r>
              <a:rPr lang="en-US" dirty="0" smtClean="0"/>
              <a:t>Usually can’t “force” another process to perform IPC</a:t>
            </a:r>
          </a:p>
          <a:p>
            <a:r>
              <a:rPr lang="en-US" dirty="0" smtClean="0"/>
              <a:t>Usually mediated at each step by the OS</a:t>
            </a:r>
          </a:p>
          <a:p>
            <a:pPr lvl="1"/>
            <a:r>
              <a:rPr lang="en-US" dirty="0" smtClean="0"/>
              <a:t>To protect both processes</a:t>
            </a:r>
          </a:p>
          <a:p>
            <a:pPr lvl="1"/>
            <a:r>
              <a:rPr lang="en-US" dirty="0" smtClean="0"/>
              <a:t>And ensure correct behavior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IPC:</a:t>
            </a:r>
            <a:r>
              <a:rPr lang="en-GB" dirty="0" smtClean="0"/>
              <a:t> Synchronous </a:t>
            </a:r>
            <a:r>
              <a:rPr lang="en-GB" dirty="0"/>
              <a:t>and</a:t>
            </a:r>
            <a:r>
              <a:rPr lang="en-GB" dirty="0" smtClean="0"/>
              <a:t> Asynchronous</a:t>
            </a:r>
            <a:endParaRPr lang="en-GB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8901" y="1414501"/>
            <a:ext cx="8627040" cy="49843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</a:t>
            </a:r>
            <a:r>
              <a:rPr lang="en-GB" dirty="0" smtClean="0"/>
              <a:t>ynchronous IPC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rites </a:t>
            </a:r>
            <a:r>
              <a:rPr lang="en-GB" dirty="0"/>
              <a:t>block until message sent/delivered/received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eads </a:t>
            </a:r>
            <a:r>
              <a:rPr lang="en-GB" dirty="0"/>
              <a:t>block until a new message is available</a:t>
            </a:r>
            <a:endParaRPr lang="en-GB" dirty="0" smtClean="0"/>
          </a:p>
          <a:p>
            <a:pPr lvl="1"/>
            <a:r>
              <a:rPr lang="en-GB" dirty="0"/>
              <a:t>V</a:t>
            </a:r>
            <a:r>
              <a:rPr lang="en-GB" dirty="0" smtClean="0"/>
              <a:t>ery </a:t>
            </a:r>
            <a:r>
              <a:rPr lang="en-GB" dirty="0"/>
              <a:t>easy for programmers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synchronous </a:t>
            </a:r>
            <a:r>
              <a:rPr lang="en-GB" dirty="0"/>
              <a:t>operations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rites </a:t>
            </a:r>
            <a:r>
              <a:rPr lang="en-GB" dirty="0"/>
              <a:t>return when system accepts message</a:t>
            </a:r>
            <a:endParaRPr lang="en-GB" dirty="0" smtClean="0"/>
          </a:p>
          <a:p>
            <a:pPr lvl="2"/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confirmation of transmission/delivery/reception</a:t>
            </a:r>
            <a:endParaRPr lang="en-GB" dirty="0" smtClean="0"/>
          </a:p>
          <a:p>
            <a:pPr lvl="2"/>
            <a:r>
              <a:rPr lang="en-GB" dirty="0"/>
              <a:t>R</a:t>
            </a:r>
            <a:r>
              <a:rPr lang="en-GB" dirty="0" smtClean="0"/>
              <a:t>equires </a:t>
            </a:r>
            <a:r>
              <a:rPr lang="en-GB" dirty="0"/>
              <a:t>auxiliary mechanism to learn of errors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eads </a:t>
            </a:r>
            <a:r>
              <a:rPr lang="en-GB" dirty="0"/>
              <a:t>return promptly if no message available</a:t>
            </a:r>
            <a:endParaRPr lang="en-GB" dirty="0" smtClean="0"/>
          </a:p>
          <a:p>
            <a:pPr lvl="2"/>
            <a:r>
              <a:rPr lang="en-GB" dirty="0"/>
              <a:t>R</a:t>
            </a:r>
            <a:r>
              <a:rPr lang="en-GB" dirty="0" smtClean="0"/>
              <a:t>equires </a:t>
            </a:r>
            <a:r>
              <a:rPr lang="en-GB" dirty="0"/>
              <a:t>auxiliary mechanism to learn of new messages</a:t>
            </a:r>
            <a:endParaRPr lang="en-GB" dirty="0" smtClean="0"/>
          </a:p>
          <a:p>
            <a:pPr lvl="2"/>
            <a:r>
              <a:rPr lang="en-GB" dirty="0"/>
              <a:t>O</a:t>
            </a:r>
            <a:r>
              <a:rPr lang="en-GB" dirty="0" smtClean="0"/>
              <a:t>ften </a:t>
            </a:r>
            <a:r>
              <a:rPr lang="en-GB" dirty="0"/>
              <a:t>involves "wait for any of these" </a:t>
            </a:r>
            <a:r>
              <a:rPr lang="en-GB" dirty="0" smtClean="0"/>
              <a:t>operation</a:t>
            </a:r>
          </a:p>
          <a:p>
            <a:pPr lvl="1"/>
            <a:r>
              <a:rPr lang="en-GB" dirty="0" smtClean="0"/>
              <a:t>Much more efficient in some circumstances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IPC Operations</a:t>
            </a:r>
            <a:endParaRPr lang="en-GB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5101" y="1307274"/>
            <a:ext cx="8211699" cy="49843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Create/destroy an IPC channel</a:t>
            </a:r>
          </a:p>
          <a:p>
            <a:r>
              <a:rPr lang="en-GB" dirty="0"/>
              <a:t>W</a:t>
            </a:r>
            <a:r>
              <a:rPr lang="en-GB" dirty="0" smtClean="0"/>
              <a:t>rite</a:t>
            </a:r>
            <a:r>
              <a:rPr lang="en-GB" dirty="0"/>
              <a:t>/send/put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nsert </a:t>
            </a:r>
            <a:r>
              <a:rPr lang="en-GB" dirty="0"/>
              <a:t>data into the channel</a:t>
            </a:r>
            <a:endParaRPr lang="en-GB" dirty="0" smtClean="0"/>
          </a:p>
          <a:p>
            <a:r>
              <a:rPr lang="en-GB" dirty="0"/>
              <a:t>R</a:t>
            </a:r>
            <a:r>
              <a:rPr lang="en-GB" dirty="0" smtClean="0"/>
              <a:t>ead</a:t>
            </a:r>
            <a:r>
              <a:rPr lang="en-GB" dirty="0"/>
              <a:t>/receive/get</a:t>
            </a:r>
          </a:p>
          <a:p>
            <a:pPr lvl="1"/>
            <a:r>
              <a:rPr lang="en-GB" dirty="0"/>
              <a:t>Extract data from the channel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hannel </a:t>
            </a:r>
            <a:r>
              <a:rPr lang="en-GB" dirty="0"/>
              <a:t>content query</a:t>
            </a:r>
            <a:endParaRPr lang="en-GB" dirty="0" smtClean="0"/>
          </a:p>
          <a:p>
            <a:pPr lvl="1"/>
            <a:r>
              <a:rPr lang="en-GB" dirty="0"/>
              <a:t>H</a:t>
            </a:r>
            <a:r>
              <a:rPr lang="en-GB" dirty="0" smtClean="0"/>
              <a:t>ow </a:t>
            </a:r>
            <a:r>
              <a:rPr lang="en-GB" dirty="0"/>
              <a:t>much data is currently in the </a:t>
            </a:r>
            <a:r>
              <a:rPr lang="en-GB" dirty="0" smtClean="0"/>
              <a:t>channel?</a:t>
            </a:r>
          </a:p>
          <a:p>
            <a:r>
              <a:rPr lang="en-GB" dirty="0"/>
              <a:t>C</a:t>
            </a:r>
            <a:r>
              <a:rPr lang="en-GB" dirty="0" smtClean="0"/>
              <a:t>onnection </a:t>
            </a:r>
            <a:r>
              <a:rPr lang="en-GB" dirty="0"/>
              <a:t>establishment and query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ontrol </a:t>
            </a:r>
            <a:r>
              <a:rPr lang="en-GB" dirty="0"/>
              <a:t>connection of one channel end to another</a:t>
            </a:r>
            <a:endParaRPr lang="en-GB" dirty="0" smtClean="0"/>
          </a:p>
          <a:p>
            <a:pPr lvl="1"/>
            <a:r>
              <a:rPr lang="en-GB" dirty="0" smtClean="0"/>
              <a:t>Provide information like:</a:t>
            </a:r>
          </a:p>
          <a:p>
            <a:pPr lvl="2"/>
            <a:r>
              <a:rPr lang="en-GB" dirty="0" smtClean="0"/>
              <a:t>Who </a:t>
            </a:r>
            <a:r>
              <a:rPr lang="en-GB" dirty="0"/>
              <a:t>are end-</a:t>
            </a:r>
            <a:r>
              <a:rPr lang="en-GB" dirty="0" smtClean="0"/>
              <a:t>points?</a:t>
            </a:r>
          </a:p>
          <a:p>
            <a:pPr lvl="2"/>
            <a:r>
              <a:rPr lang="en-GB" dirty="0" smtClean="0"/>
              <a:t>What </a:t>
            </a:r>
            <a:r>
              <a:rPr lang="en-GB" dirty="0"/>
              <a:t>is status of </a:t>
            </a:r>
            <a:r>
              <a:rPr lang="en-GB" dirty="0" smtClean="0"/>
              <a:t>connections?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IPC: </a:t>
            </a:r>
            <a:r>
              <a:rPr lang="en-GB" dirty="0"/>
              <a:t>M</a:t>
            </a:r>
            <a:r>
              <a:rPr lang="en-GB" dirty="0" smtClean="0"/>
              <a:t>essages vs. </a:t>
            </a:r>
            <a:r>
              <a:rPr lang="en-GB" dirty="0"/>
              <a:t>S</a:t>
            </a:r>
            <a:r>
              <a:rPr lang="en-GB" dirty="0" smtClean="0"/>
              <a:t>treams</a:t>
            </a:r>
            <a:endParaRPr lang="en-GB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 fundamental dichotomy in IPC mechanisms</a:t>
            </a:r>
          </a:p>
          <a:p>
            <a:r>
              <a:rPr lang="en-GB" dirty="0" smtClean="0"/>
              <a:t>Streams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continuous stream of bytes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ead </a:t>
            </a:r>
            <a:r>
              <a:rPr lang="en-GB" dirty="0"/>
              <a:t>or write</a:t>
            </a:r>
            <a:r>
              <a:rPr lang="en-GB" dirty="0" smtClean="0"/>
              <a:t> a few </a:t>
            </a:r>
            <a:r>
              <a:rPr lang="en-GB" dirty="0"/>
              <a:t>or many bytes at a time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rite </a:t>
            </a:r>
            <a:r>
              <a:rPr lang="en-GB" dirty="0"/>
              <a:t>and read buffer sizes are unrelated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tream </a:t>
            </a:r>
            <a:r>
              <a:rPr lang="en-GB" dirty="0"/>
              <a:t>may contain app-specific record delimiters</a:t>
            </a:r>
          </a:p>
          <a:p>
            <a:r>
              <a:rPr lang="en-GB" dirty="0"/>
              <a:t>Messages (aka </a:t>
            </a:r>
            <a:r>
              <a:rPr lang="en-GB" dirty="0" err="1"/>
              <a:t>datagrams</a:t>
            </a:r>
            <a:r>
              <a:rPr lang="en-GB" dirty="0"/>
              <a:t>)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sequence of distinct messages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message has its own length (subject to limits)</a:t>
            </a:r>
            <a:endParaRPr lang="en-GB" dirty="0" smtClean="0"/>
          </a:p>
          <a:p>
            <a:pPr lvl="1"/>
            <a:r>
              <a:rPr lang="en-GB" dirty="0" smtClean="0"/>
              <a:t>Each message </a:t>
            </a:r>
            <a:r>
              <a:rPr lang="en-GB" dirty="0"/>
              <a:t>is typically read/written as a unit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elivery </a:t>
            </a:r>
            <a:r>
              <a:rPr lang="en-GB" dirty="0"/>
              <a:t>of a message is typically all-or-</a:t>
            </a:r>
            <a:r>
              <a:rPr lang="en-GB" dirty="0" smtClean="0"/>
              <a:t>nothing</a:t>
            </a:r>
          </a:p>
          <a:p>
            <a:r>
              <a:rPr lang="en-GB" dirty="0" smtClean="0"/>
              <a:t>Each style is suited for particular kinds of interactions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IPC and Flow Control</a:t>
            </a:r>
            <a:endParaRPr lang="en-GB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2401" y="1331229"/>
            <a:ext cx="8627040" cy="49843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Flow control: making sure a fast sender doesn’t overwhelm a slow receiver</a:t>
            </a:r>
          </a:p>
          <a:p>
            <a:r>
              <a:rPr lang="en-GB" dirty="0" smtClean="0"/>
              <a:t>Queued </a:t>
            </a:r>
            <a:r>
              <a:rPr lang="en-GB" dirty="0"/>
              <a:t>messages consume system resources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uffered </a:t>
            </a:r>
            <a:r>
              <a:rPr lang="en-GB" dirty="0"/>
              <a:t>in the OS until the receiver asks for them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any </a:t>
            </a:r>
            <a:r>
              <a:rPr lang="en-GB" dirty="0"/>
              <a:t>things can increase required buffer space</a:t>
            </a:r>
            <a:endParaRPr lang="en-GB" dirty="0" smtClean="0"/>
          </a:p>
          <a:p>
            <a:pPr lvl="1"/>
            <a:r>
              <a:rPr lang="en-GB" dirty="0" smtClean="0"/>
              <a:t>Fast sender, non-responsive receiver</a:t>
            </a:r>
          </a:p>
          <a:p>
            <a:r>
              <a:rPr lang="en-GB" dirty="0"/>
              <a:t>M</a:t>
            </a:r>
            <a:r>
              <a:rPr lang="en-GB" dirty="0" smtClean="0"/>
              <a:t>ust </a:t>
            </a:r>
            <a:r>
              <a:rPr lang="en-GB" dirty="0"/>
              <a:t>be a way to limit required buffer space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ender </a:t>
            </a:r>
            <a:r>
              <a:rPr lang="en-GB" dirty="0"/>
              <a:t>side: block sender or refuse message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eceiving </a:t>
            </a:r>
            <a:r>
              <a:rPr lang="en-GB" dirty="0"/>
              <a:t>side: stifle sender, flush old messages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is usually handled by network protocols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echanisms for feedback to </a:t>
            </a:r>
            <a:r>
              <a:rPr lang="en-GB" dirty="0"/>
              <a:t>sender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2200" y="6016626"/>
            <a:ext cx="520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https://</a:t>
            </a:r>
            <a:r>
              <a:rPr lang="en-US" i="1" dirty="0" err="1" smtClean="0"/>
              <a:t>www.youtube.com/watch?v</a:t>
            </a:r>
            <a:r>
              <a:rPr lang="en-US" i="1" dirty="0" smtClean="0"/>
              <a:t>=HnbNcQlzV-4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IPC Reliability </a:t>
            </a:r>
            <a:r>
              <a:rPr lang="en-GB" dirty="0"/>
              <a:t>and</a:t>
            </a:r>
            <a:r>
              <a:rPr lang="en-GB" dirty="0" smtClean="0"/>
              <a:t> Robustness</a:t>
            </a:r>
            <a:endParaRPr lang="en-GB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501" y="1351001"/>
            <a:ext cx="8627040" cy="4984363"/>
          </a:xfrm>
        </p:spPr>
        <p:txBody>
          <a:bodyPr>
            <a:normAutofit/>
          </a:bodyPr>
          <a:lstStyle/>
          <a:p>
            <a:r>
              <a:rPr lang="en-GB" dirty="0" smtClean="0"/>
              <a:t>Within a single machine, OS won’t accidentally “lose” IPC data</a:t>
            </a:r>
          </a:p>
          <a:p>
            <a:r>
              <a:rPr lang="en-GB" dirty="0" smtClean="0"/>
              <a:t>Across a network, requests and responses can be lost</a:t>
            </a:r>
          </a:p>
          <a:p>
            <a:r>
              <a:rPr lang="en-GB" dirty="0" smtClean="0"/>
              <a:t>Even on single machine, though, a </a:t>
            </a:r>
            <a:r>
              <a:rPr lang="en-GB" dirty="0"/>
              <a:t>sent message may not be </a:t>
            </a:r>
            <a:r>
              <a:rPr lang="en-GB" dirty="0" smtClean="0"/>
              <a:t>processed</a:t>
            </a:r>
          </a:p>
          <a:p>
            <a:pPr lvl="1"/>
            <a:r>
              <a:rPr lang="en-GB" dirty="0" smtClean="0"/>
              <a:t>The receiver is invalid</a:t>
            </a:r>
            <a:r>
              <a:rPr lang="en-GB" dirty="0"/>
              <a:t>, dead, or not </a:t>
            </a:r>
            <a:r>
              <a:rPr lang="en-GB" dirty="0" smtClean="0"/>
              <a:t>responding</a:t>
            </a:r>
          </a:p>
          <a:p>
            <a:r>
              <a:rPr lang="en-GB" dirty="0" smtClean="0"/>
              <a:t>And how long must the OS be responsible for IPC data?</a:t>
            </a:r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communications</a:t>
            </a:r>
          </a:p>
          <a:p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Critical sections</a:t>
            </a:r>
          </a:p>
          <a:p>
            <a:pPr lvl="1"/>
            <a:r>
              <a:rPr lang="en-US" dirty="0" smtClean="0"/>
              <a:t>Asynchronous event completions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GB" sz="2800" dirty="0" smtClean="0"/>
              <a:t>When do we tell the sender “OK”?</a:t>
            </a:r>
          </a:p>
          <a:p>
            <a:pPr lvl="1"/>
            <a:r>
              <a:rPr lang="en-GB" sz="2400" dirty="0" smtClean="0"/>
              <a:t>When it’s queued locally?  </a:t>
            </a:r>
          </a:p>
          <a:p>
            <a:pPr lvl="1"/>
            <a:r>
              <a:rPr lang="en-GB" sz="2400" dirty="0" smtClean="0"/>
              <a:t>When it’s Added to receivers input queue?</a:t>
            </a:r>
          </a:p>
          <a:p>
            <a:pPr lvl="1"/>
            <a:r>
              <a:rPr lang="en-GB" sz="2400" dirty="0" smtClean="0"/>
              <a:t>When the receiver has read it?   </a:t>
            </a:r>
          </a:p>
          <a:p>
            <a:pPr lvl="1"/>
            <a:r>
              <a:rPr lang="en-GB" sz="2400" dirty="0" smtClean="0"/>
              <a:t>When the receiver has explicitly acknowledged it?</a:t>
            </a:r>
          </a:p>
          <a:p>
            <a:r>
              <a:rPr lang="en-GB" sz="2800" dirty="0" smtClean="0"/>
              <a:t>How persistently does the system attempt delivery?</a:t>
            </a:r>
          </a:p>
          <a:p>
            <a:pPr lvl="1"/>
            <a:r>
              <a:rPr lang="en-GB" sz="2400" dirty="0" smtClean="0"/>
              <a:t>Especially across a network</a:t>
            </a:r>
          </a:p>
          <a:p>
            <a:pPr lvl="1"/>
            <a:r>
              <a:rPr lang="en-GB" sz="2400" dirty="0" smtClean="0"/>
              <a:t>Do we try retransmissions?  How many?</a:t>
            </a:r>
          </a:p>
          <a:p>
            <a:pPr lvl="1"/>
            <a:r>
              <a:rPr lang="en-GB" sz="2400" dirty="0" smtClean="0"/>
              <a:t>Do we try different routes or alternate servers?</a:t>
            </a:r>
          </a:p>
          <a:p>
            <a:r>
              <a:rPr lang="en-GB" sz="2800" dirty="0" smtClean="0"/>
              <a:t>Do channel/contents survive receiver restarts?</a:t>
            </a:r>
          </a:p>
          <a:p>
            <a:pPr lvl="1"/>
            <a:r>
              <a:rPr lang="en-GB" sz="2400" dirty="0" smtClean="0"/>
              <a:t>Can a new server instance pick up where the old left off?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Styles of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</a:p>
          <a:p>
            <a:r>
              <a:rPr lang="en-US" dirty="0" smtClean="0"/>
              <a:t>Sockets</a:t>
            </a:r>
          </a:p>
          <a:p>
            <a:r>
              <a:rPr lang="en-US" dirty="0" smtClean="0"/>
              <a:t>Mailboxes and named pipes</a:t>
            </a:r>
          </a:p>
          <a:p>
            <a:r>
              <a:rPr lang="en-US" dirty="0" smtClean="0"/>
              <a:t>Shared memory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flows through a series of programs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 | </a:t>
            </a:r>
            <a:r>
              <a:rPr lang="en-US" dirty="0" err="1" smtClean="0">
                <a:latin typeface="Courier New"/>
                <a:cs typeface="Courier New"/>
              </a:rPr>
              <a:t>grep</a:t>
            </a:r>
            <a:r>
              <a:rPr lang="en-US" dirty="0" smtClean="0">
                <a:latin typeface="Courier New"/>
                <a:cs typeface="Courier New"/>
              </a:rPr>
              <a:t> | sort | mail</a:t>
            </a:r>
          </a:p>
          <a:p>
            <a:pPr lvl="1"/>
            <a:r>
              <a:rPr lang="en-US" dirty="0" smtClean="0"/>
              <a:t>Macro processor | complier | assembler</a:t>
            </a:r>
          </a:p>
          <a:p>
            <a:r>
              <a:rPr lang="en-US" dirty="0" smtClean="0"/>
              <a:t>Data is a simple byte stream</a:t>
            </a:r>
          </a:p>
          <a:p>
            <a:pPr lvl="1"/>
            <a:r>
              <a:rPr lang="en-US" dirty="0" smtClean="0"/>
              <a:t>Buffered in the operating system</a:t>
            </a:r>
          </a:p>
          <a:p>
            <a:pPr lvl="1"/>
            <a:r>
              <a:rPr lang="en-US" dirty="0" smtClean="0"/>
              <a:t>No need for intermediate temporary files</a:t>
            </a:r>
          </a:p>
          <a:p>
            <a:r>
              <a:rPr lang="en-US" dirty="0" smtClean="0"/>
              <a:t>There are no security/privacy/trust issues</a:t>
            </a:r>
          </a:p>
          <a:p>
            <a:pPr lvl="1"/>
            <a:r>
              <a:rPr lang="en-US" dirty="0" smtClean="0"/>
              <a:t>All under control of a single user</a:t>
            </a:r>
          </a:p>
          <a:p>
            <a:r>
              <a:rPr lang="en-US" dirty="0" smtClean="0"/>
              <a:t>Error conditions</a:t>
            </a:r>
          </a:p>
          <a:p>
            <a:pPr lvl="1"/>
            <a:r>
              <a:rPr lang="en-US" dirty="0" smtClean="0"/>
              <a:t>Input: End of File	</a:t>
            </a:r>
          </a:p>
          <a:p>
            <a:pPr lvl="1"/>
            <a:r>
              <a:rPr lang="en-US" dirty="0" smtClean="0"/>
              <a:t>Output: next program failed</a:t>
            </a:r>
          </a:p>
          <a:p>
            <a:r>
              <a:rPr lang="en-US" i="1" dirty="0" smtClean="0"/>
              <a:t>Simple, but very limiting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Connections between addresses/ports</a:t>
            </a:r>
          </a:p>
          <a:p>
            <a:pPr lvl="1"/>
            <a:r>
              <a:rPr lang="en-US" dirty="0" smtClean="0"/>
              <a:t>Connect/listen/accept</a:t>
            </a:r>
          </a:p>
          <a:p>
            <a:pPr lvl="1"/>
            <a:r>
              <a:rPr lang="en-US" dirty="0" smtClean="0"/>
              <a:t>Lookup: registry, DNS, service discovery protocols</a:t>
            </a:r>
          </a:p>
          <a:p>
            <a:r>
              <a:rPr lang="en-US" dirty="0" smtClean="0"/>
              <a:t>Many data options</a:t>
            </a:r>
          </a:p>
          <a:p>
            <a:pPr lvl="1"/>
            <a:r>
              <a:rPr lang="en-US" dirty="0" smtClean="0"/>
              <a:t>Reliable or best effort data-grams</a:t>
            </a:r>
          </a:p>
          <a:p>
            <a:pPr lvl="1"/>
            <a:r>
              <a:rPr lang="en-US" dirty="0" smtClean="0"/>
              <a:t>Streams, messages, remote procedure calls, …</a:t>
            </a:r>
          </a:p>
          <a:p>
            <a:r>
              <a:rPr lang="en-US" dirty="0" smtClean="0"/>
              <a:t>Complex flow control and error handling</a:t>
            </a:r>
          </a:p>
          <a:p>
            <a:pPr lvl="1"/>
            <a:r>
              <a:rPr lang="en-US" dirty="0" smtClean="0"/>
              <a:t>Retransmissions, timeouts, node failures</a:t>
            </a:r>
          </a:p>
          <a:p>
            <a:pPr lvl="1"/>
            <a:r>
              <a:rPr lang="en-US" dirty="0" smtClean="0"/>
              <a:t>Possibility of reconnection or fail-over</a:t>
            </a:r>
          </a:p>
          <a:p>
            <a:r>
              <a:rPr lang="en-US" dirty="0" smtClean="0"/>
              <a:t>Trust/security/privacy/integrity</a:t>
            </a:r>
          </a:p>
          <a:p>
            <a:pPr lvl="1"/>
            <a:r>
              <a:rPr lang="en-US" dirty="0" smtClean="0"/>
              <a:t>We’ll discuss these issues later</a:t>
            </a:r>
          </a:p>
          <a:p>
            <a:r>
              <a:rPr lang="en-US" i="1" dirty="0" smtClean="0"/>
              <a:t>Very general, but more complex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Mailboxes and Named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US" sz="2800" dirty="0" smtClean="0"/>
              <a:t>A compromise between sockets and pipes</a:t>
            </a:r>
          </a:p>
          <a:p>
            <a:r>
              <a:rPr lang="en-US" sz="2800" dirty="0" smtClean="0"/>
              <a:t>A client/server rendezvous point</a:t>
            </a:r>
          </a:p>
          <a:p>
            <a:pPr lvl="1"/>
            <a:r>
              <a:rPr lang="en-US" sz="2400" dirty="0" smtClean="0"/>
              <a:t>A name corresponds to a service</a:t>
            </a:r>
          </a:p>
          <a:p>
            <a:pPr lvl="1"/>
            <a:r>
              <a:rPr lang="en-US" sz="2400" dirty="0" smtClean="0"/>
              <a:t>A server awaits client connections</a:t>
            </a:r>
          </a:p>
          <a:p>
            <a:pPr lvl="1"/>
            <a:r>
              <a:rPr lang="en-US" sz="2400" dirty="0" smtClean="0"/>
              <a:t>Once open, it may be as simple as a pipe</a:t>
            </a:r>
          </a:p>
          <a:p>
            <a:pPr lvl="1"/>
            <a:r>
              <a:rPr lang="en-US" sz="2400" dirty="0" smtClean="0"/>
              <a:t>OS may authenticate message sender</a:t>
            </a:r>
          </a:p>
          <a:p>
            <a:r>
              <a:rPr lang="en-US" sz="2800" dirty="0" smtClean="0"/>
              <a:t>Limited fail-over capability</a:t>
            </a:r>
          </a:p>
          <a:p>
            <a:pPr lvl="1"/>
            <a:r>
              <a:rPr lang="en-US" sz="2400" dirty="0" smtClean="0"/>
              <a:t>If server dies, another can take its place</a:t>
            </a:r>
          </a:p>
          <a:p>
            <a:pPr lvl="1"/>
            <a:r>
              <a:rPr lang="en-US" sz="2400" dirty="0" smtClean="0"/>
              <a:t>But what about in-progress requests?</a:t>
            </a:r>
          </a:p>
          <a:p>
            <a:r>
              <a:rPr lang="en-US" sz="2800" dirty="0" smtClean="0"/>
              <a:t>Client/server must be on same system</a:t>
            </a:r>
          </a:p>
          <a:p>
            <a:r>
              <a:rPr lang="en-US" sz="2800" i="1" dirty="0" smtClean="0"/>
              <a:t>Some advantages/disadvantages of other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r>
              <a:rPr lang="en-US" sz="2800" dirty="0" smtClean="0"/>
              <a:t>OS arranges for processes to share read/write memory segments</a:t>
            </a:r>
          </a:p>
          <a:p>
            <a:pPr lvl="1"/>
            <a:r>
              <a:rPr lang="en-US" sz="2400" dirty="0" smtClean="0"/>
              <a:t>Mapped into multiple process’ address spaces</a:t>
            </a:r>
          </a:p>
          <a:p>
            <a:pPr lvl="1"/>
            <a:r>
              <a:rPr lang="en-US" sz="2400" dirty="0" smtClean="0"/>
              <a:t>Applications must provide their own control of sharing</a:t>
            </a:r>
          </a:p>
          <a:p>
            <a:pPr lvl="1"/>
            <a:r>
              <a:rPr lang="en-US" sz="2400" dirty="0" smtClean="0"/>
              <a:t>OS is not involved in data transfer</a:t>
            </a:r>
          </a:p>
          <a:p>
            <a:pPr lvl="2"/>
            <a:r>
              <a:rPr lang="en-US" sz="2000" dirty="0" smtClean="0"/>
              <a:t>Just memory reads and writes via limited direct execution</a:t>
            </a:r>
          </a:p>
          <a:p>
            <a:pPr lvl="2"/>
            <a:r>
              <a:rPr lang="en-US" sz="2000" dirty="0" smtClean="0"/>
              <a:t>So </a:t>
            </a:r>
            <a:r>
              <a:rPr lang="en-US" sz="2000" u="sng" dirty="0" smtClean="0"/>
              <a:t>very</a:t>
            </a:r>
            <a:r>
              <a:rPr lang="en-US" sz="2000" dirty="0" smtClean="0"/>
              <a:t> fast</a:t>
            </a:r>
          </a:p>
          <a:p>
            <a:r>
              <a:rPr lang="en-US" sz="2800" dirty="0" smtClean="0"/>
              <a:t>Simple in some ways</a:t>
            </a:r>
          </a:p>
          <a:p>
            <a:pPr lvl="1"/>
            <a:r>
              <a:rPr lang="en-US" sz="2400" dirty="0" smtClean="0"/>
              <a:t>Terribly complicated in others</a:t>
            </a:r>
          </a:p>
          <a:p>
            <a:pPr lvl="1"/>
            <a:r>
              <a:rPr lang="en-US" sz="2400" dirty="0" smtClean="0"/>
              <a:t>The cooperating processes must achieve whatever effects they want</a:t>
            </a:r>
            <a:endParaRPr lang="en-US" sz="2800" dirty="0" smtClean="0"/>
          </a:p>
          <a:p>
            <a:r>
              <a:rPr lang="en-US" sz="2800" dirty="0" smtClean="0"/>
              <a:t>Only works on a local machine</a:t>
            </a:r>
          </a:p>
          <a:p>
            <a:endParaRPr lang="en-US" sz="28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things happen in the “right” order</a:t>
            </a:r>
          </a:p>
          <a:p>
            <a:r>
              <a:rPr lang="en-US" dirty="0" smtClean="0"/>
              <a:t>Easy if only one set of things is happening</a:t>
            </a:r>
          </a:p>
          <a:p>
            <a:r>
              <a:rPr lang="en-US" dirty="0" smtClean="0"/>
              <a:t>Easy if simultaneously occurring things don’t affect each other</a:t>
            </a:r>
          </a:p>
          <a:p>
            <a:r>
              <a:rPr lang="en-US" dirty="0" smtClean="0"/>
              <a:t>Hideously complicated otherwise</a:t>
            </a:r>
          </a:p>
          <a:p>
            <a:r>
              <a:rPr lang="en-US" dirty="0" smtClean="0"/>
              <a:t>Wouldn’t it be nice if we could avoid it?</a:t>
            </a:r>
          </a:p>
          <a:p>
            <a:r>
              <a:rPr lang="en-US" dirty="0" smtClean="0"/>
              <a:t>Well, we can’t</a:t>
            </a:r>
          </a:p>
          <a:p>
            <a:pPr lvl="1"/>
            <a:r>
              <a:rPr lang="en-US" dirty="0" smtClean="0"/>
              <a:t>We must have parallelism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46100" y="542422"/>
            <a:ext cx="3843599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dirty="0" smtClean="0"/>
              <a:t> Benefits </a:t>
            </a:r>
            <a:r>
              <a:rPr lang="en-GB" dirty="0"/>
              <a:t>of</a:t>
            </a:r>
            <a:r>
              <a:rPr lang="en-GB" dirty="0" smtClean="0"/>
              <a:t> Parallelism</a:t>
            </a:r>
            <a:endParaRPr lang="en-GB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mproved </a:t>
            </a:r>
            <a:r>
              <a:rPr lang="en-GB" dirty="0"/>
              <a:t>throughput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locking </a:t>
            </a:r>
            <a:r>
              <a:rPr lang="en-GB" dirty="0"/>
              <a:t>of one activity does not stop others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mproved </a:t>
            </a:r>
            <a:r>
              <a:rPr lang="en-GB" dirty="0"/>
              <a:t>modularity</a:t>
            </a:r>
            <a:endParaRPr lang="en-GB" dirty="0" smtClean="0"/>
          </a:p>
          <a:p>
            <a:pPr lvl="1"/>
            <a:r>
              <a:rPr lang="en-GB" dirty="0" smtClean="0"/>
              <a:t>Separating complex </a:t>
            </a:r>
            <a:r>
              <a:rPr lang="en-GB" dirty="0"/>
              <a:t>activities into simpler pieces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mproved </a:t>
            </a:r>
            <a:r>
              <a:rPr lang="en-GB" dirty="0"/>
              <a:t>robustness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failure of one thread does not stop others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better fit to emerging paradigms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lient </a:t>
            </a:r>
            <a:r>
              <a:rPr lang="en-GB" dirty="0"/>
              <a:t>server computing, web based services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ur </a:t>
            </a:r>
            <a:r>
              <a:rPr lang="en-GB" dirty="0"/>
              <a:t>universe </a:t>
            </a:r>
            <a:r>
              <a:rPr lang="en-GB" u="sng" dirty="0"/>
              <a:t>is</a:t>
            </a:r>
            <a:r>
              <a:rPr lang="en-GB" dirty="0"/>
              <a:t> cooperating parallel processes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There a Problem?</a:t>
            </a:r>
            <a:endParaRPr lang="en-GB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</a:t>
            </a:r>
            <a:r>
              <a:rPr lang="en-GB" dirty="0" smtClean="0"/>
              <a:t>equential </a:t>
            </a:r>
            <a:r>
              <a:rPr lang="en-GB" dirty="0"/>
              <a:t>program execution is easy</a:t>
            </a:r>
            <a:endParaRPr lang="en-GB" dirty="0" smtClean="0"/>
          </a:p>
          <a:p>
            <a:pPr lvl="1"/>
            <a:r>
              <a:rPr lang="en-GB" dirty="0"/>
              <a:t>F</a:t>
            </a:r>
            <a:r>
              <a:rPr lang="en-GB" dirty="0" smtClean="0"/>
              <a:t>irst </a:t>
            </a:r>
            <a:r>
              <a:rPr lang="en-GB" dirty="0"/>
              <a:t>instruction one, then instruction two, ...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xecution </a:t>
            </a:r>
            <a:r>
              <a:rPr lang="en-GB" dirty="0"/>
              <a:t>order is obvious and deterministic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ndependent </a:t>
            </a:r>
            <a:r>
              <a:rPr lang="en-GB" dirty="0"/>
              <a:t>parallel programs are easy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the parallel streams do not interact in any way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ooperating </a:t>
            </a:r>
            <a:r>
              <a:rPr lang="en-GB" dirty="0"/>
              <a:t>parallel programs are hard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the two execution streams are not synchronized</a:t>
            </a:r>
            <a:endParaRPr lang="en-GB" dirty="0" smtClean="0"/>
          </a:p>
          <a:p>
            <a:pPr lvl="2"/>
            <a:r>
              <a:rPr lang="en-GB" dirty="0"/>
              <a:t>R</a:t>
            </a:r>
            <a:r>
              <a:rPr lang="en-GB" dirty="0" smtClean="0"/>
              <a:t>esults </a:t>
            </a:r>
            <a:r>
              <a:rPr lang="en-GB" dirty="0"/>
              <a:t>depend on the order of instruction execution</a:t>
            </a:r>
            <a:endParaRPr lang="en-GB" dirty="0" smtClean="0"/>
          </a:p>
          <a:p>
            <a:pPr lvl="2"/>
            <a:r>
              <a:rPr lang="en-GB" dirty="0"/>
              <a:t>P</a:t>
            </a:r>
            <a:r>
              <a:rPr lang="en-GB" dirty="0" smtClean="0"/>
              <a:t>arallelism </a:t>
            </a:r>
            <a:r>
              <a:rPr lang="en-GB" dirty="0"/>
              <a:t>makes execution order non-deterministic</a:t>
            </a:r>
            <a:endParaRPr lang="en-GB" dirty="0" smtClean="0"/>
          </a:p>
          <a:p>
            <a:pPr lvl="2"/>
            <a:r>
              <a:rPr lang="en-GB" dirty="0" smtClean="0"/>
              <a:t>Results become </a:t>
            </a:r>
            <a:r>
              <a:rPr lang="en-GB" dirty="0" err="1" smtClean="0"/>
              <a:t>combinatorially</a:t>
            </a:r>
            <a:r>
              <a:rPr lang="en-GB" dirty="0" smtClean="0"/>
              <a:t> intractable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</a:p>
          <a:p>
            <a:r>
              <a:rPr lang="en-US" dirty="0" smtClean="0"/>
              <a:t>Non-deterministic execution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just processes?</a:t>
            </a:r>
          </a:p>
          <a:p>
            <a:r>
              <a:rPr lang="en-US" dirty="0" smtClean="0"/>
              <a:t>What is a thread?</a:t>
            </a:r>
          </a:p>
          <a:p>
            <a:r>
              <a:rPr lang="en-US" dirty="0" smtClean="0"/>
              <a:t>How does the operating system deal with threads?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dirty="0" smtClean="0"/>
              <a:t>What happens depends on execution order of processes/threads running in parallel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Sometimes one way, sometimes another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happen all the </a:t>
            </a:r>
            <a:r>
              <a:rPr lang="en-US" dirty="0" smtClean="0"/>
              <a:t>time, most don’t matter</a:t>
            </a:r>
          </a:p>
          <a:p>
            <a:pPr>
              <a:lnSpc>
                <a:spcPct val="83000"/>
              </a:lnSpc>
            </a:pPr>
            <a:r>
              <a:rPr lang="en-US" dirty="0" smtClean="0"/>
              <a:t>But some race conditions affect correctness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C</a:t>
            </a:r>
            <a:r>
              <a:rPr lang="en-US" dirty="0" smtClean="0"/>
              <a:t>onflicting </a:t>
            </a:r>
            <a:r>
              <a:rPr lang="en-US" dirty="0"/>
              <a:t>updates </a:t>
            </a:r>
            <a:r>
              <a:rPr lang="en-US" dirty="0" smtClean="0"/>
              <a:t>(mutual exclusion)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C</a:t>
            </a:r>
            <a:r>
              <a:rPr lang="en-US" dirty="0" smtClean="0"/>
              <a:t>heck</a:t>
            </a:r>
            <a:r>
              <a:rPr lang="en-US" dirty="0"/>
              <a:t>/act races (sleep/wakeup problem)</a:t>
            </a:r>
            <a:endParaRPr lang="en-US" dirty="0" smtClean="0"/>
          </a:p>
          <a:p>
            <a:pPr lvl="1">
              <a:lnSpc>
                <a:spcPct val="83000"/>
              </a:lnSpc>
            </a:pPr>
            <a:r>
              <a:rPr lang="en-US" dirty="0"/>
              <a:t>M</a:t>
            </a:r>
            <a:r>
              <a:rPr lang="en-US" dirty="0" smtClean="0"/>
              <a:t>ulti</a:t>
            </a:r>
            <a:r>
              <a:rPr lang="en-US" dirty="0"/>
              <a:t>-object updates (all-or-none transactions)</a:t>
            </a:r>
            <a:endParaRPr lang="en-US" dirty="0" smtClean="0"/>
          </a:p>
          <a:p>
            <a:pPr lvl="1">
              <a:lnSpc>
                <a:spcPct val="83000"/>
              </a:lnSpc>
            </a:pPr>
            <a:r>
              <a:rPr lang="en-US" dirty="0"/>
              <a:t>D</a:t>
            </a:r>
            <a:r>
              <a:rPr lang="en-US" dirty="0" smtClean="0"/>
              <a:t>istributed </a:t>
            </a:r>
            <a:r>
              <a:rPr lang="en-US" dirty="0"/>
              <a:t>decisions based on inconsistent views</a:t>
            </a:r>
            <a:endParaRPr lang="en-US" dirty="0" smtClean="0"/>
          </a:p>
          <a:p>
            <a:pPr>
              <a:lnSpc>
                <a:spcPct val="83000"/>
              </a:lnSpc>
            </a:pP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of these classes can be managed</a:t>
            </a:r>
            <a:endParaRPr lang="en-US" dirty="0" smtClean="0"/>
          </a:p>
          <a:p>
            <a:pPr lvl="1">
              <a:lnSpc>
                <a:spcPct val="83000"/>
              </a:lnSpc>
            </a:pPr>
            <a:r>
              <a:rPr lang="en-US" dirty="0"/>
              <a:t>I</a:t>
            </a:r>
            <a:r>
              <a:rPr lang="en-US" dirty="0" smtClean="0"/>
              <a:t>f we </a:t>
            </a:r>
            <a:r>
              <a:rPr lang="en-US" dirty="0"/>
              <a:t>recognize the race condition </a:t>
            </a:r>
            <a:r>
              <a:rPr lang="en-US" dirty="0" smtClean="0"/>
              <a:t>and </a:t>
            </a:r>
            <a:r>
              <a:rPr lang="en-US" dirty="0"/>
              <a:t>danger</a:t>
            </a:r>
          </a:p>
          <a:p>
            <a:pPr lvl="1">
              <a:lnSpc>
                <a:spcPct val="83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 smtClean="0"/>
              <a:t>Parallel execution reduces predictability of process behavior </a:t>
            </a:r>
          </a:p>
          <a:p>
            <a:pPr lvl="1"/>
            <a:r>
              <a:rPr lang="en-US" dirty="0" smtClean="0"/>
              <a:t>Processes block for I/O or resources</a:t>
            </a:r>
          </a:p>
          <a:p>
            <a:pPr lvl="1"/>
            <a:r>
              <a:rPr lang="en-US" dirty="0" smtClean="0"/>
              <a:t>Time-slice end preemption</a:t>
            </a:r>
          </a:p>
          <a:p>
            <a:pPr lvl="1"/>
            <a:r>
              <a:rPr lang="en-US" dirty="0" smtClean="0"/>
              <a:t>Interrupt service routines</a:t>
            </a:r>
          </a:p>
          <a:p>
            <a:pPr lvl="1"/>
            <a:r>
              <a:rPr lang="en-US" dirty="0" smtClean="0"/>
              <a:t>Unsynchronized execution on another core</a:t>
            </a:r>
          </a:p>
          <a:p>
            <a:pPr lvl="1"/>
            <a:r>
              <a:rPr lang="en-US" dirty="0" smtClean="0"/>
              <a:t>Queuing delays</a:t>
            </a:r>
          </a:p>
          <a:p>
            <a:pPr lvl="1"/>
            <a:r>
              <a:rPr lang="en-US" dirty="0" smtClean="0"/>
              <a:t>Time required to perform I/O operations</a:t>
            </a:r>
          </a:p>
          <a:p>
            <a:pPr lvl="1"/>
            <a:r>
              <a:rPr lang="en-US" dirty="0" smtClean="0"/>
              <a:t>Message transmission/delivery time</a:t>
            </a:r>
          </a:p>
          <a:p>
            <a:r>
              <a:rPr lang="en-US" dirty="0" smtClean="0"/>
              <a:t>Which can lead to many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</a:t>
            </a:r>
            <a:r>
              <a:rPr lang="en-GB" dirty="0" smtClean="0"/>
              <a:t> Is “Synchronization”?</a:t>
            </a:r>
            <a:endParaRPr lang="en-GB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</a:t>
            </a:r>
            <a:r>
              <a:rPr lang="en-GB" dirty="0" smtClean="0"/>
              <a:t>rue </a:t>
            </a:r>
            <a:r>
              <a:rPr lang="en-GB" dirty="0"/>
              <a:t>parallelism is </a:t>
            </a:r>
            <a:r>
              <a:rPr lang="en-GB" dirty="0" smtClean="0"/>
              <a:t>imponderable</a:t>
            </a:r>
          </a:p>
          <a:p>
            <a:pPr lvl="1"/>
            <a:r>
              <a:rPr lang="en-GB" dirty="0" smtClean="0"/>
              <a:t>We’re not smart enough to understand it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seudo</a:t>
            </a:r>
            <a:r>
              <a:rPr lang="en-GB" dirty="0"/>
              <a:t>-parallelism may be good </a:t>
            </a:r>
            <a:r>
              <a:rPr lang="en-GB" dirty="0" smtClean="0"/>
              <a:t>enough</a:t>
            </a:r>
          </a:p>
          <a:p>
            <a:pPr lvl="2"/>
            <a:r>
              <a:rPr lang="en-GB" dirty="0" smtClean="0"/>
              <a:t>Mostly ignore it</a:t>
            </a:r>
          </a:p>
          <a:p>
            <a:pPr lvl="2"/>
            <a:r>
              <a:rPr lang="en-GB" dirty="0" smtClean="0"/>
              <a:t>But identify </a:t>
            </a:r>
            <a:r>
              <a:rPr lang="en-GB" dirty="0"/>
              <a:t>and</a:t>
            </a:r>
            <a:r>
              <a:rPr lang="en-GB" dirty="0" smtClean="0"/>
              <a:t> control key </a:t>
            </a:r>
            <a:r>
              <a:rPr lang="en-GB" dirty="0"/>
              <a:t>points of interaction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ctually </a:t>
            </a:r>
            <a:r>
              <a:rPr lang="en-GB" dirty="0"/>
              <a:t>two interdependent problems</a:t>
            </a:r>
            <a:endParaRPr lang="en-GB" dirty="0" smtClean="0"/>
          </a:p>
          <a:p>
            <a:pPr lvl="1"/>
            <a:r>
              <a:rPr lang="en-GB" i="1" dirty="0"/>
              <a:t>C</a:t>
            </a:r>
            <a:r>
              <a:rPr lang="en-GB" i="1" dirty="0" smtClean="0"/>
              <a:t>ritical </a:t>
            </a:r>
            <a:r>
              <a:rPr lang="en-GB" i="1" dirty="0"/>
              <a:t>section serialization</a:t>
            </a:r>
            <a:endParaRPr lang="en-GB" i="1" dirty="0" smtClean="0"/>
          </a:p>
          <a:p>
            <a:pPr lvl="1"/>
            <a:r>
              <a:rPr lang="en-GB" i="1" dirty="0" smtClean="0"/>
              <a:t>Notification </a:t>
            </a:r>
            <a:r>
              <a:rPr lang="en-GB" i="1" dirty="0"/>
              <a:t>of asynchronous completion</a:t>
            </a:r>
            <a:endParaRPr lang="en-GB" i="1" dirty="0" smtClean="0"/>
          </a:p>
          <a:p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are often discussed as a single problem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any </a:t>
            </a:r>
            <a:r>
              <a:rPr lang="en-GB" dirty="0"/>
              <a:t>mechanisms simultaneously solve both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olution </a:t>
            </a:r>
            <a:r>
              <a:rPr lang="en-GB" dirty="0"/>
              <a:t>to either requires solution to the other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can be understood and solved separately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The Critical Section Problem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A </a:t>
            </a:r>
            <a:r>
              <a:rPr lang="en-GB" i="1" smtClean="0">
                <a:latin typeface="Times New Roman" pitchFamily="-107" charset="0"/>
                <a:ea typeface="ＭＳ Ｐゴシック" pitchFamily="-107" charset="-128"/>
              </a:rPr>
              <a:t>critical section</a:t>
            </a:r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 is a resource that is shared by multiple threads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By multiple concurrent threads, processes or CPUs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By interrupted code and interrupt handler</a:t>
            </a:r>
          </a:p>
          <a:p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Use of the resource changes its state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Contents, properties, relation to other resources</a:t>
            </a:r>
          </a:p>
          <a:p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Correctness depends on execution order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When scheduler runs/preempts which threads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Relative timing of asynchronous/independent events</a:t>
            </a:r>
          </a:p>
          <a:p>
            <a:endParaRPr lang="en-US" smtClean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0200" y="542422"/>
            <a:ext cx="67519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15938"/>
            <a:ext cx="8229600" cy="1143000"/>
          </a:xfrm>
        </p:spPr>
        <p:txBody>
          <a:bodyPr/>
          <a:lstStyle/>
          <a:p>
            <a:r>
              <a:rPr lang="en-GB" dirty="0" err="1"/>
              <a:t>Reentrant</a:t>
            </a:r>
            <a:r>
              <a:rPr lang="en-GB" dirty="0"/>
              <a:t> &amp;</a:t>
            </a:r>
            <a:r>
              <a:rPr lang="en-GB" dirty="0" smtClean="0"/>
              <a:t> </a:t>
            </a:r>
            <a:r>
              <a:rPr lang="en-GB" dirty="0" err="1" smtClean="0"/>
              <a:t>MultiThread</a:t>
            </a:r>
            <a:r>
              <a:rPr lang="en-GB" dirty="0" smtClean="0"/>
              <a:t>-</a:t>
            </a:r>
            <a:r>
              <a:rPr lang="en-GB" dirty="0"/>
              <a:t>safe</a:t>
            </a:r>
            <a:r>
              <a:rPr lang="en-GB" dirty="0" smtClean="0"/>
              <a:t> Code</a:t>
            </a:r>
            <a:endParaRPr lang="en-GB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C</a:t>
            </a:r>
            <a:r>
              <a:rPr lang="en-GB" dirty="0" smtClean="0"/>
              <a:t>onsider </a:t>
            </a:r>
            <a:r>
              <a:rPr lang="en-GB" dirty="0"/>
              <a:t>a simple recursive routine:</a:t>
            </a:r>
          </a:p>
          <a:p>
            <a:pPr lvl="1">
              <a:buFont typeface="Symbol" pitchFamily="18" charset="2"/>
              <a:buNone/>
            </a:pPr>
            <a:r>
              <a:rPr lang="en-GB" sz="2400" dirty="0" err="1">
                <a:solidFill>
                  <a:srgbClr val="0066FF"/>
                </a:solidFill>
              </a:rPr>
              <a:t>int</a:t>
            </a:r>
            <a:r>
              <a:rPr lang="en-GB" sz="2400" dirty="0">
                <a:solidFill>
                  <a:srgbClr val="0066FF"/>
                </a:solidFill>
              </a:rPr>
              <a:t> factorial(x) { </a:t>
            </a:r>
            <a:r>
              <a:rPr lang="en-GB" sz="2400" dirty="0" err="1">
                <a:solidFill>
                  <a:srgbClr val="0066FF"/>
                </a:solidFill>
              </a:rPr>
              <a:t>tmp</a:t>
            </a:r>
            <a:r>
              <a:rPr lang="en-GB" sz="2400" dirty="0">
                <a:solidFill>
                  <a:srgbClr val="0066FF"/>
                </a:solidFill>
              </a:rPr>
              <a:t> = factorial( x-1 ); return x*</a:t>
            </a:r>
            <a:r>
              <a:rPr lang="en-GB" sz="2400" dirty="0" err="1">
                <a:solidFill>
                  <a:srgbClr val="0066FF"/>
                </a:solidFill>
              </a:rPr>
              <a:t>tmp</a:t>
            </a:r>
            <a:r>
              <a:rPr lang="en-GB" sz="2400" dirty="0">
                <a:solidFill>
                  <a:srgbClr val="0066FF"/>
                </a:solidFill>
              </a:rPr>
              <a:t>}</a:t>
            </a:r>
            <a:endParaRPr lang="en-GB" sz="2400" dirty="0" smtClean="0">
              <a:solidFill>
                <a:srgbClr val="0066FF"/>
              </a:solidFill>
            </a:endParaRPr>
          </a:p>
          <a:p>
            <a:r>
              <a:rPr lang="en-GB" dirty="0"/>
              <a:t>C</a:t>
            </a:r>
            <a:r>
              <a:rPr lang="en-GB" dirty="0" smtClean="0"/>
              <a:t>onsider </a:t>
            </a:r>
            <a:r>
              <a:rPr lang="en-GB" dirty="0"/>
              <a:t>a possibly multi-threaded routine:</a:t>
            </a:r>
          </a:p>
          <a:p>
            <a:pPr lvl="1">
              <a:buFont typeface="Symbol" pitchFamily="18" charset="2"/>
              <a:buNone/>
            </a:pPr>
            <a:r>
              <a:rPr lang="en-GB" sz="2400" dirty="0">
                <a:solidFill>
                  <a:srgbClr val="0066FF"/>
                </a:solidFill>
              </a:rPr>
              <a:t>void debit(amt) {</a:t>
            </a:r>
            <a:r>
              <a:rPr lang="en-GB" sz="2400" dirty="0" err="1">
                <a:solidFill>
                  <a:srgbClr val="0066FF"/>
                </a:solidFill>
              </a:rPr>
              <a:t>tmp</a:t>
            </a:r>
            <a:r>
              <a:rPr lang="en-GB" sz="2400" dirty="0">
                <a:solidFill>
                  <a:srgbClr val="0066FF"/>
                </a:solidFill>
              </a:rPr>
              <a:t> = bal-amt; if (</a:t>
            </a:r>
            <a:r>
              <a:rPr lang="en-GB" sz="2400" dirty="0" err="1">
                <a:solidFill>
                  <a:srgbClr val="0066FF"/>
                </a:solidFill>
              </a:rPr>
              <a:t>tmp</a:t>
            </a:r>
            <a:r>
              <a:rPr lang="en-GB" sz="2400" dirty="0">
                <a:solidFill>
                  <a:srgbClr val="0066FF"/>
                </a:solidFill>
              </a:rPr>
              <a:t> &gt;=0) bal = </a:t>
            </a:r>
            <a:r>
              <a:rPr lang="en-GB" sz="2400" dirty="0" err="1">
                <a:solidFill>
                  <a:srgbClr val="0066FF"/>
                </a:solidFill>
              </a:rPr>
              <a:t>tmp</a:t>
            </a:r>
            <a:r>
              <a:rPr lang="en-GB" sz="2400" dirty="0">
                <a:solidFill>
                  <a:srgbClr val="0066FF"/>
                </a:solidFill>
              </a:rPr>
              <a:t>)}</a:t>
            </a:r>
            <a:endParaRPr lang="en-GB" sz="2400" dirty="0" smtClean="0">
              <a:solidFill>
                <a:srgbClr val="0066FF"/>
              </a:solidFill>
            </a:endParaRPr>
          </a:p>
          <a:p>
            <a:r>
              <a:rPr lang="en-GB" dirty="0"/>
              <a:t>N</a:t>
            </a:r>
            <a:r>
              <a:rPr lang="en-GB" dirty="0" smtClean="0"/>
              <a:t>either </a:t>
            </a:r>
            <a:r>
              <a:rPr lang="en-GB" dirty="0"/>
              <a:t>would work if </a:t>
            </a:r>
            <a:r>
              <a:rPr lang="en-GB" dirty="0" err="1"/>
              <a:t>tmp</a:t>
            </a:r>
            <a:r>
              <a:rPr lang="en-GB" dirty="0"/>
              <a:t> was shared/static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ust </a:t>
            </a:r>
            <a:r>
              <a:rPr lang="en-GB" dirty="0"/>
              <a:t>be dynamic, each invocation has </a:t>
            </a:r>
            <a:r>
              <a:rPr lang="en-GB" dirty="0" smtClean="0"/>
              <a:t>own copy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is not a problem with read-only information</a:t>
            </a:r>
            <a:endParaRPr lang="en-GB" dirty="0" smtClean="0"/>
          </a:p>
          <a:p>
            <a:r>
              <a:rPr lang="en-GB" dirty="0" smtClean="0"/>
              <a:t>Some variables must be shared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nd </a:t>
            </a:r>
            <a:r>
              <a:rPr lang="en-GB" dirty="0"/>
              <a:t>proper sharing often involves critical sections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37306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Critical Section Example 1: </a:t>
            </a:r>
            <a:br>
              <a:rPr lang="en-US" smtClean="0">
                <a:latin typeface="Times New Roman" pitchFamily="-107" charset="0"/>
                <a:ea typeface="ＭＳ Ｐゴシック" pitchFamily="-107" charset="-128"/>
              </a:rPr>
            </a:b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Updating a File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2813" y="1654175"/>
            <a:ext cx="1806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Process 1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03850" y="1660525"/>
            <a:ext cx="1806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Process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638" y="2408238"/>
            <a:ext cx="378618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remove(“database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”);</a:t>
            </a:r>
          </a:p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fd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 =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create(“database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”);</a:t>
            </a:r>
          </a:p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write(fd,newdata,length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close(fd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51350" y="2401888"/>
            <a:ext cx="44783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fd = open(“database”,READ);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count = read(fd,buffer,length);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0775" y="3702050"/>
            <a:ext cx="28178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remove(“database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”);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28713" y="3959225"/>
            <a:ext cx="3508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376092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fd = create(“database”);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25888" y="4205288"/>
            <a:ext cx="392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fd = open(“database”,READ);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33825" y="4449763"/>
            <a:ext cx="4478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count = read(fd,buffer,length);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5063" y="4681538"/>
            <a:ext cx="37861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write(fd,newdata,length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4913313"/>
            <a:ext cx="15700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close(fd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81050" y="5781675"/>
            <a:ext cx="7570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buFont typeface="Lucida Grande" pitchFamily="-107" charset="0"/>
              <a:buChar char="−"/>
            </a:pP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 This result could not occur with any sequential execution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87400" y="5351463"/>
            <a:ext cx="4608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107" charset="0"/>
              <a:buChar char="•"/>
            </a:pP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 Process 2 reads an empty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" grpId="1"/>
      <p:bldP spid="7" grpId="0"/>
      <p:bldP spid="7" grpId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429125" y="6013450"/>
            <a:ext cx="974725" cy="4635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dirty="0">
              <a:ln>
                <a:solidFill>
                  <a:srgbClr val="000000"/>
                </a:solidFill>
              </a:ln>
              <a:noFill/>
              <a:latin typeface="Courier New"/>
              <a:cs typeface="Courier New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Critical Section Example 2:</a:t>
            </a:r>
            <a:br>
              <a:rPr lang="en-US" smtClean="0">
                <a:latin typeface="Times New Roman" pitchFamily="-107" charset="0"/>
                <a:ea typeface="ＭＳ Ｐゴシック" pitchFamily="-107" charset="-128"/>
              </a:rPr>
            </a:b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Re-entrant Signals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2813" y="1654175"/>
            <a:ext cx="21574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First signal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03850" y="1660525"/>
            <a:ext cx="2568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Second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638" y="2408238"/>
            <a:ext cx="3232150" cy="922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load r1,numsigs // = 0</a:t>
            </a:r>
          </a:p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add r1,=1  // = 1</a:t>
            </a:r>
          </a:p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store r1,numsigs // =1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79988" y="2401888"/>
            <a:ext cx="323215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load r1,numsigs // = 0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 r1,=1  // = 1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store r1,numsigs // 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6975" y="3473450"/>
            <a:ext cx="3232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load r1,numsigs // = 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52700" y="5464175"/>
            <a:ext cx="1477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numsigs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9573" y="54639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0625" y="3784600"/>
            <a:ext cx="25400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add r1,=1  // = 1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56138" y="4035425"/>
            <a:ext cx="323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load r1,numsigs // = 0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60638" y="5986463"/>
            <a:ext cx="554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36465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9573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29573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664075" y="4294188"/>
            <a:ext cx="2538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 r1,=1  // =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29573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57725" y="4551363"/>
            <a:ext cx="3232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store r1,numsigs // =1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9573" y="54639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4275" y="4849813"/>
            <a:ext cx="3232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store r1,numsigs // =1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9573" y="5461756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688013" y="5205413"/>
            <a:ext cx="28400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The signal handlers share </a:t>
            </a:r>
            <a:r>
              <a:rPr lang="en-US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numsigs </a:t>
            </a: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and </a:t>
            </a:r>
            <a:r>
              <a:rPr lang="en-US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r1 </a:t>
            </a: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. . .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36563" y="5345113"/>
            <a:ext cx="2222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So </a:t>
            </a:r>
            <a:r>
              <a:rPr lang="en-US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numsigs </a:t>
            </a: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is 1, instead of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4" grpId="0"/>
      <p:bldP spid="5" grpId="0"/>
      <p:bldP spid="6" grpId="0"/>
      <p:bldP spid="6" grpId="1"/>
      <p:bldP spid="7" grpId="0"/>
      <p:bldP spid="7" grpId="1"/>
      <p:bldP spid="8" grpId="0"/>
      <p:bldP spid="9" grpId="0"/>
      <p:bldP spid="12" grpId="0"/>
      <p:bldP spid="13" grpId="0"/>
      <p:bldP spid="15" grpId="0"/>
      <p:bldP spid="21" grpId="0"/>
      <p:bldP spid="23" grpId="0"/>
      <p:bldP spid="25" grpId="0"/>
      <p:bldP spid="27" grpId="0"/>
      <p:bldP spid="27" grpId="1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3397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Critical Section Example 3:   Multithreaded Banking Code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7388" y="1852613"/>
            <a:ext cx="2551112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r1, balance   // = 100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r2, amount1 // = 50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add r1, r2              // = 150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store r1, balance  // = 150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1600">
              <a:solidFill>
                <a:srgbClr val="0000FF"/>
              </a:solidFill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58863" y="1423988"/>
            <a:ext cx="1584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1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75300" y="1431925"/>
            <a:ext cx="15859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2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78400" y="1819275"/>
            <a:ext cx="25622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r1, balance    // = 100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r2, amount2 // = 25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sub r1, r2               // = 75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store r1, balance   // = 75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2863850"/>
            <a:ext cx="2505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r1, balance   // = 100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98550" y="3149600"/>
            <a:ext cx="23574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r2, amount1 // = 50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04900" y="3421063"/>
            <a:ext cx="2438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add r1, r2            // = 150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5532" y="5244511"/>
            <a:ext cx="846605" cy="383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100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43213" y="5259388"/>
            <a:ext cx="1154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balance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52913" y="5675313"/>
            <a:ext cx="846137" cy="38258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49563" y="5689600"/>
            <a:ext cx="461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59263" y="6091238"/>
            <a:ext cx="846137" cy="38417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855913" y="6105525"/>
            <a:ext cx="461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37524" y="5251381"/>
            <a:ext cx="846605" cy="383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50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34988" y="5265738"/>
            <a:ext cx="1154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amount1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740" y="5258251"/>
            <a:ext cx="846605" cy="383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25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08638" y="5272088"/>
            <a:ext cx="1154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amount2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45532" y="567584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noFill/>
                <a:latin typeface="Courier New"/>
                <a:cs typeface="Courier New"/>
              </a:rPr>
              <a:t>100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5532" y="567584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noFill/>
                <a:latin typeface="Courier New"/>
                <a:cs typeface="Courier New"/>
              </a:rPr>
              <a:t>150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722813" y="3581400"/>
            <a:ext cx="2562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r1, balance    // = 100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45532" y="568907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noFill/>
                <a:latin typeface="Courier New"/>
                <a:cs typeface="Courier New"/>
              </a:rPr>
              <a:t>100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716463" y="3813175"/>
            <a:ext cx="23574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r2, amount2 // = 25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52424" y="609174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25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5652" y="566948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noFill/>
                <a:latin typeface="Courier New"/>
                <a:cs typeface="Courier New"/>
              </a:rPr>
              <a:t>75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722813" y="4057650"/>
            <a:ext cx="2482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sub r1, r2              // = 75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716463" y="4289425"/>
            <a:ext cx="2482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store r1, balance   // = 75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52424" y="526461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75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112838" y="4538663"/>
            <a:ext cx="25161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store r1, balance  // = 150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259316" y="611184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50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405313" y="3206750"/>
            <a:ext cx="3351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SWITCH!!!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376363" y="4076700"/>
            <a:ext cx="3351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SWITCH!!!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59316" y="525825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150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962150" y="2887663"/>
            <a:ext cx="6078538" cy="768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The $25 debit was lost!!!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5801E-6 -1.35047E-6 L -0.40223 -0.29164 " pathEditMode="relative" ptsTypes="AA">
                                      <p:cBhvr>
                                        <p:cTn id="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001E-6 -1.35047E-6 L -0.4024 -0.2782 " pathEditMode="relative" ptsTypes="AA">
                                      <p:cBhvr>
                                        <p:cTn id="8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23 -0.29164 L 0.00156 0.00023 " pathEditMode="relative" ptsTypes="AA">
                                      <p:cBhvr>
                                        <p:cTn id="1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4 -0.2782 L 0.00295 0.00023 " pathEditMode="relative" ptsTypes="AA">
                                      <p:cBhvr>
                                        <p:cTn id="1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7" grpId="1"/>
      <p:bldP spid="8" grpId="0"/>
      <p:bldP spid="9" grpId="0"/>
      <p:bldP spid="10" grpId="0"/>
      <p:bldP spid="12" grpId="0"/>
      <p:bldP spid="13" grpId="0" animBg="1"/>
      <p:bldP spid="13" grpId="1" animBg="1"/>
      <p:bldP spid="14" grpId="0"/>
      <p:bldP spid="16" grpId="0" animBg="1"/>
      <p:bldP spid="16" grpId="1" animBg="1"/>
      <p:bldP spid="17" grpId="0"/>
      <p:bldP spid="19" grpId="0"/>
      <p:bldP spid="21" grpId="0"/>
      <p:bldP spid="31" grpId="0"/>
      <p:bldP spid="34" grpId="0"/>
      <p:bldP spid="39" grpId="0"/>
      <p:bldP spid="39" grpId="1"/>
      <p:bldP spid="40" grpId="0"/>
      <p:bldP spid="40" grpId="1"/>
      <p:bldP spid="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 A Single Instruction Can </a:t>
            </a:r>
            <a:br>
              <a:rPr lang="en-US" dirty="0" smtClean="0"/>
            </a:br>
            <a:r>
              <a:rPr lang="en-US" dirty="0" smtClean="0"/>
              <a:t>Contain a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038600" cy="165032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thread #1</a:t>
            </a:r>
          </a:p>
          <a:p>
            <a:pPr>
              <a:buNone/>
            </a:pPr>
            <a:r>
              <a:rPr lang="en-US" dirty="0" smtClean="0"/>
              <a:t>counter = counter + 1;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435100"/>
            <a:ext cx="4038600" cy="16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thread #2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counter = counter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8629" y="4172871"/>
            <a:ext cx="216049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counter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0128" y="2881937"/>
            <a:ext cx="6483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/>
                <a:cs typeface="Times New Roman"/>
              </a:rPr>
              <a:t>But what looks like one instruction in C gets compiled to: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8500" y="4452271"/>
            <a:ext cx="287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Three instructions . . 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Critical Section?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536700"/>
            <a:ext cx="4038600" cy="165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thread #1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counter = counter + 1;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/>
              <a:ea typeface="ＭＳ Ｐゴシック" charset="-128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473200"/>
            <a:ext cx="4038600" cy="16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thread #2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counter = counter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6243" y="3695025"/>
            <a:ext cx="2147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500" y="4269736"/>
            <a:ext cx="2160492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counter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8230" y="2831137"/>
            <a:ext cx="3491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u="sng" dirty="0" smtClean="0">
                <a:latin typeface="Times New Roman"/>
                <a:cs typeface="Times New Roman"/>
              </a:rPr>
              <a:t>Thi</a:t>
            </a:r>
            <a:r>
              <a:rPr lang="en-US" sz="3200" i="1" dirty="0" smtClean="0">
                <a:latin typeface="Times New Roman"/>
                <a:cs typeface="Times New Roman"/>
              </a:rPr>
              <a:t>s could happen: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6243" y="5636264"/>
            <a:ext cx="216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counter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65500" y="5404385"/>
            <a:ext cx="509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If counter started at 1, it should end at 3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5500" y="5848885"/>
            <a:ext cx="3731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In this execution, it ends at 2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Not Just Processes?</a:t>
            </a:r>
            <a:endParaRPr lang="en-GB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rocesses </a:t>
            </a:r>
            <a:r>
              <a:rPr lang="en-GB" dirty="0"/>
              <a:t>are very expensive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create: they own resources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dispatch: they have address spaces</a:t>
            </a:r>
            <a:endParaRPr lang="en-GB" dirty="0" smtClean="0"/>
          </a:p>
          <a:p>
            <a:r>
              <a:rPr lang="en-GB" dirty="0"/>
              <a:t>D</a:t>
            </a:r>
            <a:r>
              <a:rPr lang="en-GB" dirty="0" smtClean="0"/>
              <a:t>ifferent </a:t>
            </a:r>
            <a:r>
              <a:rPr lang="en-GB" dirty="0"/>
              <a:t>processes are very distinct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cannot share the same address space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cannot (usually) share resources</a:t>
            </a:r>
            <a:endParaRPr lang="en-GB" dirty="0" smtClean="0"/>
          </a:p>
          <a:p>
            <a:r>
              <a:rPr lang="en-GB" dirty="0"/>
              <a:t>N</a:t>
            </a:r>
            <a:r>
              <a:rPr lang="en-GB" dirty="0" smtClean="0"/>
              <a:t>ot </a:t>
            </a:r>
            <a:r>
              <a:rPr lang="en-GB" dirty="0"/>
              <a:t>all programs require strong separation</a:t>
            </a:r>
            <a:endParaRPr lang="en-GB" dirty="0" smtClean="0"/>
          </a:p>
          <a:p>
            <a:pPr lvl="1"/>
            <a:r>
              <a:rPr lang="en-GB" dirty="0" smtClean="0"/>
              <a:t>Multiple activities working cooperatively for a single goal</a:t>
            </a:r>
          </a:p>
          <a:p>
            <a:pPr lvl="1"/>
            <a:r>
              <a:rPr lang="en-GB" dirty="0" smtClean="0"/>
              <a:t>Mutually trusting elements of a system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These Kinds of Interleavings </a:t>
            </a:r>
            <a:br>
              <a:rPr lang="en-US" smtClean="0">
                <a:latin typeface="Times New Roman" pitchFamily="-107" charset="0"/>
                <a:ea typeface="ＭＳ Ｐゴシック" pitchFamily="-107" charset="-128"/>
              </a:rPr>
            </a:b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Seem Pretty Unlikely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To cause problems, things have to happen exactly wrong</a:t>
            </a:r>
          </a:p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Indeed, that’s true</a:t>
            </a:r>
          </a:p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But you’re executing a billion instructions per second</a:t>
            </a:r>
          </a:p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So even very low probability events can happen with frightening frequency</a:t>
            </a:r>
          </a:p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Often, one problem blows up everything that follows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Critical Sections and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Critical sections can cause trouble when more than one thread executes them at a time</a:t>
            </a:r>
          </a:p>
          <a:p>
            <a:pPr lvl="1"/>
            <a:r>
              <a:rPr lang="en-US" sz="2400" dirty="0" smtClean="0"/>
              <a:t>Each thread doing part of the critical section before any of them do all of it</a:t>
            </a:r>
          </a:p>
          <a:p>
            <a:r>
              <a:rPr lang="en-US" sz="2800" dirty="0" smtClean="0"/>
              <a:t>Preventable if we ensure that only one thread can execute a critical section at a time</a:t>
            </a:r>
          </a:p>
          <a:p>
            <a:r>
              <a:rPr lang="en-US" sz="2800" dirty="0" smtClean="0"/>
              <a:t>We need to achieve </a:t>
            </a:r>
            <a:r>
              <a:rPr lang="en-US" sz="2800" i="1" dirty="0" smtClean="0"/>
              <a:t>mutual exclusion </a:t>
            </a:r>
            <a:r>
              <a:rPr lang="en-US" sz="2800" dirty="0" smtClean="0"/>
              <a:t>of the critical section</a:t>
            </a:r>
          </a:p>
          <a:p>
            <a:r>
              <a:rPr lang="en-US" sz="2800" dirty="0" smtClean="0"/>
              <a:t>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Interrupt Disables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Temporarily block some or all interrupts</a:t>
            </a:r>
          </a:p>
          <a:p>
            <a:pPr lvl="1"/>
            <a:r>
              <a:rPr lang="en-US" dirty="0" smtClean="0"/>
              <a:t>Can be done with a privileged instruction</a:t>
            </a:r>
          </a:p>
          <a:p>
            <a:pPr lvl="1"/>
            <a:r>
              <a:rPr lang="en-US" dirty="0" smtClean="0"/>
              <a:t>Side-effect of loading new Processor </a:t>
            </a:r>
            <a:r>
              <a:rPr lang="en-US" dirty="0" smtClean="0"/>
              <a:t>Status Word</a:t>
            </a:r>
          </a:p>
          <a:p>
            <a:r>
              <a:rPr lang="en-US" dirty="0" smtClean="0"/>
              <a:t>Abilities</a:t>
            </a:r>
          </a:p>
          <a:p>
            <a:pPr lvl="1"/>
            <a:r>
              <a:rPr lang="en-US" dirty="0" smtClean="0"/>
              <a:t>Prevent Time-Slice End (timer interrupts)</a:t>
            </a:r>
          </a:p>
          <a:p>
            <a:pPr lvl="1"/>
            <a:r>
              <a:rPr lang="en-US" dirty="0" smtClean="0"/>
              <a:t>Prevent re-entry of device driver code</a:t>
            </a:r>
          </a:p>
          <a:p>
            <a:r>
              <a:rPr lang="en-US" dirty="0" smtClean="0"/>
              <a:t>Dangers</a:t>
            </a:r>
          </a:p>
          <a:p>
            <a:pPr lvl="1"/>
            <a:r>
              <a:rPr lang="en-US" dirty="0" smtClean="0"/>
              <a:t>May delay important operations</a:t>
            </a:r>
          </a:p>
          <a:p>
            <a:pPr lvl="1"/>
            <a:r>
              <a:rPr lang="en-US" dirty="0" smtClean="0"/>
              <a:t>A bug may leave them permanently disabled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During an Interrupt?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4525963"/>
          </a:xfrm>
        </p:spPr>
        <p:txBody>
          <a:bodyPr/>
          <a:lstStyle/>
          <a:p>
            <a:r>
              <a:rPr lang="en-US" dirty="0" smtClean="0"/>
              <a:t>What we discussed before</a:t>
            </a:r>
          </a:p>
          <a:p>
            <a:r>
              <a:rPr lang="en-US" dirty="0" smtClean="0"/>
              <a:t>The hardware traps to stop whatever is executing</a:t>
            </a:r>
          </a:p>
          <a:p>
            <a:r>
              <a:rPr lang="en-US" dirty="0" smtClean="0"/>
              <a:t>A trap table is consulted</a:t>
            </a:r>
          </a:p>
          <a:p>
            <a:r>
              <a:rPr lang="en-US" dirty="0" smtClean="0"/>
              <a:t>An Interrupt Service Routine (ISR) is consulted</a:t>
            </a:r>
          </a:p>
          <a:p>
            <a:r>
              <a:rPr lang="en-US" dirty="0" smtClean="0"/>
              <a:t>The ISR handles the interrupt and restores the CPU to its earlier state</a:t>
            </a:r>
          </a:p>
          <a:p>
            <a:pPr lvl="1"/>
            <a:r>
              <a:rPr lang="en-US" dirty="0" smtClean="0"/>
              <a:t>Generally, interrupted code continues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886200" cy="533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800" dirty="0" err="1" smtClean="0"/>
              <a:t>DLL_insert</a:t>
            </a:r>
            <a:r>
              <a:rPr lang="en-US" sz="1800" dirty="0" smtClean="0"/>
              <a:t>(DLL *head, DLL*element) {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819400"/>
            <a:ext cx="3886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last-&gt;next = element;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head-&gt;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element;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}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67200" y="2667000"/>
            <a:ext cx="38862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DLL_insert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(DLL *head, DLL*element)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DLL *last = head-&gt;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element-&gt;next = head;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	last-&gt;next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	head-&gt;</a:t>
            </a:r>
            <a:r>
              <a:rPr lang="en-US" dirty="0" err="1" smtClean="0">
                <a:solidFill>
                  <a:srgbClr val="C00000"/>
                </a:solidFill>
              </a:rPr>
              <a:t>prev</a:t>
            </a:r>
            <a:r>
              <a:rPr lang="en-US" dirty="0" smtClean="0">
                <a:solidFill>
                  <a:srgbClr val="C00000"/>
                </a:solidFill>
              </a:rPr>
              <a:t>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828800"/>
            <a:ext cx="3886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DLL *last = head-&gt;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element-&gt;next = head;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524000"/>
            <a:ext cx="3886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save = </a:t>
            </a:r>
            <a:r>
              <a:rPr lang="en-US" dirty="0" err="1" smtClean="0">
                <a:solidFill>
                  <a:srgbClr val="00B050"/>
                </a:solidFill>
              </a:rPr>
              <a:t>disableInterrupts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5638800"/>
            <a:ext cx="3886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B050"/>
                </a:solidFill>
              </a:rPr>
              <a:t>restoreInterrupts</a:t>
            </a:r>
            <a:r>
              <a:rPr lang="en-US" dirty="0" smtClean="0">
                <a:solidFill>
                  <a:srgbClr val="00B050"/>
                </a:solidFill>
              </a:rPr>
              <a:t>(save);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7200" y="4038600"/>
            <a:ext cx="4147289" cy="269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C00000"/>
                </a:solidFill>
              </a:rPr>
              <a:t>DLL_insert(DLL</a:t>
            </a:r>
            <a:r>
              <a:rPr lang="en-US" dirty="0" smtClean="0">
                <a:solidFill>
                  <a:srgbClr val="C00000"/>
                </a:solidFill>
              </a:rPr>
              <a:t> *head, DLL*element) {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	DLL *last = head-&gt;</a:t>
            </a:r>
            <a:r>
              <a:rPr lang="en-US" dirty="0" err="1" smtClean="0">
                <a:solidFill>
                  <a:srgbClr val="C00000"/>
                </a:solidFill>
              </a:rPr>
              <a:t>prev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	element-&gt;</a:t>
            </a:r>
            <a:r>
              <a:rPr lang="en-US" dirty="0" err="1" smtClean="0">
                <a:solidFill>
                  <a:srgbClr val="C00000"/>
                </a:solidFill>
              </a:rPr>
              <a:t>prev</a:t>
            </a:r>
            <a:r>
              <a:rPr lang="en-US" dirty="0" smtClean="0">
                <a:solidFill>
                  <a:srgbClr val="C00000"/>
                </a:solidFill>
              </a:rPr>
              <a:t> = last;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	element-&gt;next = head;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	last-&gt;next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	head-&gt;</a:t>
            </a:r>
            <a:r>
              <a:rPr lang="en-US" dirty="0" err="1" smtClean="0">
                <a:solidFill>
                  <a:srgbClr val="C00000"/>
                </a:solidFill>
              </a:rPr>
              <a:t>prev</a:t>
            </a:r>
            <a:r>
              <a:rPr lang="en-US" dirty="0" smtClean="0">
                <a:solidFill>
                  <a:srgbClr val="C00000"/>
                </a:solidFill>
              </a:rPr>
              <a:t>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331 L 0 -0.00023 " pathEditMode="relative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0.02801 L 0 -0.329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1" grpId="0"/>
      <p:bldP spid="12" grpId="0"/>
      <p:bldP spid="12" grpId="1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en-US" dirty="0" smtClean="0"/>
              <a:t>Preventing Driver Reentrancy</a:t>
            </a:r>
            <a:endParaRPr lang="en-US" dirty="0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917600" y="2737728"/>
            <a:ext cx="4147200" cy="241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VAG Rounded Thin" pitchFamily="32" charset="0"/>
              </a:rPr>
              <a:t> </a:t>
            </a:r>
            <a:r>
              <a:rPr lang="en-GB" sz="1600" b="1" dirty="0" err="1">
                <a:solidFill>
                  <a:srgbClr val="FF3300"/>
                </a:solidFill>
                <a:latin typeface="Arial" charset="0"/>
                <a:cs typeface="Arial" charset="0"/>
              </a:rPr>
              <a:t>zz_intr_handler</a:t>
            </a: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() {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	…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	/* update data read count */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solidFill>
                  <a:srgbClr val="FF3300"/>
                </a:solidFill>
                <a:latin typeface="Arial" charset="0"/>
                <a:cs typeface="Arial" charset="0"/>
              </a:rPr>
              <a:t>resid</a:t>
            </a: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 = </a:t>
            </a:r>
            <a:r>
              <a:rPr lang="en-GB" sz="1600" dirty="0" err="1">
                <a:solidFill>
                  <a:srgbClr val="FF3300"/>
                </a:solidFill>
                <a:latin typeface="Arial" charset="0"/>
                <a:cs typeface="Arial" charset="0"/>
              </a:rPr>
              <a:t>zzGetReg</a:t>
            </a: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(ZZ_R_LEN);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endParaRPr lang="en-GB" sz="1600" dirty="0">
              <a:solidFill>
                <a:srgbClr val="FF3300"/>
              </a:solidFill>
              <a:latin typeface="Arial" charset="0"/>
              <a:cs typeface="Arial" charset="0"/>
            </a:endParaRP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	/* turn off device ability to interrupt */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solidFill>
                  <a:srgbClr val="FF3300"/>
                </a:solidFill>
                <a:latin typeface="Arial" charset="0"/>
                <a:cs typeface="Arial" charset="0"/>
              </a:rPr>
              <a:t>zzSetReg</a:t>
            </a: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(ZZ_R_CTRL, ZZ_NOINTR);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FF3300"/>
                </a:solidFill>
                <a:latin typeface="Arial" charset="0"/>
                <a:cs typeface="Arial" charset="0"/>
              </a:rPr>
              <a:t>	…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86560" y="1216928"/>
            <a:ext cx="4492800" cy="366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b="1" dirty="0">
                <a:latin typeface="VAG Rounded Thin" pitchFamily="32" charset="0"/>
              </a:rPr>
              <a:t> </a:t>
            </a:r>
            <a:r>
              <a:rPr lang="en-GB" sz="1600" b="1" dirty="0" err="1">
                <a:latin typeface="Arial" charset="0"/>
                <a:cs typeface="Arial" charset="0"/>
              </a:rPr>
              <a:t>zz_io_startup</a:t>
            </a:r>
            <a:r>
              <a:rPr lang="en-GB" sz="1600" dirty="0">
                <a:latin typeface="Arial" charset="0"/>
                <a:cs typeface="Arial" charset="0"/>
              </a:rPr>
              <a:t>( </a:t>
            </a:r>
            <a:r>
              <a:rPr lang="en-GB" sz="1600" dirty="0" err="1">
                <a:latin typeface="Arial" charset="0"/>
                <a:cs typeface="Arial" charset="0"/>
              </a:rPr>
              <a:t>struct</a:t>
            </a:r>
            <a:r>
              <a:rPr lang="en-GB" sz="1600" dirty="0">
                <a:latin typeface="Arial" charset="0"/>
                <a:cs typeface="Arial" charset="0"/>
              </a:rPr>
              <a:t> </a:t>
            </a:r>
            <a:r>
              <a:rPr lang="en-GB" sz="1600" dirty="0" err="1">
                <a:latin typeface="Arial" charset="0"/>
                <a:cs typeface="Arial" charset="0"/>
              </a:rPr>
              <a:t>iorq</a:t>
            </a:r>
            <a:r>
              <a:rPr lang="en-GB" sz="1600" dirty="0">
                <a:latin typeface="Arial" charset="0"/>
                <a:cs typeface="Arial" charset="0"/>
              </a:rPr>
              <a:t> *</a:t>
            </a:r>
            <a:r>
              <a:rPr lang="en-GB" sz="1600" dirty="0" err="1">
                <a:latin typeface="Arial" charset="0"/>
                <a:cs typeface="Arial" charset="0"/>
              </a:rPr>
              <a:t>bp</a:t>
            </a:r>
            <a:r>
              <a:rPr lang="en-GB" sz="1600" dirty="0">
                <a:latin typeface="Arial" charset="0"/>
                <a:cs typeface="Arial" charset="0"/>
              </a:rPr>
              <a:t> ) {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…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  <a:r>
              <a:rPr lang="en-GB" sz="1600" dirty="0">
                <a:solidFill>
                  <a:srgbClr val="33CC33"/>
                </a:solidFill>
                <a:latin typeface="Arial" charset="0"/>
                <a:cs typeface="Arial" charset="0"/>
              </a:rPr>
              <a:t>save = </a:t>
            </a:r>
            <a:r>
              <a:rPr lang="en-GB" sz="1600" dirty="0" err="1">
                <a:solidFill>
                  <a:srgbClr val="33CC33"/>
                </a:solidFill>
                <a:latin typeface="Arial" charset="0"/>
                <a:cs typeface="Arial" charset="0"/>
              </a:rPr>
              <a:t>intr_enable</a:t>
            </a:r>
            <a:r>
              <a:rPr lang="en-GB" sz="1600" dirty="0">
                <a:solidFill>
                  <a:srgbClr val="33CC33"/>
                </a:solidFill>
                <a:latin typeface="Arial" charset="0"/>
                <a:cs typeface="Arial" charset="0"/>
              </a:rPr>
              <a:t>( ZZ_DISABLE 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endParaRPr lang="en-GB" sz="1600" dirty="0">
              <a:solidFill>
                <a:srgbClr val="33CC33"/>
              </a:solidFill>
              <a:latin typeface="Arial" charset="0"/>
              <a:cs typeface="Arial" charset="0"/>
            </a:endParaRP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/* program the DMA request */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latin typeface="Arial" charset="0"/>
                <a:cs typeface="Arial" charset="0"/>
              </a:rPr>
              <a:t>zzSetReg</a:t>
            </a:r>
            <a:r>
              <a:rPr lang="en-GB" sz="1600" dirty="0">
                <a:latin typeface="Arial" charset="0"/>
                <a:cs typeface="Arial" charset="0"/>
              </a:rPr>
              <a:t>(ZZ_R_ADDR, </a:t>
            </a:r>
            <a:r>
              <a:rPr lang="en-GB" sz="1600" dirty="0" err="1">
                <a:latin typeface="Arial" charset="0"/>
                <a:cs typeface="Arial" charset="0"/>
              </a:rPr>
              <a:t>bp</a:t>
            </a:r>
            <a:r>
              <a:rPr lang="en-GB" sz="1600" dirty="0">
                <a:latin typeface="Arial" charset="0"/>
                <a:cs typeface="Arial" charset="0"/>
              </a:rPr>
              <a:t>-&gt;</a:t>
            </a:r>
            <a:r>
              <a:rPr lang="en-GB" sz="1600" dirty="0" err="1">
                <a:latin typeface="Arial" charset="0"/>
                <a:cs typeface="Arial" charset="0"/>
              </a:rPr>
              <a:t>buffer_start</a:t>
            </a:r>
            <a:r>
              <a:rPr lang="en-GB" sz="1600" dirty="0">
                <a:latin typeface="Arial" charset="0"/>
                <a:cs typeface="Arial" charset="0"/>
              </a:rPr>
              <a:t> 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latin typeface="Arial" charset="0"/>
                <a:cs typeface="Arial" charset="0"/>
              </a:rPr>
              <a:t>zzSetReg</a:t>
            </a:r>
            <a:r>
              <a:rPr lang="en-GB" sz="1600" dirty="0">
                <a:latin typeface="Arial" charset="0"/>
                <a:cs typeface="Arial" charset="0"/>
              </a:rPr>
              <a:t>(ZZ_R_LEN, </a:t>
            </a:r>
            <a:r>
              <a:rPr lang="en-GB" sz="1600" dirty="0" err="1">
                <a:latin typeface="Arial" charset="0"/>
                <a:cs typeface="Arial" charset="0"/>
              </a:rPr>
              <a:t>bp</a:t>
            </a:r>
            <a:r>
              <a:rPr lang="en-GB" sz="1600" dirty="0">
                <a:latin typeface="Arial" charset="0"/>
                <a:cs typeface="Arial" charset="0"/>
              </a:rPr>
              <a:t>-&gt;</a:t>
            </a:r>
            <a:r>
              <a:rPr lang="en-GB" sz="1600" dirty="0" err="1">
                <a:latin typeface="Arial" charset="0"/>
                <a:cs typeface="Arial" charset="0"/>
              </a:rPr>
              <a:t>buffer_length</a:t>
            </a:r>
            <a:r>
              <a:rPr lang="en-GB" sz="1600" dirty="0">
                <a:latin typeface="Arial" charset="0"/>
                <a:cs typeface="Arial" charset="0"/>
              </a:rPr>
              <a:t>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latin typeface="Arial" charset="0"/>
                <a:cs typeface="Arial" charset="0"/>
              </a:rPr>
              <a:t>zzSetReg</a:t>
            </a:r>
            <a:r>
              <a:rPr lang="en-GB" sz="1600" dirty="0">
                <a:latin typeface="Arial" charset="0"/>
                <a:cs typeface="Arial" charset="0"/>
              </a:rPr>
              <a:t>(ZZ_R_BLOCK, </a:t>
            </a:r>
            <a:r>
              <a:rPr lang="en-GB" sz="1600" dirty="0" err="1">
                <a:latin typeface="Arial" charset="0"/>
                <a:cs typeface="Arial" charset="0"/>
              </a:rPr>
              <a:t>bp</a:t>
            </a:r>
            <a:r>
              <a:rPr lang="en-GB" sz="1600" dirty="0">
                <a:latin typeface="Arial" charset="0"/>
                <a:cs typeface="Arial" charset="0"/>
              </a:rPr>
              <a:t>-&gt;</a:t>
            </a:r>
            <a:r>
              <a:rPr lang="en-GB" sz="1600" dirty="0" err="1">
                <a:latin typeface="Arial" charset="0"/>
                <a:cs typeface="Arial" charset="0"/>
              </a:rPr>
              <a:t>blocknum</a:t>
            </a:r>
            <a:r>
              <a:rPr lang="en-GB" sz="1600" dirty="0">
                <a:latin typeface="Arial" charset="0"/>
                <a:cs typeface="Arial" charset="0"/>
              </a:rPr>
              <a:t>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latin typeface="Arial" charset="0"/>
                <a:cs typeface="Arial" charset="0"/>
              </a:rPr>
              <a:t>zzSetReg</a:t>
            </a:r>
            <a:r>
              <a:rPr lang="en-GB" sz="1600" dirty="0">
                <a:latin typeface="Arial" charset="0"/>
                <a:cs typeface="Arial" charset="0"/>
              </a:rPr>
              <a:t>(ZZ_R_CMD, </a:t>
            </a:r>
            <a:r>
              <a:rPr lang="en-GB" sz="1600" dirty="0" err="1">
                <a:latin typeface="Arial" charset="0"/>
                <a:cs typeface="Arial" charset="0"/>
              </a:rPr>
              <a:t>bp</a:t>
            </a:r>
            <a:r>
              <a:rPr lang="en-GB" sz="1600" dirty="0">
                <a:latin typeface="Arial" charset="0"/>
                <a:cs typeface="Arial" charset="0"/>
              </a:rPr>
              <a:t>-&gt;write?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     ZZ_C_WRITE : ZZ_C_READ 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latin typeface="Arial" charset="0"/>
                <a:cs typeface="Arial" charset="0"/>
              </a:rPr>
              <a:t>zzSetReg</a:t>
            </a:r>
            <a:r>
              <a:rPr lang="en-GB" sz="1600" dirty="0">
                <a:latin typeface="Arial" charset="0"/>
                <a:cs typeface="Arial" charset="0"/>
              </a:rPr>
              <a:t>(ZZ_R_CTRL, ZZ_INTR+ZZ_GO);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latin typeface="Arial" charset="0"/>
                <a:cs typeface="Arial" charset="0"/>
              </a:rPr>
              <a:t>	</a:t>
            </a:r>
            <a:r>
              <a:rPr lang="en-GB" sz="1600" dirty="0">
                <a:solidFill>
                  <a:srgbClr val="33CC33"/>
                </a:solidFill>
                <a:latin typeface="Arial" charset="0"/>
                <a:cs typeface="Arial" charset="0"/>
              </a:rPr>
              <a:t>/* </a:t>
            </a:r>
            <a:r>
              <a:rPr lang="en-GB" sz="1600" dirty="0" err="1">
                <a:solidFill>
                  <a:srgbClr val="33CC33"/>
                </a:solidFill>
                <a:latin typeface="Arial" charset="0"/>
                <a:cs typeface="Arial" charset="0"/>
              </a:rPr>
              <a:t>reenable</a:t>
            </a:r>
            <a:r>
              <a:rPr lang="en-GB" sz="1600" dirty="0">
                <a:solidFill>
                  <a:srgbClr val="33CC33"/>
                </a:solidFill>
                <a:latin typeface="Arial" charset="0"/>
                <a:cs typeface="Arial" charset="0"/>
              </a:rPr>
              <a:t> interrupts	*/</a:t>
            </a:r>
          </a:p>
          <a:p>
            <a:pPr marL="391686" indent="-293764" defTabSz="414726">
              <a:lnSpc>
                <a:spcPct val="95000"/>
              </a:lnSpc>
              <a:spcAft>
                <a:spcPts val="249"/>
              </a:spcAft>
              <a:buClr>
                <a:srgbClr val="000000"/>
              </a:buClr>
              <a:tabLst>
                <a:tab pos="2043391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33CC33"/>
                </a:solidFill>
                <a:latin typeface="Arial" charset="0"/>
                <a:cs typeface="Arial" charset="0"/>
              </a:rPr>
              <a:t>	</a:t>
            </a:r>
            <a:r>
              <a:rPr lang="en-GB" sz="1600" dirty="0" err="1">
                <a:solidFill>
                  <a:srgbClr val="33CC33"/>
                </a:solidFill>
                <a:latin typeface="Arial" charset="0"/>
                <a:cs typeface="Arial" charset="0"/>
              </a:rPr>
              <a:t>intr_enable</a:t>
            </a:r>
            <a:r>
              <a:rPr lang="en-GB" sz="1600" dirty="0">
                <a:solidFill>
                  <a:srgbClr val="33CC33"/>
                </a:solidFill>
                <a:latin typeface="Arial" charset="0"/>
                <a:cs typeface="Arial" charset="0"/>
              </a:rPr>
              <a:t>( save );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701280" y="5162809"/>
            <a:ext cx="7879680" cy="119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/>
                <a:cs typeface="Times New Roman"/>
              </a:rPr>
              <a:t>Serious consequences could result if the interrupt handler was called while we were half-way through programming the DMA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" fill="hold"/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" fill="hold"/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3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7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37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7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37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3000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Driver 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Interrupts are usually self-disabling</a:t>
            </a:r>
          </a:p>
          <a:p>
            <a:pPr lvl="1"/>
            <a:r>
              <a:rPr lang="en-US" dirty="0" smtClean="0"/>
              <a:t>CPU may not deliver #2 until #1 is </a:t>
            </a:r>
            <a:r>
              <a:rPr lang="en-US" i="1" dirty="0" smtClean="0"/>
              <a:t>acknowledged</a:t>
            </a:r>
          </a:p>
          <a:p>
            <a:pPr lvl="1"/>
            <a:r>
              <a:rPr lang="en-US" dirty="0" smtClean="0"/>
              <a:t>Interrupt vector PS usually disables causing interrupts</a:t>
            </a:r>
          </a:p>
          <a:p>
            <a:r>
              <a:rPr lang="en-US" dirty="0" smtClean="0"/>
              <a:t>They are restored after servicing is complete</a:t>
            </a:r>
          </a:p>
          <a:p>
            <a:pPr lvl="1"/>
            <a:r>
              <a:rPr lang="en-US" dirty="0" smtClean="0"/>
              <a:t>ISR may explicitly </a:t>
            </a:r>
            <a:r>
              <a:rPr lang="en-US" i="1" dirty="0" smtClean="0"/>
              <a:t>acknowledge</a:t>
            </a:r>
            <a:r>
              <a:rPr lang="en-US" dirty="0" smtClean="0"/>
              <a:t> the interrupt</a:t>
            </a:r>
          </a:p>
          <a:p>
            <a:pPr lvl="1"/>
            <a:r>
              <a:rPr lang="en-US" dirty="0" smtClean="0"/>
              <a:t>Return from ISR will restore previous (enabled) PS</a:t>
            </a:r>
          </a:p>
          <a:p>
            <a:r>
              <a:rPr lang="en-US" dirty="0" smtClean="0"/>
              <a:t>Drivers usually disable during critical sections</a:t>
            </a:r>
          </a:p>
          <a:p>
            <a:pPr lvl="1"/>
            <a:r>
              <a:rPr lang="en-US" dirty="0" smtClean="0"/>
              <a:t>Updating registers used by interrupt handlers</a:t>
            </a:r>
          </a:p>
          <a:p>
            <a:pPr lvl="1"/>
            <a:r>
              <a:rPr lang="en-US" dirty="0" smtClean="0"/>
              <a:t>Updating resources used by interrupt handlers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dirty="0" smtClean="0"/>
              <a:t>Downsides of Disabling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4525963"/>
          </a:xfrm>
        </p:spPr>
        <p:txBody>
          <a:bodyPr/>
          <a:lstStyle/>
          <a:p>
            <a:r>
              <a:rPr lang="en-GB" dirty="0" smtClean="0"/>
              <a:t>Not an option in user mode</a:t>
            </a:r>
          </a:p>
          <a:p>
            <a:pPr lvl="1"/>
            <a:r>
              <a:rPr lang="en-GB" dirty="0" smtClean="0"/>
              <a:t>Requires use of privileged instructions</a:t>
            </a:r>
          </a:p>
          <a:p>
            <a:r>
              <a:rPr lang="en-GB" dirty="0" smtClean="0"/>
              <a:t>Dangerous if improperly used</a:t>
            </a:r>
          </a:p>
          <a:p>
            <a:pPr lvl="1"/>
            <a:r>
              <a:rPr lang="en-GB" dirty="0" smtClean="0"/>
              <a:t>Could disable </a:t>
            </a:r>
            <a:r>
              <a:rPr lang="en-GB" dirty="0" err="1" smtClean="0"/>
              <a:t>preemptive</a:t>
            </a:r>
            <a:r>
              <a:rPr lang="en-GB" dirty="0" smtClean="0"/>
              <a:t> scheduling, disk I/O, etc.</a:t>
            </a:r>
          </a:p>
          <a:p>
            <a:r>
              <a:rPr lang="en-GB" dirty="0" smtClean="0"/>
              <a:t>Delays system response to important interrupts</a:t>
            </a:r>
          </a:p>
          <a:p>
            <a:pPr lvl="1"/>
            <a:r>
              <a:rPr lang="en-GB" dirty="0" smtClean="0"/>
              <a:t>Received data isn’t processed until interrupt serviced</a:t>
            </a:r>
          </a:p>
          <a:p>
            <a:pPr lvl="1"/>
            <a:r>
              <a:rPr lang="en-GB" dirty="0" smtClean="0"/>
              <a:t>Device will sit idle until next operation is initiated</a:t>
            </a:r>
          </a:p>
          <a:p>
            <a:r>
              <a:rPr lang="en-GB" dirty="0" smtClean="0"/>
              <a:t>May prevent safe concurrency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and Resource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Interrupt handlers are not allowed to block</a:t>
            </a:r>
          </a:p>
          <a:p>
            <a:pPr lvl="1"/>
            <a:r>
              <a:rPr lang="en-US" dirty="0" smtClean="0"/>
              <a:t>Only a scheduled process/thread can block</a:t>
            </a:r>
          </a:p>
          <a:p>
            <a:pPr lvl="1"/>
            <a:r>
              <a:rPr lang="en-US" dirty="0" smtClean="0"/>
              <a:t>Interrupts are disabled until call completes</a:t>
            </a:r>
          </a:p>
          <a:p>
            <a:r>
              <a:rPr lang="en-US" dirty="0" smtClean="0"/>
              <a:t>Ideally they should never need to wait</a:t>
            </a:r>
          </a:p>
          <a:p>
            <a:pPr lvl="1"/>
            <a:r>
              <a:rPr lang="en-US" dirty="0" smtClean="0"/>
              <a:t>Needed resources are already allocated</a:t>
            </a:r>
          </a:p>
          <a:p>
            <a:pPr lvl="1"/>
            <a:r>
              <a:rPr lang="en-US" dirty="0" smtClean="0"/>
              <a:t>Operations implemented with lock-free code</a:t>
            </a:r>
          </a:p>
          <a:p>
            <a:r>
              <a:rPr lang="en-US" dirty="0" smtClean="0"/>
              <a:t>Brief spins may be acceptable</a:t>
            </a:r>
          </a:p>
          <a:p>
            <a:pPr lvl="1"/>
            <a:r>
              <a:rPr lang="en-US" dirty="0" smtClean="0"/>
              <a:t>Wait for hardware to acknowledge a command</a:t>
            </a:r>
          </a:p>
          <a:p>
            <a:pPr lvl="1"/>
            <a:r>
              <a:rPr lang="en-US" dirty="0" smtClean="0"/>
              <a:t>Wait for a co-processor to release a lock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Interrupts –</a:t>
            </a:r>
            <a:r>
              <a:rPr lang="en-GB" dirty="0" smtClean="0"/>
              <a:t> When </a:t>
            </a:r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D</a:t>
            </a:r>
            <a:r>
              <a:rPr lang="en-GB" dirty="0" smtClean="0"/>
              <a:t>isable </a:t>
            </a:r>
            <a:r>
              <a:rPr lang="en-GB" dirty="0"/>
              <a:t>T</a:t>
            </a:r>
            <a:r>
              <a:rPr lang="en-GB" dirty="0" smtClean="0"/>
              <a:t>hem</a:t>
            </a:r>
            <a:endParaRPr lang="en-GB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situations </a:t>
            </a:r>
            <a:r>
              <a:rPr lang="en-GB" dirty="0"/>
              <a:t>that involve shared resources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sed </a:t>
            </a:r>
            <a:r>
              <a:rPr lang="en-GB" dirty="0"/>
              <a:t>by both synchronous and interrupt code</a:t>
            </a:r>
            <a:endParaRPr lang="en-GB" dirty="0" smtClean="0"/>
          </a:p>
          <a:p>
            <a:pPr lvl="2"/>
            <a:r>
              <a:rPr lang="en-GB" dirty="0"/>
              <a:t>H</a:t>
            </a:r>
            <a:r>
              <a:rPr lang="en-GB" dirty="0" smtClean="0"/>
              <a:t>ardware </a:t>
            </a:r>
            <a:r>
              <a:rPr lang="en-GB" dirty="0"/>
              <a:t>registers (e.g</a:t>
            </a:r>
            <a:r>
              <a:rPr lang="en-GB" dirty="0" smtClean="0"/>
              <a:t>., </a:t>
            </a:r>
            <a:r>
              <a:rPr lang="en-GB" dirty="0"/>
              <a:t>in a device or clock)</a:t>
            </a:r>
            <a:endParaRPr lang="en-GB" dirty="0" smtClean="0"/>
          </a:p>
          <a:p>
            <a:pPr lvl="2"/>
            <a:r>
              <a:rPr lang="en-GB" dirty="0"/>
              <a:t>C</a:t>
            </a:r>
            <a:r>
              <a:rPr lang="en-GB" dirty="0" smtClean="0"/>
              <a:t>ommunications </a:t>
            </a:r>
            <a:r>
              <a:rPr lang="en-GB" dirty="0"/>
              <a:t>queues and data structures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hat </a:t>
            </a:r>
            <a:r>
              <a:rPr lang="en-GB" dirty="0"/>
              <a:t>also involve non-atomic updates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perations </a:t>
            </a:r>
            <a:r>
              <a:rPr lang="en-GB" dirty="0"/>
              <a:t>that require multiple instructions</a:t>
            </a:r>
            <a:endParaRPr lang="en-GB" dirty="0" smtClean="0"/>
          </a:p>
          <a:p>
            <a:pPr lvl="2"/>
            <a:r>
              <a:rPr lang="en-GB" dirty="0"/>
              <a:t>W</a:t>
            </a:r>
            <a:r>
              <a:rPr lang="en-GB" dirty="0" smtClean="0"/>
              <a:t>here pre-emption </a:t>
            </a:r>
            <a:r>
              <a:rPr lang="en-GB" dirty="0"/>
              <a:t>in mid-operation could lead to data corruption or a deadlock.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ust </a:t>
            </a:r>
            <a:r>
              <a:rPr lang="en-GB" dirty="0"/>
              <a:t>disable interrupts in these critical sections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isable </a:t>
            </a:r>
            <a:r>
              <a:rPr lang="en-GB" dirty="0"/>
              <a:t>them as seldom and as briefly as possible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</a:t>
            </a:r>
            <a:r>
              <a:rPr lang="en-GB" dirty="0" smtClean="0"/>
              <a:t> Is </a:t>
            </a:r>
            <a:r>
              <a:rPr lang="en-GB" dirty="0"/>
              <a:t>a</a:t>
            </a:r>
            <a:r>
              <a:rPr lang="en-GB" dirty="0" smtClean="0"/>
              <a:t> Thread</a:t>
            </a:r>
            <a:r>
              <a:rPr lang="en-GB" dirty="0"/>
              <a:t>?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68400"/>
            <a:ext cx="8229600" cy="4525963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trictly </a:t>
            </a:r>
            <a:r>
              <a:rPr lang="en-GB" dirty="0"/>
              <a:t>a unit of execution/scheduling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thread has its own stack, PC, </a:t>
            </a:r>
            <a:r>
              <a:rPr lang="en-GB" dirty="0" smtClean="0"/>
              <a:t>registers</a:t>
            </a:r>
          </a:p>
          <a:p>
            <a:pPr lvl="1"/>
            <a:r>
              <a:rPr lang="en-GB" dirty="0" smtClean="0"/>
              <a:t>But other resources are shared with other threads</a:t>
            </a:r>
          </a:p>
          <a:p>
            <a:r>
              <a:rPr lang="en-GB" dirty="0"/>
              <a:t>M</a:t>
            </a:r>
            <a:r>
              <a:rPr lang="en-GB" dirty="0" smtClean="0"/>
              <a:t>ultiple </a:t>
            </a:r>
            <a:r>
              <a:rPr lang="en-GB" dirty="0"/>
              <a:t>threads can run in a process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all share the same code and data space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all have access to the same resources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makes the cheaper to create and run</a:t>
            </a:r>
            <a:endParaRPr lang="en-GB" dirty="0" smtClean="0"/>
          </a:p>
          <a:p>
            <a:r>
              <a:rPr lang="en-GB" dirty="0"/>
              <a:t>S</a:t>
            </a:r>
            <a:r>
              <a:rPr lang="en-GB" dirty="0" smtClean="0"/>
              <a:t>haring </a:t>
            </a:r>
            <a:r>
              <a:rPr lang="en-GB" dirty="0"/>
              <a:t>the CPU between multiple threads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ser </a:t>
            </a:r>
            <a:r>
              <a:rPr lang="en-GB" dirty="0"/>
              <a:t>level threads (</a:t>
            </a:r>
            <a:r>
              <a:rPr lang="en-GB" dirty="0" smtClean="0"/>
              <a:t>with voluntary </a:t>
            </a:r>
            <a:r>
              <a:rPr lang="en-GB" dirty="0"/>
              <a:t>yielding)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cheduled </a:t>
            </a:r>
            <a:r>
              <a:rPr lang="en-GB" dirty="0"/>
              <a:t>system threads (</a:t>
            </a:r>
            <a:r>
              <a:rPr lang="en-GB" dirty="0" smtClean="0"/>
              <a:t>with </a:t>
            </a:r>
            <a:r>
              <a:rPr lang="en-GB" dirty="0" err="1" smtClean="0"/>
              <a:t>preemption</a:t>
            </a:r>
            <a:r>
              <a:rPr lang="en-GB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</a:t>
            </a:r>
            <a:r>
              <a:rPr lang="en-GB" dirty="0"/>
              <a:t>C</a:t>
            </a:r>
            <a:r>
              <a:rPr lang="en-GB" dirty="0" smtClean="0"/>
              <a:t>areful </a:t>
            </a:r>
            <a:r>
              <a:rPr lang="en-GB" dirty="0"/>
              <a:t>W</a:t>
            </a:r>
            <a:r>
              <a:rPr lang="en-GB" dirty="0" smtClean="0"/>
              <a:t>ith </a:t>
            </a:r>
            <a:r>
              <a:rPr lang="en-GB" dirty="0"/>
              <a:t>I</a:t>
            </a:r>
            <a:r>
              <a:rPr lang="en-GB" dirty="0" smtClean="0"/>
              <a:t>nterrupts</a:t>
            </a:r>
            <a:endParaRPr lang="en-GB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</a:t>
            </a:r>
            <a:r>
              <a:rPr lang="en-GB" dirty="0" smtClean="0"/>
              <a:t>e </a:t>
            </a:r>
            <a:r>
              <a:rPr lang="en-GB" dirty="0"/>
              <a:t>very sparing in your use of disables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nterrupt </a:t>
            </a:r>
            <a:r>
              <a:rPr lang="en-GB" dirty="0"/>
              <a:t>service time is very costly</a:t>
            </a:r>
            <a:endParaRPr lang="en-GB" dirty="0" smtClean="0"/>
          </a:p>
          <a:p>
            <a:pPr lvl="2"/>
            <a:r>
              <a:rPr lang="en-GB" dirty="0"/>
              <a:t>S</a:t>
            </a:r>
            <a:r>
              <a:rPr lang="en-GB" dirty="0" smtClean="0"/>
              <a:t>cheduled </a:t>
            </a:r>
            <a:r>
              <a:rPr lang="en-GB" dirty="0"/>
              <a:t>processes have been </a:t>
            </a:r>
            <a:r>
              <a:rPr lang="en-GB" dirty="0" err="1"/>
              <a:t>preempted</a:t>
            </a:r>
            <a:endParaRPr lang="en-GB" dirty="0" smtClean="0"/>
          </a:p>
          <a:p>
            <a:pPr lvl="2"/>
            <a:r>
              <a:rPr lang="en-GB" dirty="0"/>
              <a:t>D</a:t>
            </a:r>
            <a:r>
              <a:rPr lang="en-GB" dirty="0" smtClean="0"/>
              <a:t>evices </a:t>
            </a:r>
            <a:r>
              <a:rPr lang="en-GB" dirty="0"/>
              <a:t>may be idle, awaiting new instructions</a:t>
            </a:r>
            <a:endParaRPr lang="en-GB" dirty="0" smtClean="0"/>
          </a:p>
          <a:p>
            <a:pPr lvl="2"/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system will be less responsive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isable </a:t>
            </a:r>
            <a:r>
              <a:rPr lang="en-GB" dirty="0"/>
              <a:t>as few interrupts as possible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isable </a:t>
            </a:r>
            <a:r>
              <a:rPr lang="en-GB" dirty="0"/>
              <a:t>them as briefly as possible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nterrupt </a:t>
            </a:r>
            <a:r>
              <a:rPr lang="en-GB" dirty="0"/>
              <a:t>routines cannot block or yield the CPU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are not a scheduled thread that can block/run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annot </a:t>
            </a:r>
            <a:r>
              <a:rPr lang="en-GB" dirty="0"/>
              <a:t>do resource allocations that might block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annot </a:t>
            </a:r>
            <a:r>
              <a:rPr lang="en-GB" dirty="0"/>
              <a:t>do synchronization operations that might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Interrupt Disables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Effectiveness/Correctness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Ineffective against multiprocessor/device parallelism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usable by kernel mode code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Progress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Deadlock risk (if handler can block for resources)</a:t>
            </a:r>
          </a:p>
          <a:p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Pretty good (assuming disables are brief)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One instruction, much cheaper than system call</a:t>
            </a:r>
          </a:p>
          <a:p>
            <a:pPr lvl="1"/>
            <a:r>
              <a:rPr lang="en-US" dirty="0" smtClean="0"/>
              <a:t>Long disables may impact system performance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Possible Solutions</a:t>
            </a:r>
            <a:endParaRPr lang="en-GB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/>
              <a:t>A</a:t>
            </a:r>
            <a:r>
              <a:rPr lang="en-GB" sz="2800" dirty="0" smtClean="0"/>
              <a:t>void </a:t>
            </a:r>
            <a:r>
              <a:rPr lang="en-GB" sz="2800" dirty="0"/>
              <a:t>shared data whenever possible</a:t>
            </a:r>
            <a:endParaRPr lang="en-GB" sz="2800" dirty="0" smtClean="0"/>
          </a:p>
          <a:p>
            <a:r>
              <a:rPr lang="en-GB" sz="2800" dirty="0"/>
              <a:t>E</a:t>
            </a:r>
            <a:r>
              <a:rPr lang="en-GB" sz="2800" dirty="0" smtClean="0"/>
              <a:t>liminate </a:t>
            </a:r>
            <a:r>
              <a:rPr lang="en-GB" sz="2800" dirty="0"/>
              <a:t>critical sections </a:t>
            </a:r>
            <a:r>
              <a:rPr lang="en-GB" sz="2800" dirty="0" smtClean="0"/>
              <a:t>with atomic </a:t>
            </a:r>
            <a:r>
              <a:rPr lang="en-GB" sz="2800" dirty="0"/>
              <a:t>instructions</a:t>
            </a:r>
            <a:endParaRPr lang="en-GB" sz="2800" dirty="0" smtClean="0"/>
          </a:p>
          <a:p>
            <a:pPr lvl="1"/>
            <a:r>
              <a:rPr lang="en-GB" sz="2400" dirty="0"/>
              <a:t>A</a:t>
            </a:r>
            <a:r>
              <a:rPr lang="en-GB" sz="2400" dirty="0" smtClean="0"/>
              <a:t>tomic </a:t>
            </a:r>
            <a:r>
              <a:rPr lang="en-GB" sz="2400" dirty="0"/>
              <a:t>(</a:t>
            </a:r>
            <a:r>
              <a:rPr lang="en-GB" sz="2400" dirty="0" err="1"/>
              <a:t>uninteruptable</a:t>
            </a:r>
            <a:r>
              <a:rPr lang="en-GB" sz="2400" dirty="0"/>
              <a:t>) read/modify/write operations</a:t>
            </a:r>
            <a:endParaRPr lang="en-GB" sz="2400" dirty="0" smtClean="0"/>
          </a:p>
          <a:p>
            <a:pPr lvl="1"/>
            <a:r>
              <a:rPr lang="en-GB" sz="2400" dirty="0"/>
              <a:t>C</a:t>
            </a:r>
            <a:r>
              <a:rPr lang="en-GB" sz="2400" dirty="0" smtClean="0"/>
              <a:t>an </a:t>
            </a:r>
            <a:r>
              <a:rPr lang="en-GB" sz="2400" dirty="0"/>
              <a:t>be applied to 1-8 contiguous bytes</a:t>
            </a:r>
            <a:endParaRPr lang="en-GB" sz="2400" dirty="0" smtClean="0"/>
          </a:p>
          <a:p>
            <a:pPr lvl="1"/>
            <a:r>
              <a:rPr lang="en-GB" sz="2400" dirty="0"/>
              <a:t>S</a:t>
            </a:r>
            <a:r>
              <a:rPr lang="en-GB" sz="2400" dirty="0" smtClean="0"/>
              <a:t>imple</a:t>
            </a:r>
            <a:r>
              <a:rPr lang="en-GB" sz="2400" dirty="0"/>
              <a:t>: increment/decrement, and/or/</a:t>
            </a:r>
            <a:r>
              <a:rPr lang="en-GB" sz="2400" dirty="0" err="1"/>
              <a:t>xor</a:t>
            </a:r>
            <a:endParaRPr lang="en-GB" sz="2400" dirty="0" smtClean="0"/>
          </a:p>
          <a:p>
            <a:pPr lvl="1"/>
            <a:r>
              <a:rPr lang="en-GB" sz="2400" dirty="0"/>
              <a:t>C</a:t>
            </a:r>
            <a:r>
              <a:rPr lang="en-GB" sz="2400" dirty="0" smtClean="0"/>
              <a:t>omplex</a:t>
            </a:r>
            <a:r>
              <a:rPr lang="en-GB" sz="2400" dirty="0"/>
              <a:t>: test-and-set, exchange, compare-and-swap</a:t>
            </a:r>
            <a:endParaRPr lang="en-GB" sz="2400" dirty="0" smtClean="0"/>
          </a:p>
          <a:p>
            <a:r>
              <a:rPr lang="en-GB" sz="2800" dirty="0"/>
              <a:t>U</a:t>
            </a:r>
            <a:r>
              <a:rPr lang="en-GB" sz="2800" dirty="0" smtClean="0"/>
              <a:t>se </a:t>
            </a:r>
            <a:r>
              <a:rPr lang="en-GB" sz="2800" dirty="0"/>
              <a:t>atomic instructions to implement locks </a:t>
            </a:r>
            <a:endParaRPr lang="en-GB" sz="2800" dirty="0" smtClean="0"/>
          </a:p>
          <a:p>
            <a:pPr lvl="1"/>
            <a:r>
              <a:rPr lang="en-GB" sz="2400" dirty="0"/>
              <a:t>U</a:t>
            </a:r>
            <a:r>
              <a:rPr lang="en-GB" sz="2400" dirty="0" smtClean="0"/>
              <a:t>se </a:t>
            </a:r>
            <a:r>
              <a:rPr lang="en-GB" sz="2400" dirty="0"/>
              <a:t>the lock operations to protect critical </a:t>
            </a:r>
            <a:r>
              <a:rPr lang="en-GB" sz="2400" dirty="0" smtClean="0"/>
              <a:t>sections</a:t>
            </a:r>
          </a:p>
          <a:p>
            <a:r>
              <a:rPr lang="en-GB" dirty="0" smtClean="0"/>
              <a:t>We’ll cover this in the next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</a:t>
            </a:r>
            <a:r>
              <a:rPr lang="en-GB" dirty="0" smtClean="0"/>
              <a:t> Should You Use Processes?</a:t>
            </a:r>
            <a:endParaRPr lang="en-GB" dirty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run multiple </a:t>
            </a:r>
            <a:r>
              <a:rPr lang="en-GB" dirty="0"/>
              <a:t>distinct programs</a:t>
            </a:r>
            <a:endParaRPr lang="en-GB" dirty="0" smtClean="0"/>
          </a:p>
          <a:p>
            <a:r>
              <a:rPr lang="en-GB" dirty="0" smtClean="0"/>
              <a:t>When creation</a:t>
            </a:r>
            <a:r>
              <a:rPr lang="en-GB" dirty="0"/>
              <a:t>/destruction are rare events</a:t>
            </a:r>
            <a:endParaRPr lang="en-GB" dirty="0" smtClean="0"/>
          </a:p>
          <a:p>
            <a:r>
              <a:rPr lang="en-GB" dirty="0" smtClean="0"/>
              <a:t>When running </a:t>
            </a:r>
            <a:r>
              <a:rPr lang="en-GB" dirty="0"/>
              <a:t>agents with distinct privileges</a:t>
            </a:r>
            <a:endParaRPr lang="en-GB" dirty="0" smtClean="0"/>
          </a:p>
          <a:p>
            <a:r>
              <a:rPr lang="en-GB" dirty="0" smtClean="0"/>
              <a:t>When there are limited </a:t>
            </a:r>
            <a:r>
              <a:rPr lang="en-GB" dirty="0"/>
              <a:t>interactions and shared resources</a:t>
            </a:r>
            <a:endParaRPr lang="en-GB" dirty="0" smtClean="0"/>
          </a:p>
          <a:p>
            <a:r>
              <a:rPr lang="en-GB" dirty="0" smtClean="0"/>
              <a:t>To prevent </a:t>
            </a:r>
            <a:r>
              <a:rPr lang="en-GB" dirty="0"/>
              <a:t>interference between</a:t>
            </a:r>
            <a:r>
              <a:rPr lang="en-GB" dirty="0" smtClean="0"/>
              <a:t> executing interpreters</a:t>
            </a:r>
          </a:p>
          <a:p>
            <a:r>
              <a:rPr lang="en-GB" dirty="0" smtClean="0"/>
              <a:t>To firewall </a:t>
            </a:r>
            <a:r>
              <a:rPr lang="en-GB" dirty="0"/>
              <a:t>one from failures of the other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Should You Use Threads?</a:t>
            </a:r>
            <a:endParaRPr lang="en-GB" dirty="0"/>
          </a:p>
        </p:txBody>
      </p:sp>
      <p:sp>
        <p:nvSpPr>
          <p:cNvPr id="134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parallel </a:t>
            </a:r>
            <a:r>
              <a:rPr lang="en-GB" dirty="0"/>
              <a:t>activities </a:t>
            </a:r>
            <a:r>
              <a:rPr lang="en-GB" u="sng" dirty="0"/>
              <a:t>in a single program</a:t>
            </a:r>
            <a:endParaRPr lang="en-GB" u="sng" dirty="0" smtClean="0"/>
          </a:p>
          <a:p>
            <a:r>
              <a:rPr lang="en-GB" dirty="0" smtClean="0"/>
              <a:t>When there is frequent </a:t>
            </a:r>
            <a:r>
              <a:rPr lang="en-GB" dirty="0"/>
              <a:t>creation and destruction</a:t>
            </a:r>
            <a:endParaRPr lang="en-GB" dirty="0" smtClean="0"/>
          </a:p>
          <a:p>
            <a:r>
              <a:rPr lang="en-GB" dirty="0" smtClean="0"/>
              <a:t>When all </a:t>
            </a:r>
            <a:r>
              <a:rPr lang="en-GB" dirty="0"/>
              <a:t>can run with same privileges</a:t>
            </a:r>
            <a:endParaRPr lang="en-GB" dirty="0" smtClean="0"/>
          </a:p>
          <a:p>
            <a:r>
              <a:rPr lang="en-GB" dirty="0" smtClean="0"/>
              <a:t>When they </a:t>
            </a:r>
            <a:r>
              <a:rPr lang="en-GB" dirty="0"/>
              <a:t>need to share resources</a:t>
            </a:r>
            <a:endParaRPr lang="en-GB" dirty="0" smtClean="0"/>
          </a:p>
          <a:p>
            <a:r>
              <a:rPr lang="en-GB" dirty="0" smtClean="0"/>
              <a:t>When they </a:t>
            </a:r>
            <a:r>
              <a:rPr lang="en-GB" dirty="0"/>
              <a:t>exchange many messages/signals</a:t>
            </a:r>
            <a:endParaRPr lang="en-GB" dirty="0" smtClean="0"/>
          </a:p>
          <a:p>
            <a:r>
              <a:rPr lang="en-GB" dirty="0" smtClean="0"/>
              <a:t>When you don’t need </a:t>
            </a:r>
            <a:r>
              <a:rPr lang="en-GB" dirty="0"/>
              <a:t>to protect</a:t>
            </a:r>
            <a:r>
              <a:rPr lang="en-GB" dirty="0" smtClean="0"/>
              <a:t> them from </a:t>
            </a:r>
            <a:r>
              <a:rPr lang="en-GB" dirty="0"/>
              <a:t>each other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Processes vs.</a:t>
            </a:r>
            <a:r>
              <a:rPr lang="en-GB" sz="4000" dirty="0" smtClean="0"/>
              <a:t> </a:t>
            </a:r>
            <a:r>
              <a:rPr lang="en-GB" sz="4000" dirty="0"/>
              <a:t>T</a:t>
            </a:r>
            <a:r>
              <a:rPr lang="en-GB" sz="4000" dirty="0" smtClean="0"/>
              <a:t>hreads </a:t>
            </a:r>
            <a:r>
              <a:rPr lang="en-GB" sz="4000" dirty="0"/>
              <a:t>–</a:t>
            </a:r>
            <a:r>
              <a:rPr lang="en-GB" sz="4000" dirty="0" smtClean="0"/>
              <a:t> Trade</a:t>
            </a:r>
            <a:r>
              <a:rPr lang="en-GB" sz="4000" dirty="0"/>
              <a:t>-offs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you use multiple processes</a:t>
            </a:r>
            <a:endParaRPr lang="en-GB" dirty="0" smtClean="0"/>
          </a:p>
          <a:p>
            <a:pPr lvl="1"/>
            <a:r>
              <a:rPr lang="en-GB" dirty="0"/>
              <a:t>Y</a:t>
            </a:r>
            <a:r>
              <a:rPr lang="en-GB" dirty="0" smtClean="0"/>
              <a:t>our </a:t>
            </a:r>
            <a:r>
              <a:rPr lang="en-GB" dirty="0"/>
              <a:t>application may run much more slowly</a:t>
            </a:r>
            <a:endParaRPr lang="en-GB" dirty="0" smtClean="0"/>
          </a:p>
          <a:p>
            <a:pPr lvl="1"/>
            <a:r>
              <a:rPr lang="en-GB" dirty="0" smtClean="0"/>
              <a:t>It </a:t>
            </a:r>
            <a:r>
              <a:rPr lang="en-GB" dirty="0"/>
              <a:t>may be difficult to share some resources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you use multiple threads</a:t>
            </a:r>
            <a:endParaRPr lang="en-GB" dirty="0" smtClean="0"/>
          </a:p>
          <a:p>
            <a:pPr lvl="1"/>
            <a:r>
              <a:rPr lang="en-GB" dirty="0"/>
              <a:t>Y</a:t>
            </a:r>
            <a:r>
              <a:rPr lang="en-GB" dirty="0" smtClean="0"/>
              <a:t>ou </a:t>
            </a:r>
            <a:r>
              <a:rPr lang="en-GB" dirty="0"/>
              <a:t>will have to create and manage them</a:t>
            </a:r>
            <a:endParaRPr lang="en-GB" dirty="0" smtClean="0"/>
          </a:p>
          <a:p>
            <a:pPr lvl="1"/>
            <a:r>
              <a:rPr lang="en-GB" dirty="0"/>
              <a:t>Y</a:t>
            </a:r>
            <a:r>
              <a:rPr lang="en-GB" dirty="0" smtClean="0"/>
              <a:t>ou </a:t>
            </a:r>
            <a:r>
              <a:rPr lang="en-GB" dirty="0"/>
              <a:t>will have serialize resource use</a:t>
            </a:r>
            <a:endParaRPr lang="en-GB" dirty="0" smtClean="0"/>
          </a:p>
          <a:p>
            <a:pPr lvl="1"/>
            <a:r>
              <a:rPr lang="en-GB" dirty="0"/>
              <a:t>Y</a:t>
            </a:r>
            <a:r>
              <a:rPr lang="en-GB" dirty="0" smtClean="0"/>
              <a:t>our </a:t>
            </a:r>
            <a:r>
              <a:rPr lang="en-GB" dirty="0"/>
              <a:t>program will be more complex to write</a:t>
            </a:r>
          </a:p>
          <a:p>
            <a:r>
              <a:rPr lang="en-GB" dirty="0" smtClean="0"/>
              <a:t>TANSTAAFL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</a:t>
            </a:r>
            <a:r>
              <a:rPr lang="en-GB" dirty="0" smtClean="0"/>
              <a:t> State </a:t>
            </a:r>
            <a:r>
              <a:rPr lang="en-GB" dirty="0"/>
              <a:t>and</a:t>
            </a:r>
            <a:r>
              <a:rPr lang="en-GB" dirty="0" smtClean="0"/>
              <a:t> Thread </a:t>
            </a:r>
            <a:r>
              <a:rPr lang="en-GB" dirty="0"/>
              <a:t>S</a:t>
            </a:r>
            <a:r>
              <a:rPr lang="en-GB" dirty="0" smtClean="0"/>
              <a:t>tacks</a:t>
            </a:r>
            <a:endParaRPr lang="en-GB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thread has its own registers, PS, PC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thread must have its own stack area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aximum stack size </a:t>
            </a:r>
            <a:r>
              <a:rPr lang="en-GB" dirty="0"/>
              <a:t>specified when thread is created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process can contain many threads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cannot all grow towards a single hole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hread </a:t>
            </a:r>
            <a:r>
              <a:rPr lang="en-GB" dirty="0"/>
              <a:t>creator must know </a:t>
            </a:r>
            <a:r>
              <a:rPr lang="en-GB" dirty="0" smtClean="0"/>
              <a:t>max </a:t>
            </a:r>
            <a:r>
              <a:rPr lang="en-GB" dirty="0"/>
              <a:t>required stack size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tack </a:t>
            </a:r>
            <a:r>
              <a:rPr lang="en-GB" dirty="0"/>
              <a:t>space must be </a:t>
            </a:r>
            <a:r>
              <a:rPr lang="en-GB" dirty="0" smtClean="0"/>
              <a:t>reclaimed </a:t>
            </a:r>
            <a:r>
              <a:rPr lang="en-GB" dirty="0"/>
              <a:t>when thread exits</a:t>
            </a:r>
            <a:endParaRPr lang="en-GB" dirty="0" smtClean="0"/>
          </a:p>
          <a:p>
            <a:r>
              <a:rPr lang="en-GB" dirty="0"/>
              <a:t>P</a:t>
            </a:r>
            <a:r>
              <a:rPr lang="en-GB" dirty="0" smtClean="0"/>
              <a:t>rocedure </a:t>
            </a:r>
            <a:r>
              <a:rPr lang="en-GB" dirty="0"/>
              <a:t>linkage conventions </a:t>
            </a:r>
            <a:r>
              <a:rPr lang="en-GB" dirty="0" smtClean="0"/>
              <a:t>are unchanged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51482</TotalTime>
  <Words>3590</Words>
  <Application>Microsoft Macintosh PowerPoint</Application>
  <PresentationFormat>On-screen Show (4:3)</PresentationFormat>
  <Paragraphs>594</Paragraphs>
  <Slides>52</Slides>
  <Notes>21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Default Theme</vt:lpstr>
      <vt:lpstr>Operating System Principles: Threads, IPC, and Synchronization CS 111 Operating Systems  Peter Reiher </vt:lpstr>
      <vt:lpstr>Outline</vt:lpstr>
      <vt:lpstr>Threads</vt:lpstr>
      <vt:lpstr>Why Not Just Processes?</vt:lpstr>
      <vt:lpstr>What Is a Thread?</vt:lpstr>
      <vt:lpstr>When Should You Use Processes?</vt:lpstr>
      <vt:lpstr>When Should You Use Threads?</vt:lpstr>
      <vt:lpstr>Processes vs. Threads – Trade-offs</vt:lpstr>
      <vt:lpstr>Thread State and Thread Stacks</vt:lpstr>
      <vt:lpstr>UNIX Process Stack Space Management</vt:lpstr>
      <vt:lpstr>Thread Stack Allocation</vt:lpstr>
      <vt:lpstr>Inter-Process Communication</vt:lpstr>
      <vt:lpstr>Goals for IPC Mechanisms</vt:lpstr>
      <vt:lpstr>OS Support For IPC</vt:lpstr>
      <vt:lpstr>IPC: Synchronous and Asynchronous</vt:lpstr>
      <vt:lpstr>Typical IPC Operations</vt:lpstr>
      <vt:lpstr>IPC: Messages vs. Streams</vt:lpstr>
      <vt:lpstr>IPC and Flow Control</vt:lpstr>
      <vt:lpstr>IPC Reliability and Robustness</vt:lpstr>
      <vt:lpstr>Reliability Options</vt:lpstr>
      <vt:lpstr>Some Styles of IPC</vt:lpstr>
      <vt:lpstr>Pipelines</vt:lpstr>
      <vt:lpstr>Sockets</vt:lpstr>
      <vt:lpstr>Mailboxes and Named Pipes</vt:lpstr>
      <vt:lpstr>Shared Memory</vt:lpstr>
      <vt:lpstr>Synchronization</vt:lpstr>
      <vt:lpstr>The Benefits of Parallelism</vt:lpstr>
      <vt:lpstr>Why Is There a Problem?</vt:lpstr>
      <vt:lpstr>Synchronization Problems</vt:lpstr>
      <vt:lpstr>Race Conditions</vt:lpstr>
      <vt:lpstr>Non-Deterministic Execution</vt:lpstr>
      <vt:lpstr>What Is “Synchronization”?</vt:lpstr>
      <vt:lpstr>The Critical Section Problem</vt:lpstr>
      <vt:lpstr>Reentrant &amp; MultiThread-safe Code</vt:lpstr>
      <vt:lpstr>Critical Section Example 1:  Updating a File</vt:lpstr>
      <vt:lpstr>Critical Section Example 2: Re-entrant Signals</vt:lpstr>
      <vt:lpstr>Critical Section Example 3:   Multithreaded Banking Code</vt:lpstr>
      <vt:lpstr>Even A Single Instruction Can  Contain a Critical Section</vt:lpstr>
      <vt:lpstr>Why Is This a Critical Section?</vt:lpstr>
      <vt:lpstr>These Kinds of Interleavings  Seem Pretty Unlikely</vt:lpstr>
      <vt:lpstr>Critical Sections and Mutual Exclusion</vt:lpstr>
      <vt:lpstr>One Solution: Interrupt Disables</vt:lpstr>
      <vt:lpstr>What Happens During an Interrupt?</vt:lpstr>
      <vt:lpstr>Preventing Preemption</vt:lpstr>
      <vt:lpstr>Preventing Driver Reentrancy</vt:lpstr>
      <vt:lpstr>Preventing Driver Reentrancy</vt:lpstr>
      <vt:lpstr>Downsides of Disabling Interrupts</vt:lpstr>
      <vt:lpstr>Interrupts and Resource Allocation</vt:lpstr>
      <vt:lpstr>Interrupts – When To Disable Them</vt:lpstr>
      <vt:lpstr>Be Careful With Interrupts</vt:lpstr>
      <vt:lpstr>Evaluating Interrupt Disables</vt:lpstr>
      <vt:lpstr>Other Possible Solutions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62</cp:revision>
  <cp:lastPrinted>2014-01-03T23:50:58Z</cp:lastPrinted>
  <dcterms:created xsi:type="dcterms:W3CDTF">2016-10-11T03:20:54Z</dcterms:created>
  <dcterms:modified xsi:type="dcterms:W3CDTF">2016-10-11T03:24:15Z</dcterms:modified>
</cp:coreProperties>
</file>