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259" r:id="rId3"/>
    <p:sldId id="266" r:id="rId4"/>
    <p:sldId id="310" r:id="rId5"/>
    <p:sldId id="315" r:id="rId6"/>
    <p:sldId id="311" r:id="rId7"/>
    <p:sldId id="312" r:id="rId8"/>
    <p:sldId id="267" r:id="rId9"/>
    <p:sldId id="316" r:id="rId10"/>
    <p:sldId id="313" r:id="rId11"/>
    <p:sldId id="308" r:id="rId12"/>
    <p:sldId id="309" r:id="rId13"/>
    <p:sldId id="270" r:id="rId14"/>
    <p:sldId id="304" r:id="rId15"/>
    <p:sldId id="305" r:id="rId16"/>
    <p:sldId id="307" r:id="rId17"/>
    <p:sldId id="269" r:id="rId18"/>
    <p:sldId id="276" r:id="rId19"/>
    <p:sldId id="265" r:id="rId20"/>
    <p:sldId id="271" r:id="rId21"/>
    <p:sldId id="291" r:id="rId22"/>
    <p:sldId id="279" r:id="rId23"/>
    <p:sldId id="272" r:id="rId24"/>
    <p:sldId id="273" r:id="rId25"/>
    <p:sldId id="277" r:id="rId26"/>
    <p:sldId id="314" r:id="rId27"/>
    <p:sldId id="317" r:id="rId28"/>
    <p:sldId id="278" r:id="rId29"/>
    <p:sldId id="260" r:id="rId30"/>
    <p:sldId id="261" r:id="rId31"/>
    <p:sldId id="280" r:id="rId32"/>
    <p:sldId id="281" r:id="rId33"/>
    <p:sldId id="282" r:id="rId34"/>
    <p:sldId id="283" r:id="rId35"/>
    <p:sldId id="284" r:id="rId36"/>
    <p:sldId id="262" r:id="rId37"/>
    <p:sldId id="263" r:id="rId38"/>
    <p:sldId id="285" r:id="rId39"/>
    <p:sldId id="264" r:id="rId40"/>
    <p:sldId id="286" r:id="rId41"/>
    <p:sldId id="287" r:id="rId42"/>
    <p:sldId id="296" r:id="rId43"/>
    <p:sldId id="297" r:id="rId44"/>
    <p:sldId id="298" r:id="rId45"/>
    <p:sldId id="299" r:id="rId46"/>
    <p:sldId id="290" r:id="rId47"/>
    <p:sldId id="294" r:id="rId48"/>
    <p:sldId id="295" r:id="rId4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D188E-E8C9-4083-954D-06C5A52814EE}" type="slidenum">
              <a:rPr lang="en-US"/>
              <a:pPr/>
              <a:t>28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10/10/16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8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Mutual Exclusion and Asynchronous Completion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CPU instructions are uninterruptable</a:t>
            </a:r>
          </a:p>
          <a:p>
            <a:r>
              <a:rPr lang="en-GB" sz="2800" dirty="0" smtClean="0"/>
              <a:t>What can they do?</a:t>
            </a:r>
            <a:endParaRPr lang="en-GB" dirty="0" smtClean="0"/>
          </a:p>
          <a:p>
            <a:pPr lvl="1"/>
            <a:r>
              <a:rPr lang="en-GB" sz="2400" dirty="0" smtClean="0"/>
              <a:t>Read/modify/write operations</a:t>
            </a:r>
          </a:p>
          <a:p>
            <a:pPr lvl="1"/>
            <a:r>
              <a:rPr lang="en-GB" sz="2400" dirty="0" smtClean="0"/>
              <a:t>Can be applied to 1-8 contiguous bytes</a:t>
            </a:r>
          </a:p>
          <a:p>
            <a:pPr lvl="1"/>
            <a:r>
              <a:rPr lang="en-GB" sz="2400" dirty="0" smtClean="0"/>
              <a:t>Simple: increment/decrement, and/or/</a:t>
            </a:r>
            <a:r>
              <a:rPr lang="en-GB" sz="2400" dirty="0" err="1" smtClean="0"/>
              <a:t>xor</a:t>
            </a:r>
            <a:endParaRPr lang="en-GB" sz="2400" dirty="0" smtClean="0"/>
          </a:p>
          <a:p>
            <a:pPr lvl="1"/>
            <a:r>
              <a:rPr lang="en-GB" sz="2400" dirty="0" smtClean="0"/>
              <a:t>Complex: test-and-set, exchange, compare-and-swap</a:t>
            </a:r>
          </a:p>
          <a:p>
            <a:r>
              <a:rPr lang="en-GB" sz="2800" dirty="0" smtClean="0"/>
              <a:t>Either do entire critical section in one atomic instruction</a:t>
            </a:r>
          </a:p>
          <a:p>
            <a:r>
              <a:rPr lang="en-GB" sz="2800" dirty="0" smtClean="0"/>
              <a:t>Or use atomic instructions to implement locks </a:t>
            </a:r>
          </a:p>
          <a:p>
            <a:pPr lvl="1"/>
            <a:r>
              <a:rPr lang="en-GB" sz="2400" dirty="0" smtClean="0"/>
              <a:t>Use the lock operations to protect critical sections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7800" y="542422"/>
            <a:ext cx="46945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Atomic Instructions – Test and Set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i="1" smtClean="0">
                <a:latin typeface="Times New Roman" pitchFamily="-107" charset="0"/>
                <a:ea typeface="ＭＳ Ｐゴシック" pitchFamily="-107" charset="-128"/>
              </a:rPr>
              <a:t>A C description of a machine language instruction</a:t>
            </a:r>
          </a:p>
          <a:p>
            <a:endParaRPr lang="en-US" smtClean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503238" y="2679700"/>
            <a:ext cx="8429625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bool</a:t>
            </a:r>
            <a:r>
              <a:rPr lang="en-GB" dirty="0"/>
              <a:t> TS( char *</a:t>
            </a:r>
            <a:r>
              <a:rPr lang="en-GB" dirty="0" err="1"/>
              <a:t>p</a:t>
            </a:r>
            <a:r>
              <a:rPr lang="en-GB" dirty="0"/>
              <a:t>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bool</a:t>
            </a:r>
            <a:r>
              <a:rPr lang="en-GB" dirty="0"/>
              <a:t> </a:t>
            </a:r>
            <a:r>
              <a:rPr lang="en-GB" dirty="0" err="1"/>
              <a:t>rc</a:t>
            </a:r>
            <a:r>
              <a:rPr lang="en-GB" dirty="0"/>
              <a:t>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rc</a:t>
            </a:r>
            <a:r>
              <a:rPr lang="en-GB" dirty="0"/>
              <a:t> = *</a:t>
            </a:r>
            <a:r>
              <a:rPr lang="en-GB" dirty="0" err="1"/>
              <a:t>p</a:t>
            </a:r>
            <a:r>
              <a:rPr lang="en-GB" dirty="0"/>
              <a:t>;			/* note the current value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*</a:t>
            </a:r>
            <a:r>
              <a:rPr lang="en-GB" dirty="0" err="1"/>
              <a:t>p</a:t>
            </a:r>
            <a:r>
              <a:rPr lang="en-GB" dirty="0"/>
              <a:t> = TRUE;		/* set the value to be TRUE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return </a:t>
            </a:r>
            <a:r>
              <a:rPr lang="en-GB" dirty="0" err="1"/>
              <a:t>rc</a:t>
            </a:r>
            <a:r>
              <a:rPr lang="en-GB" dirty="0"/>
              <a:t>;			/* return the value before we set it	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if !</a:t>
            </a:r>
            <a:r>
              <a:rPr lang="en-GB" dirty="0" err="1"/>
              <a:t>TS(flag</a:t>
            </a:r>
            <a:r>
              <a:rPr lang="en-GB" dirty="0"/>
              <a:t>)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	/* We have control of the critical section!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Atomic Instructions – Compare </a:t>
            </a:r>
            <a:br>
              <a:rPr lang="en-US" smtClean="0">
                <a:latin typeface="Times New Roman" pitchFamily="-107" charset="0"/>
                <a:ea typeface="ＭＳ Ｐゴシック" pitchFamily="-107" charset="-128"/>
              </a:rPr>
            </a:b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and Swap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i="1" smtClean="0">
                <a:latin typeface="Times New Roman" pitchFamily="-107" charset="0"/>
                <a:ea typeface="ＭＳ Ｐゴシック" pitchFamily="-107" charset="-128"/>
              </a:rPr>
              <a:t>Again, a C description of machine instruction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457200" y="2192338"/>
            <a:ext cx="85026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bool compare_and_swap( int *p, int old, int new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(*p == old) {	/* see if value has been changed	*/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*p = new;		/* if not, set it to new value		*/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TRUE);	/* tell caller he succeeded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 else			/* value has been changed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return( FALSE);	/* tell caller he failed			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(compare_and_swap(flag,UNUSED,IN_USE)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/* I got the critical section!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 else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/* I didn’t get it. 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8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 err="1" smtClean="0"/>
              <a:t>Preventimg</a:t>
            </a:r>
            <a:r>
              <a:rPr lang="en-US" dirty="0" smtClean="0"/>
              <a:t> </a:t>
            </a:r>
            <a:r>
              <a:rPr lang="en-US" dirty="0" smtClean="0"/>
              <a:t>Concurrency Via </a:t>
            </a:r>
            <a:br>
              <a:rPr lang="en-US" dirty="0" smtClean="0"/>
            </a:br>
            <a:r>
              <a:rPr lang="en-US" dirty="0" smtClean="0"/>
              <a:t>Atomic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CPU instructions are hardware-atomic</a:t>
            </a:r>
          </a:p>
          <a:p>
            <a:pPr lvl="1"/>
            <a:r>
              <a:rPr lang="en-US" dirty="0" smtClean="0"/>
              <a:t>So if you can squeeze a critical section into one instruction, no concurrency problems</a:t>
            </a:r>
          </a:p>
          <a:p>
            <a:r>
              <a:rPr lang="en-US" dirty="0" smtClean="0"/>
              <a:t>What can you do in one instruction?</a:t>
            </a:r>
          </a:p>
          <a:p>
            <a:pPr lvl="1"/>
            <a:r>
              <a:rPr lang="en-US" dirty="0" smtClean="0"/>
              <a:t>Simple operations like read/</a:t>
            </a:r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Some slightly more complex operations</a:t>
            </a:r>
            <a:endParaRPr lang="en-US" dirty="0" smtClean="0"/>
          </a:p>
          <a:p>
            <a:pPr lvl="1"/>
            <a:r>
              <a:rPr lang="en-US" dirty="0" smtClean="0"/>
              <a:t>With careful design, some data structures can be implemented this way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Unusable for complex critical sections</a:t>
            </a:r>
          </a:p>
          <a:p>
            <a:pPr lvl="1"/>
            <a:r>
              <a:rPr lang="en-US" dirty="0" smtClean="0"/>
              <a:t>Unusable as a waiting mechanism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Multi-thread safe data structures and operations</a:t>
            </a:r>
          </a:p>
          <a:p>
            <a:pPr lvl="1"/>
            <a:r>
              <a:rPr lang="en-US" dirty="0" smtClean="0"/>
              <a:t>An alternative to</a:t>
            </a:r>
            <a:r>
              <a:rPr lang="en-US" dirty="0" smtClean="0"/>
              <a:t> locking or disabling interrupts</a:t>
            </a:r>
          </a:p>
          <a:p>
            <a:r>
              <a:rPr lang="en-US" dirty="0" smtClean="0"/>
              <a:t>How do they work?</a:t>
            </a:r>
          </a:p>
          <a:p>
            <a:pPr lvl="1"/>
            <a:r>
              <a:rPr lang="en-US" dirty="0" smtClean="0"/>
              <a:t>Carefully program data structure to perform critical operations with one instruction</a:t>
            </a:r>
          </a:p>
          <a:p>
            <a:r>
              <a:rPr lang="en-US" dirty="0" smtClean="0"/>
              <a:t>Allows:</a:t>
            </a:r>
          </a:p>
          <a:p>
            <a:pPr lvl="1"/>
            <a:r>
              <a:rPr lang="en-US" dirty="0" smtClean="0"/>
              <a:t>Single reader/writer </a:t>
            </a:r>
            <a:r>
              <a:rPr lang="en-US" dirty="0" smtClean="0"/>
              <a:t>with ordinary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Multi-reader/writer </a:t>
            </a:r>
            <a:r>
              <a:rPr lang="en-US" dirty="0" smtClean="0"/>
              <a:t>with atomic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All-or-none and before-or-after semantics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Unusable for complex critical sections</a:t>
            </a:r>
          </a:p>
          <a:p>
            <a:pPr lvl="1"/>
            <a:r>
              <a:rPr lang="en-US" dirty="0" smtClean="0"/>
              <a:t>Unusable as a waiting mechanism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828800"/>
            <a:ext cx="91440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// push an element on to a singly linked LIFO list</a:t>
            </a:r>
          </a:p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SLL_push</a:t>
            </a:r>
            <a:r>
              <a:rPr lang="en-US" sz="2000" dirty="0" smtClean="0"/>
              <a:t>(SLL *head, SLL *element) {</a:t>
            </a:r>
          </a:p>
          <a:p>
            <a:pPr>
              <a:buNone/>
            </a:pPr>
            <a:r>
              <a:rPr lang="en-US" sz="2000" dirty="0" smtClean="0"/>
              <a:t>	do {</a:t>
            </a:r>
          </a:p>
          <a:p>
            <a:pPr>
              <a:buNone/>
            </a:pPr>
            <a:r>
              <a:rPr lang="en-US" sz="2000" dirty="0" smtClean="0"/>
              <a:t>		SLL *</a:t>
            </a:r>
            <a:r>
              <a:rPr lang="en-US" sz="2000" dirty="0" err="1" smtClean="0"/>
              <a:t>prev</a:t>
            </a:r>
            <a:r>
              <a:rPr lang="en-US" sz="2000" dirty="0" smtClean="0"/>
              <a:t> = head-&gt;next;</a:t>
            </a:r>
          </a:p>
          <a:p>
            <a:pPr>
              <a:buNone/>
            </a:pPr>
            <a:r>
              <a:rPr lang="en-US" sz="2000" dirty="0" smtClean="0"/>
              <a:t>		element-&gt;next = </a:t>
            </a:r>
            <a:r>
              <a:rPr lang="en-US" sz="2000" dirty="0" err="1" smtClean="0"/>
              <a:t>prev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} while ( </a:t>
            </a:r>
            <a:r>
              <a:rPr lang="en-US" sz="2000" dirty="0" err="1" smtClean="0"/>
              <a:t>CompareAndSwap</a:t>
            </a:r>
            <a:r>
              <a:rPr lang="en-US" sz="2000" dirty="0" smtClean="0"/>
              <a:t>(&amp;head-&gt;next, </a:t>
            </a:r>
            <a:r>
              <a:rPr lang="en-US" sz="2000" dirty="0" err="1" smtClean="0"/>
              <a:t>prev</a:t>
            </a:r>
            <a:r>
              <a:rPr lang="en-US" sz="2000" dirty="0" smtClean="0"/>
              <a:t>, element) != </a:t>
            </a:r>
            <a:r>
              <a:rPr lang="en-US" sz="2000" dirty="0" err="1" smtClean="0"/>
              <a:t>prev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Lock-Free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Effectiveness/Correctness</a:t>
            </a:r>
          </a:p>
          <a:p>
            <a:pPr lvl="1"/>
            <a:r>
              <a:rPr lang="en-US" dirty="0" smtClean="0"/>
              <a:t>Effective against all conflicting updates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Cannot be used for complex critical sections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No possibility of deadlock or convoy</a:t>
            </a:r>
          </a:p>
          <a:p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Small possibility of brief </a:t>
            </a:r>
            <a:r>
              <a:rPr lang="en-US" dirty="0" smtClean="0"/>
              <a:t>spins</a:t>
            </a:r>
          </a:p>
          <a:p>
            <a:pPr lvl="1"/>
            <a:r>
              <a:rPr lang="en-US" dirty="0" smtClean="0"/>
              <a:t>Like the compare-and-swap while loop in example</a:t>
            </a:r>
            <a:endParaRPr lang="en-US" dirty="0" smtClean="0"/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Expensive instructions, but cheaper than </a:t>
            </a:r>
            <a:r>
              <a:rPr lang="en-US" dirty="0" err="1" smtClean="0"/>
              <a:t>syscalls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US" sz="2800" dirty="0" smtClean="0"/>
              <a:t>Protect critical sections with a data structure</a:t>
            </a:r>
          </a:p>
          <a:p>
            <a:pPr lvl="1"/>
            <a:r>
              <a:rPr lang="en-US" sz="2400" dirty="0" smtClean="0"/>
              <a:t>Use atomic instructions to implement that structure</a:t>
            </a:r>
          </a:p>
          <a:p>
            <a:r>
              <a:rPr lang="en-US" sz="2800" dirty="0" smtClean="0"/>
              <a:t>Locks </a:t>
            </a:r>
          </a:p>
          <a:p>
            <a:pPr lvl="1"/>
            <a:r>
              <a:rPr lang="en-US" sz="2400" dirty="0" smtClean="0"/>
              <a:t>The party holding a lock can access the critical section</a:t>
            </a:r>
          </a:p>
          <a:p>
            <a:pPr lvl="1"/>
            <a:r>
              <a:rPr lang="en-US" sz="2400" dirty="0" smtClean="0"/>
              <a:t>Parties not holding the lock cannot access it</a:t>
            </a:r>
          </a:p>
          <a:p>
            <a:r>
              <a:rPr lang="en-US" sz="2800" dirty="0" smtClean="0"/>
              <a:t>A party needing to use the critical section tries to acquire the lock</a:t>
            </a:r>
          </a:p>
          <a:p>
            <a:pPr lvl="1"/>
            <a:r>
              <a:rPr lang="en-US" sz="2400" dirty="0" smtClean="0"/>
              <a:t>If it succeeds, it goes ahead</a:t>
            </a:r>
          </a:p>
          <a:p>
            <a:pPr lvl="1"/>
            <a:r>
              <a:rPr lang="en-US" sz="2400" dirty="0" smtClean="0"/>
              <a:t>If not . . .?</a:t>
            </a:r>
          </a:p>
          <a:p>
            <a:r>
              <a:rPr lang="en-US" sz="2800" dirty="0" smtClean="0"/>
              <a:t>When finished with critical section, release the lock</a:t>
            </a:r>
          </a:p>
          <a:p>
            <a:pPr lvl="1"/>
            <a:r>
              <a:rPr lang="en-US" sz="2400" dirty="0" smtClean="0"/>
              <a:t>Which someone else can then acquire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446200" y="542422"/>
            <a:ext cx="22688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Using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038600" cy="165032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thread #1</a:t>
            </a:r>
          </a:p>
          <a:p>
            <a:pPr>
              <a:buNone/>
            </a:pPr>
            <a:r>
              <a:rPr lang="en-US" dirty="0" smtClean="0"/>
              <a:t>counter = counter + 1;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9685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8629" y="4706271"/>
            <a:ext cx="216049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counter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0128" y="3415337"/>
            <a:ext cx="6483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/>
                <a:cs typeface="Times New Roman"/>
              </a:rPr>
              <a:t>What looks like one instruction in C gets compiled to: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8500" y="4985671"/>
            <a:ext cx="287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Three instructions . . 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346200"/>
            <a:ext cx="45704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 Remember this example?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5727700"/>
            <a:ext cx="6096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 How can we solve this with locks?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 smtClean="0"/>
              <a:t>Using Locks For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6705600" cy="45720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pthread_mutex_t</a:t>
            </a:r>
            <a:r>
              <a:rPr lang="en-US" dirty="0" smtClean="0"/>
              <a:t> lock;</a:t>
            </a:r>
          </a:p>
          <a:p>
            <a:pPr>
              <a:buNone/>
            </a:pPr>
            <a:r>
              <a:rPr lang="en-US" dirty="0" err="1" smtClean="0"/>
              <a:t>pthread_mutex_init</a:t>
            </a:r>
            <a:r>
              <a:rPr lang="en-US" dirty="0" smtClean="0"/>
              <a:t>(&amp;lock, NULL);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pthread_mutex_lock</a:t>
            </a:r>
            <a:r>
              <a:rPr lang="en-US" dirty="0" smtClean="0"/>
              <a:t>(&amp;lock) == 0) {</a:t>
            </a:r>
          </a:p>
          <a:p>
            <a:pPr>
              <a:buNone/>
            </a:pPr>
            <a:r>
              <a:rPr lang="en-US" dirty="0" smtClean="0"/>
              <a:t>	counter = counter + 1;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pthread_mutex_unlock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200" y="5994400"/>
            <a:ext cx="753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Now the three assembly instructions are mutually exclusive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406650" y="4895850"/>
            <a:ext cx="1219200" cy="977900"/>
          </a:xfrm>
          <a:prstGeom prst="straightConnector1">
            <a:avLst/>
          </a:prstGeom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 smtClean="0"/>
              <a:t>Completions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What Happens When You Don’t Get the 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/>
          <a:lstStyle/>
          <a:p>
            <a:r>
              <a:rPr lang="en-US" dirty="0" smtClean="0"/>
              <a:t>You could just give up</a:t>
            </a:r>
          </a:p>
          <a:p>
            <a:pPr lvl="1"/>
            <a:r>
              <a:rPr lang="en-US" dirty="0" smtClean="0"/>
              <a:t>But then you’ll never execute your critical section</a:t>
            </a:r>
          </a:p>
          <a:p>
            <a:r>
              <a:rPr lang="en-US" dirty="0" smtClean="0"/>
              <a:t>You could try to get it again</a:t>
            </a:r>
          </a:p>
          <a:p>
            <a:r>
              <a:rPr lang="en-US" dirty="0" smtClean="0"/>
              <a:t>But it still might not be available</a:t>
            </a:r>
          </a:p>
          <a:p>
            <a:r>
              <a:rPr lang="en-US" dirty="0" smtClean="0"/>
              <a:t>So you could try to get it again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L</a:t>
            </a:r>
            <a:r>
              <a:rPr lang="en-GB" dirty="0" smtClean="0"/>
              <a:t>ocks </a:t>
            </a:r>
            <a:r>
              <a:rPr lang="en-GB" dirty="0"/>
              <a:t>and</a:t>
            </a:r>
            <a:r>
              <a:rPr lang="en-GB" dirty="0" smtClean="0"/>
              <a:t> Interrupts:</a:t>
            </a:r>
            <a:br>
              <a:rPr lang="en-GB" dirty="0" smtClean="0"/>
            </a:b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D</a:t>
            </a:r>
            <a:r>
              <a:rPr lang="en-GB" dirty="0" smtClean="0"/>
              <a:t>angerous </a:t>
            </a:r>
            <a:r>
              <a:rPr lang="en-GB" dirty="0"/>
              <a:t>C</a:t>
            </a:r>
            <a:r>
              <a:rPr lang="en-GB" dirty="0" smtClean="0"/>
              <a:t>ombination</a:t>
            </a:r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00860" y="1500910"/>
            <a:ext cx="3663360" cy="3231699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dirty="0"/>
              <a:t>Synchronous Code</a:t>
            </a:r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GB" sz="2200" dirty="0"/>
              <a:t>while( TS(</a:t>
            </a:r>
            <a:r>
              <a:rPr lang="en-GB" sz="2200" dirty="0" err="1"/>
              <a:t>lockp</a:t>
            </a:r>
            <a:r>
              <a:rPr lang="en-GB" sz="2200" dirty="0"/>
              <a:t>) );</a:t>
            </a:r>
          </a:p>
          <a:p>
            <a:pPr>
              <a:buFontTx/>
              <a:buNone/>
            </a:pPr>
            <a:r>
              <a:rPr lang="en-GB" sz="2200" dirty="0"/>
              <a:t>/* critical section */</a:t>
            </a:r>
          </a:p>
          <a:p>
            <a:pPr>
              <a:buFontTx/>
              <a:buNone/>
            </a:pPr>
            <a:r>
              <a:rPr lang="en-GB" sz="2200" dirty="0"/>
              <a:t>…</a:t>
            </a:r>
          </a:p>
          <a:p>
            <a:pPr>
              <a:buFontTx/>
              <a:buNone/>
            </a:pPr>
            <a:r>
              <a:rPr lang="en-GB" sz="2200" dirty="0"/>
              <a:t>*</a:t>
            </a:r>
            <a:r>
              <a:rPr lang="en-GB" sz="2200" dirty="0" err="1"/>
              <a:t>lockp</a:t>
            </a:r>
            <a:r>
              <a:rPr lang="en-GB" sz="2200" dirty="0"/>
              <a:t> = 0;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77501" y="1512431"/>
            <a:ext cx="3666240" cy="2459778"/>
          </a:xfrm>
          <a:ln/>
        </p:spPr>
        <p:txBody>
          <a:bodyPr>
            <a:normAutofit fontScale="77500" lnSpcReduction="20000"/>
          </a:bodyPr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dirty="0"/>
              <a:t>Interrupt Handler</a:t>
            </a:r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sz="1600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sz="1600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/>
              <a:t>while( TS(</a:t>
            </a:r>
            <a:r>
              <a:rPr lang="en-GB" sz="2200" dirty="0" err="1"/>
              <a:t>lockp</a:t>
            </a:r>
            <a:r>
              <a:rPr lang="en-GB" sz="2200" dirty="0"/>
              <a:t>) );</a:t>
            </a:r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/>
              <a:t>/* critical section */</a:t>
            </a:r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/>
              <a:t>...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-42180" y="5425051"/>
            <a:ext cx="6013440" cy="65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91686" indent="-293764" algn="ctr">
              <a:lnSpc>
                <a:spcPct val="93000"/>
              </a:lnSpc>
              <a:spcAft>
                <a:spcPts val="249"/>
              </a:spcAft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2500" dirty="0">
                <a:latin typeface="Times New Roman"/>
                <a:cs typeface="Times New Roman"/>
              </a:rPr>
              <a:t>S</a:t>
            </a:r>
            <a:r>
              <a:rPr lang="en-GB" sz="2500" dirty="0" smtClean="0">
                <a:latin typeface="Times New Roman"/>
                <a:cs typeface="Times New Roman"/>
              </a:rPr>
              <a:t>ynchronous </a:t>
            </a:r>
            <a:r>
              <a:rPr lang="en-GB" sz="2500" dirty="0">
                <a:latin typeface="Times New Roman"/>
                <a:cs typeface="Times New Roman"/>
              </a:rPr>
              <a:t>code will never complete</a:t>
            </a:r>
            <a:endParaRPr lang="en-GB" sz="2500" dirty="0" smtClean="0">
              <a:latin typeface="Times New Roman"/>
              <a:cs typeface="Times New Roman"/>
            </a:endParaRPr>
          </a:p>
          <a:p>
            <a:pPr marL="391686" indent="-293764" algn="ctr">
              <a:lnSpc>
                <a:spcPct val="93000"/>
              </a:lnSpc>
              <a:spcAft>
                <a:spcPts val="249"/>
              </a:spcAft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dirty="0">
                <a:latin typeface="Times New Roman"/>
                <a:cs typeface="Times New Roman"/>
              </a:rPr>
              <a:t>S</a:t>
            </a:r>
            <a:r>
              <a:rPr lang="en-GB" dirty="0" smtClean="0">
                <a:solidFill>
                  <a:schemeClr val="tx1"/>
                </a:solidFill>
                <a:latin typeface="Times New Roman"/>
                <a:cs typeface="Times New Roman"/>
              </a:rPr>
              <a:t>o </a:t>
            </a:r>
            <a:r>
              <a:rPr lang="en-GB" dirty="0">
                <a:solidFill>
                  <a:schemeClr val="tx1"/>
                </a:solidFill>
                <a:latin typeface="Times New Roman"/>
                <a:cs typeface="Times New Roman"/>
              </a:rPr>
              <a:t>lock will never be released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787740" y="4175255"/>
            <a:ext cx="5322240" cy="121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91686" indent="-293764" algn="ctr">
              <a:lnSpc>
                <a:spcPct val="93000"/>
              </a:lnSpc>
              <a:spcAft>
                <a:spcPts val="249"/>
              </a:spcAft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2500" dirty="0">
                <a:latin typeface="Times New Roman"/>
                <a:cs typeface="Times New Roman"/>
              </a:rPr>
              <a:t>I</a:t>
            </a:r>
            <a:r>
              <a:rPr lang="en-GB" sz="2500" dirty="0" smtClean="0">
                <a:latin typeface="Times New Roman"/>
                <a:cs typeface="Times New Roman"/>
              </a:rPr>
              <a:t>nterrupt </a:t>
            </a:r>
            <a:r>
              <a:rPr lang="en-GB" sz="2500" dirty="0">
                <a:latin typeface="Times New Roman"/>
                <a:cs typeface="Times New Roman"/>
              </a:rPr>
              <a:t>handler </a:t>
            </a:r>
            <a:r>
              <a:rPr lang="en-GB" sz="2500" dirty="0" smtClean="0">
                <a:latin typeface="Times New Roman"/>
                <a:cs typeface="Times New Roman"/>
              </a:rPr>
              <a:t>will loop</a:t>
            </a:r>
          </a:p>
          <a:p>
            <a:pPr marL="391686" indent="-293764" algn="ctr">
              <a:lnSpc>
                <a:spcPct val="93000"/>
              </a:lnSpc>
              <a:spcAft>
                <a:spcPts val="249"/>
              </a:spcAft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dirty="0" smtClean="0">
                <a:latin typeface="Times New Roman"/>
                <a:cs typeface="Times New Roman"/>
              </a:rPr>
              <a:t>Interrupts disabled when handler entered</a:t>
            </a:r>
          </a:p>
          <a:p>
            <a:pPr marL="391686" indent="-293764" algn="ctr">
              <a:lnSpc>
                <a:spcPct val="93000"/>
              </a:lnSpc>
              <a:spcAft>
                <a:spcPts val="249"/>
              </a:spcAft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dirty="0" smtClean="0">
                <a:latin typeface="Times New Roman"/>
                <a:cs typeface="Times New Roman"/>
              </a:rPr>
              <a:t>Interrupt handler can’t get the lock</a:t>
            </a:r>
          </a:p>
          <a:p>
            <a:pPr marL="391686" indent="-293764" algn="ctr">
              <a:lnSpc>
                <a:spcPct val="93000"/>
              </a:lnSpc>
              <a:spcAft>
                <a:spcPts val="249"/>
              </a:spcAft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dirty="0" smtClean="0">
                <a:latin typeface="Times New Roman"/>
                <a:cs typeface="Times New Roman"/>
              </a:rPr>
              <a:t>I</a:t>
            </a:r>
            <a:r>
              <a:rPr lang="en-GB" dirty="0" smtClean="0">
                <a:solidFill>
                  <a:schemeClr val="tx1"/>
                </a:solidFill>
                <a:latin typeface="Times New Roman"/>
                <a:cs typeface="Times New Roman"/>
              </a:rPr>
              <a:t>nterrupts </a:t>
            </a:r>
            <a:r>
              <a:rPr lang="en-GB" dirty="0">
                <a:solidFill>
                  <a:schemeClr val="tx1"/>
                </a:solidFill>
                <a:latin typeface="Times New Roman"/>
                <a:cs typeface="Times New Roman"/>
              </a:rPr>
              <a:t>will remain </a:t>
            </a:r>
            <a:r>
              <a:rPr lang="en-GB" dirty="0" smtClean="0">
                <a:solidFill>
                  <a:schemeClr val="tx1"/>
                </a:solidFill>
                <a:latin typeface="Times New Roman"/>
                <a:cs typeface="Times New Roman"/>
              </a:rPr>
              <a:t>disabled</a:t>
            </a:r>
            <a:endParaRPr lang="en-GB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6499" y="1955800"/>
            <a:ext cx="432105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Times New Roman"/>
                <a:cs typeface="Times New Roman"/>
              </a:rPr>
              <a:t>Infinite Loop!</a:t>
            </a:r>
            <a:endParaRPr lang="en-US" sz="5400" b="1" dirty="0">
              <a:latin typeface="Times New Roman"/>
              <a:cs typeface="Times New Roman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895600" y="3200400"/>
            <a:ext cx="584200" cy="215900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2895600" y="3568700"/>
            <a:ext cx="584200" cy="215900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7000" y="2870200"/>
            <a:ext cx="7983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i="1" dirty="0" smtClean="0">
                <a:latin typeface="Times New Roman"/>
                <a:cs typeface="Times New Roman"/>
              </a:rPr>
              <a:t>!</a:t>
            </a:r>
            <a:endParaRPr lang="en-US" sz="6600" b="1" i="1" dirty="0">
              <a:latin typeface="Times New Roman"/>
              <a:cs typeface="Times New Roman"/>
            </a:endParaRPr>
          </a:p>
        </p:txBody>
      </p:sp>
      <p:sp>
        <p:nvSpPr>
          <p:cNvPr id="12" name="Left Arrow 11"/>
          <p:cNvSpPr/>
          <p:nvPr/>
        </p:nvSpPr>
        <p:spPr>
          <a:xfrm flipH="1">
            <a:off x="4735312" y="3079750"/>
            <a:ext cx="584200" cy="215900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  <p:bldP spid="9" grpId="0" animBg="1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0" y="1447800"/>
            <a:ext cx="4356100" cy="4525963"/>
          </a:xfrm>
        </p:spPr>
        <p:txBody>
          <a:bodyPr/>
          <a:lstStyle/>
          <a:p>
            <a:r>
              <a:rPr lang="en-US" dirty="0" smtClean="0"/>
              <a:t> The computer science equivalent</a:t>
            </a:r>
          </a:p>
          <a:p>
            <a:r>
              <a:rPr lang="en-US" dirty="0" smtClean="0"/>
              <a:t>Check if the event occurred</a:t>
            </a:r>
          </a:p>
          <a:p>
            <a:r>
              <a:rPr lang="en-US" dirty="0" smtClean="0"/>
              <a:t>If not, check again</a:t>
            </a:r>
          </a:p>
          <a:p>
            <a:r>
              <a:rPr lang="en-US" dirty="0" smtClean="0"/>
              <a:t>And again</a:t>
            </a:r>
          </a:p>
          <a:p>
            <a:r>
              <a:rPr lang="en-US" dirty="0" smtClean="0"/>
              <a:t>And again</a:t>
            </a:r>
          </a:p>
          <a:p>
            <a:r>
              <a:rPr lang="en-US" dirty="0" smtClean="0"/>
              <a:t>. . 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417638"/>
            <a:ext cx="3543300" cy="2630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 Locks: Pluses and Minuses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/>
          <a:p>
            <a:r>
              <a:rPr lang="en-US" dirty="0" smtClean="0"/>
              <a:t>Good points</a:t>
            </a:r>
          </a:p>
          <a:p>
            <a:pPr lvl="1"/>
            <a:r>
              <a:rPr lang="en-US" dirty="0" smtClean="0"/>
              <a:t>Properly enforces access to critical sections</a:t>
            </a:r>
          </a:p>
          <a:p>
            <a:pPr lvl="2"/>
            <a:r>
              <a:rPr lang="en-US" dirty="0" smtClean="0"/>
              <a:t>Assuming properly implemented locks</a:t>
            </a:r>
          </a:p>
          <a:p>
            <a:pPr lvl="1"/>
            <a:r>
              <a:rPr lang="en-US" dirty="0" smtClean="0"/>
              <a:t>Simple to program</a:t>
            </a:r>
          </a:p>
          <a:p>
            <a:r>
              <a:rPr lang="en-US" dirty="0" smtClean="0"/>
              <a:t>Dangers</a:t>
            </a:r>
          </a:p>
          <a:p>
            <a:pPr lvl="1"/>
            <a:r>
              <a:rPr lang="en-US" dirty="0" smtClean="0"/>
              <a:t>Wasteful</a:t>
            </a:r>
          </a:p>
          <a:p>
            <a:pPr lvl="2"/>
            <a:r>
              <a:rPr lang="en-US" dirty="0" smtClean="0"/>
              <a:t>Spinning uses processor cycles</a:t>
            </a:r>
          </a:p>
          <a:p>
            <a:pPr lvl="1"/>
            <a:r>
              <a:rPr lang="en-US" dirty="0" smtClean="0"/>
              <a:t>Likely to delay freeing of desired resource</a:t>
            </a:r>
          </a:p>
          <a:p>
            <a:pPr lvl="2"/>
            <a:r>
              <a:rPr lang="en-US" dirty="0" smtClean="0"/>
              <a:t>Spinning uses processor cycles</a:t>
            </a:r>
          </a:p>
          <a:p>
            <a:pPr lvl="1"/>
            <a:r>
              <a:rPr lang="en-US" dirty="0" smtClean="0"/>
              <a:t>Bug may lead to infinite spin-waits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107" charset="0"/>
                <a:ea typeface="ＭＳ Ｐゴシック" pitchFamily="-107" charset="-128"/>
              </a:rPr>
              <a:t>How Do We Build Locks?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441450"/>
            <a:ext cx="8229600" cy="4525963"/>
          </a:xfrm>
        </p:spPr>
        <p:txBody>
          <a:bodyPr/>
          <a:lstStyle/>
          <a:p>
            <a:r>
              <a:rPr lang="en-GB" dirty="0" smtClean="0">
                <a:latin typeface="Times New Roman" pitchFamily="-107" charset="0"/>
                <a:ea typeface="ＭＳ Ｐゴシック" pitchFamily="-107" charset="-128"/>
              </a:rPr>
              <a:t>The very operation of locking and unlocking a lock is itself a critical section</a:t>
            </a:r>
          </a:p>
          <a:p>
            <a:pPr lvl="1"/>
            <a:r>
              <a:rPr lang="en-GB" dirty="0" smtClean="0">
                <a:latin typeface="Times New Roman" pitchFamily="-107" charset="0"/>
                <a:ea typeface="ＭＳ Ｐゴシック" pitchFamily="-107" charset="-128"/>
              </a:rPr>
              <a:t>If we don’t protect it, two threads might acquire the same lock</a:t>
            </a:r>
          </a:p>
          <a:p>
            <a:r>
              <a:rPr lang="en-GB" dirty="0" smtClean="0">
                <a:latin typeface="Times New Roman" pitchFamily="-107" charset="0"/>
                <a:ea typeface="ＭＳ Ｐゴシック" pitchFamily="-107" charset="-128"/>
              </a:rPr>
              <a:t>Sounds like a chicken-and-egg problem</a:t>
            </a:r>
          </a:p>
          <a:p>
            <a:r>
              <a:rPr lang="en-GB" dirty="0" smtClean="0">
                <a:latin typeface="Times New Roman" pitchFamily="-107" charset="0"/>
                <a:ea typeface="ＭＳ Ｐゴシック" pitchFamily="-107" charset="-128"/>
              </a:rPr>
              <a:t>But we can solve it with hardware assistance</a:t>
            </a:r>
          </a:p>
          <a:p>
            <a:r>
              <a:rPr lang="en-GB" dirty="0" smtClean="0">
                <a:latin typeface="Times New Roman" pitchFamily="-107" charset="0"/>
                <a:ea typeface="ＭＳ Ｐゴシック" pitchFamily="-107" charset="-128"/>
              </a:rPr>
              <a:t>Individual CPU instructions are atomic</a:t>
            </a:r>
          </a:p>
          <a:p>
            <a:pPr lvl="1"/>
            <a:r>
              <a:rPr lang="en-GB" dirty="0" smtClean="0">
                <a:latin typeface="Times New Roman" pitchFamily="-107" charset="0"/>
                <a:ea typeface="ＭＳ Ｐゴシック" pitchFamily="-107" charset="-128"/>
              </a:rPr>
              <a:t>So if we can implement a lock with one instruction . . .</a:t>
            </a:r>
          </a:p>
          <a:p>
            <a:pPr lvl="1"/>
            <a:endParaRPr lang="en-GB" sz="2400" dirty="0" smtClean="0">
              <a:latin typeface="Times New Roman" pitchFamily="-107" charset="0"/>
              <a:ea typeface="ＭＳ Ｐゴシック" pitchFamily="-107" charset="-128"/>
            </a:endParaRPr>
          </a:p>
          <a:p>
            <a:endParaRPr lang="en-US" dirty="0" smtClean="0">
              <a:latin typeface="Times New Roman" pitchFamily="-107" charset="0"/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Instruction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Sounds tricky</a:t>
            </a:r>
          </a:p>
          <a:p>
            <a:r>
              <a:rPr lang="en-US" dirty="0" smtClean="0"/>
              <a:t>The core operation of acquiring a lock (when it’s free) requires: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Check that no one else has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something so others know we have it</a:t>
            </a:r>
          </a:p>
          <a:p>
            <a:pPr marL="571500" indent="-514350"/>
            <a:r>
              <a:rPr lang="en-US" dirty="0" smtClean="0"/>
              <a:t>Sounds like we need to do two things in one instruction</a:t>
            </a:r>
          </a:p>
          <a:p>
            <a:pPr marL="571500" indent="-514350"/>
            <a:r>
              <a:rPr lang="en-US" dirty="0" smtClean="0"/>
              <a:t>No problem – hardware designers have provided for that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/>
          <a:lstStyle/>
          <a:p>
            <a:r>
              <a:rPr lang="en-US" dirty="0" smtClean="0"/>
              <a:t>Building Locks From Single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4525963"/>
          </a:xfrm>
        </p:spPr>
        <p:txBody>
          <a:bodyPr/>
          <a:lstStyle/>
          <a:p>
            <a:r>
              <a:rPr lang="en-US" dirty="0" smtClean="0"/>
              <a:t>Requires a complex atomic instruction</a:t>
            </a:r>
          </a:p>
          <a:p>
            <a:pPr lvl="1"/>
            <a:r>
              <a:rPr lang="en-US" dirty="0" smtClean="0"/>
              <a:t>Test and set</a:t>
            </a:r>
          </a:p>
          <a:p>
            <a:pPr lvl="1"/>
            <a:r>
              <a:rPr lang="en-US" dirty="0" smtClean="0"/>
              <a:t>Compare and swap</a:t>
            </a:r>
          </a:p>
          <a:p>
            <a:r>
              <a:rPr lang="en-US" dirty="0" smtClean="0"/>
              <a:t>Instruction must atomically:</a:t>
            </a:r>
          </a:p>
          <a:p>
            <a:pPr lvl="1"/>
            <a:r>
              <a:rPr lang="en-US" dirty="0" smtClean="0"/>
              <a:t>Determine if someone already has the lock</a:t>
            </a:r>
          </a:p>
          <a:p>
            <a:pPr lvl="1"/>
            <a:r>
              <a:rPr lang="en-US" dirty="0" smtClean="0"/>
              <a:t>Grant it if no one has it</a:t>
            </a:r>
          </a:p>
          <a:p>
            <a:pPr lvl="1"/>
            <a:r>
              <a:rPr lang="en-US" dirty="0" smtClean="0"/>
              <a:t>Return something that lets the caller know what happened</a:t>
            </a:r>
          </a:p>
          <a:p>
            <a:r>
              <a:rPr lang="en-US" dirty="0" smtClean="0"/>
              <a:t>Caller must honor the lock . . 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3730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Using Atomic Instructions to Implement a Lock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Assuming C implementation of test and set</a:t>
            </a:r>
          </a:p>
          <a:p>
            <a:endParaRPr lang="en-US" smtClean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1535113" y="2381250"/>
            <a:ext cx="52625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bool getlock( lock *lockp)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(TS(lockp) == 0 )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TRUE);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else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FALSE);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freelock( lock *lockp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*lockp = 0;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8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Locks Come in Many </a:t>
            </a:r>
            <a:r>
              <a:rPr lang="en-GB" dirty="0" err="1" smtClean="0"/>
              <a:t>Flavors</a:t>
            </a:r>
            <a:endParaRPr lang="en-GB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Lock and wait</a:t>
            </a:r>
          </a:p>
          <a:p>
            <a:pPr lvl="1"/>
            <a:r>
              <a:rPr lang="en-GB" dirty="0" smtClean="0"/>
              <a:t>Block until resource becomes available</a:t>
            </a:r>
          </a:p>
          <a:p>
            <a:r>
              <a:rPr lang="en-GB" dirty="0" smtClean="0"/>
              <a:t>Non-blocking</a:t>
            </a:r>
          </a:p>
          <a:p>
            <a:pPr lvl="1"/>
            <a:r>
              <a:rPr lang="en-GB" dirty="0" smtClean="0"/>
              <a:t>Return an error if resource is unavailable</a:t>
            </a:r>
          </a:p>
          <a:p>
            <a:r>
              <a:rPr lang="en-GB" dirty="0" smtClean="0"/>
              <a:t>Timed wait</a:t>
            </a:r>
          </a:p>
          <a:p>
            <a:pPr lvl="1"/>
            <a:r>
              <a:rPr lang="en-GB" dirty="0" smtClean="0"/>
              <a:t>Block a specified maximum time, then fail</a:t>
            </a:r>
          </a:p>
          <a:p>
            <a:r>
              <a:rPr lang="en-GB" dirty="0" smtClean="0"/>
              <a:t>Spin and wait (</a:t>
            </a:r>
            <a:r>
              <a:rPr lang="en-GB" dirty="0" err="1" smtClean="0"/>
              <a:t>futex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Spin briefly, and then join a waiting list</a:t>
            </a:r>
          </a:p>
          <a:p>
            <a:r>
              <a:rPr lang="en-GB" dirty="0" smtClean="0"/>
              <a:t>Strict FIFO</a:t>
            </a:r>
          </a:p>
          <a:p>
            <a:pPr lvl="1"/>
            <a:r>
              <a:rPr lang="en-GB" dirty="0" smtClean="0"/>
              <a:t>Join a FIFO queue of those waiting on the lock</a:t>
            </a:r>
          </a:p>
          <a:p>
            <a:pPr lvl="1"/>
            <a:r>
              <a:rPr lang="en-GB" dirty="0" smtClean="0"/>
              <a:t>Other wait options might </a:t>
            </a:r>
            <a:r>
              <a:rPr lang="en-GB" smtClean="0"/>
              <a:t>not guarantee FIFO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107" charset="0"/>
                <a:ea typeface="ＭＳ Ｐゴシック" pitchFamily="-107" charset="-128"/>
              </a:rPr>
              <a:t>The Asynchronous </a:t>
            </a:r>
            <a:br>
              <a:rPr lang="en-US" dirty="0" smtClean="0">
                <a:latin typeface="Times New Roman" pitchFamily="-107" charset="0"/>
                <a:ea typeface="ＭＳ Ｐゴシック" pitchFamily="-107" charset="-128"/>
              </a:rPr>
            </a:br>
            <a:r>
              <a:rPr lang="en-US" dirty="0" smtClean="0">
                <a:latin typeface="Times New Roman" pitchFamily="-107" charset="0"/>
                <a:ea typeface="ＭＳ Ｐゴシック" pitchFamily="-107" charset="-128"/>
              </a:rPr>
              <a:t>Completion Problem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873250"/>
            <a:ext cx="8229600" cy="4525963"/>
          </a:xfrm>
        </p:spPr>
        <p:txBody>
          <a:bodyPr/>
          <a:lstStyle/>
          <a:p>
            <a:r>
              <a:rPr lang="en-GB" sz="2800" dirty="0" smtClean="0">
                <a:latin typeface="Times New Roman" pitchFamily="-107" charset="0"/>
                <a:ea typeface="ＭＳ Ｐゴシック" pitchFamily="-107" charset="-128"/>
              </a:rPr>
              <a:t>Parallel activities move at different speeds</a:t>
            </a:r>
          </a:p>
          <a:p>
            <a:r>
              <a:rPr lang="en-GB" sz="2800" dirty="0" smtClean="0">
                <a:latin typeface="Times New Roman" pitchFamily="-107" charset="0"/>
                <a:ea typeface="ＭＳ Ｐゴシック" pitchFamily="-107" charset="-128"/>
              </a:rPr>
              <a:t>One activity may need to wait for another to complete</a:t>
            </a:r>
          </a:p>
          <a:p>
            <a:r>
              <a:rPr lang="en-GB" sz="2800" dirty="0" smtClean="0">
                <a:latin typeface="Times New Roman" pitchFamily="-107" charset="0"/>
                <a:ea typeface="ＭＳ Ｐゴシック" pitchFamily="-107" charset="-128"/>
              </a:rPr>
              <a:t>The </a:t>
            </a:r>
            <a:r>
              <a:rPr lang="en-GB" sz="2800" i="1" dirty="0" smtClean="0">
                <a:latin typeface="Times New Roman" pitchFamily="-107" charset="0"/>
                <a:ea typeface="ＭＳ Ｐゴシック" pitchFamily="-107" charset="-128"/>
              </a:rPr>
              <a:t>asynchronous completion problem</a:t>
            </a:r>
            <a:r>
              <a:rPr lang="en-GB" sz="2800" dirty="0" smtClean="0">
                <a:latin typeface="Times New Roman" pitchFamily="-107" charset="0"/>
                <a:ea typeface="ＭＳ Ｐゴシック" pitchFamily="-107" charset="-128"/>
              </a:rPr>
              <a:t> is how to perform such waits without killing performance</a:t>
            </a:r>
          </a:p>
          <a:p>
            <a:r>
              <a:rPr lang="en-GB" sz="2800" dirty="0" smtClean="0">
                <a:latin typeface="Times New Roman" pitchFamily="-107" charset="0"/>
                <a:ea typeface="ＭＳ Ｐゴシック" pitchFamily="-107" charset="-128"/>
              </a:rPr>
              <a:t>Examples of asynchronous completions</a:t>
            </a:r>
          </a:p>
          <a:p>
            <a:pPr lvl="1"/>
            <a:r>
              <a:rPr lang="en-GB" sz="2400" dirty="0" smtClean="0">
                <a:latin typeface="Times New Roman" pitchFamily="-107" charset="0"/>
                <a:ea typeface="ＭＳ Ｐゴシック" pitchFamily="-107" charset="-128"/>
              </a:rPr>
              <a:t>Waiting for an I/O operation to complete</a:t>
            </a:r>
          </a:p>
          <a:p>
            <a:pPr lvl="1"/>
            <a:r>
              <a:rPr lang="en-GB" sz="2400" dirty="0" smtClean="0">
                <a:latin typeface="Times New Roman" pitchFamily="-107" charset="0"/>
                <a:ea typeface="ＭＳ Ｐゴシック" pitchFamily="-107" charset="-128"/>
              </a:rPr>
              <a:t>Waiting for a response to a network request</a:t>
            </a:r>
          </a:p>
          <a:p>
            <a:pPr lvl="1"/>
            <a:r>
              <a:rPr lang="en-GB" sz="2400" dirty="0" smtClean="0">
                <a:latin typeface="Times New Roman" pitchFamily="-107" charset="0"/>
                <a:ea typeface="ＭＳ Ｐゴシック" pitchFamily="-107" charset="-128"/>
              </a:rPr>
              <a:t>Delaying execution for a fixed period of real time</a:t>
            </a:r>
          </a:p>
          <a:p>
            <a:endParaRPr lang="en-US" sz="2800" dirty="0" smtClean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1100" y="495300"/>
            <a:ext cx="5139000" cy="137160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Critical sections can cause trouble when more than one thread executes them at a time</a:t>
            </a:r>
          </a:p>
          <a:p>
            <a:pPr lvl="1"/>
            <a:r>
              <a:rPr lang="en-US" sz="2400" dirty="0" smtClean="0"/>
              <a:t>Each thread doing part of the critical section before any of them do all of it</a:t>
            </a:r>
          </a:p>
          <a:p>
            <a:r>
              <a:rPr lang="en-US" sz="2800" dirty="0" smtClean="0"/>
              <a:t>Preventable if we ensure that only one thread can execute a critical section at a time</a:t>
            </a:r>
          </a:p>
          <a:p>
            <a:r>
              <a:rPr lang="en-US" sz="2800" dirty="0" smtClean="0"/>
              <a:t>We need to achieve </a:t>
            </a:r>
            <a:r>
              <a:rPr lang="en-US" sz="2800" i="1" dirty="0" smtClean="0"/>
              <a:t>mutual exclusion </a:t>
            </a:r>
            <a:r>
              <a:rPr lang="en-US" sz="2800" dirty="0" smtClean="0"/>
              <a:t>of the critical section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92100" y="542422"/>
            <a:ext cx="42499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Spin locking/busy waiting</a:t>
            </a:r>
          </a:p>
          <a:p>
            <a:r>
              <a:rPr lang="en-US" dirty="0" smtClean="0"/>
              <a:t>Yield and spin …</a:t>
            </a:r>
          </a:p>
          <a:p>
            <a:r>
              <a:rPr lang="en-US" dirty="0" smtClean="0"/>
              <a:t>Either spin option may still require mutual exclusion</a:t>
            </a:r>
          </a:p>
          <a:p>
            <a:r>
              <a:rPr lang="en-US" dirty="0" smtClean="0"/>
              <a:t>Completion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 smtClean="0"/>
              <a:t>Spin Waiting For Asynchronous Completions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Wastes CPU, memory, bus bandwidth</a:t>
            </a:r>
          </a:p>
          <a:p>
            <a:pPr lvl="1"/>
            <a:r>
              <a:rPr lang="en-US" dirty="0" smtClean="0"/>
              <a:t>Each path through the loop costs instructions</a:t>
            </a:r>
          </a:p>
          <a:p>
            <a:r>
              <a:rPr lang="en-US" dirty="0" smtClean="0"/>
              <a:t>May actually delay the desired event</a:t>
            </a:r>
          </a:p>
          <a:p>
            <a:pPr lvl="1"/>
            <a:r>
              <a:rPr lang="en-US" dirty="0" smtClean="0"/>
              <a:t>One of your cores is busy spinning</a:t>
            </a:r>
          </a:p>
          <a:p>
            <a:pPr lvl="1"/>
            <a:r>
              <a:rPr lang="en-US" dirty="0" smtClean="0"/>
              <a:t>Maybe it could be doing the work required to complete the event instead</a:t>
            </a:r>
          </a:p>
          <a:p>
            <a:pPr lvl="1"/>
            <a:r>
              <a:rPr lang="en-US" dirty="0" smtClean="0"/>
              <a:t>But it’s spinning . .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Spinning Sometimes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awaited operation proceeds in parallel</a:t>
            </a:r>
          </a:p>
          <a:p>
            <a:pPr lvl="1"/>
            <a:r>
              <a:rPr lang="en-US" dirty="0" smtClean="0"/>
              <a:t>A hardware device accepts a command</a:t>
            </a:r>
          </a:p>
          <a:p>
            <a:pPr lvl="1"/>
            <a:r>
              <a:rPr lang="en-US" dirty="0" smtClean="0"/>
              <a:t>Another CPU releases a briefly held spin-lock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awaited operation is guaranteed to be soon</a:t>
            </a:r>
          </a:p>
          <a:p>
            <a:pPr lvl="1"/>
            <a:r>
              <a:rPr lang="en-US" dirty="0" smtClean="0"/>
              <a:t>Spinning is less expensive than sleep/wakeup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spinning does not delay awaited operation</a:t>
            </a:r>
          </a:p>
          <a:p>
            <a:pPr lvl="1"/>
            <a:r>
              <a:rPr lang="en-US" dirty="0" smtClean="0"/>
              <a:t>Burning CPU delays running another process</a:t>
            </a:r>
          </a:p>
          <a:p>
            <a:pPr lvl="1"/>
            <a:r>
              <a:rPr lang="en-US" dirty="0" smtClean="0"/>
              <a:t>Burning memory bandwidth slows I/O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contention is expected to be rare</a:t>
            </a:r>
          </a:p>
          <a:p>
            <a:pPr marL="914400" lvl="1" indent="-514350"/>
            <a:r>
              <a:rPr lang="en-US" dirty="0" smtClean="0"/>
              <a:t>Multiple waiters greatly increase the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Classic </a:t>
            </a:r>
            <a:r>
              <a:rPr lang="en-US" dirty="0"/>
              <a:t>“spin-wait”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3040" y="1216928"/>
            <a:ext cx="8294400" cy="488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Arial" charset="0"/>
              </a:rPr>
              <a:t>/* set a specified register in the ZZ controller to a specified value	*/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latin typeface="Arial" charset="0"/>
                <a:cs typeface="Arial" charset="0"/>
              </a:rPr>
              <a:t>zzSetReg</a:t>
            </a:r>
            <a:r>
              <a:rPr lang="en-US" sz="1600" dirty="0">
                <a:latin typeface="Arial" charset="0"/>
                <a:cs typeface="Arial" charset="0"/>
              </a:rPr>
              <a:t>( </a:t>
            </a:r>
            <a:r>
              <a:rPr lang="en-US" sz="1600" dirty="0" err="1">
                <a:latin typeface="Arial" charset="0"/>
                <a:cs typeface="Arial" charset="0"/>
              </a:rPr>
              <a:t>struct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zzcontrol</a:t>
            </a:r>
            <a:r>
              <a:rPr lang="en-US" sz="1600" dirty="0">
                <a:latin typeface="Arial" charset="0"/>
                <a:cs typeface="Arial" charset="0"/>
              </a:rPr>
              <a:t> *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, short </a:t>
            </a:r>
            <a:r>
              <a:rPr lang="en-US" sz="1600" dirty="0" err="1">
                <a:latin typeface="Arial" charset="0"/>
                <a:cs typeface="Arial" charset="0"/>
              </a:rPr>
              <a:t>reg</a:t>
            </a:r>
            <a:r>
              <a:rPr lang="en-US" sz="1600" dirty="0">
                <a:latin typeface="Arial" charset="0"/>
                <a:cs typeface="Arial" charset="0"/>
              </a:rPr>
              <a:t>, long value ) {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	while( (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-&gt;</a:t>
            </a:r>
            <a:r>
              <a:rPr lang="en-US" sz="1600" dirty="0" err="1">
                <a:latin typeface="Arial" charset="0"/>
                <a:cs typeface="Arial" charset="0"/>
              </a:rPr>
              <a:t>zz_status</a:t>
            </a:r>
            <a:r>
              <a:rPr lang="en-US" sz="1600" dirty="0">
                <a:latin typeface="Arial" charset="0"/>
                <a:cs typeface="Arial" charset="0"/>
              </a:rPr>
              <a:t> &amp; ZZ_CMD_READY) == 0</a:t>
            </a:r>
            <a:r>
              <a:rPr lang="en-US" sz="1600" dirty="0" smtClean="0">
                <a:latin typeface="Arial" charset="0"/>
                <a:cs typeface="Arial" charset="0"/>
              </a:rPr>
              <a:t>)</a:t>
            </a:r>
          </a:p>
          <a:p>
            <a:r>
              <a:rPr lang="en-US" sz="1600" dirty="0" smtClean="0">
                <a:cs typeface="Arial" charset="0"/>
              </a:rPr>
              <a:t>		</a:t>
            </a:r>
            <a:r>
              <a:rPr lang="en-US" sz="1600" dirty="0" smtClean="0">
                <a:latin typeface="Arial" charset="0"/>
                <a:cs typeface="Arial" charset="0"/>
              </a:rPr>
              <a:t>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-&gt;</a:t>
            </a:r>
            <a:r>
              <a:rPr lang="en-US" sz="1600" dirty="0" err="1">
                <a:latin typeface="Arial" charset="0"/>
                <a:cs typeface="Arial" charset="0"/>
              </a:rPr>
              <a:t>zz_value</a:t>
            </a:r>
            <a:r>
              <a:rPr lang="en-US" sz="1600" dirty="0">
                <a:latin typeface="Arial" charset="0"/>
                <a:cs typeface="Arial" charset="0"/>
              </a:rPr>
              <a:t> = value;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-&gt;</a:t>
            </a:r>
            <a:r>
              <a:rPr lang="en-US" sz="1600" dirty="0" err="1">
                <a:latin typeface="Arial" charset="0"/>
                <a:cs typeface="Arial" charset="0"/>
              </a:rPr>
              <a:t>zz_reg</a:t>
            </a:r>
            <a:r>
              <a:rPr lang="en-US" sz="1600" dirty="0">
                <a:latin typeface="Arial" charset="0"/>
                <a:cs typeface="Arial" charset="0"/>
              </a:rPr>
              <a:t> = </a:t>
            </a:r>
            <a:r>
              <a:rPr lang="en-US" sz="1600" dirty="0" err="1">
                <a:latin typeface="Arial" charset="0"/>
                <a:cs typeface="Arial" charset="0"/>
              </a:rPr>
              <a:t>reg</a:t>
            </a:r>
            <a:r>
              <a:rPr lang="en-US" sz="1600" dirty="0">
                <a:latin typeface="Arial" charset="0"/>
                <a:cs typeface="Arial" charset="0"/>
              </a:rPr>
              <a:t>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-&gt;</a:t>
            </a:r>
            <a:r>
              <a:rPr lang="en-US" sz="1600" dirty="0" err="1">
                <a:latin typeface="Arial" charset="0"/>
                <a:cs typeface="Arial" charset="0"/>
              </a:rPr>
              <a:t>zz_cmd</a:t>
            </a:r>
            <a:r>
              <a:rPr lang="en-US" sz="1600" dirty="0">
                <a:latin typeface="Arial" charset="0"/>
                <a:cs typeface="Arial" charset="0"/>
              </a:rPr>
              <a:t> = ZZ_SET_REG;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}</a:t>
            </a:r>
          </a:p>
          <a:p>
            <a:endParaRPr lang="en-US" sz="1600" dirty="0">
              <a:latin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cs typeface="Arial" charset="0"/>
              </a:rPr>
              <a:t>/* program the ZZ for a specified DMA read or write operation		*/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latin typeface="Arial" charset="0"/>
                <a:cs typeface="Arial" charset="0"/>
              </a:rPr>
              <a:t>zzStartIO</a:t>
            </a:r>
            <a:r>
              <a:rPr lang="en-US" sz="1600" dirty="0">
                <a:latin typeface="Arial" charset="0"/>
                <a:cs typeface="Arial" charset="0"/>
              </a:rPr>
              <a:t>( </a:t>
            </a:r>
            <a:r>
              <a:rPr lang="en-US" sz="1600" dirty="0" err="1">
                <a:latin typeface="Arial" charset="0"/>
                <a:cs typeface="Arial" charset="0"/>
              </a:rPr>
              <a:t>struct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zzcontrol</a:t>
            </a:r>
            <a:r>
              <a:rPr lang="en-US" sz="1600" dirty="0">
                <a:latin typeface="Arial" charset="0"/>
                <a:cs typeface="Arial" charset="0"/>
              </a:rPr>
              <a:t> *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dirty="0" err="1">
                <a:latin typeface="Arial" charset="0"/>
                <a:cs typeface="Arial" charset="0"/>
              </a:rPr>
              <a:t>struct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ioreq</a:t>
            </a:r>
            <a:r>
              <a:rPr lang="en-US" sz="1600" dirty="0">
                <a:latin typeface="Arial" charset="0"/>
                <a:cs typeface="Arial" charset="0"/>
              </a:rPr>
              <a:t> *</a:t>
            </a:r>
            <a:r>
              <a:rPr lang="en-US" sz="1600" dirty="0" err="1">
                <a:latin typeface="Arial" charset="0"/>
                <a:cs typeface="Arial" charset="0"/>
              </a:rPr>
              <a:t>bp</a:t>
            </a:r>
            <a:r>
              <a:rPr lang="en-US" sz="1600" dirty="0">
                <a:latin typeface="Arial" charset="0"/>
                <a:cs typeface="Arial" charset="0"/>
              </a:rPr>
              <a:t> ) {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zzSetReg</a:t>
            </a:r>
            <a:r>
              <a:rPr lang="en-US" sz="1600" dirty="0">
                <a:latin typeface="Arial" charset="0"/>
                <a:cs typeface="Arial" charset="0"/>
              </a:rPr>
              <a:t>(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, ZZ_R_ADDR, </a:t>
            </a:r>
            <a:r>
              <a:rPr lang="en-US" sz="1600" dirty="0" err="1">
                <a:latin typeface="Arial" charset="0"/>
                <a:cs typeface="Arial" charset="0"/>
              </a:rPr>
              <a:t>bp</a:t>
            </a:r>
            <a:r>
              <a:rPr lang="en-US" sz="1600" dirty="0">
                <a:latin typeface="Arial" charset="0"/>
                <a:cs typeface="Arial" charset="0"/>
              </a:rPr>
              <a:t>-&gt;</a:t>
            </a:r>
            <a:r>
              <a:rPr lang="en-US" sz="1600" dirty="0" err="1">
                <a:latin typeface="Arial" charset="0"/>
                <a:cs typeface="Arial" charset="0"/>
              </a:rPr>
              <a:t>buffer_start</a:t>
            </a:r>
            <a:r>
              <a:rPr lang="en-US" sz="1600" dirty="0">
                <a:latin typeface="Arial" charset="0"/>
                <a:cs typeface="Arial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zzSetReg</a:t>
            </a:r>
            <a:r>
              <a:rPr lang="en-US" sz="1600" dirty="0">
                <a:latin typeface="Arial" charset="0"/>
                <a:cs typeface="Arial" charset="0"/>
              </a:rPr>
              <a:t>(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, ZZ_R_LEN, </a:t>
            </a:r>
            <a:r>
              <a:rPr lang="en-US" sz="1600" dirty="0" err="1">
                <a:latin typeface="Arial" charset="0"/>
                <a:cs typeface="Arial" charset="0"/>
              </a:rPr>
              <a:t>bp</a:t>
            </a:r>
            <a:r>
              <a:rPr lang="en-US" sz="1600" dirty="0">
                <a:latin typeface="Arial" charset="0"/>
                <a:cs typeface="Arial" charset="0"/>
              </a:rPr>
              <a:t>-&gt;</a:t>
            </a:r>
            <a:r>
              <a:rPr lang="en-US" sz="1600" dirty="0" err="1">
                <a:latin typeface="Arial" charset="0"/>
                <a:cs typeface="Arial" charset="0"/>
              </a:rPr>
              <a:t>buffer_length</a:t>
            </a:r>
            <a:r>
              <a:rPr lang="en-US" sz="1600" dirty="0">
                <a:latin typeface="Arial" charset="0"/>
                <a:cs typeface="Arial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zzSetReg</a:t>
            </a:r>
            <a:r>
              <a:rPr lang="en-US" sz="1600" dirty="0">
                <a:latin typeface="Arial" charset="0"/>
                <a:cs typeface="Arial" charset="0"/>
              </a:rPr>
              <a:t>(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, ZZ_R_CMD, </a:t>
            </a:r>
            <a:r>
              <a:rPr lang="en-US" sz="1600" dirty="0" err="1">
                <a:latin typeface="Arial" charset="0"/>
                <a:cs typeface="Arial" charset="0"/>
              </a:rPr>
              <a:t>bp</a:t>
            </a:r>
            <a:r>
              <a:rPr lang="en-US" sz="1600" dirty="0">
                <a:latin typeface="Arial" charset="0"/>
                <a:cs typeface="Arial" charset="0"/>
              </a:rPr>
              <a:t>-&gt;write ? ZZ_C_WRITE : ZZ_C_READ );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zzSetReg</a:t>
            </a:r>
            <a:r>
              <a:rPr lang="en-US" sz="1600" dirty="0">
                <a:latin typeface="Arial" charset="0"/>
                <a:cs typeface="Arial" charset="0"/>
              </a:rPr>
              <a:t>(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, ZZ_R_CTRL, ZZ_INTR + ZZ_GO);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892800" y="1343928"/>
            <a:ext cx="2794000" cy="2199372"/>
          </a:xfrm>
          <a:prstGeom prst="wedgeEllipseCallout">
            <a:avLst>
              <a:gd name="adj1" fmla="val -125069"/>
              <a:gd name="adj2" fmla="val 29575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No guarantee that hardware is ready when this routine returns.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63040" y="43053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63040" y="18796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040" y="21463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63040" y="23495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63040" y="26289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3040" y="29083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0340" y="46736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5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and Spin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your event occurred</a:t>
            </a:r>
          </a:p>
          <a:p>
            <a:r>
              <a:rPr lang="en-US" dirty="0" smtClean="0"/>
              <a:t>Maybe check a few more times</a:t>
            </a:r>
          </a:p>
          <a:p>
            <a:r>
              <a:rPr lang="en-US" dirty="0" smtClean="0"/>
              <a:t>But then yield</a:t>
            </a:r>
          </a:p>
          <a:p>
            <a:r>
              <a:rPr lang="en-US" dirty="0" smtClean="0"/>
              <a:t>Sooner or later you get rescheduled</a:t>
            </a:r>
          </a:p>
          <a:p>
            <a:r>
              <a:rPr lang="en-US" dirty="0" smtClean="0"/>
              <a:t>And then you check again </a:t>
            </a:r>
          </a:p>
          <a:p>
            <a:r>
              <a:rPr lang="en-US" dirty="0" smtClean="0"/>
              <a:t>Repeat checking and yielding until your event is ready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Yield and Spin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context switches</a:t>
            </a:r>
          </a:p>
          <a:p>
            <a:pPr lvl="1"/>
            <a:r>
              <a:rPr lang="en-US" dirty="0" smtClean="0"/>
              <a:t>Which are expensive</a:t>
            </a:r>
          </a:p>
          <a:p>
            <a:r>
              <a:rPr lang="en-US" dirty="0" smtClean="0"/>
              <a:t>Still wastes cycles if you spin each time you’re scheduled</a:t>
            </a:r>
          </a:p>
          <a:p>
            <a:r>
              <a:rPr lang="en-US" dirty="0" smtClean="0"/>
              <a:t>You might not get scheduled to check until long after event occurs</a:t>
            </a:r>
          </a:p>
          <a:p>
            <a:r>
              <a:rPr lang="en-US" dirty="0" smtClean="0"/>
              <a:t>Works very poorly with multiple waiters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GB" dirty="0" smtClean="0"/>
              <a:t>Another Approach: Condition Variables</a:t>
            </a:r>
            <a:endParaRPr lang="en-GB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048000"/>
          </a:xfrm>
        </p:spPr>
        <p:txBody>
          <a:bodyPr/>
          <a:lstStyle/>
          <a:p>
            <a:r>
              <a:rPr lang="en-GB" dirty="0" smtClean="0"/>
              <a:t>Create </a:t>
            </a:r>
            <a:r>
              <a:rPr lang="en-GB" dirty="0"/>
              <a:t>a synchronization </a:t>
            </a:r>
            <a:r>
              <a:rPr lang="en-GB" dirty="0" smtClean="0"/>
              <a:t>object associated with a resource or request</a:t>
            </a:r>
          </a:p>
          <a:p>
            <a:pPr lvl="1"/>
            <a:r>
              <a:rPr lang="en-GB" dirty="0" smtClean="0"/>
              <a:t>Requester </a:t>
            </a:r>
            <a:r>
              <a:rPr lang="en-GB" dirty="0"/>
              <a:t>blocks awaiting event on that object</a:t>
            </a:r>
            <a:endParaRPr lang="en-GB" dirty="0" smtClean="0"/>
          </a:p>
          <a:p>
            <a:pPr lvl="1"/>
            <a:r>
              <a:rPr lang="en-GB" dirty="0" smtClean="0"/>
              <a:t>Upon </a:t>
            </a:r>
            <a:r>
              <a:rPr lang="en-GB" dirty="0"/>
              <a:t>completion, the event is</a:t>
            </a:r>
            <a:r>
              <a:rPr lang="en-GB" dirty="0" smtClean="0"/>
              <a:t> “posted”</a:t>
            </a:r>
          </a:p>
          <a:p>
            <a:pPr lvl="1"/>
            <a:r>
              <a:rPr lang="en-GB" dirty="0" smtClean="0"/>
              <a:t>Posting </a:t>
            </a:r>
            <a:r>
              <a:rPr lang="en-GB" dirty="0"/>
              <a:t>event to object unblocks the </a:t>
            </a:r>
            <a:r>
              <a:rPr lang="en-GB" dirty="0" smtClean="0"/>
              <a:t>waiter</a:t>
            </a:r>
            <a:endParaRPr lang="en-GB" dirty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260400" y="5465491"/>
            <a:ext cx="1036800" cy="10369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blocked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30800" y="5465491"/>
            <a:ext cx="1036800" cy="10369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ready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813080" y="4017691"/>
            <a:ext cx="1036800" cy="1036909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running</a:t>
            </a:r>
          </a:p>
        </p:txBody>
      </p:sp>
      <p:cxnSp>
        <p:nvCxnSpPr>
          <p:cNvPr id="9" name="AutoShape 9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4297200" y="5983946"/>
            <a:ext cx="2133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10"/>
          <p:cNvCxnSpPr>
            <a:cxnSpLocks noChangeShapeType="1"/>
            <a:stCxn id="8" idx="3"/>
            <a:endCxn id="6" idx="7"/>
          </p:cNvCxnSpPr>
          <p:nvPr/>
        </p:nvCxnSpPr>
        <p:spPr bwMode="auto">
          <a:xfrm rot="5400000">
            <a:off x="4197843" y="4850269"/>
            <a:ext cx="714595" cy="819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3"/>
          <p:cNvCxnSpPr>
            <a:cxnSpLocks noChangeShapeType="1"/>
            <a:stCxn id="7" idx="1"/>
            <a:endCxn id="8" idx="5"/>
          </p:cNvCxnSpPr>
          <p:nvPr/>
        </p:nvCxnSpPr>
        <p:spPr bwMode="auto">
          <a:xfrm rot="16200000" flipV="1">
            <a:off x="5783043" y="4817750"/>
            <a:ext cx="714595" cy="884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258720" y="4397891"/>
            <a:ext cx="276480" cy="276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811800" y="4328764"/>
            <a:ext cx="276480" cy="276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3327840" y="4467018"/>
            <a:ext cx="138240" cy="13825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5" name="AutoShape 17"/>
          <p:cNvCxnSpPr>
            <a:cxnSpLocks noChangeShapeType="1"/>
            <a:stCxn id="8" idx="2"/>
            <a:endCxn id="12" idx="6"/>
          </p:cNvCxnSpPr>
          <p:nvPr/>
        </p:nvCxnSpPr>
        <p:spPr bwMode="auto">
          <a:xfrm rot="10800000">
            <a:off x="3535200" y="4536146"/>
            <a:ext cx="127788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8"/>
          <p:cNvCxnSpPr>
            <a:cxnSpLocks noChangeShapeType="1"/>
            <a:stCxn id="13" idx="4"/>
            <a:endCxn id="7" idx="0"/>
          </p:cNvCxnSpPr>
          <p:nvPr/>
        </p:nvCxnSpPr>
        <p:spPr bwMode="auto">
          <a:xfrm rot="5400000">
            <a:off x="6519511" y="5034962"/>
            <a:ext cx="860218" cy="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013881" y="4299961"/>
            <a:ext cx="467272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exit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20440" y="5653667"/>
            <a:ext cx="709325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000" b="1" dirty="0" smtClean="0">
                <a:latin typeface="Arial" charset="0"/>
              </a:rPr>
              <a:t>post</a:t>
            </a:r>
            <a:endParaRPr lang="en-US" sz="1500" b="1" dirty="0">
              <a:latin typeface="Arial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6759960" y="4812654"/>
            <a:ext cx="702913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create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4440959" y="5196467"/>
            <a:ext cx="664441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000" b="1" dirty="0" smtClean="0">
                <a:latin typeface="Arial" charset="0"/>
              </a:rPr>
              <a:t>wait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5607960" y="4985474"/>
            <a:ext cx="899040" cy="7086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 rot="2309463">
            <a:off x="5833293" y="5015398"/>
            <a:ext cx="885655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dispatch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 rot="2309463">
            <a:off x="5701274" y="5257344"/>
            <a:ext cx="565055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yield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 and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the OS provides condition variables</a:t>
            </a:r>
          </a:p>
          <a:p>
            <a:pPr lvl="1"/>
            <a:r>
              <a:rPr lang="en-US" dirty="0" smtClean="0"/>
              <a:t>Or library code that implements </a:t>
            </a:r>
            <a:r>
              <a:rPr lang="en-US" dirty="0" smtClean="0"/>
              <a:t>threads does</a:t>
            </a:r>
          </a:p>
          <a:p>
            <a:r>
              <a:rPr lang="en-US" dirty="0" smtClean="0"/>
              <a:t>It blocks a process or thread when</a:t>
            </a:r>
            <a:r>
              <a:rPr lang="en-US" dirty="0" smtClean="0"/>
              <a:t> condition variable is used</a:t>
            </a:r>
          </a:p>
          <a:p>
            <a:pPr lvl="1"/>
            <a:r>
              <a:rPr lang="en-US" dirty="0" smtClean="0"/>
              <a:t>Moving it out of the ready queue</a:t>
            </a:r>
          </a:p>
          <a:p>
            <a:r>
              <a:rPr lang="en-US" dirty="0" smtClean="0"/>
              <a:t>It observes when the desired event occurs</a:t>
            </a:r>
          </a:p>
          <a:p>
            <a:r>
              <a:rPr lang="en-US" dirty="0" smtClean="0"/>
              <a:t>It then unblocks the blocked process or thread</a:t>
            </a:r>
          </a:p>
          <a:p>
            <a:pPr lvl="1"/>
            <a:r>
              <a:rPr lang="en-US" dirty="0" smtClean="0"/>
              <a:t>Putting it back in the ready queue</a:t>
            </a:r>
          </a:p>
          <a:p>
            <a:pPr lvl="1"/>
            <a:r>
              <a:rPr lang="en-US" dirty="0" smtClean="0"/>
              <a:t>Possibly preempting the running process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dirty="0" smtClean="0"/>
              <a:t>Likely to have threads waiting on several different things</a:t>
            </a:r>
          </a:p>
          <a:p>
            <a:r>
              <a:rPr lang="en-US" dirty="0" smtClean="0"/>
              <a:t>Pointless to wake up everyone on every event</a:t>
            </a:r>
          </a:p>
          <a:p>
            <a:pPr lvl="1"/>
            <a:r>
              <a:rPr lang="en-US" dirty="0" smtClean="0"/>
              <a:t>Each should wake up when </a:t>
            </a:r>
            <a:r>
              <a:rPr lang="en-US" u="sng" dirty="0" smtClean="0"/>
              <a:t>his</a:t>
            </a:r>
            <a:r>
              <a:rPr lang="en-US" dirty="0" smtClean="0"/>
              <a:t> event happens</a:t>
            </a:r>
          </a:p>
          <a:p>
            <a:r>
              <a:rPr lang="en-US" dirty="0" smtClean="0"/>
              <a:t>Suggests all events need a waiting list</a:t>
            </a:r>
          </a:p>
          <a:p>
            <a:pPr lvl="1"/>
            <a:r>
              <a:rPr lang="en-US" dirty="0" smtClean="0"/>
              <a:t>When posting an event, look up who to awaken</a:t>
            </a:r>
          </a:p>
          <a:p>
            <a:pPr lvl="2"/>
            <a:r>
              <a:rPr lang="en-US" dirty="0" smtClean="0"/>
              <a:t>Wake up everyone on the list?</a:t>
            </a:r>
          </a:p>
          <a:p>
            <a:pPr lvl="2"/>
            <a:r>
              <a:rPr lang="en-US" dirty="0" smtClean="0"/>
              <a:t>One-at-a-time in FIFO order?</a:t>
            </a:r>
          </a:p>
          <a:p>
            <a:pPr lvl="2"/>
            <a:r>
              <a:rPr lang="en-US" dirty="0" smtClean="0"/>
              <a:t>One-at-a-time in priority order (possible starvation)?</a:t>
            </a:r>
          </a:p>
          <a:p>
            <a:pPr lvl="1"/>
            <a:r>
              <a:rPr lang="en-US" dirty="0" smtClean="0"/>
              <a:t>Choice depends on event and application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To Wake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wakes up when a condition variable is signaled?</a:t>
            </a:r>
          </a:p>
          <a:p>
            <a:pPr lvl="1"/>
            <a:r>
              <a:rPr lang="en-US" dirty="0" err="1" smtClean="0"/>
              <a:t>pthread_cond_wait</a:t>
            </a:r>
            <a:r>
              <a:rPr lang="en-US" dirty="0" smtClean="0"/>
              <a:t> … at least one blocked thread</a:t>
            </a:r>
          </a:p>
          <a:p>
            <a:pPr lvl="1"/>
            <a:r>
              <a:rPr lang="en-US" dirty="0" err="1" smtClean="0"/>
              <a:t>pthread_cond_broadcast</a:t>
            </a:r>
            <a:r>
              <a:rPr lang="en-US" dirty="0" smtClean="0"/>
              <a:t> … all blocked threads</a:t>
            </a:r>
          </a:p>
          <a:p>
            <a:r>
              <a:rPr lang="en-US" dirty="0" smtClean="0"/>
              <a:t>The broadcast approach may be wasteful</a:t>
            </a:r>
          </a:p>
          <a:p>
            <a:pPr lvl="1"/>
            <a:r>
              <a:rPr lang="en-US" dirty="0" smtClean="0"/>
              <a:t>If the event can only be consumed once</a:t>
            </a:r>
          </a:p>
          <a:p>
            <a:pPr lvl="1"/>
            <a:r>
              <a:rPr lang="en-US" dirty="0" smtClean="0"/>
              <a:t>Potentially unbounded waiting times</a:t>
            </a:r>
          </a:p>
          <a:p>
            <a:r>
              <a:rPr lang="en-US" dirty="0" smtClean="0"/>
              <a:t>A waiting queue would solve these problems</a:t>
            </a:r>
          </a:p>
          <a:p>
            <a:pPr lvl="1"/>
            <a:r>
              <a:rPr lang="en-US" dirty="0" smtClean="0"/>
              <a:t>Each post wakes up the first client on the queue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Critical Sections in Operating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Operating systems are loaded with internal critical sections</a:t>
            </a:r>
          </a:p>
          <a:p>
            <a:r>
              <a:rPr lang="en-GB" sz="2400" dirty="0" smtClean="0"/>
              <a:t>Shared </a:t>
            </a:r>
            <a:r>
              <a:rPr lang="en-GB" sz="2400" dirty="0"/>
              <a:t>data used </a:t>
            </a:r>
            <a:r>
              <a:rPr lang="en-GB" sz="2400" dirty="0" smtClean="0"/>
              <a:t>by </a:t>
            </a:r>
            <a:r>
              <a:rPr lang="en-GB" sz="2400" dirty="0"/>
              <a:t>concurrent threads</a:t>
            </a:r>
            <a:endParaRPr lang="en-GB" sz="2400" dirty="0" smtClean="0"/>
          </a:p>
          <a:p>
            <a:pPr lvl="1"/>
            <a:r>
              <a:rPr lang="en-GB" sz="2400" dirty="0"/>
              <a:t>P</a:t>
            </a:r>
            <a:r>
              <a:rPr lang="en-GB" sz="2400" dirty="0" smtClean="0"/>
              <a:t>rocess </a:t>
            </a:r>
            <a:r>
              <a:rPr lang="en-GB" sz="2400" dirty="0"/>
              <a:t>state variables</a:t>
            </a:r>
            <a:endParaRPr lang="en-GB" sz="2400" dirty="0" smtClean="0"/>
          </a:p>
          <a:p>
            <a:pPr lvl="1"/>
            <a:r>
              <a:rPr lang="en-GB" sz="2400" dirty="0"/>
              <a:t>R</a:t>
            </a:r>
            <a:r>
              <a:rPr lang="en-GB" sz="2400" dirty="0" smtClean="0"/>
              <a:t>esource </a:t>
            </a:r>
            <a:r>
              <a:rPr lang="en-GB" sz="2400" dirty="0"/>
              <a:t>pools</a:t>
            </a:r>
            <a:endParaRPr lang="en-GB" sz="2400" dirty="0" smtClean="0"/>
          </a:p>
          <a:p>
            <a:pPr lvl="1"/>
            <a:r>
              <a:rPr lang="en-GB" sz="2400" dirty="0"/>
              <a:t>D</a:t>
            </a:r>
            <a:r>
              <a:rPr lang="en-GB" sz="2400" dirty="0" smtClean="0"/>
              <a:t>evice </a:t>
            </a:r>
            <a:r>
              <a:rPr lang="en-GB" sz="2400" dirty="0"/>
              <a:t>driver state</a:t>
            </a:r>
            <a:endParaRPr lang="en-GB" sz="2400" dirty="0" smtClean="0"/>
          </a:p>
          <a:p>
            <a:r>
              <a:rPr lang="en-GB" sz="2400" dirty="0"/>
              <a:t>L</a:t>
            </a:r>
            <a:r>
              <a:rPr lang="en-GB" sz="2400" dirty="0" smtClean="0"/>
              <a:t>ogical </a:t>
            </a:r>
            <a:r>
              <a:rPr lang="en-GB" sz="2400" dirty="0"/>
              <a:t>parallelism</a:t>
            </a:r>
            <a:endParaRPr lang="en-GB" sz="2400" dirty="0" smtClean="0"/>
          </a:p>
          <a:p>
            <a:pPr lvl="1"/>
            <a:r>
              <a:rPr lang="en-GB" sz="2400" dirty="0"/>
              <a:t>C</a:t>
            </a:r>
            <a:r>
              <a:rPr lang="en-GB" sz="2400" dirty="0" smtClean="0"/>
              <a:t>reated </a:t>
            </a:r>
            <a:r>
              <a:rPr lang="en-GB" sz="2400" dirty="0"/>
              <a:t>by </a:t>
            </a:r>
            <a:r>
              <a:rPr lang="en-GB" sz="2400" dirty="0" err="1"/>
              <a:t>preemptive</a:t>
            </a:r>
            <a:r>
              <a:rPr lang="en-GB" sz="2400" dirty="0"/>
              <a:t> </a:t>
            </a:r>
            <a:r>
              <a:rPr lang="en-GB" sz="2400" dirty="0" smtClean="0"/>
              <a:t>scheduling and asynchronous </a:t>
            </a:r>
            <a:r>
              <a:rPr lang="en-GB" sz="2400" dirty="0"/>
              <a:t>interrupts</a:t>
            </a:r>
            <a:endParaRPr lang="en-GB" sz="2400" dirty="0" smtClean="0"/>
          </a:p>
          <a:p>
            <a:r>
              <a:rPr lang="en-GB" sz="2400" dirty="0"/>
              <a:t>P</a:t>
            </a:r>
            <a:r>
              <a:rPr lang="en-GB" sz="2400" dirty="0" smtClean="0"/>
              <a:t>hysical </a:t>
            </a:r>
            <a:r>
              <a:rPr lang="en-GB" sz="2400" dirty="0"/>
              <a:t>parallelism</a:t>
            </a:r>
            <a:endParaRPr lang="en-GB" sz="2400" dirty="0" smtClean="0"/>
          </a:p>
          <a:p>
            <a:pPr lvl="1"/>
            <a:r>
              <a:rPr lang="en-GB" sz="2400" dirty="0"/>
              <a:t>S</a:t>
            </a:r>
            <a:r>
              <a:rPr lang="en-GB" sz="2400" dirty="0" smtClean="0"/>
              <a:t>hared </a:t>
            </a:r>
            <a:r>
              <a:rPr lang="en-GB" sz="2400" dirty="0"/>
              <a:t>memory, symmetric multi-processors</a:t>
            </a:r>
            <a:r>
              <a:rPr lang="en-GB" sz="2400" dirty="0" smtClean="0"/>
              <a:t> </a:t>
            </a:r>
          </a:p>
          <a:p>
            <a:r>
              <a:rPr lang="en-GB" sz="2400" dirty="0" err="1" smtClean="0"/>
              <a:t>OSes</a:t>
            </a:r>
            <a:r>
              <a:rPr lang="en-GB" sz="2400" dirty="0" smtClean="0"/>
              <a:t> extensively use locks to avoid these problems</a:t>
            </a:r>
          </a:p>
          <a:p>
            <a:pPr lvl="1"/>
            <a:r>
              <a:rPr lang="en-GB" sz="2400" dirty="0" smtClean="0"/>
              <a:t>Without any user-visible effects</a:t>
            </a:r>
            <a:endParaRPr lang="en-GB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Waiting List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Effectiveness/Correctness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Should be </a:t>
            </a:r>
            <a:r>
              <a:rPr lang="en-US" dirty="0" smtClean="0"/>
              <a:t>very good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There is a trade-off involving </a:t>
            </a:r>
            <a:r>
              <a:rPr lang="en-US" i="1" dirty="0" smtClean="0"/>
              <a:t>cutting</a:t>
            </a:r>
            <a:r>
              <a:rPr lang="en-US" dirty="0" smtClean="0"/>
              <a:t> in line</a:t>
            </a:r>
          </a:p>
          <a:p>
            <a:r>
              <a:rPr lang="en-US" dirty="0" smtClean="0"/>
              <a:t>Fairness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Should be </a:t>
            </a:r>
            <a:r>
              <a:rPr lang="en-US" dirty="0" smtClean="0"/>
              <a:t>very good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Should be </a:t>
            </a:r>
            <a:r>
              <a:rPr lang="en-US" dirty="0" smtClean="0"/>
              <a:t>very efficient</a:t>
            </a:r>
          </a:p>
          <a:p>
            <a:pPr lvl="1"/>
            <a:r>
              <a:rPr lang="en-US" dirty="0" smtClean="0"/>
              <a:t>Depends on frequency of spurious wakeups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and Waiting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Spinning for a lock is usually a bad thing</a:t>
            </a:r>
          </a:p>
          <a:p>
            <a:pPr lvl="1"/>
            <a:r>
              <a:rPr lang="en-US" dirty="0" smtClean="0"/>
              <a:t>Locks should probably have waiting lists</a:t>
            </a:r>
          </a:p>
          <a:p>
            <a:r>
              <a:rPr lang="en-US" dirty="0" smtClean="0"/>
              <a:t>A waiting list is a (shared) data structure</a:t>
            </a:r>
          </a:p>
          <a:p>
            <a:pPr lvl="1"/>
            <a:r>
              <a:rPr lang="en-US" dirty="0" smtClean="0"/>
              <a:t>Implementation will likely have critical sections</a:t>
            </a:r>
          </a:p>
          <a:p>
            <a:pPr lvl="1"/>
            <a:r>
              <a:rPr lang="en-US" dirty="0" smtClean="0"/>
              <a:t>Which may need to be protected by a lock</a:t>
            </a:r>
          </a:p>
          <a:p>
            <a:r>
              <a:rPr lang="en-US" dirty="0" smtClean="0"/>
              <a:t>This seems to be a circular dependency</a:t>
            </a:r>
          </a:p>
          <a:p>
            <a:pPr lvl="1"/>
            <a:r>
              <a:rPr lang="en-US" dirty="0" smtClean="0"/>
              <a:t>Locks have waiting lists</a:t>
            </a:r>
          </a:p>
          <a:p>
            <a:pPr lvl="1"/>
            <a:r>
              <a:rPr lang="en-US" dirty="0" smtClean="0"/>
              <a:t>Which must be protected by locks</a:t>
            </a:r>
          </a:p>
          <a:p>
            <a:pPr lvl="1"/>
            <a:r>
              <a:rPr lang="en-US" dirty="0" smtClean="0"/>
              <a:t>What if we must wait for the waiting list lock?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A Possible Problem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The sleep/wakeup race condition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3108325"/>
            <a:ext cx="3881438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sleep( eventp *e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while(e-&gt;posted == FALSE) {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add_to_queue( &amp;e-&gt;queue, myproc );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myproc-&gt;runstate |= BLOCKED;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yield();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  <a:endParaRPr lang="en-US" sz="14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38638" y="3089275"/>
            <a:ext cx="4348162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wakeup( eventp *e) {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struct proce *p;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e-&gt;posted = TRUE;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p = get_from_queue(&amp;e-&gt; queue);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if (p) {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     p-&gt;runstate &amp;= ~BLOCKED;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     resched();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}  /* if !p, nobody’s waiting */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endParaRPr lang="en-US" sz="14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688" y="2520950"/>
            <a:ext cx="3270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Consider this sleep code: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78338" y="2527300"/>
            <a:ext cx="3025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And this wakeup code: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54263" y="5967413"/>
            <a:ext cx="3895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What’s the problem with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A Sleep/Wakeup Race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Let’s say thread B is using a resource and thread A needs to get it</a:t>
            </a: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So thread A will call </a:t>
            </a:r>
            <a:r>
              <a:rPr lang="en-US" sz="280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sleep()</a:t>
            </a:r>
            <a:endParaRPr lang="en-US" smtClean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Meanwhile, thread B finishes using the resource</a:t>
            </a:r>
          </a:p>
          <a:p>
            <a:pPr lvl="1"/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So thread B will call </a:t>
            </a:r>
            <a:r>
              <a:rPr lang="en-US" sz="240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wakeup()</a:t>
            </a:r>
            <a:endParaRPr lang="en-US" smtClean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No other threads are waiting for the resource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The Race At Work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6450" y="1600200"/>
            <a:ext cx="32639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sleep( eventp *e ) {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33450" y="2003425"/>
            <a:ext cx="3508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while(e-&gt;posted == FALSE) 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1363" y="2301875"/>
            <a:ext cx="3262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wakeup( eventp *e) {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64075" y="2573338"/>
            <a:ext cx="21542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struct proce *p;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70425" y="2963863"/>
            <a:ext cx="2278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e-&gt;posted = TRUE;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64075" y="3195638"/>
            <a:ext cx="4002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p = get_from_queue(&amp;e-&gt; queue);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57725" y="3494088"/>
            <a:ext cx="116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(p) {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51375" y="3884613"/>
            <a:ext cx="4248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}  /* if !p, nobody’s waiting */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00113" y="3368675"/>
            <a:ext cx="3829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Nope, nobody’s in the queue!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3550" y="4378325"/>
            <a:ext cx="3848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add_to_queue( &amp;e-&gt;queue, myproc );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4649788"/>
            <a:ext cx="3094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myproc-&gt;runsate |= BLOCKED;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3550" y="4895850"/>
            <a:ext cx="1701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yield();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}</a:t>
            </a:r>
            <a:endParaRPr lang="en-US" sz="1400">
              <a:solidFill>
                <a:srgbClr val="0000FF"/>
              </a:solidFill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51363" y="1708150"/>
            <a:ext cx="3538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Yep, somebody’s locked it!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47813" y="1100138"/>
            <a:ext cx="1851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A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84788" y="1106488"/>
            <a:ext cx="18526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B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32175" y="5053013"/>
            <a:ext cx="180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effect? 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0650" y="5570538"/>
            <a:ext cx="31273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A is sleeping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30750" y="5576888"/>
            <a:ext cx="39608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But there’s no one to wake him up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33450" y="2409825"/>
            <a:ext cx="314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9800" y="3911600"/>
            <a:ext cx="314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  <p:bldP spid="14" grpId="0"/>
      <p:bldP spid="15" grpId="0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  <p:bldP spid="23" grpId="1"/>
      <p:bldP spid="23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Solving the Problem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There is clearly a critical section in </a:t>
            </a:r>
            <a:r>
              <a:rPr lang="en-GB" sz="280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sleep()</a:t>
            </a:r>
            <a:endParaRPr lang="en-GB" smtClean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Starting before we test the posted flag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Ending after we put ourselves on the notify list</a:t>
            </a:r>
          </a:p>
          <a:p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During this section, we need to prevent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Wakeups of the event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Other people waiting on the event</a:t>
            </a:r>
          </a:p>
          <a:p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This is a mutual-exclusion problem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Fortunately, we already know how to solve those</a:t>
            </a:r>
          </a:p>
          <a:p>
            <a:endParaRPr lang="en-US" smtClean="0">
              <a:latin typeface="Times New Roman" pitchFamily="-107" charset="0"/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vs. Fairness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958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 …</a:t>
            </a:r>
          </a:p>
          <a:p>
            <a:pPr lvl="1"/>
            <a:r>
              <a:rPr lang="en-US" sz="2400" dirty="0" smtClean="0"/>
              <a:t>P1: lock(), park()</a:t>
            </a:r>
          </a:p>
          <a:p>
            <a:pPr lvl="1"/>
            <a:r>
              <a:rPr lang="en-US" sz="2400" dirty="0" smtClean="0"/>
              <a:t>P2: unlock(), </a:t>
            </a:r>
            <a:r>
              <a:rPr lang="en-US" sz="2400" dirty="0" err="1" smtClean="0"/>
              <a:t>unpark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smtClean="0"/>
              <a:t>P3: lock()</a:t>
            </a:r>
          </a:p>
          <a:p>
            <a:r>
              <a:rPr lang="en-US" sz="2800" dirty="0" smtClean="0"/>
              <a:t>Progress says:</a:t>
            </a:r>
          </a:p>
          <a:p>
            <a:pPr lvl="1"/>
            <a:r>
              <a:rPr lang="en-US" sz="2400" dirty="0" smtClean="0"/>
              <a:t>It is available, so P3 gets it</a:t>
            </a:r>
          </a:p>
          <a:p>
            <a:pPr lvl="1"/>
            <a:r>
              <a:rPr lang="en-US" sz="2400" dirty="0" smtClean="0"/>
              <a:t>Spurious wakeup of P1</a:t>
            </a:r>
          </a:p>
          <a:p>
            <a:r>
              <a:rPr lang="en-US" sz="2800" dirty="0" smtClean="0"/>
              <a:t>Fairness says:</a:t>
            </a:r>
          </a:p>
          <a:p>
            <a:pPr lvl="1"/>
            <a:r>
              <a:rPr lang="en-US" sz="2400" dirty="0" smtClean="0"/>
              <a:t>FIFO, P3 gets in line</a:t>
            </a:r>
          </a:p>
          <a:p>
            <a:pPr lvl="1"/>
            <a:r>
              <a:rPr lang="en-US" sz="2400" dirty="0" smtClean="0"/>
              <a:t>And a convoy forms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29200" y="4648200"/>
            <a:ext cx="3733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unlock(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*m)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 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TestAndSet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(&amp;m-&gt;guard, 1) == 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	m-&gt;locked = 0;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(!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queue_empty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(m-&gt;q))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		</a:t>
            </a:r>
            <a:r>
              <a:rPr lang="en-US" sz="1400" dirty="0" err="1" smtClean="0"/>
              <a:t>unpark</a:t>
            </a:r>
            <a:r>
              <a:rPr lang="en-US" sz="1400" dirty="0" smtClean="0"/>
              <a:t>(</a:t>
            </a:r>
            <a:r>
              <a:rPr lang="en-US" sz="1400" dirty="0" err="1" smtClean="0"/>
              <a:t>queue_remove</a:t>
            </a:r>
            <a:r>
              <a:rPr lang="en-US" sz="1400" dirty="0" smtClean="0"/>
              <a:t>(m-&gt;q);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	m-&gt;guard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29200" y="1371600"/>
            <a:ext cx="44958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lock(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*m)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while(true)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while 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TestAndSet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(&amp;m-&gt;guard, 1) == 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if (!m-&gt;locked)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m-&gt;locked =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m-&gt;guard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return;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queue_add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(m-&gt;q, me);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m-&gt;guard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park();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Spin-Waits Revisited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</a:t>
            </a:r>
            <a:r>
              <a:rPr lang="en-GB" dirty="0" smtClean="0"/>
              <a:t>pin</a:t>
            </a:r>
            <a:r>
              <a:rPr lang="en-GB" dirty="0"/>
              <a:t>-waits await asynchronous completions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they do so by busy-waiting</a:t>
            </a:r>
          </a:p>
          <a:p>
            <a:pPr lvl="1">
              <a:buFont typeface="Symbol" pitchFamily="18" charset="2"/>
              <a:buNone/>
            </a:pPr>
            <a:r>
              <a:rPr lang="en-GB" dirty="0"/>
              <a:t>            </a:t>
            </a:r>
            <a:r>
              <a:rPr lang="en-GB" i="1" dirty="0">
                <a:solidFill>
                  <a:schemeClr val="accent2"/>
                </a:solidFill>
              </a:rPr>
              <a:t>while (</a:t>
            </a:r>
            <a:r>
              <a:rPr lang="en-GB" i="1" dirty="0" err="1">
                <a:solidFill>
                  <a:schemeClr val="accent2"/>
                </a:solidFill>
              </a:rPr>
              <a:t>event_not_ready</a:t>
            </a:r>
            <a:r>
              <a:rPr lang="en-GB" i="1" dirty="0">
                <a:solidFill>
                  <a:schemeClr val="accent2"/>
                </a:solidFill>
              </a:rPr>
              <a:t>) ;</a:t>
            </a:r>
            <a:endParaRPr lang="en-GB" i="1" dirty="0" smtClean="0">
              <a:solidFill>
                <a:schemeClr val="accent2"/>
              </a:solidFill>
            </a:endParaRPr>
          </a:p>
          <a:p>
            <a:r>
              <a:rPr lang="en-GB" dirty="0"/>
              <a:t>S</a:t>
            </a:r>
            <a:r>
              <a:rPr lang="en-GB" dirty="0" smtClean="0"/>
              <a:t>leep</a:t>
            </a:r>
            <a:r>
              <a:rPr lang="en-GB" dirty="0"/>
              <a:t>/wake-up is almost always better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ewer </a:t>
            </a:r>
            <a:r>
              <a:rPr lang="en-GB" dirty="0"/>
              <a:t>wasted cycles and faster response</a:t>
            </a:r>
            <a:endParaRPr lang="en-GB" dirty="0" smtClean="0"/>
          </a:p>
          <a:p>
            <a:pPr lvl="1"/>
            <a:r>
              <a:rPr lang="en-GB" dirty="0" smtClean="0"/>
              <a:t>But these </a:t>
            </a:r>
            <a:r>
              <a:rPr lang="en-GB" dirty="0"/>
              <a:t>are software completion mechanisms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There </a:t>
            </a:r>
            <a:r>
              <a:rPr lang="en-GB" dirty="0"/>
              <a:t>are hardware-related situations where they don't work (or don't make sense)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here </a:t>
            </a:r>
            <a:r>
              <a:rPr lang="en-GB" dirty="0"/>
              <a:t>are cases where it makes sense to spin</a:t>
            </a:r>
            <a:endParaRPr lang="en-GB" dirty="0" smtClean="0"/>
          </a:p>
          <a:p>
            <a:pPr lvl="1"/>
            <a:r>
              <a:rPr lang="en-GB" dirty="0"/>
              <a:t>V</a:t>
            </a:r>
            <a:r>
              <a:rPr lang="en-GB" dirty="0" smtClean="0"/>
              <a:t>ery </a:t>
            </a:r>
            <a:r>
              <a:rPr lang="en-GB" dirty="0"/>
              <a:t>briefly for events originating outside our CPU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Spin-waits: when to use them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the event does not come from our CPU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o </a:t>
            </a:r>
            <a:r>
              <a:rPr lang="en-GB" dirty="0"/>
              <a:t>spinning will not delay the completion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nd </a:t>
            </a:r>
            <a:r>
              <a:rPr lang="en-GB" dirty="0"/>
              <a:t>waiting time guaranteed to be very brief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ewer </a:t>
            </a:r>
            <a:r>
              <a:rPr lang="en-GB" dirty="0"/>
              <a:t>cycles than would be required to go to sleep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xamples</a:t>
            </a:r>
            <a:r>
              <a:rPr lang="en-GB" dirty="0"/>
              <a:t>: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aiting </a:t>
            </a:r>
            <a:r>
              <a:rPr lang="en-GB" dirty="0"/>
              <a:t>a few </a:t>
            </a:r>
            <a:r>
              <a:rPr lang="en-GB" dirty="0" err="1">
                <a:latin typeface="Symbol" pitchFamily="18" charset="2"/>
              </a:rPr>
              <a:t>m</a:t>
            </a:r>
            <a:r>
              <a:rPr lang="en-GB" dirty="0"/>
              <a:t>-seconds for hardware to come ready</a:t>
            </a:r>
          </a:p>
          <a:p>
            <a:pPr lvl="2"/>
            <a:r>
              <a:rPr lang="en-GB" b="1" dirty="0"/>
              <a:t>IF</a:t>
            </a:r>
            <a:r>
              <a:rPr lang="en-GB" dirty="0"/>
              <a:t> it is </a:t>
            </a:r>
            <a:r>
              <a:rPr lang="en-GB" u="sng" dirty="0"/>
              <a:t>guaranteed</a:t>
            </a:r>
            <a:r>
              <a:rPr lang="en-GB" dirty="0"/>
              <a:t> to be come back promptly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aiting </a:t>
            </a:r>
            <a:r>
              <a:rPr lang="en-GB" dirty="0"/>
              <a:t>for another CPU to release a lock</a:t>
            </a:r>
          </a:p>
          <a:p>
            <a:pPr lvl="2"/>
            <a:r>
              <a:rPr lang="en-GB" b="1" dirty="0"/>
              <a:t>IF</a:t>
            </a:r>
            <a:r>
              <a:rPr lang="en-GB" dirty="0"/>
              <a:t> critical section is very short (e.g. 1 digit # of instructions)</a:t>
            </a:r>
            <a:endParaRPr lang="en-GB" b="1" dirty="0"/>
          </a:p>
          <a:p>
            <a:pPr lvl="2"/>
            <a:r>
              <a:rPr lang="en-GB" b="1" dirty="0"/>
              <a:t>IF</a:t>
            </a:r>
            <a:r>
              <a:rPr lang="en-GB" dirty="0"/>
              <a:t> interrupts are disabled so </a:t>
            </a:r>
            <a:r>
              <a:rPr lang="en-GB" dirty="0" err="1"/>
              <a:t>preemption</a:t>
            </a:r>
            <a:r>
              <a:rPr lang="en-GB" dirty="0"/>
              <a:t> is impossible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lmost </a:t>
            </a:r>
            <a:r>
              <a:rPr lang="en-GB" u="sng" dirty="0"/>
              <a:t>never</a:t>
            </a:r>
            <a:r>
              <a:rPr lang="en-GB" dirty="0"/>
              <a:t> appropriate in user-mode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Sections in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for multithreaded applications</a:t>
            </a:r>
          </a:p>
          <a:p>
            <a:pPr lvl="1"/>
            <a:r>
              <a:rPr lang="en-US" dirty="0" smtClean="0"/>
              <a:t>Which frequently share data structures</a:t>
            </a:r>
          </a:p>
          <a:p>
            <a:r>
              <a:rPr lang="en-US" dirty="0" smtClean="0"/>
              <a:t>Can also happen with processes</a:t>
            </a:r>
          </a:p>
          <a:p>
            <a:pPr lvl="1"/>
            <a:r>
              <a:rPr lang="en-US" dirty="0" smtClean="0"/>
              <a:t>Which share operating system resources</a:t>
            </a:r>
          </a:p>
          <a:p>
            <a:pPr lvl="1"/>
            <a:r>
              <a:rPr lang="en-US" dirty="0" smtClean="0"/>
              <a:t>Like files</a:t>
            </a:r>
          </a:p>
          <a:p>
            <a:r>
              <a:rPr lang="en-US" dirty="0" smtClean="0"/>
              <a:t>Avoidable if you don’t share resources of any kind</a:t>
            </a:r>
          </a:p>
          <a:p>
            <a:pPr lvl="1"/>
            <a:r>
              <a:rPr lang="en-US" dirty="0" smtClean="0"/>
              <a:t>But that’s not always feasible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Recognizing Critical Sections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G</a:t>
            </a:r>
            <a:r>
              <a:rPr lang="en-GB" dirty="0" smtClean="0"/>
              <a:t>enerally </a:t>
            </a:r>
            <a:r>
              <a:rPr lang="en-GB" dirty="0"/>
              <a:t>involves updates to object state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ay </a:t>
            </a:r>
            <a:r>
              <a:rPr lang="en-GB" dirty="0"/>
              <a:t>be updates to a single object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ay </a:t>
            </a:r>
            <a:r>
              <a:rPr lang="en-GB" dirty="0"/>
              <a:t>be related updates to multiple objects</a:t>
            </a:r>
            <a:endParaRPr lang="en-GB" dirty="0" smtClean="0"/>
          </a:p>
          <a:p>
            <a:r>
              <a:rPr lang="en-GB" dirty="0"/>
              <a:t>G</a:t>
            </a:r>
            <a:r>
              <a:rPr lang="en-GB" dirty="0" smtClean="0"/>
              <a:t>enerally </a:t>
            </a:r>
            <a:r>
              <a:rPr lang="en-GB" dirty="0"/>
              <a:t>involves multi-step operations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bject </a:t>
            </a:r>
            <a:r>
              <a:rPr lang="en-GB" dirty="0"/>
              <a:t>state inconsistent until operation finishes</a:t>
            </a:r>
            <a:endParaRPr lang="en-GB" dirty="0" smtClean="0"/>
          </a:p>
          <a:p>
            <a:pPr lvl="1"/>
            <a:r>
              <a:rPr lang="en-GB" dirty="0" smtClean="0"/>
              <a:t>Pre-emption </a:t>
            </a:r>
            <a:r>
              <a:rPr lang="en-GB" dirty="0" smtClean="0"/>
              <a:t>compromises object or operation</a:t>
            </a:r>
          </a:p>
          <a:p>
            <a:r>
              <a:rPr lang="en-GB" dirty="0"/>
              <a:t>C</a:t>
            </a:r>
            <a:r>
              <a:rPr lang="en-GB" dirty="0" smtClean="0"/>
              <a:t>orrect </a:t>
            </a:r>
            <a:r>
              <a:rPr lang="en-GB" dirty="0"/>
              <a:t>operation requires mutual exclusion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nly </a:t>
            </a:r>
            <a:r>
              <a:rPr lang="en-GB" dirty="0"/>
              <a:t>one thread at a time has access to object(s)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lient </a:t>
            </a:r>
            <a:r>
              <a:rPr lang="en-GB" dirty="0"/>
              <a:t>1 </a:t>
            </a:r>
            <a:r>
              <a:rPr lang="en-GB" dirty="0" smtClean="0"/>
              <a:t>completes </a:t>
            </a:r>
            <a:r>
              <a:rPr lang="en-GB" dirty="0"/>
              <a:t>before client 2 starts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Sections and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sz="2800" dirty="0" smtClean="0"/>
              <a:t>Using mutual exclusion allows us to achieve </a:t>
            </a:r>
            <a:r>
              <a:rPr lang="en-US" sz="2800" i="1" dirty="0" smtClean="0"/>
              <a:t>atomicity </a:t>
            </a:r>
            <a:r>
              <a:rPr lang="en-US" sz="2800" dirty="0" smtClean="0"/>
              <a:t>of a critical section</a:t>
            </a:r>
          </a:p>
          <a:p>
            <a:r>
              <a:rPr lang="en-US" sz="2800" dirty="0" smtClean="0"/>
              <a:t>Atomicity has two aspects: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 smtClean="0"/>
              <a:t>Before or After</a:t>
            </a:r>
            <a:r>
              <a:rPr lang="en-US" sz="2800" dirty="0" smtClean="0"/>
              <a:t> atomicity</a:t>
            </a:r>
          </a:p>
          <a:p>
            <a:pPr lvl="1"/>
            <a:r>
              <a:rPr lang="en-US" sz="2400" dirty="0" smtClean="0"/>
              <a:t>A enters critical section before B starts</a:t>
            </a:r>
            <a:endParaRPr lang="en-US" sz="2400" dirty="0" smtClean="0"/>
          </a:p>
          <a:p>
            <a:pPr lvl="1"/>
            <a:r>
              <a:rPr lang="en-US" sz="2400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/>
              <a:t>enters critical section after A completes</a:t>
            </a:r>
          </a:p>
          <a:p>
            <a:pPr lvl="1"/>
            <a:r>
              <a:rPr lang="en-US" sz="2400" dirty="0" smtClean="0"/>
              <a:t>There is no overlap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 smtClean="0"/>
              <a:t>All or None</a:t>
            </a:r>
            <a:r>
              <a:rPr lang="en-US" sz="2800" dirty="0" smtClean="0"/>
              <a:t> atomicity</a:t>
            </a:r>
          </a:p>
          <a:p>
            <a:pPr lvl="1"/>
            <a:r>
              <a:rPr lang="en-US" sz="2400" dirty="0" smtClean="0"/>
              <a:t>An update that starts will complete</a:t>
            </a:r>
          </a:p>
          <a:p>
            <a:pPr lvl="1"/>
            <a:r>
              <a:rPr lang="en-US" sz="2400" dirty="0" smtClean="0"/>
              <a:t>An uncompleted update has no effect</a:t>
            </a:r>
          </a:p>
          <a:p>
            <a:r>
              <a:rPr lang="en-US" sz="2800" dirty="0" smtClean="0"/>
              <a:t>Correctness generally requires both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Options for Protecting </a:t>
            </a:r>
            <a:br>
              <a:rPr lang="en-US" dirty="0" smtClean="0"/>
            </a:br>
            <a:r>
              <a:rPr lang="en-US" dirty="0" smtClean="0"/>
              <a:t>Critical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229600" cy="4525963"/>
          </a:xfrm>
        </p:spPr>
        <p:txBody>
          <a:bodyPr/>
          <a:lstStyle/>
          <a:p>
            <a:r>
              <a:rPr lang="en-US" sz="2800" dirty="0" smtClean="0"/>
              <a:t>Turn off interrupts</a:t>
            </a:r>
          </a:p>
          <a:p>
            <a:pPr lvl="1"/>
            <a:r>
              <a:rPr lang="en-US" sz="2400" dirty="0" smtClean="0"/>
              <a:t>We covered that in the last class</a:t>
            </a:r>
          </a:p>
          <a:p>
            <a:pPr lvl="1"/>
            <a:r>
              <a:rPr lang="en-US" sz="2400" dirty="0" smtClean="0"/>
              <a:t>Prevents concurrency</a:t>
            </a:r>
          </a:p>
          <a:p>
            <a:r>
              <a:rPr lang="en-GB" sz="2800" dirty="0" smtClean="0"/>
              <a:t>Avoid shared data whenever possible</a:t>
            </a:r>
          </a:p>
          <a:p>
            <a:r>
              <a:rPr lang="en-GB" sz="2800" dirty="0" smtClean="0"/>
              <a:t>Protect critical sections using hardware mutual exclusion</a:t>
            </a:r>
          </a:p>
          <a:p>
            <a:pPr lvl="1"/>
            <a:r>
              <a:rPr lang="en-GB" sz="2400" dirty="0" smtClean="0"/>
              <a:t>In particular, atomic CPU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design choice when feasible</a:t>
            </a:r>
          </a:p>
          <a:p>
            <a:r>
              <a:rPr lang="en-US" dirty="0" smtClean="0"/>
              <a:t>Don’t share things you don’t need to share</a:t>
            </a:r>
          </a:p>
          <a:p>
            <a:r>
              <a:rPr lang="en-US" dirty="0" smtClean="0"/>
              <a:t>But not always an option</a:t>
            </a:r>
          </a:p>
          <a:p>
            <a:r>
              <a:rPr lang="en-US" dirty="0" smtClean="0"/>
              <a:t>Even if possible, may lead to inefficient resource use</a:t>
            </a:r>
          </a:p>
          <a:p>
            <a:r>
              <a:rPr lang="en-US" dirty="0" smtClean="0"/>
              <a:t>Sharing read only data also avoids problems</a:t>
            </a:r>
          </a:p>
          <a:p>
            <a:pPr lvl="1"/>
            <a:r>
              <a:rPr lang="en-US" dirty="0" smtClean="0"/>
              <a:t>If no writes, the order of reads doesn’t matter</a:t>
            </a:r>
          </a:p>
          <a:p>
            <a:pPr lvl="1"/>
            <a:r>
              <a:rPr lang="en-US" dirty="0" smtClean="0"/>
              <a:t>But a single write can blow everything out of the water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23800" y="542422"/>
            <a:ext cx="52152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51629</TotalTime>
  <Words>3340</Words>
  <Application>Microsoft Macintosh PowerPoint</Application>
  <PresentationFormat>On-screen Show (4:3)</PresentationFormat>
  <Paragraphs>516</Paragraphs>
  <Slides>48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Default Theme</vt:lpstr>
      <vt:lpstr>Operating System Principles: Mutual Exclusion and Asynchronous Completion CS 111 Operating Systems  Peter Reiher </vt:lpstr>
      <vt:lpstr>Outline</vt:lpstr>
      <vt:lpstr>Mutual Exclusion </vt:lpstr>
      <vt:lpstr>Critical Sections in Operating System</vt:lpstr>
      <vt:lpstr>Critical Sections in Applications</vt:lpstr>
      <vt:lpstr>Recognizing Critical Sections</vt:lpstr>
      <vt:lpstr>Critical Sections and Atomicity</vt:lpstr>
      <vt:lpstr>Options for Protecting  Critical Sections</vt:lpstr>
      <vt:lpstr>Avoiding Shared Data</vt:lpstr>
      <vt:lpstr>Atomic Instructions</vt:lpstr>
      <vt:lpstr>Atomic Instructions – Test and Set</vt:lpstr>
      <vt:lpstr>Atomic Instructions – Compare  and Swap</vt:lpstr>
      <vt:lpstr>Preventimg Concurrency Via  Atomic Instructions</vt:lpstr>
      <vt:lpstr>Lock-Free Operations</vt:lpstr>
      <vt:lpstr>An Example</vt:lpstr>
      <vt:lpstr>Evaluating Lock-Free Operations</vt:lpstr>
      <vt:lpstr>Locking</vt:lpstr>
      <vt:lpstr>Using Locks</vt:lpstr>
      <vt:lpstr>Using Locks For Mutual Exclusion</vt:lpstr>
      <vt:lpstr>What Happens When You Don’t Get the Lock?</vt:lpstr>
      <vt:lpstr>Locks and Interrupts: A Dangerous Combination</vt:lpstr>
      <vt:lpstr>Spin Waiting</vt:lpstr>
      <vt:lpstr>Spin Locks: Pluses and Minuses</vt:lpstr>
      <vt:lpstr>How Do We Build Locks?</vt:lpstr>
      <vt:lpstr>Single Instruction Locks</vt:lpstr>
      <vt:lpstr>Building Locks From Single Instructions</vt:lpstr>
      <vt:lpstr>Using Atomic Instructions to Implement a Lock</vt:lpstr>
      <vt:lpstr>Locks Come in Many Flavors</vt:lpstr>
      <vt:lpstr>The Asynchronous  Completion Problem</vt:lpstr>
      <vt:lpstr>How Can We Wait?</vt:lpstr>
      <vt:lpstr>Spin Waiting For Asynchronous Completions</vt:lpstr>
      <vt:lpstr>Spinning Sometimes Makes Sense</vt:lpstr>
      <vt:lpstr>A Classic “spin-wait”</vt:lpstr>
      <vt:lpstr>Yield and Spin</vt:lpstr>
      <vt:lpstr>Problems With Yield and Spin</vt:lpstr>
      <vt:lpstr>Another Approach: Condition Variables</vt:lpstr>
      <vt:lpstr>Condition Variables and the OS</vt:lpstr>
      <vt:lpstr>Waiting Lists</vt:lpstr>
      <vt:lpstr>Who To Wake Up?</vt:lpstr>
      <vt:lpstr>Evaluating Waiting List Options</vt:lpstr>
      <vt:lpstr>Locking and Waiting Lists</vt:lpstr>
      <vt:lpstr>A Possible Problem</vt:lpstr>
      <vt:lpstr>A Sleep/Wakeup Race</vt:lpstr>
      <vt:lpstr>The Race At Work</vt:lpstr>
      <vt:lpstr>Solving the Problem</vt:lpstr>
      <vt:lpstr>Progress vs. Fairness</vt:lpstr>
      <vt:lpstr>Spin-Waits Revisited</vt:lpstr>
      <vt:lpstr>Spin-waits: when to use them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79</cp:revision>
  <cp:lastPrinted>2014-01-03T23:50:58Z</cp:lastPrinted>
  <dcterms:created xsi:type="dcterms:W3CDTF">2016-10-11T03:20:54Z</dcterms:created>
  <dcterms:modified xsi:type="dcterms:W3CDTF">2016-10-11T03:48:35Z</dcterms:modified>
</cp:coreProperties>
</file>