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317" r:id="rId4"/>
    <p:sldId id="318" r:id="rId5"/>
    <p:sldId id="331" r:id="rId6"/>
    <p:sldId id="319" r:id="rId7"/>
    <p:sldId id="278" r:id="rId8"/>
    <p:sldId id="279" r:id="rId9"/>
    <p:sldId id="280" r:id="rId10"/>
    <p:sldId id="281" r:id="rId11"/>
    <p:sldId id="282" r:id="rId12"/>
    <p:sldId id="283" r:id="rId13"/>
    <p:sldId id="315" r:id="rId14"/>
    <p:sldId id="316" r:id="rId15"/>
    <p:sldId id="285" r:id="rId16"/>
    <p:sldId id="286" r:id="rId17"/>
    <p:sldId id="288" r:id="rId18"/>
    <p:sldId id="305" r:id="rId19"/>
    <p:sldId id="320" r:id="rId20"/>
    <p:sldId id="289" r:id="rId21"/>
    <p:sldId id="290" r:id="rId22"/>
    <p:sldId id="291" r:id="rId23"/>
    <p:sldId id="292" r:id="rId24"/>
    <p:sldId id="306" r:id="rId25"/>
    <p:sldId id="307" r:id="rId26"/>
    <p:sldId id="293" r:id="rId27"/>
    <p:sldId id="308" r:id="rId28"/>
    <p:sldId id="294" r:id="rId29"/>
    <p:sldId id="309" r:id="rId30"/>
    <p:sldId id="295" r:id="rId31"/>
    <p:sldId id="296" r:id="rId32"/>
    <p:sldId id="297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10" r:id="rId41"/>
    <p:sldId id="311" r:id="rId42"/>
    <p:sldId id="298" r:id="rId43"/>
    <p:sldId id="312" r:id="rId44"/>
    <p:sldId id="313" r:id="rId45"/>
    <p:sldId id="299" r:id="rId46"/>
    <p:sldId id="300" r:id="rId47"/>
    <p:sldId id="301" r:id="rId48"/>
    <p:sldId id="302" r:id="rId49"/>
    <p:sldId id="303" r:id="rId50"/>
    <p:sldId id="314" r:id="rId51"/>
    <p:sldId id="328" r:id="rId52"/>
    <p:sldId id="330" r:id="rId53"/>
    <p:sldId id="329" r:id="rId54"/>
    <p:sldId id="332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" y="0"/>
            <a:ext cx="893520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560" y="1234210"/>
            <a:ext cx="418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560" y="1234210"/>
            <a:ext cx="418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86560" y="3901370"/>
            <a:ext cx="8501760" cy="2528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10/26/16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9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Semaphores and Locks for Synchronization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dirty="0" smtClean="0"/>
              <a:t>sing </a:t>
            </a:r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for</a:t>
            </a:r>
            <a:r>
              <a:rPr lang="en-GB" dirty="0" smtClean="0"/>
              <a:t> Exclusion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to one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threads allowed </a:t>
            </a:r>
            <a:r>
              <a:rPr lang="en-GB" dirty="0"/>
              <a:t>to hold lock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take the lock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first </a:t>
            </a:r>
            <a:r>
              <a:rPr lang="en-GB" dirty="0"/>
              <a:t>will succeed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ubsequent </a:t>
            </a:r>
            <a:r>
              <a:rPr lang="en-GB" dirty="0"/>
              <a:t>attempts will block</a:t>
            </a:r>
            <a:endParaRPr lang="en-GB" dirty="0" smtClean="0"/>
          </a:p>
          <a:p>
            <a:r>
              <a:rPr lang="en-GB" dirty="0" smtClean="0"/>
              <a:t>Use V/post </a:t>
            </a:r>
            <a:r>
              <a:rPr lang="en-GB" dirty="0"/>
              <a:t>operation to release the lock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estore </a:t>
            </a:r>
            <a:r>
              <a:rPr lang="en-GB" dirty="0"/>
              <a:t>semaphore count to </a:t>
            </a:r>
            <a:r>
              <a:rPr lang="en-GB" dirty="0" smtClean="0"/>
              <a:t>non-negative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any threads are waiting, unblock the first in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for</a:t>
            </a:r>
            <a:r>
              <a:rPr lang="en-GB" dirty="0" smtClean="0"/>
              <a:t> Notifications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to </a:t>
            </a:r>
            <a:r>
              <a:rPr lang="en-GB" dirty="0" smtClean="0"/>
              <a:t>zero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of completed events</a:t>
            </a:r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</a:t>
            </a:r>
            <a:r>
              <a:rPr lang="en-GB" dirty="0" smtClean="0"/>
              <a:t>await completion</a:t>
            </a:r>
          </a:p>
          <a:p>
            <a:pPr lvl="1"/>
            <a:r>
              <a:rPr lang="en-GB" dirty="0" smtClean="0"/>
              <a:t>If already posted, it will return immediately</a:t>
            </a:r>
          </a:p>
          <a:p>
            <a:pPr lvl="1"/>
            <a:r>
              <a:rPr lang="en-GB" dirty="0" smtClean="0"/>
              <a:t>Else all callers will block until V/post is called</a:t>
            </a:r>
          </a:p>
          <a:p>
            <a:r>
              <a:rPr lang="en-GB" dirty="0" smtClean="0"/>
              <a:t>Use V/post </a:t>
            </a:r>
            <a:r>
              <a:rPr lang="en-GB" dirty="0"/>
              <a:t>operation to </a:t>
            </a:r>
            <a:r>
              <a:rPr lang="en-GB" dirty="0" smtClean="0"/>
              <a:t>signal completion</a:t>
            </a:r>
          </a:p>
          <a:p>
            <a:pPr lvl="1"/>
            <a:r>
              <a:rPr lang="en-GB" dirty="0" smtClean="0"/>
              <a:t>Increment the count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any threads are waiting, unblock the first in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One signal per wait: no broadcasts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Semaphores</a:t>
            </a: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nitialize </a:t>
            </a:r>
            <a:r>
              <a:rPr lang="en-GB" dirty="0"/>
              <a:t>semaphore count </a:t>
            </a:r>
            <a:r>
              <a:rPr lang="en-GB" dirty="0" smtClean="0"/>
              <a:t>to ...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 </a:t>
            </a:r>
            <a:r>
              <a:rPr lang="en-GB" dirty="0"/>
              <a:t>reflects </a:t>
            </a:r>
            <a:r>
              <a:rPr lang="en-GB" dirty="0" smtClean="0"/>
              <a:t># of available resources</a:t>
            </a:r>
          </a:p>
          <a:p>
            <a:r>
              <a:rPr lang="en-GB" dirty="0"/>
              <a:t>U</a:t>
            </a:r>
            <a:r>
              <a:rPr lang="en-GB" dirty="0" smtClean="0"/>
              <a:t>se P/wait </a:t>
            </a:r>
            <a:r>
              <a:rPr lang="en-GB" dirty="0"/>
              <a:t>operation to </a:t>
            </a:r>
            <a:r>
              <a:rPr lang="en-GB" dirty="0" smtClean="0"/>
              <a:t>consume a resource</a:t>
            </a:r>
          </a:p>
          <a:p>
            <a:pPr lvl="1"/>
            <a:r>
              <a:rPr lang="en-GB" dirty="0" smtClean="0"/>
              <a:t>If available, it will return immediately</a:t>
            </a:r>
          </a:p>
          <a:p>
            <a:pPr lvl="1"/>
            <a:r>
              <a:rPr lang="en-GB" dirty="0" smtClean="0"/>
              <a:t>Else all callers will block until V/post is called</a:t>
            </a:r>
          </a:p>
          <a:p>
            <a:r>
              <a:rPr lang="en-GB" dirty="0" smtClean="0"/>
              <a:t>Use V/post </a:t>
            </a:r>
            <a:r>
              <a:rPr lang="en-GB" dirty="0"/>
              <a:t>operation to </a:t>
            </a:r>
            <a:r>
              <a:rPr lang="en-GB" dirty="0" smtClean="0"/>
              <a:t>produce a resource</a:t>
            </a:r>
          </a:p>
          <a:p>
            <a:pPr lvl="1"/>
            <a:r>
              <a:rPr lang="en-GB" dirty="0" smtClean="0"/>
              <a:t>Increment the count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any threads are waiting, unblock the first in </a:t>
            </a:r>
            <a:r>
              <a:rPr lang="en-GB" dirty="0" smtClean="0"/>
              <a:t>line</a:t>
            </a:r>
          </a:p>
          <a:p>
            <a:r>
              <a:rPr lang="en-GB" dirty="0" smtClean="0"/>
              <a:t>One signal per wait: no broadcasts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0" y="368300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Semaphores For Mutual Exclusion</a:t>
            </a:r>
            <a:endParaRPr lang="en-GB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87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struct</a:t>
            </a:r>
            <a:r>
              <a:rPr lang="en-US" sz="1600" dirty="0"/>
              <a:t> account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semaphore s;		/* initialize count to 1, queue empty, lock 0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…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};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write_check</a:t>
            </a:r>
            <a:r>
              <a:rPr lang="en-US" sz="1600" dirty="0"/>
              <a:t>( </a:t>
            </a:r>
            <a:r>
              <a:rPr lang="en-US" sz="1600" dirty="0" err="1"/>
              <a:t>struct</a:t>
            </a:r>
            <a:r>
              <a:rPr lang="en-US" sz="1600" dirty="0"/>
              <a:t> account *a, </a:t>
            </a:r>
            <a:r>
              <a:rPr lang="en-US" sz="1600" dirty="0" err="1"/>
              <a:t>int</a:t>
            </a:r>
            <a:r>
              <a:rPr lang="en-US" sz="1600" dirty="0"/>
              <a:t> amount 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ret;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p( &amp;a-&gt;semaphore );		/* get exclusive access to the account		*/</a:t>
            </a:r>
          </a:p>
          <a:p>
            <a:pPr>
              <a:lnSpc>
                <a:spcPct val="83000"/>
              </a:lnSpc>
              <a:buFontTx/>
              <a:buNone/>
            </a:pPr>
            <a:endParaRPr lang="en-US" sz="16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FF3300"/>
                </a:solidFill>
              </a:rPr>
              <a:t>if ( a-&gt;balance &gt;= amount ) {	/* check for adequate funds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amount -= balance;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amount;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} else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ret = -1;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>
                <a:solidFill>
                  <a:srgbClr val="FF3300"/>
                </a:solidFill>
              </a:rPr>
              <a:t>			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33CC33"/>
                </a:solidFill>
              </a:rPr>
              <a:t>v( &amp;a-&gt;semaphore );		/* release access to the account			*/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return( ret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600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8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6000" y="193509"/>
            <a:ext cx="89280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Semaphores</a:t>
            </a:r>
            <a:r>
              <a:rPr lang="en-GB" dirty="0" smtClean="0"/>
              <a:t> for Completion </a:t>
            </a:r>
            <a:r>
              <a:rPr lang="en-GB" dirty="0"/>
              <a:t>E</a:t>
            </a:r>
            <a:r>
              <a:rPr lang="en-GB" dirty="0" smtClean="0"/>
              <a:t>vents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161" y="1484279"/>
            <a:ext cx="7888320" cy="4631526"/>
          </a:xfrm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 err="1"/>
              <a:t>struct</a:t>
            </a:r>
            <a:r>
              <a:rPr lang="en-GB" sz="1800" dirty="0"/>
              <a:t> semaphore </a:t>
            </a:r>
            <a:r>
              <a:rPr lang="en-GB" sz="1800" dirty="0" err="1"/>
              <a:t>pipe_semaphore</a:t>
            </a:r>
            <a:r>
              <a:rPr lang="en-GB" sz="1800" dirty="0"/>
              <a:t> = { 0, 0, 0 }; /* count = 0; pipe empty 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buffer[BUFSIZE]; 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read_ptr</a:t>
            </a:r>
            <a:r>
              <a:rPr lang="en-GB" sz="1800" dirty="0"/>
              <a:t> = 0, </a:t>
            </a:r>
            <a:r>
              <a:rPr lang="en-GB" sz="1800" dirty="0" err="1"/>
              <a:t>write_ptr</a:t>
            </a:r>
            <a:r>
              <a:rPr lang="en-GB" sz="1800" dirty="0"/>
              <a:t> = 0;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char </a:t>
            </a:r>
            <a:r>
              <a:rPr lang="en-GB" sz="1800" dirty="0" err="1"/>
              <a:t>pipe_read_char</a:t>
            </a:r>
            <a:r>
              <a:rPr lang="en-GB" sz="1800" dirty="0"/>
              <a:t>()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</a:t>
            </a:r>
            <a:r>
              <a:rPr lang="en-GB" sz="1800" dirty="0">
                <a:solidFill>
                  <a:srgbClr val="FF9900"/>
                </a:solidFill>
              </a:rPr>
              <a:t>p (&amp;</a:t>
            </a:r>
            <a:r>
              <a:rPr lang="en-GB" sz="1800" dirty="0" err="1">
                <a:solidFill>
                  <a:srgbClr val="FF9900"/>
                </a:solidFill>
              </a:rPr>
              <a:t>pipe_semaphore</a:t>
            </a:r>
            <a:r>
              <a:rPr lang="en-GB" sz="1800" dirty="0">
                <a:solidFill>
                  <a:srgbClr val="FF9900"/>
                </a:solidFill>
              </a:rPr>
              <a:t> );			/* wait for input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c = buffer[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++];			/* get next input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if (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&gt;= BUFSIZE) 		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FF9900"/>
                </a:solidFill>
              </a:rPr>
              <a:t>		</a:t>
            </a:r>
            <a:r>
              <a:rPr lang="en-GB" sz="1800" dirty="0" err="1">
                <a:solidFill>
                  <a:srgbClr val="FF9900"/>
                </a:solidFill>
              </a:rPr>
              <a:t>read_ptr</a:t>
            </a:r>
            <a:r>
              <a:rPr lang="en-GB" sz="1800" dirty="0">
                <a:solidFill>
                  <a:srgbClr val="FF9900"/>
                </a:solidFill>
              </a:rPr>
              <a:t> -= BUFSIZE;</a:t>
            </a:r>
          </a:p>
          <a:p>
            <a:pPr marL="391686" lvl="1" indent="-195843">
              <a:lnSpc>
                <a:spcPct val="73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FF9900"/>
                </a:solidFill>
              </a:rPr>
              <a:t>return(c); 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sz="1800" dirty="0"/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void </a:t>
            </a:r>
            <a:r>
              <a:rPr lang="en-GB" sz="1800" dirty="0" err="1"/>
              <a:t>pipe_write_string</a:t>
            </a:r>
            <a:r>
              <a:rPr lang="en-GB" sz="1800" dirty="0"/>
              <a:t>( char *</a:t>
            </a:r>
            <a:r>
              <a:rPr lang="en-GB" sz="1800" dirty="0" err="1"/>
              <a:t>buf</a:t>
            </a:r>
            <a:r>
              <a:rPr lang="en-GB" sz="1800" dirty="0"/>
              <a:t>, </a:t>
            </a:r>
            <a:r>
              <a:rPr lang="en-GB" sz="1800" dirty="0" err="1"/>
              <a:t>int</a:t>
            </a:r>
            <a:r>
              <a:rPr lang="en-GB" sz="1800" dirty="0"/>
              <a:t> count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while( count-- &gt; 0 ) {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	</a:t>
            </a:r>
            <a:r>
              <a:rPr lang="en-GB" sz="1800" dirty="0">
                <a:solidFill>
                  <a:srgbClr val="33CC33"/>
                </a:solidFill>
              </a:rPr>
              <a:t>buffer[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++] = *</a:t>
            </a:r>
            <a:r>
              <a:rPr lang="en-GB" sz="1800" dirty="0" err="1">
                <a:solidFill>
                  <a:srgbClr val="33CC33"/>
                </a:solidFill>
              </a:rPr>
              <a:t>buf</a:t>
            </a:r>
            <a:r>
              <a:rPr lang="en-GB" sz="1800" dirty="0">
                <a:solidFill>
                  <a:srgbClr val="33CC33"/>
                </a:solidFill>
              </a:rPr>
              <a:t>++;	/* store next character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if (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&gt;= BUFSIZE) 	/* circular buffer wrap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	</a:t>
            </a:r>
            <a:r>
              <a:rPr lang="en-GB" sz="1800" dirty="0" err="1">
                <a:solidFill>
                  <a:srgbClr val="33CC33"/>
                </a:solidFill>
              </a:rPr>
              <a:t>write_ptr</a:t>
            </a:r>
            <a:r>
              <a:rPr lang="en-GB" sz="1800" dirty="0">
                <a:solidFill>
                  <a:srgbClr val="33CC33"/>
                </a:solidFill>
              </a:rPr>
              <a:t> -= BUFSIZE;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>
                <a:solidFill>
                  <a:srgbClr val="33CC33"/>
                </a:solidFill>
              </a:rPr>
              <a:t>		v( &amp;</a:t>
            </a:r>
            <a:r>
              <a:rPr lang="en-GB" sz="1800" dirty="0" err="1">
                <a:solidFill>
                  <a:srgbClr val="33CC33"/>
                </a:solidFill>
              </a:rPr>
              <a:t>pipe_semaphore</a:t>
            </a:r>
            <a:r>
              <a:rPr lang="en-GB" sz="1800" dirty="0">
                <a:solidFill>
                  <a:srgbClr val="33CC33"/>
                </a:solidFill>
              </a:rPr>
              <a:t> );		/* signal char available	*/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	}</a:t>
            </a:r>
          </a:p>
          <a:p>
            <a:pPr marL="0" indent="0">
              <a:lnSpc>
                <a:spcPct val="73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1800" dirty="0"/>
              <a:t>}	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5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85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sem_wait</a:t>
            </a:r>
            <a:r>
              <a:rPr lang="en-US" sz="2000" dirty="0" smtClean="0"/>
              <a:t>(</a:t>
            </a:r>
            <a:r>
              <a:rPr lang="en-US" sz="2000" dirty="0" err="1" smtClean="0"/>
              <a:t>sem_t</a:t>
            </a:r>
            <a:r>
              <a:rPr lang="en-US" sz="2000" dirty="0" smtClean="0"/>
              <a:t> *s)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pthread_mutex_lock</a:t>
            </a:r>
            <a:r>
              <a:rPr lang="en-US" sz="2000" dirty="0" smtClean="0"/>
              <a:t>(&amp;s-&gt;lock);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while (s-&gt;value &lt;= 0)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pthread_cond_wait</a:t>
            </a:r>
            <a:r>
              <a:rPr lang="en-US" sz="2000" dirty="0" smtClean="0">
                <a:solidFill>
                  <a:srgbClr val="FF0000"/>
                </a:solidFill>
              </a:rPr>
              <a:t>(&amp;s-&gt;</a:t>
            </a:r>
            <a:r>
              <a:rPr lang="en-US" sz="2000" dirty="0" err="1" smtClean="0">
                <a:solidFill>
                  <a:srgbClr val="FF0000"/>
                </a:solidFill>
              </a:rPr>
              <a:t>cond</a:t>
            </a:r>
            <a:r>
              <a:rPr lang="en-US" sz="2000" dirty="0" smtClean="0">
                <a:solidFill>
                  <a:srgbClr val="FF0000"/>
                </a:solidFill>
              </a:rPr>
              <a:t>, &amp;s-&gt;lock);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s-&gt;value--;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pthread_mutex_unlock</a:t>
            </a:r>
            <a:r>
              <a:rPr lang="en-US" sz="2000" dirty="0" smtClean="0"/>
              <a:t>(&amp;s-&gt;lock);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6200" y="3962400"/>
            <a:ext cx="4953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sem_post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*s)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pthread_mutex_lock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(&amp;s-&gt;lock);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s-&gt;value++;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pthread_cond_signal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(&amp;s-&gt;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r>
              <a:rPr lang="en-US" sz="2000" dirty="0" err="1" smtClean="0">
                <a:latin typeface="Times New Roman"/>
                <a:cs typeface="Times New Roman"/>
              </a:rPr>
              <a:t>pthread_mutex_unlock</a:t>
            </a:r>
            <a:r>
              <a:rPr lang="en-US" sz="2000" dirty="0" smtClean="0">
                <a:latin typeface="Times New Roman"/>
                <a:cs typeface="Times New Roman"/>
              </a:rPr>
              <a:t>(&amp;s-&gt;lock)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79209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Implementing Semaphores in OS </a:t>
            </a:r>
            <a:endParaRPr lang="en-GB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31560" y="2748001"/>
            <a:ext cx="4590240" cy="3957599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 smtClean="0"/>
              <a:t>sem_post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sem_t</a:t>
            </a:r>
            <a:r>
              <a:rPr lang="en-US" sz="1800" dirty="0" smtClean="0"/>
              <a:t> </a:t>
            </a:r>
            <a:r>
              <a:rPr lang="en-US" sz="1800" dirty="0"/>
              <a:t>*s)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proc_desc</a:t>
            </a:r>
            <a:r>
              <a:rPr lang="en-US" sz="1800" dirty="0"/>
              <a:t> *p = 0;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33CC33"/>
                </a:solidFill>
              </a:rPr>
              <a:t>save = </a:t>
            </a:r>
            <a:r>
              <a:rPr lang="en-US" sz="1800" dirty="0" err="1">
                <a:solidFill>
                  <a:srgbClr val="33CC33"/>
                </a:solidFill>
              </a:rPr>
              <a:t>intr_enable</a:t>
            </a:r>
            <a:r>
              <a:rPr lang="en-US" sz="1800" dirty="0">
                <a:solidFill>
                  <a:srgbClr val="33CC33"/>
                </a:solidFill>
              </a:rPr>
              <a:t>( ALL_DISABLE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	while ( </a:t>
            </a:r>
            <a:r>
              <a:rPr lang="en-US" sz="1800" dirty="0" err="1">
                <a:solidFill>
                  <a:srgbClr val="33CC33"/>
                </a:solidFill>
              </a:rPr>
              <a:t>TestAndSet</a:t>
            </a:r>
            <a:r>
              <a:rPr lang="en-US" sz="1800" dirty="0">
                <a:solidFill>
                  <a:srgbClr val="33CC33"/>
                </a:solidFill>
              </a:rPr>
              <a:t>( &amp;s-</a:t>
            </a:r>
            <a:r>
              <a:rPr lang="en-US" sz="1800" dirty="0" smtClean="0">
                <a:solidFill>
                  <a:srgbClr val="33CC33"/>
                </a:solidFill>
              </a:rPr>
              <a:t>&gt;lock </a:t>
            </a:r>
            <a:r>
              <a:rPr lang="en-US" sz="1800" dirty="0">
                <a:solidFill>
                  <a:srgbClr val="33CC33"/>
                </a:solidFill>
              </a:rPr>
              <a:t>) </a:t>
            </a:r>
            <a:r>
              <a:rPr lang="en-US" sz="1800" dirty="0" smtClean="0">
                <a:solidFill>
                  <a:srgbClr val="33CC33"/>
                </a:solidFill>
              </a:rPr>
              <a:t>);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s-&gt;value++;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if </a:t>
            </a:r>
            <a:r>
              <a:rPr lang="en-US" sz="1800" dirty="0">
                <a:solidFill>
                  <a:srgbClr val="FF3300"/>
                </a:solidFill>
              </a:rPr>
              <a:t>(p = </a:t>
            </a:r>
            <a:r>
              <a:rPr lang="en-US" sz="1800" dirty="0" err="1">
                <a:solidFill>
                  <a:srgbClr val="FF3300"/>
                </a:solidFill>
              </a:rPr>
              <a:t>get_from_queue</a:t>
            </a:r>
            <a:r>
              <a:rPr lang="en-US" sz="1800" dirty="0">
                <a:solidFill>
                  <a:srgbClr val="FF3300"/>
                </a:solidFill>
              </a:rPr>
              <a:t>( &amp;s-</a:t>
            </a:r>
            <a:r>
              <a:rPr lang="en-US" sz="1800" dirty="0" smtClean="0">
                <a:solidFill>
                  <a:srgbClr val="FF3300"/>
                </a:solidFill>
              </a:rPr>
              <a:t>&gt;queue </a:t>
            </a:r>
            <a:r>
              <a:rPr lang="en-US" sz="1800" dirty="0">
                <a:solidFill>
                  <a:srgbClr val="FF3300"/>
                </a:solidFill>
              </a:rPr>
              <a:t>)) 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	</a:t>
            </a:r>
            <a:r>
              <a:rPr lang="en-US" sz="1800" dirty="0" smtClean="0">
                <a:solidFill>
                  <a:srgbClr val="FF3300"/>
                </a:solidFill>
              </a:rPr>
              <a:t>p-</a:t>
            </a:r>
            <a:r>
              <a:rPr lang="en-US" sz="1800" dirty="0">
                <a:solidFill>
                  <a:srgbClr val="FF3300"/>
                </a:solidFill>
              </a:rPr>
              <a:t>&gt;</a:t>
            </a:r>
            <a:r>
              <a:rPr lang="en-US" sz="1800" dirty="0" err="1">
                <a:solidFill>
                  <a:srgbClr val="FF3300"/>
                </a:solidFill>
              </a:rPr>
              <a:t>runstate</a:t>
            </a:r>
            <a:r>
              <a:rPr lang="en-US" sz="1800" dirty="0">
                <a:solidFill>
                  <a:srgbClr val="FF3300"/>
                </a:solidFill>
              </a:rPr>
              <a:t> &amp;= ~PROC_BLOCKED;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	</a:t>
            </a:r>
            <a:r>
              <a:rPr lang="en-US" sz="1800" dirty="0" smtClean="0">
                <a:solidFill>
                  <a:srgbClr val="FF3300"/>
                </a:solidFill>
              </a:rPr>
              <a:t>}</a:t>
            </a:r>
            <a:endParaRPr lang="en-US" sz="1800" dirty="0">
              <a:solidFill>
                <a:srgbClr val="FF3300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33CC33"/>
                </a:solidFill>
              </a:rPr>
              <a:t>s-&gt;lock </a:t>
            </a:r>
            <a:r>
              <a:rPr lang="en-US" sz="1800" dirty="0">
                <a:solidFill>
                  <a:srgbClr val="33CC33"/>
                </a:solidFill>
              </a:rPr>
              <a:t>= 0</a:t>
            </a:r>
            <a:r>
              <a:rPr lang="en-US" sz="1800" dirty="0" smtClean="0">
                <a:solidFill>
                  <a:srgbClr val="33CC33"/>
                </a:solidFill>
              </a:rPr>
              <a:t>;</a:t>
            </a:r>
            <a:endParaRPr lang="en-US" sz="1800" dirty="0">
              <a:solidFill>
                <a:srgbClr val="33CC33"/>
              </a:solidFill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	</a:t>
            </a:r>
            <a:r>
              <a:rPr lang="en-US" sz="1800" dirty="0" err="1" smtClean="0">
                <a:solidFill>
                  <a:srgbClr val="33CC33"/>
                </a:solidFill>
              </a:rPr>
              <a:t>intr_enable</a:t>
            </a:r>
            <a:r>
              <a:rPr lang="en-US" sz="1800" dirty="0">
                <a:solidFill>
                  <a:srgbClr val="33CC33"/>
                </a:solidFill>
              </a:rPr>
              <a:t>( save </a:t>
            </a:r>
            <a:r>
              <a:rPr lang="en-US" sz="1800" dirty="0" smtClean="0">
                <a:solidFill>
                  <a:srgbClr val="33CC33"/>
                </a:solidFill>
              </a:rPr>
              <a:t>);</a:t>
            </a:r>
            <a:endParaRPr lang="en-US" sz="18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smtClean="0"/>
              <a:t>if </a:t>
            </a:r>
            <a:r>
              <a:rPr lang="en-US" sz="1800" dirty="0"/>
              <a:t>(p)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		</a:t>
            </a:r>
            <a:r>
              <a:rPr lang="en-US" sz="1800" dirty="0" smtClean="0"/>
              <a:t>reschedule</a:t>
            </a:r>
            <a:r>
              <a:rPr lang="en-US" sz="1800" dirty="0"/>
              <a:t>( p 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31800" y="1219200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void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sem_wait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*s 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for (;;)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save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ALL_DISABLE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while(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TestAndSet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&amp;s-&gt;lock )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(s-&gt;value &gt; 0)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lang="en-US" dirty="0" smtClean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s-&gt;value--;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sem_lock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save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add_to_queue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&amp;s-&gt;queue,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myproc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myproc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-&gt;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runstate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|= PROC_BLOCKED;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s-&gt;</a:t>
            </a:r>
            <a:r>
              <a:rPr lang="en-US" dirty="0" smtClean="0">
                <a:solidFill>
                  <a:srgbClr val="33CC33"/>
                </a:solidFill>
                <a:latin typeface="Times New Roman"/>
                <a:cs typeface="Times New Roman"/>
              </a:rPr>
              <a:t>loc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intr_enable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save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yield();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7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8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20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1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31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54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66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88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99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000"/>
                            </p:stCondLst>
                            <p:childTnLst>
                              <p:par>
                                <p:cTn id="20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10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11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0"/>
                            </p:stCondLst>
                            <p:childTnLst>
                              <p:par>
                                <p:cTn id="2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21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33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44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45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55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00"/>
                            </p:stCondLst>
                            <p:childTnLst>
                              <p:par>
                                <p:cTn id="2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66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Semaphores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emaphores </a:t>
            </a:r>
            <a:r>
              <a:rPr lang="en-GB" dirty="0"/>
              <a:t>are a very </a:t>
            </a:r>
            <a:r>
              <a:rPr lang="en-GB" dirty="0" err="1"/>
              <a:t>spartan</a:t>
            </a:r>
            <a:r>
              <a:rPr lang="en-GB" dirty="0"/>
              <a:t> mechanism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are simple, and have few features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ore </a:t>
            </a:r>
            <a:r>
              <a:rPr lang="en-GB" dirty="0"/>
              <a:t>designed for proofs than synchronization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lack many practical synchronization features</a:t>
            </a:r>
          </a:p>
          <a:p>
            <a:pPr lvl="1"/>
            <a:r>
              <a:rPr lang="en-GB" dirty="0"/>
              <a:t>It is easy to deadlock with semaphores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cannot check the lock without blocking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do not support reader/writer shared access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way to recover from a wedged </a:t>
            </a:r>
            <a:r>
              <a:rPr lang="en-GB" dirty="0" smtClean="0"/>
              <a:t>V operation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way to deal with priority inheritance</a:t>
            </a:r>
            <a:endParaRPr lang="en-GB" dirty="0" smtClean="0"/>
          </a:p>
          <a:p>
            <a:r>
              <a:rPr lang="en-GB" dirty="0" smtClean="0"/>
              <a:t>Nonetheless</a:t>
            </a:r>
            <a:r>
              <a:rPr lang="en-GB" dirty="0"/>
              <a:t>, most </a:t>
            </a:r>
            <a:r>
              <a:rPr lang="en-GB" dirty="0" err="1"/>
              <a:t>OSs</a:t>
            </a:r>
            <a:r>
              <a:rPr lang="en-GB" dirty="0"/>
              <a:t> support them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en-US" dirty="0" smtClean="0"/>
              <a:t>Locking to Solve High Level Synchronization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and object level locking</a:t>
            </a:r>
          </a:p>
          <a:p>
            <a:r>
              <a:rPr lang="en-US" dirty="0" smtClean="0"/>
              <a:t>Problems with locking</a:t>
            </a:r>
          </a:p>
          <a:p>
            <a:r>
              <a:rPr lang="en-US" dirty="0" smtClean="0"/>
              <a:t>Solving the problems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2768" y="642938"/>
            <a:ext cx="6970931" cy="135096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Linux/Unix locking mechanism</a:t>
            </a:r>
          </a:p>
          <a:p>
            <a:r>
              <a:rPr lang="en-US" dirty="0" smtClean="0"/>
              <a:t>Intended to lock sections of code</a:t>
            </a:r>
          </a:p>
          <a:p>
            <a:pPr lvl="1"/>
            <a:r>
              <a:rPr lang="en-US" dirty="0" smtClean="0"/>
              <a:t>Locks expected to be held briefly</a:t>
            </a:r>
          </a:p>
          <a:p>
            <a:r>
              <a:rPr lang="en-US" dirty="0" smtClean="0"/>
              <a:t>Typically for multiple threads of the same process</a:t>
            </a:r>
          </a:p>
          <a:p>
            <a:r>
              <a:rPr lang="en-US" dirty="0" smtClean="0"/>
              <a:t>Low overhead and very general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</a:p>
          <a:p>
            <a:r>
              <a:rPr lang="en-US" dirty="0" smtClean="0"/>
              <a:t>Semaphores </a:t>
            </a:r>
          </a:p>
          <a:p>
            <a:r>
              <a:rPr lang="en-US" dirty="0" err="1" smtClean="0"/>
              <a:t>Mutexes</a:t>
            </a:r>
            <a:r>
              <a:rPr lang="en-US" dirty="0" smtClean="0"/>
              <a:t> and object locking</a:t>
            </a:r>
          </a:p>
          <a:p>
            <a:r>
              <a:rPr lang="en-US" dirty="0" smtClean="0"/>
              <a:t>Getting good performance with locking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Level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err="1" smtClean="0"/>
              <a:t>Mutexes</a:t>
            </a:r>
            <a:r>
              <a:rPr lang="en-US" dirty="0" smtClean="0"/>
              <a:t> protect </a:t>
            </a:r>
            <a:r>
              <a:rPr lang="en-US" u="sng" dirty="0" smtClean="0"/>
              <a:t>code</a:t>
            </a:r>
            <a:r>
              <a:rPr lang="en-US" dirty="0" smtClean="0"/>
              <a:t> critical sections</a:t>
            </a:r>
          </a:p>
          <a:p>
            <a:pPr lvl="1"/>
            <a:r>
              <a:rPr lang="en-US" dirty="0" smtClean="0"/>
              <a:t>Brief durations (e.g. nanoseconds, milliseconds)</a:t>
            </a:r>
          </a:p>
          <a:p>
            <a:pPr lvl="1"/>
            <a:r>
              <a:rPr lang="en-US" dirty="0" smtClean="0"/>
              <a:t>Other threads operating on the same data</a:t>
            </a:r>
          </a:p>
          <a:p>
            <a:pPr lvl="1"/>
            <a:r>
              <a:rPr lang="en-US" dirty="0" smtClean="0"/>
              <a:t>All operating in a single address space</a:t>
            </a:r>
          </a:p>
          <a:p>
            <a:r>
              <a:rPr lang="en-US" dirty="0" smtClean="0"/>
              <a:t>Persistent objects are more difficult</a:t>
            </a:r>
          </a:p>
          <a:p>
            <a:pPr lvl="1"/>
            <a:r>
              <a:rPr lang="en-US" dirty="0" smtClean="0"/>
              <a:t>Critical sections are likely to last much longer</a:t>
            </a:r>
          </a:p>
          <a:p>
            <a:pPr lvl="1"/>
            <a:r>
              <a:rPr lang="en-US" dirty="0" smtClean="0"/>
              <a:t>Many different programs can operate on them</a:t>
            </a:r>
          </a:p>
          <a:p>
            <a:pPr lvl="1"/>
            <a:r>
              <a:rPr lang="en-US" dirty="0" smtClean="0"/>
              <a:t>May not even be running on a single computer</a:t>
            </a:r>
          </a:p>
          <a:p>
            <a:r>
              <a:rPr lang="en-US" dirty="0" smtClean="0"/>
              <a:t>Solution: lock objects (rather than code)</a:t>
            </a:r>
          </a:p>
          <a:p>
            <a:pPr lvl="1"/>
            <a:r>
              <a:rPr lang="en-US" dirty="0" smtClean="0"/>
              <a:t>Typically somewhat specific to object type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Descriptor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flock(</a:t>
            </a:r>
            <a:r>
              <a:rPr lang="en-US" sz="3600" b="1" i="1" dirty="0" err="1" smtClean="0"/>
              <a:t>fd</a:t>
            </a:r>
            <a:r>
              <a:rPr lang="en-US" sz="3600" b="1" dirty="0" smtClean="0"/>
              <a:t>, </a:t>
            </a:r>
            <a:r>
              <a:rPr lang="en-US" sz="3600" b="1" i="1" dirty="0" smtClean="0"/>
              <a:t>operation</a:t>
            </a:r>
            <a:r>
              <a:rPr lang="en-US" sz="3600" b="1" dirty="0" smtClean="0"/>
              <a:t>)</a:t>
            </a:r>
          </a:p>
          <a:p>
            <a:r>
              <a:rPr lang="en-US" dirty="0" smtClean="0"/>
              <a:t>Supported </a:t>
            </a:r>
            <a:r>
              <a:rPr lang="en-US" i="1" dirty="0" smtClean="0"/>
              <a:t>operation</a:t>
            </a:r>
            <a:r>
              <a:rPr lang="en-US" dirty="0" smtClean="0"/>
              <a:t>s:</a:t>
            </a:r>
          </a:p>
          <a:p>
            <a:pPr lvl="1"/>
            <a:r>
              <a:rPr lang="en-US" dirty="0" smtClean="0"/>
              <a:t>LOCK_SH … shared lock (multiple allowed)</a:t>
            </a:r>
          </a:p>
          <a:p>
            <a:pPr lvl="1"/>
            <a:r>
              <a:rPr lang="en-US" dirty="0" smtClean="0"/>
              <a:t>LOCK_EX … exclusive lock (one at a time)</a:t>
            </a:r>
          </a:p>
          <a:p>
            <a:pPr lvl="1"/>
            <a:r>
              <a:rPr lang="en-US" dirty="0" smtClean="0"/>
              <a:t>LOCK_UN … release a lock</a:t>
            </a:r>
          </a:p>
          <a:p>
            <a:r>
              <a:rPr lang="en-US" dirty="0" smtClean="0"/>
              <a:t>Lock applies to open instances of same </a:t>
            </a:r>
            <a:r>
              <a:rPr lang="en-US" i="1" dirty="0" err="1" smtClean="0"/>
              <a:t>fd</a:t>
            </a:r>
            <a:endParaRPr lang="en-US" i="1" dirty="0" smtClean="0"/>
          </a:p>
          <a:p>
            <a:pPr lvl="1"/>
            <a:r>
              <a:rPr lang="en-US" dirty="0" smtClean="0"/>
              <a:t>Distinct opens are not affected</a:t>
            </a:r>
          </a:p>
          <a:p>
            <a:r>
              <a:rPr lang="en-US" dirty="0" smtClean="0"/>
              <a:t>Locking is purely advisory</a:t>
            </a:r>
          </a:p>
          <a:p>
            <a:pPr lvl="1"/>
            <a:r>
              <a:rPr lang="en-US" dirty="0" smtClean="0"/>
              <a:t>Does not prevent reads, writes, unlinks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Advisory vs Enforced Locking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u="sng" dirty="0"/>
              <a:t>Enforced</a:t>
            </a:r>
            <a:r>
              <a:rPr lang="en-GB" dirty="0"/>
              <a:t> locking</a:t>
            </a:r>
            <a:endParaRPr lang="en-GB" dirty="0" smtClean="0"/>
          </a:p>
          <a:p>
            <a:pPr lvl="1"/>
            <a:r>
              <a:rPr lang="en-GB" dirty="0" smtClean="0"/>
              <a:t>Done </a:t>
            </a:r>
            <a:r>
              <a:rPr lang="en-GB" dirty="0"/>
              <a:t>within the implementation of object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Guaranteed to happen, whether or not user wants it</a:t>
            </a:r>
          </a:p>
          <a:p>
            <a:pPr lvl="1"/>
            <a:r>
              <a:rPr lang="en-GB" dirty="0" smtClean="0"/>
              <a:t>May sometimes be too conservative</a:t>
            </a:r>
            <a:endParaRPr lang="en-GB" dirty="0"/>
          </a:p>
          <a:p>
            <a:r>
              <a:rPr lang="en-GB" u="sng" dirty="0"/>
              <a:t>Advisory</a:t>
            </a:r>
            <a:r>
              <a:rPr lang="en-GB" dirty="0"/>
              <a:t> locking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convention that “good guys” are expected to follow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sers </a:t>
            </a:r>
            <a:r>
              <a:rPr lang="en-GB" dirty="0"/>
              <a:t>expected to lock object before calling </a:t>
            </a:r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Gives users flexibility in what to lock, when</a:t>
            </a:r>
          </a:p>
          <a:p>
            <a:pPr lvl="1"/>
            <a:r>
              <a:rPr lang="en-GB" dirty="0" smtClean="0"/>
              <a:t>Gives users more freedom to do it wrong (or not at all)</a:t>
            </a:r>
          </a:p>
          <a:p>
            <a:pPr lvl="1"/>
            <a:r>
              <a:rPr lang="en-GB" dirty="0" err="1" smtClean="0"/>
              <a:t>Mutexes</a:t>
            </a:r>
            <a:r>
              <a:rPr lang="en-GB" dirty="0" smtClean="0"/>
              <a:t> are advisory locks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Ranged File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lockf(</a:t>
            </a:r>
            <a:r>
              <a:rPr lang="en-US" sz="3600" b="1" i="1" dirty="0" err="1" smtClean="0"/>
              <a:t>fd</a:t>
            </a:r>
            <a:r>
              <a:rPr lang="en-US" sz="3600" b="1" dirty="0" smtClean="0"/>
              <a:t>, </a:t>
            </a:r>
            <a:r>
              <a:rPr lang="en-US" sz="3600" b="1" i="1" dirty="0" err="1" smtClean="0"/>
              <a:t>cmd</a:t>
            </a:r>
            <a:r>
              <a:rPr lang="en-US" sz="3600" b="1" i="1" dirty="0" smtClean="0"/>
              <a:t>, offset, </a:t>
            </a:r>
            <a:r>
              <a:rPr lang="en-US" sz="3600" b="1" i="1" dirty="0" err="1" smtClean="0"/>
              <a:t>len</a:t>
            </a:r>
            <a:r>
              <a:rPr lang="en-US" sz="3600" b="1" dirty="0" smtClean="0"/>
              <a:t>)</a:t>
            </a:r>
          </a:p>
          <a:p>
            <a:r>
              <a:rPr lang="en-US" dirty="0" smtClean="0"/>
              <a:t>Supported </a:t>
            </a:r>
            <a:r>
              <a:rPr lang="en-US" i="1" dirty="0" err="1" smtClean="0"/>
              <a:t>cmds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F_LOCK … get/wait for an exclusive lock</a:t>
            </a:r>
          </a:p>
          <a:p>
            <a:pPr lvl="1"/>
            <a:r>
              <a:rPr lang="en-US" dirty="0" smtClean="0"/>
              <a:t>F_ULOCK … release a lock</a:t>
            </a:r>
          </a:p>
          <a:p>
            <a:pPr lvl="1"/>
            <a:r>
              <a:rPr lang="en-US" dirty="0" smtClean="0"/>
              <a:t>F_TEST/F_TLOCK … test, or non-blocking request</a:t>
            </a:r>
          </a:p>
          <a:p>
            <a:pPr lvl="1"/>
            <a:r>
              <a:rPr lang="en-US" i="1" dirty="0" smtClean="0"/>
              <a:t>offset/</a:t>
            </a:r>
            <a:r>
              <a:rPr lang="en-US" i="1" dirty="0" err="1" smtClean="0"/>
              <a:t>len</a:t>
            </a:r>
            <a:r>
              <a:rPr lang="en-US" dirty="0" smtClean="0"/>
              <a:t> specifies portion of file to be locked</a:t>
            </a:r>
          </a:p>
          <a:p>
            <a:r>
              <a:rPr lang="en-US" dirty="0" smtClean="0"/>
              <a:t>Lock applies to file (not the open instance)</a:t>
            </a:r>
            <a:endParaRPr lang="en-US" i="1" dirty="0" smtClean="0"/>
          </a:p>
          <a:p>
            <a:pPr lvl="1"/>
            <a:r>
              <a:rPr lang="en-US" dirty="0" smtClean="0"/>
              <a:t>Distinct opens are not affected</a:t>
            </a:r>
          </a:p>
          <a:p>
            <a:r>
              <a:rPr lang="en-US" dirty="0" smtClean="0"/>
              <a:t>Locking may be enforced</a:t>
            </a:r>
          </a:p>
          <a:p>
            <a:pPr lvl="1"/>
            <a:r>
              <a:rPr lang="en-US" dirty="0" smtClean="0"/>
              <a:t>Depending on the underlying file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and overhead</a:t>
            </a:r>
          </a:p>
          <a:p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Convoy formation</a:t>
            </a:r>
          </a:p>
          <a:p>
            <a:pPr lvl="1"/>
            <a:r>
              <a:rPr lang="en-US" dirty="0" smtClean="0"/>
              <a:t>Priority inversion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1468" y="553767"/>
            <a:ext cx="50024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typically performed as an OS system call</a:t>
            </a:r>
          </a:p>
          <a:p>
            <a:pPr lvl="1"/>
            <a:r>
              <a:rPr lang="en-US" dirty="0" smtClean="0"/>
              <a:t>Particularly for enforced locking</a:t>
            </a:r>
          </a:p>
          <a:p>
            <a:r>
              <a:rPr lang="en-US" dirty="0" smtClean="0"/>
              <a:t>Typical system call overheads for lock operations</a:t>
            </a:r>
          </a:p>
          <a:p>
            <a:r>
              <a:rPr lang="en-US" dirty="0" smtClean="0"/>
              <a:t>If they are called frequently, high overheads</a:t>
            </a:r>
          </a:p>
          <a:p>
            <a:r>
              <a:rPr lang="en-US" dirty="0" smtClean="0"/>
              <a:t>Even if not in OS, extra instructions run to lock and unlock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dirty="0" smtClean="0"/>
              <a:t>Locking called when you need to protect critical sections to ensure correctness</a:t>
            </a:r>
          </a:p>
          <a:p>
            <a:r>
              <a:rPr lang="en-US" dirty="0" smtClean="0"/>
              <a:t>Many critical sections are very brief</a:t>
            </a:r>
          </a:p>
          <a:p>
            <a:pPr lvl="1"/>
            <a:r>
              <a:rPr lang="en-US" dirty="0" smtClean="0"/>
              <a:t>In and out in a matter of </a:t>
            </a:r>
            <a:r>
              <a:rPr lang="en-US" dirty="0" err="1" smtClean="0"/>
              <a:t>nano</a:t>
            </a:r>
            <a:r>
              <a:rPr lang="en-US" dirty="0" smtClean="0"/>
              <a:t>-seconds</a:t>
            </a:r>
          </a:p>
          <a:p>
            <a:r>
              <a:rPr lang="en-US" dirty="0" smtClean="0"/>
              <a:t>Overhead of the locking operation may be much higher than time spent in critical section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Don’t Get Your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you block</a:t>
            </a:r>
          </a:p>
          <a:p>
            <a:r>
              <a:rPr lang="en-US" dirty="0" smtClean="0"/>
              <a:t>Blocking is much more expensive than getting a lock</a:t>
            </a:r>
          </a:p>
          <a:p>
            <a:pPr lvl="1"/>
            <a:r>
              <a:rPr lang="en-US" dirty="0" smtClean="0"/>
              <a:t>E.g., 1000x</a:t>
            </a:r>
          </a:p>
          <a:p>
            <a:pPr lvl="1"/>
            <a:r>
              <a:rPr lang="en-US" dirty="0" smtClean="0"/>
              <a:t>Micro-seconds to yield, context switch</a:t>
            </a:r>
          </a:p>
          <a:p>
            <a:pPr lvl="1"/>
            <a:r>
              <a:rPr lang="en-US" dirty="0" smtClean="0"/>
              <a:t>Milliseconds if swapped-out or a queue forms</a:t>
            </a:r>
          </a:p>
          <a:p>
            <a:r>
              <a:rPr lang="en-US" dirty="0" smtClean="0"/>
              <a:t>Performance depends on conflict probability</a:t>
            </a:r>
          </a:p>
          <a:p>
            <a:pPr lvl="1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expected</a:t>
            </a:r>
            <a:r>
              <a:rPr lang="en-US" dirty="0" smtClean="0"/>
              <a:t> =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block</a:t>
            </a:r>
            <a:r>
              <a:rPr lang="en-US" dirty="0" smtClean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conflict</a:t>
            </a:r>
            <a:r>
              <a:rPr lang="en-US" dirty="0" smtClean="0"/>
              <a:t>) +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get</a:t>
            </a:r>
            <a:r>
              <a:rPr lang="en-US" dirty="0" smtClean="0"/>
              <a:t> </a:t>
            </a:r>
            <a:r>
              <a:rPr lang="en-US" dirty="0" smtClean="0"/>
              <a:t>* (1 –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conflict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Riddle of Parallelism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Parallelism allows better overall performance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one task is blocked, CPU runs </a:t>
            </a:r>
            <a:r>
              <a:rPr lang="en-GB" dirty="0" smtClean="0"/>
              <a:t>another</a:t>
            </a:r>
          </a:p>
          <a:p>
            <a:pPr lvl="1"/>
            <a:r>
              <a:rPr lang="en-GB" dirty="0" smtClean="0"/>
              <a:t>So you must be able to run another</a:t>
            </a:r>
          </a:p>
          <a:p>
            <a:r>
              <a:rPr lang="en-GB" dirty="0" smtClean="0"/>
              <a:t>But concurrent </a:t>
            </a:r>
            <a:r>
              <a:rPr lang="en-GB" dirty="0"/>
              <a:t>use of shared resources is </a:t>
            </a:r>
            <a:r>
              <a:rPr lang="en-GB" dirty="0" smtClean="0"/>
              <a:t>difficult</a:t>
            </a:r>
          </a:p>
          <a:p>
            <a:pPr lvl="1"/>
            <a:r>
              <a:rPr lang="en-GB" dirty="0" smtClean="0"/>
              <a:t>So we protect critical sections for those resources by locking</a:t>
            </a:r>
          </a:p>
          <a:p>
            <a:r>
              <a:rPr lang="en-GB" dirty="0" smtClean="0"/>
              <a:t>But critical </a:t>
            </a:r>
            <a:r>
              <a:rPr lang="en-GB" dirty="0"/>
              <a:t>sections serialize </a:t>
            </a:r>
            <a:r>
              <a:rPr lang="en-GB" dirty="0" smtClean="0"/>
              <a:t>tasks</a:t>
            </a:r>
          </a:p>
          <a:p>
            <a:pPr lvl="1"/>
            <a:r>
              <a:rPr lang="en-GB" dirty="0" smtClean="0"/>
              <a:t>Meaning other tasks are blocked</a:t>
            </a:r>
          </a:p>
          <a:p>
            <a:r>
              <a:rPr lang="en-GB" dirty="0" smtClean="0"/>
              <a:t>Which eliminates parallelism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What If Everyone Needs One </a:t>
            </a:r>
            <a:r>
              <a:rPr lang="en-US" dirty="0" smtClean="0"/>
              <a:t>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One process gets the resource</a:t>
            </a:r>
          </a:p>
          <a:p>
            <a:r>
              <a:rPr lang="en-GB" sz="2800" dirty="0" smtClean="0"/>
              <a:t>Other processes get in line behind him </a:t>
            </a:r>
          </a:p>
          <a:p>
            <a:pPr lvl="1"/>
            <a:r>
              <a:rPr lang="en-GB" sz="2400" dirty="0" smtClean="0"/>
              <a:t>Forming a </a:t>
            </a:r>
            <a:r>
              <a:rPr lang="en-GB" sz="2400" i="1" dirty="0" smtClean="0"/>
              <a:t>convoy</a:t>
            </a:r>
            <a:endParaRPr lang="en-GB" sz="2400" dirty="0" smtClean="0"/>
          </a:p>
          <a:p>
            <a:pPr lvl="1"/>
            <a:r>
              <a:rPr lang="en-GB" sz="2400" dirty="0" smtClean="0"/>
              <a:t>Processes in a convoy are all blocked waiting for the resource</a:t>
            </a:r>
          </a:p>
          <a:p>
            <a:r>
              <a:rPr lang="en-GB" sz="2800" dirty="0" smtClean="0"/>
              <a:t>Parallelism is eliminated</a:t>
            </a:r>
          </a:p>
          <a:p>
            <a:pPr lvl="1"/>
            <a:r>
              <a:rPr lang="en-GB" sz="2400" dirty="0" smtClean="0"/>
              <a:t>B runs after A finishes</a:t>
            </a:r>
          </a:p>
          <a:p>
            <a:pPr lvl="1"/>
            <a:r>
              <a:rPr lang="en-GB" sz="2400" dirty="0" smtClean="0"/>
              <a:t>C after B</a:t>
            </a:r>
          </a:p>
          <a:p>
            <a:pPr lvl="1"/>
            <a:r>
              <a:rPr lang="en-GB" sz="2400" dirty="0" smtClean="0"/>
              <a:t>And so on, with only one running at a time</a:t>
            </a:r>
          </a:p>
          <a:p>
            <a:r>
              <a:rPr lang="en-GB" sz="2800" dirty="0" smtClean="0"/>
              <a:t>That resource becomes a </a:t>
            </a:r>
            <a:r>
              <a:rPr lang="en-GB" sz="2800" i="1" dirty="0" smtClean="0"/>
              <a:t>bottleneck</a:t>
            </a:r>
            <a:endParaRPr lang="en-GB" sz="2800" i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Synchronization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repeat: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Don’t share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interrupts to prevent concurrency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Always access resources with atomic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locks to synchronize access to resources</a:t>
            </a:r>
          </a:p>
          <a:p>
            <a:pPr marL="571500" indent="-514350"/>
            <a:r>
              <a:rPr lang="en-US" dirty="0" smtClean="0"/>
              <a:t>If we use locks,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spin loops when your resource is locked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primitives that block you when your resource is locked and wake you later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18968" y="553767"/>
            <a:ext cx="6894731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Conflict</a:t>
            </a:r>
            <a:endParaRPr lang="en-US" dirty="0"/>
          </a:p>
        </p:txBody>
      </p:sp>
      <p:pic>
        <p:nvPicPr>
          <p:cNvPr id="6" name="Content Placeholder 5" descr="confl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76" y="1219200"/>
            <a:ext cx="7619048" cy="4953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Convoy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pPr marL="742950" lvl="2" indent="-342900"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conflict</a:t>
            </a:r>
            <a:r>
              <a:rPr lang="en-US" sz="2800" dirty="0" smtClean="0"/>
              <a:t> = 1 – (1 – 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critical</a:t>
            </a:r>
            <a:r>
              <a:rPr lang="en-US" sz="2800" dirty="0" smtClean="0"/>
              <a:t> /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total</a:t>
            </a:r>
            <a:r>
              <a:rPr lang="en-US" sz="2800" dirty="0" smtClean="0"/>
              <a:t>))</a:t>
            </a:r>
            <a:r>
              <a:rPr lang="en-US" sz="2800" baseline="30000" dirty="0" smtClean="0"/>
              <a:t>threads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(nobody else in critical section at the same time)</a:t>
            </a:r>
          </a:p>
          <a:p>
            <a:r>
              <a:rPr lang="en-US" dirty="0" smtClean="0"/>
              <a:t>Unless a FIFO queue forms</a:t>
            </a:r>
          </a:p>
          <a:p>
            <a:pPr marL="742950" lvl="2" indent="-342900"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conflict</a:t>
            </a:r>
            <a:r>
              <a:rPr lang="en-US" sz="2800" dirty="0" smtClean="0"/>
              <a:t> = 1 – (1 – ((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wait</a:t>
            </a:r>
            <a:r>
              <a:rPr lang="en-US" sz="2800" dirty="0" smtClean="0"/>
              <a:t>+</a:t>
            </a:r>
            <a:r>
              <a:rPr lang="en-US" sz="2800" baseline="-25000" dirty="0" smtClean="0"/>
              <a:t>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critical</a:t>
            </a:r>
            <a:r>
              <a:rPr lang="en-US" sz="2800" dirty="0" smtClean="0"/>
              <a:t>)/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total</a:t>
            </a:r>
            <a:r>
              <a:rPr lang="en-US" sz="2800" dirty="0" err="1" smtClean="0"/>
              <a:t>))</a:t>
            </a:r>
            <a:r>
              <a:rPr lang="en-US" sz="2800" baseline="30000" dirty="0" err="1" smtClean="0"/>
              <a:t>threads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Newcomers have to get into line</a:t>
            </a:r>
          </a:p>
          <a:p>
            <a:pPr lvl="1">
              <a:buNone/>
            </a:pPr>
            <a:r>
              <a:rPr lang="en-US" dirty="0" smtClean="0"/>
              <a:t>And an (already huge)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wait</a:t>
            </a:r>
            <a:r>
              <a:rPr lang="en-US" dirty="0" smtClean="0"/>
              <a:t> gets even longer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wait</a:t>
            </a:r>
            <a:r>
              <a:rPr lang="en-US" dirty="0" smtClean="0"/>
              <a:t> reaches the mean inter-arrival time</a:t>
            </a:r>
          </a:p>
          <a:p>
            <a:pPr lvl="1">
              <a:buNone/>
            </a:pPr>
            <a:r>
              <a:rPr lang="en-US" dirty="0" smtClean="0"/>
              <a:t>The line becomes permanent, parallelism ceases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081" y="29811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/>
              <a:t>Performance:</a:t>
            </a:r>
            <a:r>
              <a:rPr lang="en-GB" sz="3600" dirty="0" smtClean="0"/>
              <a:t> Resource </a:t>
            </a:r>
            <a:r>
              <a:rPr lang="en-GB" sz="3600" dirty="0"/>
              <a:t>C</a:t>
            </a:r>
            <a:r>
              <a:rPr lang="en-GB" sz="3600" dirty="0" smtClean="0"/>
              <a:t>onvoys</a:t>
            </a:r>
            <a:endParaRPr lang="en-GB" sz="3600" dirty="0"/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807200" y="1977328"/>
            <a:ext cx="0" cy="3525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1807200" y="5502818"/>
            <a:ext cx="54604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098720" y="3290746"/>
            <a:ext cx="133056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19040" y="5488417"/>
            <a:ext cx="13824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V="1">
            <a:off x="1807200" y="2392091"/>
            <a:ext cx="3110400" cy="311072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437441" y="2392092"/>
            <a:ext cx="65520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 charset="0"/>
              </a:rPr>
              <a:t>ideal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511520" y="3912892"/>
            <a:ext cx="8971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solidFill>
                  <a:srgbClr val="FF3300"/>
                </a:solidFill>
                <a:latin typeface="Arial" charset="0"/>
              </a:rPr>
              <a:t>convoy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917600" y="2392092"/>
            <a:ext cx="165888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807200" y="3359873"/>
            <a:ext cx="2903040" cy="2142945"/>
          </a:xfrm>
          <a:custGeom>
            <a:avLst/>
            <a:gdLst/>
            <a:ahLst/>
            <a:cxnLst>
              <a:cxn ang="0">
                <a:pos x="0" y="1488"/>
              </a:cxn>
              <a:cxn ang="0">
                <a:pos x="1200" y="336"/>
              </a:cxn>
              <a:cxn ang="0">
                <a:pos x="2016" y="0"/>
              </a:cxn>
            </a:cxnLst>
            <a:rect l="0" t="0" r="r" b="b"/>
            <a:pathLst>
              <a:path w="2016" h="1488">
                <a:moveTo>
                  <a:pt x="0" y="1488"/>
                </a:moveTo>
                <a:cubicBezTo>
                  <a:pt x="432" y="1036"/>
                  <a:pt x="864" y="584"/>
                  <a:pt x="1200" y="336"/>
                </a:cubicBezTo>
                <a:cubicBezTo>
                  <a:pt x="1536" y="88"/>
                  <a:pt x="1776" y="44"/>
                  <a:pt x="201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710240" y="3359873"/>
            <a:ext cx="0" cy="1797309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710240" y="5157182"/>
            <a:ext cx="193536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nimBg="1"/>
      <p:bldP spid="101384" grpId="0"/>
      <p:bldP spid="101385" grpId="0"/>
      <p:bldP spid="101386" grpId="0" animBg="1"/>
      <p:bldP spid="101388" grpId="0" animBg="1"/>
      <p:bldP spid="101389" grpId="0" animBg="1"/>
      <p:bldP spid="1013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Priority Inversion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Priority inversion can happen in priority scheduling systems that use locks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A low priority process P1 has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M1 and is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preempted</a:t>
            </a:r>
            <a:endParaRPr lang="en-GB" dirty="0" smtClean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A high priority process P2 blocks for </a:t>
            </a:r>
            <a:r>
              <a:rPr lang="en-GB" dirty="0" err="1" smtClean="0">
                <a:latin typeface="Times New Roman" pitchFamily="1" charset="0"/>
                <a:ea typeface="ＭＳ Ｐゴシック" pitchFamily="1" charset="-128"/>
              </a:rPr>
              <a:t>mutex</a:t>
            </a:r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 M1 </a:t>
            </a:r>
          </a:p>
          <a:p>
            <a:pPr lvl="1"/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Process P2 is effectively reduced to priority of P1</a:t>
            </a:r>
          </a:p>
          <a:p>
            <a:r>
              <a:rPr lang="en-GB" dirty="0" smtClean="0">
                <a:latin typeface="Times New Roman" pitchFamily="1" charset="0"/>
                <a:ea typeface="ＭＳ Ｐゴシック" pitchFamily="1" charset="-128"/>
              </a:rPr>
              <a:t>Depending on specifics, results could be anywhere from inconvenient to fatal </a:t>
            </a:r>
          </a:p>
          <a:p>
            <a:endParaRPr lang="en-GB" sz="3600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Priority Inversion on Mars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4165600"/>
            <a:ext cx="8229600" cy="1960563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real priority inversion problem occurred on the Mars Pathfinder rover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Caused serious problems with system resets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Difficult to find</a:t>
            </a:r>
          </a:p>
        </p:txBody>
      </p:sp>
      <p:pic>
        <p:nvPicPr>
          <p:cNvPr id="6554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17638"/>
            <a:ext cx="3200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Pathfinder Priority Inversion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Special purpose hardware running VxWorks real time OS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Used preemptive priority scheduling	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 a high priority task should get the processor 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Multiple components shared an “information bus”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Used to communicate between components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Essentially a shared memory region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Protected by a mutex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Tale of Three Tasks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high priority bus management task (at P1) needed to run frequently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For brief periods, during which it locked the bus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low priority meteorological task (at P3) ran occasionally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Also for brief periods, during which it locked the bus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A medium priority communications task (at P2) ran rarely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But for a long time when it ran</a:t>
            </a:r>
          </a:p>
          <a:p>
            <a:pPr lvl="1"/>
            <a:r>
              <a:rPr lang="en-US" sz="2400" smtClean="0">
                <a:latin typeface="Times New Roman" pitchFamily="1" charset="0"/>
                <a:ea typeface="ＭＳ Ｐゴシック" pitchFamily="1" charset="-128"/>
              </a:rPr>
              <a:t>But it didn’t use the bus, so it didn’t need the lock</a:t>
            </a:r>
          </a:p>
          <a:p>
            <a:r>
              <a:rPr lang="en-US" sz="2800" smtClean="0">
                <a:latin typeface="Times New Roman" pitchFamily="1" charset="0"/>
                <a:ea typeface="ＭＳ Ｐゴシック" pitchFamily="1" charset="-128"/>
              </a:rPr>
              <a:t>P1&gt;P2&gt;P3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Went Wrong?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Rarely, the following happened: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The meteorological task ran and acquired the lock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And then the bus management task would run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It would block waiting for the lock</a:t>
            </a:r>
          </a:p>
          <a:p>
            <a:pPr lvl="2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Don’t pre-empt low priority if you’re blocked anyway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Since meteorological task was short, usually not a problem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But if the long communications task woke up in that short interval, what would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Priority Inversion at Work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2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058" y="2197100"/>
            <a:ext cx="677108" cy="2517467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09650" y="41910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84288" y="3168650"/>
            <a:ext cx="1117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99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18382" y="5007769"/>
            <a:ext cx="971550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5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17900" y="2997200"/>
            <a:ext cx="224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 is running, at P2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01888" y="4945063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can’t interrupt C, since it only has priority P3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17788" y="1600200"/>
            <a:ext cx="56880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B’s priority of P1 is higher than C’s, but B can’t run because it’s waiting on a lock held by 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92325" y="5307013"/>
            <a:ext cx="575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 won’t release the lock until it runs again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20888" y="4267200"/>
            <a:ext cx="5751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M won’t run again until C completes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62325" y="2308225"/>
            <a:ext cx="2571750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RESULT?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 HIGH PRIORITY TASK DOESN’T RUN AND A LOW PRIORITY TASK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6" grpId="1"/>
      <p:bldP spid="17" grpId="0"/>
      <p:bldP spid="17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Ultimate Effect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 watchdog timer would go off every so often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At a high priority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It didn’t need the bus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A health monitoring mechanism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If the bus management task hadn’t run for a long time, something was wrong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So the watchdog code reset the system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Every so often, the system would reboot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We’ll get to the solution a bit later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Concentrating on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are necessary for many synchronization problems</a:t>
            </a:r>
          </a:p>
          <a:p>
            <a:r>
              <a:rPr lang="en-US" dirty="0" smtClean="0"/>
              <a:t>How do we implement locks?</a:t>
            </a:r>
          </a:p>
          <a:p>
            <a:pPr lvl="1"/>
            <a:r>
              <a:rPr lang="en-US" dirty="0" smtClean="0"/>
              <a:t>It had better be correct, always</a:t>
            </a:r>
          </a:p>
          <a:p>
            <a:r>
              <a:rPr lang="en-US" dirty="0" smtClean="0"/>
              <a:t>How do we ensure that locks are used in ways that don’t kill performance?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Locking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overhead</a:t>
            </a:r>
          </a:p>
          <a:p>
            <a:r>
              <a:rPr lang="en-US" dirty="0" smtClean="0"/>
              <a:t>Reducing contention</a:t>
            </a:r>
          </a:p>
          <a:p>
            <a:r>
              <a:rPr lang="en-US" dirty="0" smtClean="0"/>
              <a:t>Handling priority inversion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3768" y="553767"/>
            <a:ext cx="62978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Overhead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more to be done here</a:t>
            </a:r>
          </a:p>
          <a:p>
            <a:r>
              <a:rPr lang="en-US" dirty="0" smtClean="0"/>
              <a:t>Locking code in operating systems is usually highly optimized</a:t>
            </a:r>
          </a:p>
          <a:p>
            <a:r>
              <a:rPr lang="en-US" dirty="0" smtClean="0"/>
              <a:t>Certainly typical users can’t do better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Contention</a:t>
            </a:r>
            <a:endParaRPr lang="en-GB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the critical section entirely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/>
              <a:t>shared resource, use atomic instructions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E</a:t>
            </a:r>
            <a:r>
              <a:rPr lang="en-GB" dirty="0" smtClean="0"/>
              <a:t>liminate </a:t>
            </a:r>
            <a:r>
              <a:rPr lang="en-GB" dirty="0" err="1"/>
              <a:t>preemption</a:t>
            </a:r>
            <a:r>
              <a:rPr lang="en-GB" dirty="0"/>
              <a:t> during critical </a:t>
            </a:r>
            <a:r>
              <a:rPr lang="en-GB" dirty="0" smtClean="0"/>
              <a:t>section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Reduce time spent in </a:t>
            </a:r>
            <a:r>
              <a:rPr lang="en-GB" dirty="0"/>
              <a:t>critical </a:t>
            </a:r>
            <a:r>
              <a:rPr lang="en-GB" dirty="0" smtClean="0"/>
              <a:t>section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Reduce </a:t>
            </a:r>
            <a:r>
              <a:rPr lang="en-GB" dirty="0"/>
              <a:t>frequency of</a:t>
            </a:r>
            <a:r>
              <a:rPr lang="en-GB" dirty="0" smtClean="0"/>
              <a:t> entering critical section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Reduce </a:t>
            </a:r>
            <a:r>
              <a:rPr lang="en-GB" u="sng" dirty="0" smtClean="0"/>
              <a:t>exclusive</a:t>
            </a:r>
            <a:r>
              <a:rPr lang="en-GB" dirty="0" smtClean="0"/>
              <a:t> use of the serialized resource</a:t>
            </a:r>
          </a:p>
          <a:p>
            <a:pPr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pread </a:t>
            </a:r>
            <a:r>
              <a:rPr lang="en-GB" dirty="0"/>
              <a:t>requests out over more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Eliminate shared resource</a:t>
            </a:r>
          </a:p>
          <a:p>
            <a:pPr lvl="1"/>
            <a:r>
              <a:rPr lang="en-GB" dirty="0" smtClean="0"/>
              <a:t>Give everyone their own copy</a:t>
            </a:r>
          </a:p>
          <a:p>
            <a:pPr lvl="1"/>
            <a:r>
              <a:rPr lang="en-GB" dirty="0" smtClean="0"/>
              <a:t>Find a way to do your work without it</a:t>
            </a:r>
          </a:p>
          <a:p>
            <a:r>
              <a:rPr lang="en-GB" dirty="0" smtClean="0"/>
              <a:t>Use atomic instructions</a:t>
            </a:r>
          </a:p>
          <a:p>
            <a:pPr lvl="1"/>
            <a:r>
              <a:rPr lang="en-GB" dirty="0" smtClean="0"/>
              <a:t>Only possible for simple operations</a:t>
            </a:r>
          </a:p>
          <a:p>
            <a:r>
              <a:rPr lang="en-GB" dirty="0" smtClean="0"/>
              <a:t>Great when you can do it</a:t>
            </a:r>
          </a:p>
          <a:p>
            <a:r>
              <a:rPr lang="en-GB" dirty="0" smtClean="0"/>
              <a:t>But often you can’t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Eliminate Preemption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/>
              <a:t>If your critical section cannot be </a:t>
            </a:r>
            <a:r>
              <a:rPr lang="en-GB" sz="3600" dirty="0" err="1" smtClean="0"/>
              <a:t>preempted</a:t>
            </a:r>
            <a:r>
              <a:rPr lang="en-GB" sz="3600" dirty="0" smtClean="0"/>
              <a:t>, no synchronization problems</a:t>
            </a:r>
          </a:p>
          <a:p>
            <a:pPr>
              <a:lnSpc>
                <a:spcPct val="83000"/>
              </a:lnSpc>
            </a:pPr>
            <a:r>
              <a:rPr lang="en-GB" sz="3600" dirty="0" smtClean="0"/>
              <a:t>May require disabling interrupts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/>
              <a:t>As previously discussed, not always an option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Time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potentially blocking operations</a:t>
            </a:r>
          </a:p>
          <a:p>
            <a:pPr lvl="1"/>
            <a:r>
              <a:rPr lang="en-US" dirty="0" smtClean="0"/>
              <a:t>Allocate required memory before taking lock</a:t>
            </a:r>
          </a:p>
          <a:p>
            <a:pPr lvl="1"/>
            <a:r>
              <a:rPr lang="en-US" dirty="0" smtClean="0"/>
              <a:t>Do I/O before taking or after releasing lock</a:t>
            </a:r>
          </a:p>
          <a:p>
            <a:r>
              <a:rPr lang="en-US" dirty="0" smtClean="0"/>
              <a:t>Minimize code inside the critical section</a:t>
            </a:r>
          </a:p>
          <a:p>
            <a:pPr lvl="1"/>
            <a:r>
              <a:rPr lang="en-US" dirty="0" smtClean="0"/>
              <a:t>Only code that is subject to destructive races</a:t>
            </a:r>
          </a:p>
          <a:p>
            <a:pPr lvl="1"/>
            <a:r>
              <a:rPr lang="en-US" dirty="0" smtClean="0"/>
              <a:t>Move all other code out of the critical section</a:t>
            </a:r>
          </a:p>
          <a:p>
            <a:pPr lvl="1"/>
            <a:r>
              <a:rPr lang="en-US" dirty="0" smtClean="0"/>
              <a:t>Especially calls to other routines</a:t>
            </a:r>
          </a:p>
          <a:p>
            <a:r>
              <a:rPr lang="en-US" dirty="0" smtClean="0"/>
              <a:t>Cost: this may complicate the code</a:t>
            </a:r>
          </a:p>
          <a:p>
            <a:pPr lvl="1"/>
            <a:r>
              <a:rPr lang="en-US" dirty="0" smtClean="0"/>
              <a:t>Unnaturally separating parts of a single operation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Time in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List_Insert</a:t>
            </a:r>
            <a:r>
              <a:rPr lang="en-US" sz="1600" dirty="0" smtClean="0"/>
              <a:t>(</a:t>
            </a:r>
            <a:r>
              <a:rPr lang="en-US" sz="1600" dirty="0" err="1" smtClean="0"/>
              <a:t>list_t</a:t>
            </a:r>
            <a:r>
              <a:rPr lang="en-US" sz="1600" dirty="0" smtClean="0"/>
              <a:t> *l, </a:t>
            </a:r>
            <a:r>
              <a:rPr lang="en-US" sz="1600" dirty="0" err="1" smtClean="0"/>
              <a:t>int</a:t>
            </a:r>
            <a:r>
              <a:rPr lang="en-US" sz="1600" dirty="0" smtClean="0"/>
              <a:t> key)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pthread_mutex_lock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 new = (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*) </a:t>
            </a:r>
            <a:r>
              <a:rPr lang="en-US" sz="1600" dirty="0" err="1" smtClean="0">
                <a:solidFill>
                  <a:srgbClr val="FF0000"/>
                </a:solidFill>
              </a:rPr>
              <a:t>malloc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sizeof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node_t</a:t>
            </a:r>
            <a:r>
              <a:rPr lang="en-US" sz="1600" dirty="0" smtClean="0">
                <a:solidFill>
                  <a:srgbClr val="FF0000"/>
                </a:solidFill>
              </a:rPr>
              <a:t>));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if (new == NULL) {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</a:rPr>
              <a:t>perror</a:t>
            </a:r>
            <a:r>
              <a:rPr lang="en-US" sz="1600" dirty="0" smtClean="0">
                <a:solidFill>
                  <a:srgbClr val="FF0000"/>
                </a:solidFill>
              </a:rPr>
              <a:t>(“</a:t>
            </a:r>
            <a:r>
              <a:rPr lang="en-US" sz="1600" dirty="0" err="1" smtClean="0">
                <a:solidFill>
                  <a:srgbClr val="FF0000"/>
                </a:solidFill>
              </a:rPr>
              <a:t>malloc</a:t>
            </a:r>
            <a:r>
              <a:rPr lang="en-US" sz="1600" dirty="0" smtClean="0">
                <a:solidFill>
                  <a:srgbClr val="FF0000"/>
                </a:solidFill>
              </a:rPr>
              <a:t>”);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pthread_mutex_unlock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	return(-1);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new-&gt;key = key;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new-&gt;next = l-&gt;head;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l-&gt;head = new;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pthread_mutex_unlock</a:t>
            </a:r>
            <a:r>
              <a:rPr lang="en-US" sz="1600" dirty="0" smtClean="0"/>
              <a:t>(&amp;l-&gt;lock);</a:t>
            </a:r>
          </a:p>
          <a:p>
            <a:pPr>
              <a:buNone/>
            </a:pPr>
            <a:r>
              <a:rPr lang="en-US" sz="1600" dirty="0" smtClean="0"/>
              <a:t>	return 0;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4800" y="2667000"/>
            <a:ext cx="4572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List_Insert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list_t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*l,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key)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new =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*)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malloc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sizeof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node_t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if (new == NULL)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perror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(“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malloc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return(-1);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	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	new-&gt;key = key;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	</a:t>
            </a:r>
            <a:r>
              <a:rPr lang="en-US" sz="1600" dirty="0" err="1" smtClean="0">
                <a:latin typeface="Times New Roman"/>
                <a:cs typeface="Times New Roman"/>
              </a:rPr>
              <a:t>pthread_mutex_lock</a:t>
            </a:r>
            <a:r>
              <a:rPr lang="en-US" sz="1600" dirty="0" smtClean="0">
                <a:latin typeface="Times New Roman"/>
                <a:cs typeface="Times New Roman"/>
              </a:rPr>
              <a:t>(&amp;l-&gt;lock);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new-&gt;next = l-&gt;head;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l-&gt;head = new;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(&amp;l-&gt;lock);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US" dirty="0" smtClean="0"/>
              <a:t>Reduced Frequency of Entering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we use critical section less often?</a:t>
            </a:r>
          </a:p>
          <a:p>
            <a:pPr lvl="1"/>
            <a:r>
              <a:rPr lang="en-US" dirty="0" smtClean="0"/>
              <a:t>Less use of high-contention resource/operations</a:t>
            </a:r>
          </a:p>
          <a:p>
            <a:pPr lvl="1"/>
            <a:r>
              <a:rPr lang="en-US" dirty="0" smtClean="0"/>
              <a:t>Batch operations</a:t>
            </a:r>
          </a:p>
          <a:p>
            <a:r>
              <a:rPr lang="en-US" dirty="0" smtClean="0"/>
              <a:t>Consider “sloppy counters”</a:t>
            </a:r>
          </a:p>
          <a:p>
            <a:pPr lvl="1"/>
            <a:r>
              <a:rPr lang="en-US" dirty="0" smtClean="0"/>
              <a:t>Move most updates to a private resource</a:t>
            </a:r>
          </a:p>
          <a:p>
            <a:pPr lvl="1"/>
            <a:r>
              <a:rPr lang="en-US" dirty="0" smtClean="0"/>
              <a:t>Costs:</a:t>
            </a:r>
          </a:p>
          <a:p>
            <a:pPr lvl="2"/>
            <a:r>
              <a:rPr lang="en-US" dirty="0" smtClean="0"/>
              <a:t>Global counter is not always up-to-date</a:t>
            </a:r>
          </a:p>
          <a:p>
            <a:pPr lvl="2"/>
            <a:r>
              <a:rPr lang="en-US" dirty="0" smtClean="0"/>
              <a:t>Thread failure could lose many updates</a:t>
            </a:r>
          </a:p>
          <a:p>
            <a:pPr lvl="1"/>
            <a:r>
              <a:rPr lang="en-US" dirty="0" smtClean="0"/>
              <a:t>Alternative:</a:t>
            </a:r>
          </a:p>
          <a:p>
            <a:pPr lvl="2"/>
            <a:r>
              <a:rPr lang="en-US" dirty="0" smtClean="0"/>
              <a:t>Sum single-writer private counters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Remove Requirement for Full Exclusivity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Read/write locks </a:t>
            </a:r>
          </a:p>
          <a:p>
            <a:r>
              <a:rPr lang="en-GB" sz="2800" dirty="0" smtClean="0"/>
              <a:t>Reads </a:t>
            </a:r>
            <a:r>
              <a:rPr lang="en-GB" sz="2800" dirty="0"/>
              <a:t>and writes are not equally common</a:t>
            </a:r>
            <a:endParaRPr lang="en-GB" sz="2800" dirty="0" smtClean="0"/>
          </a:p>
          <a:p>
            <a:pPr lvl="1"/>
            <a:r>
              <a:rPr lang="en-GB" sz="2400" dirty="0"/>
              <a:t>F</a:t>
            </a:r>
            <a:r>
              <a:rPr lang="en-GB" sz="2400" dirty="0" smtClean="0"/>
              <a:t>ile </a:t>
            </a:r>
            <a:r>
              <a:rPr lang="en-GB" sz="2400" dirty="0"/>
              <a:t>read/write: reads/writes &gt; 50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irectory </a:t>
            </a:r>
            <a:r>
              <a:rPr lang="en-GB" sz="2400" dirty="0"/>
              <a:t>search/create: reads/writes &gt; 1000</a:t>
            </a:r>
            <a:endParaRPr lang="en-GB" sz="2400" dirty="0" smtClean="0"/>
          </a:p>
          <a:p>
            <a:r>
              <a:rPr lang="en-GB" sz="2800" dirty="0" smtClean="0"/>
              <a:t>Only writers require exclusive access</a:t>
            </a:r>
          </a:p>
          <a:p>
            <a:r>
              <a:rPr lang="en-GB" sz="2800" dirty="0" smtClean="0"/>
              <a:t>Read/write </a:t>
            </a:r>
            <a:r>
              <a:rPr lang="en-GB" sz="2800" dirty="0"/>
              <a:t>locks</a:t>
            </a:r>
            <a:endParaRPr lang="en-GB" sz="28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llow </a:t>
            </a:r>
            <a:r>
              <a:rPr lang="en-GB" sz="2400" dirty="0"/>
              <a:t>many readers to share a resource</a:t>
            </a:r>
            <a:endParaRPr lang="en-GB" sz="2400" dirty="0" smtClean="0"/>
          </a:p>
          <a:p>
            <a:pPr lvl="1"/>
            <a:r>
              <a:rPr lang="en-GB" sz="2400" dirty="0"/>
              <a:t>O</a:t>
            </a:r>
            <a:r>
              <a:rPr lang="en-GB" sz="2400" dirty="0" smtClean="0"/>
              <a:t>nly </a:t>
            </a:r>
            <a:r>
              <a:rPr lang="en-GB" sz="2400" dirty="0"/>
              <a:t>enforce exclusivity when a writer is </a:t>
            </a:r>
            <a:r>
              <a:rPr lang="en-GB" sz="2400" dirty="0" smtClean="0"/>
              <a:t>active</a:t>
            </a:r>
          </a:p>
          <a:p>
            <a:pPr lvl="1"/>
            <a:r>
              <a:rPr lang="en-GB" sz="2400" dirty="0" smtClean="0"/>
              <a:t>Policy: when are writers allowed in?</a:t>
            </a:r>
          </a:p>
          <a:p>
            <a:pPr lvl="2"/>
            <a:r>
              <a:rPr lang="en-GB" sz="2000" dirty="0" smtClean="0"/>
              <a:t>Potential starvation if writers must wait for readers</a:t>
            </a:r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Spread Requests Over More Resources</a:t>
            </a:r>
            <a:endParaRPr lang="en-GB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Change lock granularity</a:t>
            </a:r>
          </a:p>
          <a:p>
            <a:r>
              <a:rPr lang="en-GB" dirty="0" smtClean="0"/>
              <a:t>Coarse </a:t>
            </a:r>
            <a:r>
              <a:rPr lang="en-GB" dirty="0"/>
              <a:t>grained - one lock for many objects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impler</a:t>
            </a:r>
            <a:r>
              <a:rPr lang="en-GB" dirty="0"/>
              <a:t>, and more idiot-proof</a:t>
            </a:r>
            <a:endParaRPr lang="en-GB" dirty="0" smtClean="0"/>
          </a:p>
          <a:p>
            <a:pPr lvl="1"/>
            <a:r>
              <a:rPr lang="en-GB" dirty="0" smtClean="0"/>
              <a:t>Greater </a:t>
            </a:r>
            <a:r>
              <a:rPr lang="en-GB" dirty="0"/>
              <a:t>resource </a:t>
            </a:r>
            <a:r>
              <a:rPr lang="en-GB" dirty="0" smtClean="0"/>
              <a:t>contention (threads/resource)</a:t>
            </a:r>
          </a:p>
          <a:p>
            <a:r>
              <a:rPr lang="en-GB" dirty="0"/>
              <a:t>F</a:t>
            </a:r>
            <a:r>
              <a:rPr lang="en-GB" dirty="0" smtClean="0"/>
              <a:t>ine </a:t>
            </a:r>
            <a:r>
              <a:rPr lang="en-GB" dirty="0"/>
              <a:t>grained - one lock per </a:t>
            </a:r>
            <a:r>
              <a:rPr lang="en-GB" dirty="0" smtClean="0"/>
              <a:t>object (or sub-pool)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preading </a:t>
            </a:r>
            <a:r>
              <a:rPr lang="en-GB" dirty="0"/>
              <a:t>activity over many locks reduces </a:t>
            </a:r>
            <a:r>
              <a:rPr lang="en-GB" dirty="0" smtClean="0"/>
              <a:t>contention</a:t>
            </a:r>
          </a:p>
          <a:p>
            <a:pPr lvl="1"/>
            <a:r>
              <a:rPr lang="en-GB" dirty="0" smtClean="0"/>
              <a:t>Dividing resources into pools shortens searches</a:t>
            </a:r>
          </a:p>
          <a:p>
            <a:pPr lvl="1"/>
            <a:r>
              <a:rPr lang="en-GB" dirty="0" smtClean="0"/>
              <a:t>A few operations may lock multiple objects/pools</a:t>
            </a:r>
          </a:p>
          <a:p>
            <a:r>
              <a:rPr lang="en-GB" dirty="0" smtClean="0"/>
              <a:t>TANSTAAFL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ime</a:t>
            </a:r>
            <a:r>
              <a:rPr lang="en-GB" dirty="0"/>
              <a:t>/space overhead, more locks, more gets/releases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rror</a:t>
            </a:r>
            <a:r>
              <a:rPr lang="en-GB" dirty="0"/>
              <a:t>-prone: harder to decide what to lock </a:t>
            </a:r>
            <a:r>
              <a:rPr lang="en-GB" dirty="0" smtClean="0"/>
              <a:t>when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Locking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possible concurrency problems,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a lock related to the shared resource</a:t>
            </a:r>
          </a:p>
          <a:p>
            <a:pPr marL="1371600" lvl="2" indent="-514350"/>
            <a:r>
              <a:rPr lang="en-US" dirty="0" smtClean="0"/>
              <a:t>Block or spin if you don’t get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Once you have the lock, use the shared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Release the lock</a:t>
            </a:r>
          </a:p>
          <a:p>
            <a:pPr marL="571500" indent="-514350"/>
            <a:r>
              <a:rPr lang="en-US" dirty="0" smtClean="0"/>
              <a:t>Whoever implements the locks ensures no concurrency problems in the lock itself</a:t>
            </a:r>
          </a:p>
          <a:p>
            <a:pPr marL="971550" lvl="1" indent="-514350"/>
            <a:r>
              <a:rPr lang="en-US" dirty="0" smtClean="0"/>
              <a:t>Using atomic instructions</a:t>
            </a:r>
          </a:p>
          <a:p>
            <a:pPr marL="971550" lvl="1" indent="-514350"/>
            <a:r>
              <a:rPr lang="en-US" dirty="0" smtClean="0"/>
              <a:t>Or disabling interrupts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29760" y="177139"/>
            <a:ext cx="8563680" cy="114636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Lock Granularity –</a:t>
            </a:r>
            <a:r>
              <a:rPr lang="en-GB" dirty="0" smtClean="0"/>
              <a:t> Pools </a:t>
            </a:r>
            <a:r>
              <a:rPr lang="en-GB" dirty="0"/>
              <a:t>vs.</a:t>
            </a:r>
            <a:r>
              <a:rPr lang="en-GB" dirty="0" smtClean="0"/>
              <a:t> Elements</a:t>
            </a:r>
            <a:endParaRPr lang="en-GB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60" y="1221249"/>
            <a:ext cx="8146080" cy="5108217"/>
          </a:xfrm>
          <a:ln/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Consider </a:t>
            </a:r>
            <a:r>
              <a:rPr lang="en-GB" dirty="0"/>
              <a:t>a pool of objects, each with its own lock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Most </a:t>
            </a:r>
            <a:r>
              <a:rPr lang="en-GB" dirty="0"/>
              <a:t>operations lock only</a:t>
            </a:r>
            <a:r>
              <a:rPr lang="en-GB" dirty="0" smtClean="0"/>
              <a:t> one buffer </a:t>
            </a:r>
            <a:r>
              <a:rPr lang="en-GB" dirty="0"/>
              <a:t>within the pool</a:t>
            </a: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But some </a:t>
            </a:r>
            <a:r>
              <a:rPr lang="en-GB" dirty="0"/>
              <a:t>operations require locking the entire pool</a:t>
            </a:r>
            <a:endParaRPr lang="en-GB" dirty="0" smtClean="0"/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</a:t>
            </a:r>
            <a:r>
              <a:rPr lang="en-GB" dirty="0" smtClean="0"/>
              <a:t>wo </a:t>
            </a:r>
            <a:r>
              <a:rPr lang="en-GB" dirty="0"/>
              <a:t>threads both try to add block AA to the cache</a:t>
            </a:r>
            <a:endParaRPr lang="en-GB" dirty="0" smtClean="0"/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</a:t>
            </a:r>
            <a:r>
              <a:rPr lang="en-GB" dirty="0" smtClean="0"/>
              <a:t>hread </a:t>
            </a:r>
            <a:r>
              <a:rPr lang="en-GB" dirty="0"/>
              <a:t>1 looks for block B while </a:t>
            </a:r>
            <a:r>
              <a:rPr lang="en-GB" dirty="0" smtClean="0"/>
              <a:t>thread </a:t>
            </a:r>
            <a:r>
              <a:rPr lang="en-GB" dirty="0"/>
              <a:t>2 is deleting it</a:t>
            </a:r>
            <a:endParaRPr lang="en-GB" dirty="0" smtClean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 The </a:t>
            </a:r>
            <a:r>
              <a:rPr lang="en-GB" dirty="0"/>
              <a:t>pool lock could become a bottle-</a:t>
            </a:r>
            <a:r>
              <a:rPr lang="en-GB" dirty="0" smtClean="0"/>
              <a:t>neck, so 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Minimize its </a:t>
            </a:r>
            <a:r>
              <a:rPr lang="en-GB" dirty="0" smtClean="0"/>
              <a:t>use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Reader</a:t>
            </a:r>
            <a:r>
              <a:rPr lang="en-GB" dirty="0"/>
              <a:t>/writer </a:t>
            </a:r>
            <a:r>
              <a:rPr lang="en-GB" dirty="0" smtClean="0"/>
              <a:t>locking</a:t>
            </a:r>
          </a:p>
          <a:p>
            <a:pPr marL="391686" lvl="1" indent="-195843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/>
              <a:t>Sub</a:t>
            </a:r>
            <a:r>
              <a:rPr lang="en-GB" dirty="0"/>
              <a:t>-pools ...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95120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A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832480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B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715201" y="201883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C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628161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D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542560" y="2020271"/>
            <a:ext cx="753120" cy="228973"/>
          </a:xfrm>
          <a:prstGeom prst="roundRect">
            <a:avLst>
              <a:gd name="adj" fmla="val 46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1600" dirty="0">
                <a:latin typeface="Arial" charset="0"/>
              </a:rPr>
              <a:t>buffer 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418080" y="1814330"/>
            <a:ext cx="322204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3300" dirty="0"/>
              <a:t>...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1753920" y="1833051"/>
            <a:ext cx="5604480" cy="1111797"/>
          </a:xfrm>
          <a:prstGeom prst="roundRect">
            <a:avLst>
              <a:gd name="adj" fmla="val 12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144961" y="2534405"/>
            <a:ext cx="3074400" cy="22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600" dirty="0">
                <a:latin typeface="Arial" charset="0"/>
              </a:rPr>
              <a:t>pool of file system cache buffers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Handling Priority 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Inversion Problems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" charset="0"/>
                <a:ea typeface="ＭＳ Ｐゴシック" pitchFamily="1" charset="-128"/>
              </a:rPr>
              <a:t>In a priority inversion, lower priority task runs because of a lock held elsewhere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Preventing the higher priority task from running</a:t>
            </a:r>
          </a:p>
          <a:p>
            <a:r>
              <a:rPr lang="en-US" sz="2800" dirty="0" smtClean="0">
                <a:latin typeface="Times New Roman" pitchFamily="1" charset="0"/>
                <a:ea typeface="ＭＳ Ｐゴシック" pitchFamily="1" charset="-128"/>
              </a:rPr>
              <a:t>In the Mars Rover case, the meteorological task held a lock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A higher priority bus management task couldn’t get the lock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A medium priority, but long, communications task preempted the meteorological task</a:t>
            </a:r>
          </a:p>
          <a:p>
            <a:pPr lvl="1"/>
            <a:r>
              <a:rPr lang="en-US" sz="2400" dirty="0" smtClean="0">
                <a:latin typeface="Times New Roman" pitchFamily="1" charset="0"/>
                <a:ea typeface="ＭＳ Ｐゴシック" pitchFamily="1" charset="-128"/>
              </a:rPr>
              <a:t>So the medium priority communications task ran instead of the high priority bus management task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Temporarily increase the priority of the meteorological task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While the high priority bus management task was blocked by it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So the communications task wouldn’t preempt it</a:t>
            </a:r>
          </a:p>
          <a:p>
            <a:pPr lvl="1"/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When lock is released, drop meteorological task’s priority back to normal</a:t>
            </a:r>
          </a:p>
          <a:p>
            <a:r>
              <a:rPr lang="en-US" i="1" dirty="0" smtClean="0">
                <a:latin typeface="Times New Roman" pitchFamily="1" charset="0"/>
                <a:ea typeface="ＭＳ Ｐゴシック" pitchFamily="1" charset="-128"/>
              </a:rPr>
              <a:t>Priority inheritance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: a general solution to this kind of problem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27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Fix in Action</a:t>
            </a:r>
          </a:p>
        </p:txBody>
      </p:sp>
      <p:sp>
        <p:nvSpPr>
          <p:cNvPr id="727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1251743" y="3764756"/>
            <a:ext cx="4357688" cy="3175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92250" y="6126163"/>
            <a:ext cx="6661150" cy="158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058" y="2197100"/>
            <a:ext cx="677108" cy="2517467"/>
          </a:xfrm>
          <a:prstGeom prst="rect">
            <a:avLst/>
          </a:prstGeom>
          <a:noFill/>
        </p:spPr>
        <p:txBody>
          <a:bodyPr vert="wordArtVert">
            <a:spAutoFit/>
          </a:bodyPr>
          <a:lstStyle/>
          <a:p>
            <a:pPr>
              <a:defRPr/>
            </a:pPr>
            <a:r>
              <a:rPr lang="en-US" sz="3200" dirty="0">
                <a:latin typeface="Times New Roman"/>
                <a:ea typeface="ＭＳ Ｐゴシック" charset="-128"/>
                <a:cs typeface="Times New Roman"/>
              </a:rPr>
              <a:t>Priority</a:t>
            </a:r>
          </a:p>
        </p:txBody>
      </p:sp>
      <p:sp>
        <p:nvSpPr>
          <p:cNvPr id="72712" name="TextBox 6"/>
          <p:cNvSpPr txBox="1">
            <a:spLocks noChangeArrowheads="1"/>
          </p:cNvSpPr>
          <p:nvPr/>
        </p:nvSpPr>
        <p:spPr bwMode="auto">
          <a:xfrm>
            <a:off x="3975100" y="6026150"/>
            <a:ext cx="1036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4500" y="1790700"/>
            <a:ext cx="635000" cy="406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355725" y="2709863"/>
            <a:ext cx="973137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4288" y="3276600"/>
            <a:ext cx="111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Britannic Bold" pitchFamily="1" charset="0"/>
                <a:ea typeface="Britannic Bold" pitchFamily="1" charset="0"/>
                <a:cs typeface="Britannic Bold" pitchFamily="1" charset="0"/>
              </a:rPr>
              <a:t>Lock Bus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9700" y="5524500"/>
            <a:ext cx="6350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M</a:t>
            </a:r>
          </a:p>
        </p:txBody>
      </p:sp>
      <p:pic>
        <p:nvPicPr>
          <p:cNvPr id="10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494338"/>
            <a:ext cx="3778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3100" y="3581400"/>
            <a:ext cx="65913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noFill/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33638" y="1306513"/>
            <a:ext cx="37258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When M releases the lock it loses high priority</a:t>
            </a:r>
          </a:p>
        </p:txBody>
      </p:sp>
      <p:pic>
        <p:nvPicPr>
          <p:cNvPr id="19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388" y="1998663"/>
            <a:ext cx="37941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0138" y="4559300"/>
            <a:ext cx="3090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 now gets the lock and unblocks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2588" y="2359025"/>
            <a:ext cx="8431212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Tasks run in proper priority order and Pathfinder can keep looking around!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00278 -0.54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139 -0.5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54144 L -0.00278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20" grpId="0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Snake in the Garden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 is great for preventing improper concurrent operations</a:t>
            </a:r>
          </a:p>
          <a:p>
            <a:r>
              <a:rPr lang="en-US" dirty="0" smtClean="0"/>
              <a:t>With careful design, it can usually be made to perform well</a:t>
            </a:r>
          </a:p>
          <a:p>
            <a:r>
              <a:rPr lang="en-US" dirty="0" smtClean="0"/>
              <a:t>But that care isn’t enough</a:t>
            </a:r>
          </a:p>
          <a:p>
            <a:r>
              <a:rPr lang="en-US" dirty="0" smtClean="0"/>
              <a:t>If we aren’t even more careful, locking can lead to our system freezing </a:t>
            </a:r>
            <a:r>
              <a:rPr lang="en-US" u="sng" dirty="0" smtClean="0"/>
              <a:t>forever</a:t>
            </a:r>
          </a:p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5" name="Picture 2" descr="skllb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1600" y="2108200"/>
            <a:ext cx="397986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theoretically sound way to implement locks</a:t>
            </a:r>
          </a:p>
          <a:p>
            <a:pPr lvl="1"/>
            <a:r>
              <a:rPr lang="en-US" dirty="0" smtClean="0"/>
              <a:t>With important extra functionality critical to use in computer synchronization problems</a:t>
            </a:r>
          </a:p>
          <a:p>
            <a:r>
              <a:rPr lang="en-US" dirty="0" smtClean="0"/>
              <a:t>Thoroughly studied and precisely specified</a:t>
            </a:r>
          </a:p>
          <a:p>
            <a:pPr lvl="1"/>
            <a:r>
              <a:rPr lang="en-US" dirty="0" smtClean="0"/>
              <a:t>Not necessarily so usable, however</a:t>
            </a:r>
          </a:p>
          <a:p>
            <a:r>
              <a:rPr lang="en-US" dirty="0" smtClean="0"/>
              <a:t>Like any theoretically sound mechanism, could be gaps between theory and implementation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53435" y="553767"/>
            <a:ext cx="321173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86400" y="355600"/>
            <a:ext cx="8935200" cy="1143480"/>
          </a:xfrm>
        </p:spPr>
        <p:txBody>
          <a:bodyPr/>
          <a:lstStyle/>
          <a:p>
            <a:r>
              <a:rPr lang="en-US" dirty="0" smtClean="0"/>
              <a:t>Semaphores – A Historical </a:t>
            </a:r>
            <a:br>
              <a:rPr lang="en-US" dirty="0" smtClean="0"/>
            </a:br>
            <a:r>
              <a:rPr lang="en-US" dirty="0" smtClean="0"/>
              <a:t>Perspective</a:t>
            </a:r>
            <a:endParaRPr lang="en-US" dirty="0"/>
          </a:p>
        </p:txBody>
      </p:sp>
      <p:pic>
        <p:nvPicPr>
          <p:cNvPr id="7578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7121" y="2071855"/>
            <a:ext cx="3165120" cy="4216763"/>
          </a:xfrm>
        </p:spPr>
      </p:pic>
      <p:pic>
        <p:nvPicPr>
          <p:cNvPr id="7578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84480" y="3219010"/>
            <a:ext cx="4734720" cy="2896145"/>
          </a:xfrm>
        </p:spPr>
      </p:pic>
      <p:sp>
        <p:nvSpPr>
          <p:cNvPr id="75784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632160" y="1483628"/>
            <a:ext cx="8156160" cy="829527"/>
          </a:xfrm>
        </p:spPr>
        <p:txBody>
          <a:bodyPr/>
          <a:lstStyle/>
          <a:p>
            <a:pPr marL="311045" indent="-311045" algn="ctr">
              <a:spcAft>
                <a:spcPct val="0"/>
              </a:spcAft>
              <a:buNone/>
            </a:pPr>
            <a:r>
              <a:rPr lang="en-US" dirty="0">
                <a:cs typeface="Arial" charset="0"/>
              </a:rPr>
              <a:t>W</a:t>
            </a:r>
            <a:r>
              <a:rPr lang="en-US" dirty="0" smtClean="0">
                <a:cs typeface="Arial" charset="0"/>
              </a:rPr>
              <a:t>hen </a:t>
            </a:r>
            <a:r>
              <a:rPr lang="en-US" dirty="0">
                <a:cs typeface="Arial" charset="0"/>
              </a:rPr>
              <a:t>direct communication was not an option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019040" y="2105773"/>
            <a:ext cx="4976640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.g., </a:t>
            </a:r>
            <a:r>
              <a:rPr lang="en-US" sz="2400" dirty="0">
                <a:latin typeface="Times New Roman"/>
                <a:cs typeface="Times New Roman"/>
              </a:rPr>
              <a:t>between villages, ships, trains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Semaphores We’re Studying</a:t>
            </a:r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Concept introduced in 1968 by </a:t>
            </a:r>
            <a:r>
              <a:rPr lang="en-GB" dirty="0" err="1"/>
              <a:t>Edsger</a:t>
            </a:r>
            <a:r>
              <a:rPr lang="en-GB" dirty="0"/>
              <a:t> </a:t>
            </a:r>
            <a:r>
              <a:rPr lang="en-GB" dirty="0" err="1"/>
              <a:t>Dijkstra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ooperating </a:t>
            </a:r>
            <a:r>
              <a:rPr lang="en-GB" dirty="0"/>
              <a:t>sequential processes</a:t>
            </a:r>
          </a:p>
          <a:p>
            <a:r>
              <a:rPr lang="en-GB" dirty="0"/>
              <a:t>THE classic synchronization mechanism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ehavior </a:t>
            </a:r>
            <a:r>
              <a:rPr lang="en-GB" dirty="0"/>
              <a:t>is well specified and universally accepted 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foundation for most synchronization studies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standard reference for all other mechanisms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ore </a:t>
            </a:r>
            <a:r>
              <a:rPr lang="en-GB" dirty="0"/>
              <a:t>powerful than simple locks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incorporate a FIFO waiting </a:t>
            </a:r>
            <a:r>
              <a:rPr lang="en-GB" dirty="0" smtClean="0"/>
              <a:t>queue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have a counter rather than a binary </a:t>
            </a:r>
            <a:r>
              <a:rPr lang="en-GB" dirty="0" smtClean="0"/>
              <a:t>flag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Semaphores - Operations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Semaphore has </a:t>
            </a:r>
            <a:r>
              <a:rPr lang="en-GB" dirty="0" smtClean="0"/>
              <a:t>two parts:</a:t>
            </a:r>
          </a:p>
          <a:p>
            <a:pPr lvl="1"/>
            <a:r>
              <a:rPr lang="en-GB" dirty="0" smtClean="0"/>
              <a:t>An integer counter (initial value unspecified)</a:t>
            </a:r>
          </a:p>
          <a:p>
            <a:pPr lvl="1"/>
            <a:r>
              <a:rPr lang="en-GB" dirty="0" smtClean="0"/>
              <a:t>A FIFO waiting queue</a:t>
            </a:r>
            <a:endParaRPr lang="en-GB" dirty="0"/>
          </a:p>
          <a:p>
            <a:r>
              <a:rPr lang="en-GB" dirty="0"/>
              <a:t>P (</a:t>
            </a:r>
            <a:r>
              <a:rPr lang="en-GB" dirty="0" err="1" smtClean="0"/>
              <a:t>proberen</a:t>
            </a:r>
            <a:r>
              <a:rPr lang="en-GB" dirty="0" smtClean="0"/>
              <a:t>/test) ... “wait”</a:t>
            </a:r>
          </a:p>
          <a:p>
            <a:pPr lvl="1"/>
            <a:r>
              <a:rPr lang="en-GB" dirty="0" smtClean="0"/>
              <a:t>Decrement counter, if </a:t>
            </a:r>
            <a:r>
              <a:rPr lang="en-GB" dirty="0"/>
              <a:t>count </a:t>
            </a:r>
            <a:r>
              <a:rPr lang="en-GB" dirty="0" smtClean="0"/>
              <a:t>&gt;= 0, return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counter &lt; 0, </a:t>
            </a:r>
            <a:r>
              <a:rPr lang="en-GB" dirty="0"/>
              <a:t>add process to waiting queue</a:t>
            </a:r>
          </a:p>
          <a:p>
            <a:r>
              <a:rPr lang="en-GB" dirty="0" smtClean="0"/>
              <a:t>V </a:t>
            </a:r>
            <a:r>
              <a:rPr lang="en-GB" dirty="0"/>
              <a:t>(</a:t>
            </a:r>
            <a:r>
              <a:rPr lang="en-GB" dirty="0" err="1" smtClean="0"/>
              <a:t>verhogen</a:t>
            </a:r>
            <a:r>
              <a:rPr lang="en-GB" dirty="0" smtClean="0"/>
              <a:t>/raise) ... “post” or “signal”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ncrement counter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counter &gt;= 0 &amp; </a:t>
            </a:r>
            <a:r>
              <a:rPr lang="en-GB" dirty="0"/>
              <a:t>queue non-empty, </a:t>
            </a:r>
            <a:r>
              <a:rPr lang="en-GB" dirty="0" smtClean="0"/>
              <a:t>wake 1</a:t>
            </a:r>
            <a:r>
              <a:rPr lang="en-GB" baseline="30000" dirty="0" smtClean="0"/>
              <a:t>st</a:t>
            </a:r>
            <a:r>
              <a:rPr lang="en-GB" dirty="0" smtClean="0"/>
              <a:t> process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57287</TotalTime>
  <Words>3551</Words>
  <Application>Microsoft Macintosh PowerPoint</Application>
  <PresentationFormat>On-screen Show (4:3)</PresentationFormat>
  <Paragraphs>513</Paragraphs>
  <Slides>54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Operating System Principles: Semaphores and Locks for Synchronization CS 111 Operating Systems  Peter Reiher </vt:lpstr>
      <vt:lpstr>Outline</vt:lpstr>
      <vt:lpstr>Our Synchronization Choices</vt:lpstr>
      <vt:lpstr>Concentrating on Locking</vt:lpstr>
      <vt:lpstr>Basic Locking Operations</vt:lpstr>
      <vt:lpstr>Semaphores</vt:lpstr>
      <vt:lpstr>Semaphores – A Historical  Perspective</vt:lpstr>
      <vt:lpstr>The Semaphores We’re Studying</vt:lpstr>
      <vt:lpstr>Semaphores - Operations</vt:lpstr>
      <vt:lpstr>Using Semaphores for Exclusion</vt:lpstr>
      <vt:lpstr>Using Semaphores for Notifications</vt:lpstr>
      <vt:lpstr>Counting Semaphores</vt:lpstr>
      <vt:lpstr>Semaphores For Mutual Exclusion</vt:lpstr>
      <vt:lpstr>Semaphores for Completion Events</vt:lpstr>
      <vt:lpstr>Implementing Semaphores</vt:lpstr>
      <vt:lpstr>Implementing Semaphores in OS </vt:lpstr>
      <vt:lpstr>Limitations of Semaphores</vt:lpstr>
      <vt:lpstr>Locking to Solve High Level Synchronization Problems</vt:lpstr>
      <vt:lpstr>Mutexes</vt:lpstr>
      <vt:lpstr>Object Level Locking</vt:lpstr>
      <vt:lpstr>Linux File Descriptor Locking</vt:lpstr>
      <vt:lpstr>Advisory vs Enforced Locking</vt:lpstr>
      <vt:lpstr>Linux Ranged File Locking</vt:lpstr>
      <vt:lpstr>Locking Problems</vt:lpstr>
      <vt:lpstr>Performance of Locking</vt:lpstr>
      <vt:lpstr>Locking Costs</vt:lpstr>
      <vt:lpstr>What If You Don’t Get Your Lock?</vt:lpstr>
      <vt:lpstr>The Riddle of Parallelism</vt:lpstr>
      <vt:lpstr>What If Everyone Needs One Resource?</vt:lpstr>
      <vt:lpstr>Probability of Conflict</vt:lpstr>
      <vt:lpstr>Convoy Formation</vt:lpstr>
      <vt:lpstr>Performance: Resource Convoys</vt:lpstr>
      <vt:lpstr>Priority Inversion</vt:lpstr>
      <vt:lpstr>Priority Inversion on Mars</vt:lpstr>
      <vt:lpstr>The Pathfinder Priority Inversion</vt:lpstr>
      <vt:lpstr>A Tale of Three Tasks</vt:lpstr>
      <vt:lpstr>What Went Wrong?</vt:lpstr>
      <vt:lpstr>The Priority Inversion at Work</vt:lpstr>
      <vt:lpstr>The Ultimate Effect</vt:lpstr>
      <vt:lpstr>Solving Locking Problems</vt:lpstr>
      <vt:lpstr>Reducing Overhead of Locking</vt:lpstr>
      <vt:lpstr>Reducing Contention</vt:lpstr>
      <vt:lpstr>Eliminating Critical Sections</vt:lpstr>
      <vt:lpstr>Eliminate Preemption in Critical Section</vt:lpstr>
      <vt:lpstr>Reducing Time in Critical Section</vt:lpstr>
      <vt:lpstr>Reducing Time in Critical Section</vt:lpstr>
      <vt:lpstr>Reduced Frequency of Entering Critical Section</vt:lpstr>
      <vt:lpstr>Remove Requirement for Full Exclusivity</vt:lpstr>
      <vt:lpstr>Spread Requests Over More Resources</vt:lpstr>
      <vt:lpstr>Lock Granularity – Pools vs. Elements</vt:lpstr>
      <vt:lpstr>Handling Priority  Inversion Problems</vt:lpstr>
      <vt:lpstr>Solving Priority Inversion</vt:lpstr>
      <vt:lpstr>The Fix in Action</vt:lpstr>
      <vt:lpstr>The Snake in the Garden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92</cp:revision>
  <cp:lastPrinted>2014-01-03T23:50:58Z</cp:lastPrinted>
  <dcterms:created xsi:type="dcterms:W3CDTF">2016-10-27T04:30:23Z</dcterms:created>
  <dcterms:modified xsi:type="dcterms:W3CDTF">2016-10-27T05:03:46Z</dcterms:modified>
</cp:coreProperties>
</file>