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58" r:id="rId2"/>
    <p:sldId id="264" r:id="rId3"/>
    <p:sldId id="379" r:id="rId4"/>
    <p:sldId id="270" r:id="rId5"/>
    <p:sldId id="274" r:id="rId6"/>
    <p:sldId id="380" r:id="rId7"/>
    <p:sldId id="273" r:id="rId8"/>
    <p:sldId id="275" r:id="rId9"/>
    <p:sldId id="276" r:id="rId10"/>
    <p:sldId id="277" r:id="rId11"/>
    <p:sldId id="280" r:id="rId12"/>
    <p:sldId id="279" r:id="rId13"/>
    <p:sldId id="295" r:id="rId14"/>
    <p:sldId id="278" r:id="rId15"/>
    <p:sldId id="262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44" r:id="rId28"/>
    <p:sldId id="378" r:id="rId29"/>
    <p:sldId id="377" r:id="rId30"/>
    <p:sldId id="268" r:id="rId31"/>
    <p:sldId id="360" r:id="rId32"/>
    <p:sldId id="361" r:id="rId33"/>
    <p:sldId id="381" r:id="rId34"/>
    <p:sldId id="362" r:id="rId35"/>
    <p:sldId id="366" r:id="rId36"/>
    <p:sldId id="364" r:id="rId37"/>
    <p:sldId id="365" r:id="rId38"/>
    <p:sldId id="367" r:id="rId39"/>
    <p:sldId id="368" r:id="rId40"/>
    <p:sldId id="369" r:id="rId41"/>
    <p:sldId id="370" r:id="rId42"/>
    <p:sldId id="371" r:id="rId43"/>
    <p:sldId id="376" r:id="rId44"/>
    <p:sldId id="372" r:id="rId45"/>
    <p:sldId id="373" r:id="rId46"/>
    <p:sldId id="374" r:id="rId47"/>
    <p:sldId id="375" r:id="rId48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CDA4EC9D-CC09-474B-B511-F38E29A54C77}">
          <p14:sldIdLst>
            <p14:sldId id="358"/>
            <p14:sldId id="264"/>
            <p14:sldId id="379"/>
            <p14:sldId id="270"/>
            <p14:sldId id="274"/>
            <p14:sldId id="380"/>
            <p14:sldId id="273"/>
            <p14:sldId id="275"/>
            <p14:sldId id="276"/>
            <p14:sldId id="277"/>
            <p14:sldId id="280"/>
            <p14:sldId id="279"/>
            <p14:sldId id="295"/>
            <p14:sldId id="278"/>
            <p14:sldId id="262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44"/>
            <p14:sldId id="378"/>
            <p14:sldId id="377"/>
            <p14:sldId id="268"/>
            <p14:sldId id="360"/>
            <p14:sldId id="361"/>
            <p14:sldId id="381"/>
            <p14:sldId id="362"/>
            <p14:sldId id="366"/>
            <p14:sldId id="364"/>
            <p14:sldId id="365"/>
            <p14:sldId id="367"/>
            <p14:sldId id="368"/>
            <p14:sldId id="369"/>
            <p14:sldId id="370"/>
            <p14:sldId id="371"/>
            <p14:sldId id="376"/>
            <p14:sldId id="372"/>
            <p14:sldId id="373"/>
            <p14:sldId id="374"/>
            <p14:sldId id="375"/>
          </p14:sldIdLst>
        </p14:section>
        <p14:section name="附录" id="{C12AF306-AFC5-4752-8E66-6FE99FDC7E1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fuog@hcu.me" initials="d" lastIdx="1" clrIdx="0">
    <p:extLst>
      <p:ext uri="{19B8F6BF-5375-455C-9EA6-DF929625EA0E}">
        <p15:presenceInfo xmlns:p15="http://schemas.microsoft.com/office/powerpoint/2012/main" userId="dfuog@hcu.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1D3"/>
    <a:srgbClr val="013463"/>
    <a:srgbClr val="012647"/>
    <a:srgbClr val="025198"/>
    <a:srgbClr val="422C16"/>
    <a:srgbClr val="0C788E"/>
    <a:srgbClr val="000099"/>
    <a:srgbClr val="1C1C1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3627" autoAdjust="0"/>
  </p:normalViewPr>
  <p:slideViewPr>
    <p:cSldViewPr>
      <p:cViewPr varScale="1">
        <p:scale>
          <a:sx n="83" d="100"/>
          <a:sy n="83" d="100"/>
        </p:scale>
        <p:origin x="191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1E866A-E292-41D9-A23D-A89056175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246B6C-286B-4778-AE18-B2DC2345844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5DCF687-EB0F-4684-9467-EA9B1A511B76}" type="datetimeFigureOut">
              <a:rPr lang="zh-CN" altLang="en-US"/>
              <a:pPr>
                <a:defRPr/>
              </a:pPr>
              <a:t>2021/11/12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C38CDFF-AE0A-49FD-A14A-F9BAEE2F69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B5F334D-9187-4D0D-AB67-8BD3BA42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F13F3-3ECA-49B8-9DB1-77AFA0F8BF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0247F-D406-4272-8746-C7A4D2963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A519B69-46DF-43D5-BF8F-7F21CCB74A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00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W,b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55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W,b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7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W,b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03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写到黑板上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97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8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18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48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96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# By default, </a:t>
            </a:r>
            <a:r>
              <a:rPr lang="en-US" altLang="zh-CN" dirty="0" err="1">
                <a:solidFill>
                  <a:srgbClr val="0070C0"/>
                </a:solidFill>
              </a:rPr>
              <a:t>requires_grad</a:t>
            </a:r>
            <a:r>
              <a:rPr lang="en-US" altLang="zh-CN" dirty="0">
                <a:solidFill>
                  <a:srgbClr val="0070C0"/>
                </a:solidFill>
              </a:rPr>
              <a:t>=False, which indicates that we do not need to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 compute gradients with respect to these Tensors during the backward pass.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59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# By default, </a:t>
            </a:r>
            <a:r>
              <a:rPr lang="en-US" altLang="zh-CN" dirty="0" err="1">
                <a:solidFill>
                  <a:srgbClr val="0070C0"/>
                </a:solidFill>
              </a:rPr>
              <a:t>requires_grad</a:t>
            </a:r>
            <a:r>
              <a:rPr lang="en-US" altLang="zh-CN" dirty="0">
                <a:solidFill>
                  <a:srgbClr val="0070C0"/>
                </a:solidFill>
              </a:rPr>
              <a:t>=False, which indicates that we do not need to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 compute gradients with respect to these Tensors during the backward pass.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31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486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# By default, </a:t>
            </a:r>
            <a:r>
              <a:rPr lang="en-US" altLang="zh-CN" dirty="0" err="1">
                <a:solidFill>
                  <a:srgbClr val="0070C0"/>
                </a:solidFill>
              </a:rPr>
              <a:t>requires_grad</a:t>
            </a:r>
            <a:r>
              <a:rPr lang="en-US" altLang="zh-CN" dirty="0">
                <a:solidFill>
                  <a:srgbClr val="0070C0"/>
                </a:solidFill>
              </a:rPr>
              <a:t>=False, which indicates that we do not need to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 compute gradients with respect to these Tensors during the backward pass.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38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use the optimizer object to zero all of the gradients for the variables it will update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33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# By default, </a:t>
            </a:r>
            <a:r>
              <a:rPr lang="en-US" altLang="zh-CN" dirty="0" err="1">
                <a:solidFill>
                  <a:srgbClr val="0070C0"/>
                </a:solidFill>
              </a:rPr>
              <a:t>requires_grad</a:t>
            </a:r>
            <a:r>
              <a:rPr lang="en-US" altLang="zh-CN" dirty="0">
                <a:solidFill>
                  <a:srgbClr val="0070C0"/>
                </a:solidFill>
              </a:rPr>
              <a:t>=False, which indicates that we do not need to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 compute gradients with respect to these Tensors during the backward pass.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90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# By default, </a:t>
            </a:r>
            <a:r>
              <a:rPr lang="en-US" altLang="zh-CN" dirty="0" err="1">
                <a:solidFill>
                  <a:srgbClr val="0070C0"/>
                </a:solidFill>
              </a:rPr>
              <a:t>requires_grad</a:t>
            </a:r>
            <a:r>
              <a:rPr lang="en-US" altLang="zh-CN" dirty="0">
                <a:solidFill>
                  <a:srgbClr val="0070C0"/>
                </a:solidFill>
              </a:rPr>
              <a:t>=False, which indicates that we do not need to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 compute gradients with respect to these Tensors during the backward pass.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0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use the optimizer object to zero all of the gradients for the variables it will update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71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43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91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7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9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9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写成矩阵形式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1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1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W,b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519B69-46DF-43D5-BF8F-7F21CCB74A6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6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8FA3E1-7F9C-434D-A325-39CF3DF281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080003-649F-4716-8B4D-13BD8F74BA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7ACCF6-B473-4A01-B9C6-498E003585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03F-9587-474B-BF24-1F23E39895CC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406766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08C012-4C03-4BD5-A5F6-5D07E441C2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8EEF72-81AA-4FC1-80E3-A3889896A8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FF31EC-ACC1-4CED-B01C-B9AB66059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A3CCD-4A40-420C-9466-DC2ACB9E74F9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51338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E28CA3-59F2-408F-9A92-2066C4A824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370D30-4401-45B9-B584-F1835E960D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F24B4B-AA16-4A3F-8E79-E30F65682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CE0CA-85B4-48B1-B4BF-BA55471987B2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4478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5359DE-0300-498A-B807-B5C5F2CA01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D2D8AA-3C81-4065-BDED-F90520116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512708-B1AC-4D82-8554-10CB15C0C9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E3062-5E1B-4939-889C-5148D764FD98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04823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E99781-DEF9-446B-8D68-83D9E937C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5BCE21-75C3-469F-B85F-7B921C139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F60179-471C-4378-846D-7F7B54EA4F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4EA28-556C-47E2-B43D-0F1F5DB2B14A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71056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12711-E2F4-43E8-B0FF-F7BD687ADE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19EBC-3249-4DFB-A473-07FD48C4D7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A71AE-2889-48A2-B4CC-9703F723D1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15D48-05A6-4D79-A018-6CB2F037303F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45490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FF874C-AC33-4D95-A4BD-C831E57D4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0754BB9-FD85-4375-9208-DA61B281C4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ABE19C-631B-4D10-9950-ACF49C674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118AC-97CF-4B7C-B7A2-2654CABF315F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63994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3B55C2F-676E-4ABB-B4E0-71214E451D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3CE91-C07C-467F-B5C8-05D18EE9E2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A437A1-4955-453B-B709-361B964EA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BCFA2-FBD3-4500-B149-BB6F21A94889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02105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27F0BA-18E6-444F-B02C-FEDE46D45A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65AAB79-6A85-4420-9C66-6BC4B675B0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9F1069-93EB-45F6-9C65-BFC6EBEEF7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69BD0-18F0-453D-8E6D-7AE9ECF55ACA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53170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6E6B7-13E8-43BC-B931-681A3118B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AE23B-0D0C-487B-A62B-53C7AA1F04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2C2E8-C430-4211-9D67-16EA0061D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04D7-BB83-4F5B-A4B2-B30D60B4F269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9921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DB088-A512-489E-96A4-25B6BADEB9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EC7BD-4B02-45EF-9D09-5962C4E9ED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B5BAE-8001-4DEA-A3C0-B3AC76F54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4AACB-3492-4B20-8812-6D4AA909C40E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7460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8920B52-A242-45ED-9D62-ABE2B6092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FE0E0DE-7043-487F-B829-0DE4F2564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modificar el estilo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EE3255D-6730-4595-9077-8A0E9CB6D3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189C6BB-BBD1-456A-A9A3-AAF3B5A78B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10AC3B-D55A-4D84-AA33-E2C23E9B091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2488996-2A0B-43D2-8B30-14BF78FED228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10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59.png"/><Relationship Id="rId7" Type="http://schemas.openxmlformats.org/officeDocument/2006/relationships/image" Target="../media/image5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5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emf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2.png"/><Relationship Id="rId1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31.png"/><Relationship Id="rId17" Type="http://schemas.openxmlformats.org/officeDocument/2006/relationships/image" Target="../media/image26.png"/><Relationship Id="rId2" Type="http://schemas.openxmlformats.org/officeDocument/2006/relationships/image" Target="../media/image14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AF90-F78D-4C6E-9FBF-A6F79262E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2776"/>
            <a:ext cx="6858000" cy="23876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</a:rPr>
              <a:t>数据挖掘导论</a:t>
            </a:r>
            <a:br>
              <a:rPr lang="en-US" altLang="zh-CN" sz="4000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Introduction to Data Mining</a:t>
            </a:r>
            <a:br>
              <a:rPr lang="en-US" altLang="zh-CN" sz="4000" dirty="0">
                <a:solidFill>
                  <a:schemeClr val="bg1"/>
                </a:solidFill>
              </a:rPr>
            </a:br>
            <a:br>
              <a:rPr lang="en-US" altLang="zh-CN" sz="40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第三章：分类问题</a:t>
            </a:r>
            <a:r>
              <a:rPr lang="en-US" altLang="zh-CN" sz="3200" dirty="0">
                <a:solidFill>
                  <a:schemeClr val="bg1"/>
                </a:solidFill>
              </a:rPr>
              <a:t>b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FB2128-B5D1-4CD5-A669-92F39EAD5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53136"/>
            <a:ext cx="6858000" cy="1655762"/>
          </a:xfrm>
        </p:spPr>
        <p:txBody>
          <a:bodyPr/>
          <a:lstStyle/>
          <a:p>
            <a:r>
              <a:rPr lang="zh-CN" altLang="en-US" sz="2000" dirty="0"/>
              <a:t>王浩</a:t>
            </a:r>
            <a:endParaRPr lang="en-US" altLang="zh-CN" sz="2000" dirty="0"/>
          </a:p>
          <a:p>
            <a:r>
              <a:rPr lang="en-US" altLang="zh-CN" sz="2000" dirty="0"/>
              <a:t>Email</a:t>
            </a:r>
            <a:r>
              <a:rPr lang="zh-CN" altLang="en-US" sz="2000" dirty="0"/>
              <a:t>：</a:t>
            </a:r>
            <a:r>
              <a:rPr lang="en-US" altLang="zh-CN" sz="2000" dirty="0"/>
              <a:t>haowang@szu.edu.cn</a:t>
            </a:r>
            <a:endParaRPr lang="zh-CN" altLang="en-US" sz="20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BEE9525-0B90-40DA-8F0A-B69ABDF86A36}"/>
              </a:ext>
            </a:extLst>
          </p:cNvPr>
          <p:cNvSpPr/>
          <p:nvPr/>
        </p:nvSpPr>
        <p:spPr>
          <a:xfrm>
            <a:off x="5066090" y="6453336"/>
            <a:ext cx="1018078" cy="302468"/>
          </a:xfrm>
          <a:prstGeom prst="roundRect">
            <a:avLst/>
          </a:prstGeom>
          <a:solidFill>
            <a:srgbClr val="83035C"/>
          </a:solidFill>
          <a:ln>
            <a:solidFill>
              <a:srgbClr val="830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电子信息与工程学院</a:t>
            </a:r>
          </a:p>
        </p:txBody>
      </p:sp>
    </p:spTree>
    <p:extLst>
      <p:ext uri="{BB962C8B-B14F-4D97-AF65-F5344CB8AC3E}">
        <p14:creationId xmlns:p14="http://schemas.microsoft.com/office/powerpoint/2010/main" val="408590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716937E-8070-4D47-8BF7-D978C237885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5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5867CD-3BE5-45FB-AD4C-D9F1E122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代价函数（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 function/loss function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B32A5B-0142-4E36-BC3D-10BAC7626F41}"/>
              </a:ext>
            </a:extLst>
          </p:cNvPr>
          <p:cNvSpPr txBox="1"/>
          <p:nvPr/>
        </p:nvSpPr>
        <p:spPr>
          <a:xfrm>
            <a:off x="215516" y="729876"/>
            <a:ext cx="871296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均方差损失（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Mean Squared Error Loss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        </a:t>
            </a:r>
          </a:p>
          <a:p>
            <a:pPr algn="l"/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平均绝对误差损失（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Mean Absolute Error Loss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分位数损失（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Quantile Loss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MSE V.S. MAE ?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Or </a:t>
            </a: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L1-norm V.S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. L2-norm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DA4373-4618-45F1-BD48-F17094E2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034580"/>
            <a:ext cx="3384376" cy="8822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B24053-2733-4203-8F8B-569A99677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7" y="2122921"/>
            <a:ext cx="2736304" cy="8142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FE2ECA-0DFE-481D-849E-00FF92447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3225170"/>
            <a:ext cx="5934863" cy="7078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E69AA6-C893-4E83-A3D6-76729D495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736" y="3933056"/>
            <a:ext cx="3460197" cy="276012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6D11B8-9E5F-42CB-A791-85FD29EDEB2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625034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A3AFDDEE-3C3E-480D-8619-725D67AB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94439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10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9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716937E-8070-4D47-8BF7-D978C237885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5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5867CD-3BE5-45FB-AD4C-D9F1E122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代价函数（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 function/loss function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B32A5B-0142-4E36-BC3D-10BAC7626F41}"/>
              </a:ext>
            </a:extLst>
          </p:cNvPr>
          <p:cNvSpPr txBox="1"/>
          <p:nvPr/>
        </p:nvSpPr>
        <p:spPr>
          <a:xfrm>
            <a:off x="215516" y="908720"/>
            <a:ext cx="87129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交叉熵损失（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Cross Entropy Loss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</a:p>
          <a:p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    二分类：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    多分类：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二分类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V.S. 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多分类 ？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函数的凹凸性？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609D025-0806-4FCC-B8E2-874B18B3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9" y="1268760"/>
            <a:ext cx="7079410" cy="81463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16DA761-63C7-4773-A398-64741656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627" y="2323775"/>
            <a:ext cx="5040560" cy="81719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DB893B6-6838-4AF7-AA01-E9124DD4F0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5659940C-09E2-4E36-BA2A-FC77B0D7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11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4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5867CD-3BE5-45FB-AD4C-D9F1E122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33D0E6-5F19-4CA9-B05C-30BD53D20003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06334" y="904261"/>
                <a:ext cx="8858154" cy="5621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梯度下降的本质：一种使用梯度去迭代更新权重参数使目标函数最小化的方法。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梯度下降的基本步骤：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初始化（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），计算代价函数；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求解梯度，寻找下一个能让代价函数值下降最多的参数组合，更新（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迭代第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步直到稳定，此时得到一个局部最小值。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 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选择不同的初始参数组合，重迭代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步。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33D0E6-5F19-4CA9-B05C-30BD53D20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4" y="904261"/>
                <a:ext cx="8858154" cy="5621083"/>
              </a:xfrm>
              <a:prstGeom prst="rect">
                <a:avLst/>
              </a:prstGeom>
              <a:blipFill>
                <a:blip r:embed="rId3"/>
                <a:stretch>
                  <a:fillRect l="-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DF0A16F-B7C2-44E6-AD63-BAB4902EF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77" y="3714802"/>
            <a:ext cx="4711778" cy="245050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759AD5-1172-4F43-9360-AAA972AEA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663" y="4107530"/>
            <a:ext cx="4189841" cy="147668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9AAD883-6503-449C-B413-C31F0DE6FFB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08E5ABBD-7871-42BD-8917-DD03D464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12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5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232A8B32-9B64-4AC2-B40C-2C2F17F9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422" y="1222557"/>
            <a:ext cx="2846475" cy="620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C35BE5BB-F071-4143-83B8-3FFDE6A874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505" y="855924"/>
                <a:ext cx="8928990" cy="166295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600" b="1" dirty="0"/>
                  <a:t>线性回归中的梯度：</a:t>
                </a:r>
                <a:endParaRPr lang="en-US" altLang="zh-CN" sz="16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600" dirty="0"/>
                  <a:t>线性回归的假设函数：                                               代价函数为：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600" dirty="0"/>
                  <a:t>其中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600" dirty="0"/>
                  <a:t>表示样本数，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zh-CN" altLang="en-US" sz="1600" dirty="0"/>
                  <a:t>表示特征数，这里我们使用偏置项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sz="1100" dirty="0"/>
              </a:p>
            </p:txBody>
          </p:sp>
        </mc:Choice>
        <mc:Fallback xmlns="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C35BE5BB-F071-4143-83B8-3FFDE6A87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855924"/>
                <a:ext cx="8928990" cy="1662952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7EA2CCC-8969-455F-A679-C80C2DB2A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347883"/>
            <a:ext cx="2496480" cy="53770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CDE4F933-4628-45C8-B10E-17E360DF7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梯度下降</a:t>
            </a: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1E33D0E6-5F19-4CA9-B05C-30BD53D20003}"/>
              </a:ext>
            </a:extLst>
          </p:cNvPr>
          <p:cNvSpPr>
            <a:spLocks noGrp="1"/>
          </p:cNvSpPr>
          <p:nvPr/>
        </p:nvSpPr>
        <p:spPr>
          <a:xfrm>
            <a:off x="107505" y="2333307"/>
            <a:ext cx="2922037" cy="1234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900" b="1" dirty="0"/>
              <a:t>批量梯度下降</a:t>
            </a:r>
            <a:r>
              <a:rPr lang="en-US" altLang="zh-CN" sz="1900" b="1" dirty="0"/>
              <a:t>(BGD)</a:t>
            </a:r>
            <a:r>
              <a:rPr lang="zh-CN" altLang="en-US" sz="1900" b="1" dirty="0"/>
              <a:t> ：</a:t>
            </a:r>
            <a:r>
              <a:rPr lang="zh-CN" altLang="en-US" sz="1900" dirty="0"/>
              <a:t>最原始的形式，在每一次迭代时使用所有样本来对参数进行更新。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7F631E8-02EA-4833-8259-18FC891B4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2396207"/>
            <a:ext cx="4810744" cy="102930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1A833C5-F6EC-4472-8398-C33906DC8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4447" y="3439324"/>
            <a:ext cx="4189841" cy="1476689"/>
          </a:xfrm>
          <a:prstGeom prst="rect">
            <a:avLst/>
          </a:prstGeom>
        </p:spPr>
      </p:pic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3F033CB1-5B53-4731-BC86-E05743B846C0}"/>
              </a:ext>
            </a:extLst>
          </p:cNvPr>
          <p:cNvSpPr txBox="1">
            <a:spLocks/>
          </p:cNvSpPr>
          <p:nvPr/>
        </p:nvSpPr>
        <p:spPr>
          <a:xfrm>
            <a:off x="110537" y="3481502"/>
            <a:ext cx="2922037" cy="1234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随机梯度下降</a:t>
            </a:r>
            <a:r>
              <a:rPr lang="en-US" altLang="zh-CN" sz="1600" b="1" dirty="0"/>
              <a:t>(SGD)</a:t>
            </a:r>
            <a:r>
              <a:rPr lang="zh-CN" altLang="en-US" sz="1600" b="1" dirty="0"/>
              <a:t> ：</a:t>
            </a:r>
            <a:r>
              <a:rPr lang="zh-CN" altLang="en-US" sz="1600" dirty="0"/>
              <a:t>在每一次迭代时使用一个样本来对参数进行更新。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D93B82DF-16B0-4E1D-B91A-4EB1E4FC2DFF}"/>
              </a:ext>
            </a:extLst>
          </p:cNvPr>
          <p:cNvSpPr txBox="1">
            <a:spLocks/>
          </p:cNvSpPr>
          <p:nvPr/>
        </p:nvSpPr>
        <p:spPr>
          <a:xfrm>
            <a:off x="112357" y="4895522"/>
            <a:ext cx="2922037" cy="1234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小批量梯度下降</a:t>
            </a:r>
            <a:r>
              <a:rPr lang="en-US" altLang="zh-CN" sz="1600" b="1" dirty="0"/>
              <a:t>(MBGD)</a:t>
            </a:r>
            <a:r>
              <a:rPr lang="zh-CN" altLang="en-US" sz="1600" b="1" dirty="0"/>
              <a:t> ：</a:t>
            </a:r>
            <a:r>
              <a:rPr lang="zh-CN" altLang="en-US" sz="1600" dirty="0"/>
              <a:t>在每一次迭代时使用</a:t>
            </a:r>
            <a:r>
              <a:rPr lang="en-US" altLang="zh-CN" sz="1600" i="1" dirty="0" err="1">
                <a:latin typeface="Cambria" panose="02040503050406030204" pitchFamily="18" charset="0"/>
                <a:ea typeface="Cambria" panose="02040503050406030204" pitchFamily="18" charset="0"/>
              </a:rPr>
              <a:t>batch_size</a:t>
            </a:r>
            <a:r>
              <a:rPr lang="zh-CN" altLang="en-US" sz="1600" dirty="0"/>
              <a:t>个样本来对参数进行更新。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D46F84-1634-4CED-8E37-2B7425CA8E5E}"/>
              </a:ext>
            </a:extLst>
          </p:cNvPr>
          <p:cNvSpPr/>
          <p:nvPr/>
        </p:nvSpPr>
        <p:spPr>
          <a:xfrm>
            <a:off x="5148065" y="2771928"/>
            <a:ext cx="1512168" cy="338894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34B46-3E51-43E8-9DE7-2AE5E0CF6E4C}"/>
              </a:ext>
            </a:extLst>
          </p:cNvPr>
          <p:cNvSpPr/>
          <p:nvPr/>
        </p:nvSpPr>
        <p:spPr>
          <a:xfrm>
            <a:off x="4788024" y="4114139"/>
            <a:ext cx="1323405" cy="28111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27A6002-BBF2-4256-8621-3E3ECA334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2360" y="3932061"/>
            <a:ext cx="1208893" cy="774631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2294781-4700-4359-828F-8995CEF1DBC9}"/>
              </a:ext>
            </a:extLst>
          </p:cNvPr>
          <p:cNvCxnSpPr>
            <a:cxnSpLocks/>
            <a:stCxn id="33" idx="2"/>
            <a:endCxn id="35" idx="1"/>
          </p:cNvCxnSpPr>
          <p:nvPr/>
        </p:nvCxnSpPr>
        <p:spPr>
          <a:xfrm>
            <a:off x="5904149" y="3110822"/>
            <a:ext cx="1908211" cy="120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C1DA108-5929-4B38-AC1C-C70E1B8684FE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111429" y="4254695"/>
            <a:ext cx="1700931" cy="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2346AC63-6274-4EFB-96FD-58BC20F2B2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9832" y="4979500"/>
            <a:ext cx="4279253" cy="1545622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A1E3691D-CDEB-40B0-8F52-E82D573FEB0B}"/>
              </a:ext>
            </a:extLst>
          </p:cNvPr>
          <p:cNvSpPr/>
          <p:nvPr/>
        </p:nvSpPr>
        <p:spPr>
          <a:xfrm>
            <a:off x="5148065" y="5808435"/>
            <a:ext cx="1296143" cy="32190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9CD5EB8-0662-4108-A637-B13843B628F1}"/>
              </a:ext>
            </a:extLst>
          </p:cNvPr>
          <p:cNvCxnSpPr>
            <a:cxnSpLocks/>
            <a:stCxn id="39" idx="0"/>
            <a:endCxn id="35" idx="1"/>
          </p:cNvCxnSpPr>
          <p:nvPr/>
        </p:nvCxnSpPr>
        <p:spPr>
          <a:xfrm flipV="1">
            <a:off x="5796137" y="4319377"/>
            <a:ext cx="2016223" cy="148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CCF73A1-D908-4CB4-A986-92293BBD8864}"/>
              </a:ext>
            </a:extLst>
          </p:cNvPr>
          <p:cNvSpPr/>
          <p:nvPr/>
        </p:nvSpPr>
        <p:spPr>
          <a:xfrm>
            <a:off x="107505" y="2377545"/>
            <a:ext cx="7560840" cy="1043117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BD3D3B-95DF-4176-B501-40AB0E992EC1}"/>
              </a:ext>
            </a:extLst>
          </p:cNvPr>
          <p:cNvSpPr/>
          <p:nvPr/>
        </p:nvSpPr>
        <p:spPr>
          <a:xfrm>
            <a:off x="112358" y="3507164"/>
            <a:ext cx="7555988" cy="1396463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D212102-717B-42AB-92E5-33D622FAB639}"/>
              </a:ext>
            </a:extLst>
          </p:cNvPr>
          <p:cNvSpPr/>
          <p:nvPr/>
        </p:nvSpPr>
        <p:spPr>
          <a:xfrm>
            <a:off x="107505" y="4981308"/>
            <a:ext cx="7555988" cy="15456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89DA5C9-95C7-4E3C-BDE9-E6DB905A8D3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" name="灯片编号占位符 2">
            <a:extLst>
              <a:ext uri="{FF2B5EF4-FFF2-40B4-BE49-F238E27FC236}">
                <a16:creationId xmlns:a16="http://schemas.microsoft.com/office/drawing/2014/main" id="{F2200CA4-138A-45BD-80AB-CCBF2B4B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13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5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5867CD-3BE5-45FB-AD4C-D9F1E122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梯度下降</a:t>
            </a:r>
          </a:p>
        </p:txBody>
      </p:sp>
      <p:pic>
        <p:nvPicPr>
          <p:cNvPr id="11" name="table">
            <a:extLst>
              <a:ext uri="{FF2B5EF4-FFF2-40B4-BE49-F238E27FC236}">
                <a16:creationId xmlns:a16="http://schemas.microsoft.com/office/drawing/2014/main" id="{A6AE33D5-4C38-4AB2-9D5F-1C70EF438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7" y="1412776"/>
            <a:ext cx="9074099" cy="368548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3E3A16B-E52B-4DBE-B86B-4A56E83EEA7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FBDAD8D0-3F24-44DA-90EB-40705347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14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3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3A64D7A-7D05-41AC-BF1C-7D2A5475C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55365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明确网络中权重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偏置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的清晰定义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3A64D7A-7D05-41AC-BF1C-7D2A5475C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55365"/>
                <a:ext cx="8229600" cy="4525963"/>
              </a:xfrm>
              <a:blipFill>
                <a:blip r:embed="rId2"/>
                <a:stretch>
                  <a:fillRect l="-593" t="-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F0A0C34-3015-489A-B774-53A791A8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3" y="2528653"/>
            <a:ext cx="4768583" cy="2340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C16A50-EAA8-4F48-8BFA-839298E6E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661" y="2173761"/>
            <a:ext cx="2913945" cy="2695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E51467F-7BBD-45AA-AA31-7930E4C86616}"/>
                  </a:ext>
                </a:extLst>
              </p:cNvPr>
              <p:cNvSpPr txBox="1"/>
              <p:nvPr/>
            </p:nvSpPr>
            <p:spPr>
              <a:xfrm>
                <a:off x="797768" y="4972051"/>
                <a:ext cx="7776103" cy="108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神经元到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神经元的链接上的权重。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个神经元的偏置。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个神经元的激活值。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E51467F-7BBD-45AA-AA31-7930E4C86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68" y="4972051"/>
                <a:ext cx="7776103" cy="1083951"/>
              </a:xfrm>
              <a:prstGeom prst="rect">
                <a:avLst/>
              </a:prstGeom>
              <a:blipFill>
                <a:blip r:embed="rId5"/>
                <a:stretch>
                  <a:fillRect t="-1695" r="-392"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C13D1304-BA09-4E53-BED7-342FDF0C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正向传播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323C75-FF97-4447-BFCB-275DCD4C0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924" y="951492"/>
            <a:ext cx="5940152" cy="6053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047D47D6-85CB-4597-9CF6-570E7DD95C5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237944D2-E90E-44B2-A6B8-59816EB2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15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5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13D1304-BA09-4E53-BED7-342FDF0C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正向传播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323C75-FF97-4447-BFCB-275DCD4C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23" y="1001739"/>
            <a:ext cx="5940152" cy="605300"/>
          </a:xfrm>
          <a:prstGeom prst="rect">
            <a:avLst/>
          </a:prstGeom>
        </p:spPr>
      </p:pic>
      <p:pic>
        <p:nvPicPr>
          <p:cNvPr id="11" name="内容占位符 6">
            <a:extLst>
              <a:ext uri="{FF2B5EF4-FFF2-40B4-BE49-F238E27FC236}">
                <a16:creationId xmlns:a16="http://schemas.microsoft.com/office/drawing/2014/main" id="{5B5CDB34-1C5B-4F7C-86E0-CA6BEC415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7" y="1675808"/>
            <a:ext cx="6550085" cy="30200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B4E7C36-7F73-4CA6-8EAD-B7D5DBB24A58}"/>
                  </a:ext>
                </a:extLst>
              </p:cNvPr>
              <p:cNvSpPr txBox="1"/>
              <p:nvPr/>
            </p:nvSpPr>
            <p:spPr>
              <a:xfrm>
                <a:off x="827584" y="4695907"/>
                <a:ext cx="6550085" cy="1795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（隐藏层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输出层）一共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输入维度：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层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的神经元个数：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输出维度：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层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的权值矩阵：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层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的偏置向量：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p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B4E7C36-7F73-4CA6-8EAD-B7D5DBB2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695907"/>
                <a:ext cx="6550085" cy="1795235"/>
              </a:xfrm>
              <a:prstGeom prst="rect">
                <a:avLst/>
              </a:prstGeom>
              <a:blipFill>
                <a:blip r:embed="rId4"/>
                <a:stretch>
                  <a:fillRect l="-838" t="-1695" b="-3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C98F66BA-E563-4D82-B960-1C5D9F0E45B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9EB55239-149B-4168-A164-7E5691F6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16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1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13D1304-BA09-4E53-BED7-342FDF0C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正向传播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B4E7C36-7F73-4CA6-8EAD-B7D5DBB24A58}"/>
                  </a:ext>
                </a:extLst>
              </p:cNvPr>
              <p:cNvSpPr txBox="1"/>
              <p:nvPr/>
            </p:nvSpPr>
            <p:spPr>
              <a:xfrm>
                <a:off x="1043608" y="3946077"/>
                <a:ext cx="6550085" cy="2063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（隐藏层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输出层）一共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[1,2,…,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层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的神经元个数：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𝑙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𝑙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W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𝑙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B4E7C36-7F73-4CA6-8EAD-B7D5DBB2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946077"/>
                <a:ext cx="6550085" cy="2063385"/>
              </a:xfrm>
              <a:prstGeom prst="rect">
                <a:avLst/>
              </a:prstGeom>
              <a:blipFill>
                <a:blip r:embed="rId3"/>
                <a:stretch>
                  <a:fillRect l="-744" t="-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040C09E-8CEF-446D-BEE4-6D5020B6CF16}"/>
              </a:ext>
            </a:extLst>
          </p:cNvPr>
          <p:cNvSpPr txBox="1">
            <a:spLocks/>
          </p:cNvSpPr>
          <p:nvPr/>
        </p:nvSpPr>
        <p:spPr>
          <a:xfrm>
            <a:off x="251521" y="855924"/>
            <a:ext cx="8568952" cy="16629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/>
              <a:t>正向传播的核心方程：</a:t>
            </a:r>
            <a:endParaRPr lang="en-US" altLang="zh-CN" sz="18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1ECD56-743A-402B-97FF-E46A16338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693" y="1365614"/>
            <a:ext cx="4394369" cy="235141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768E060-008A-4E76-BCCF-0B02F1BF098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39127A97-68B6-40F8-AA8F-7033B5A1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17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8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13D1304-BA09-4E53-BED7-342FDF0C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B28E3C-ED6C-4020-B770-7B83C1C0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25256"/>
            <a:ext cx="6336704" cy="3879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6E96E5B-050E-4A4A-9DA9-C5E43E329A55}"/>
                  </a:ext>
                </a:extLst>
              </p:cNvPr>
              <p:cNvSpPr/>
              <p:nvPr/>
            </p:nvSpPr>
            <p:spPr>
              <a:xfrm>
                <a:off x="251520" y="4680524"/>
                <a:ext cx="4718023" cy="1699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𝑿𝑨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6E96E5B-050E-4A4A-9DA9-C5E43E329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680524"/>
                <a:ext cx="4718023" cy="1699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E1E51BE-E1E6-4E7D-B3E1-1DC88A9611F7}"/>
                  </a:ext>
                </a:extLst>
              </p:cNvPr>
              <p:cNvSpPr/>
              <p:nvPr/>
            </p:nvSpPr>
            <p:spPr>
              <a:xfrm>
                <a:off x="6804248" y="1268760"/>
                <a:ext cx="1334276" cy="923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：标量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向量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：矩阵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E1E51BE-E1E6-4E7D-B3E1-1DC88A961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268760"/>
                <a:ext cx="1334276" cy="923586"/>
              </a:xfrm>
              <a:prstGeom prst="rect">
                <a:avLst/>
              </a:prstGeom>
              <a:blipFill>
                <a:blip r:embed="rId4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54B60DF6-971F-43B3-A4A8-6CCFC93BE2E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8302EB11-01E4-46BB-BF8B-6ACCBC3A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18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1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13D1304-BA09-4E53-BED7-342FDF0C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9349EBE-3FDA-430B-BC8D-23C12B6C7B1B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06896" y="729876"/>
                <a:ext cx="8930208" cy="57954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反向传播的终极目标：计算偏导数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。为此，我们首先引入一个中间量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…,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sz="1800" i="0" dirty="0">
                    <a:latin typeface="+mj-lt"/>
                  </a:rPr>
                  <a:t>对应第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个神经元。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输出层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effectLst/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倒数第二层</a:t>
                </a:r>
                <a:r>
                  <a:rPr lang="zh-CN" altLang="en-US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倒数第三层：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𝒍</m:t>
                    </m:r>
                  </m:oMath>
                </a14:m>
                <a:r>
                  <a:rPr lang="zh-CN" altLang="en-US" sz="18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层：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altLang="zh-CN" sz="1800" dirty="0"/>
                  <a:t> </a:t>
                </a: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9349EBE-3FDA-430B-BC8D-23C12B6C7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6" y="729876"/>
                <a:ext cx="8930208" cy="5795468"/>
              </a:xfrm>
              <a:prstGeom prst="rect">
                <a:avLst/>
              </a:prstGeom>
              <a:blipFill>
                <a:blip r:embed="rId2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7DD9DD77-8D26-4031-920B-B23ED48A133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26837986-52B2-4AF3-BCDB-2DBD62E1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19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8E676396-6AEC-4F89-AEFD-49F2B0E2281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5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4098" name="标题 1">
            <a:extLst>
              <a:ext uri="{FF2B5EF4-FFF2-40B4-BE49-F238E27FC236}">
                <a16:creationId xmlns:a16="http://schemas.microsoft.com/office/drawing/2014/main" id="{330775AE-62F6-4791-9BFF-4103ACA46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831"/>
            <a:ext cx="6323144" cy="732668"/>
          </a:xfrm>
        </p:spPr>
        <p:txBody>
          <a:bodyPr/>
          <a:lstStyle/>
          <a:p>
            <a:pPr algn="l"/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26AE317A-7F7D-4926-907A-77698EA659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认识神经元模型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认识人工神经网络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常见代价函数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梯度下降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67C794C8-527D-42AC-9123-5ED27BFE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2</a:t>
            </a:fld>
            <a:endParaRPr lang="es-E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13D1304-BA09-4E53-BED7-342FDF0C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9349EBE-3FDA-430B-BC8D-23C12B6C7B1B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06896" y="729876"/>
                <a:ext cx="8930208" cy="57954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反向传播的终极目标：计算偏导数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i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。为此，我们首先引入一个中间量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…,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sz="1800" dirty="0"/>
                  <a:t>对应第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个神经元。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输出层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effectLst/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倒数第二层</a:t>
                </a:r>
                <a:r>
                  <a:rPr lang="zh-CN" altLang="en-US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p>
                        </m:sSup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倒数第三层：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9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900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altLang="zh-CN" sz="1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altLang="zh-CN" sz="19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9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9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9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900" b="1" i="1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9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900" b="1" i="1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zh-CN" altLang="en-US" sz="19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9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900" b="1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900" b="1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9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9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zh-CN" altLang="en-US" sz="19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900" i="1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9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zh-CN" altLang="en-US" sz="19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900" i="1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9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zh-CN" altLang="en-US" sz="19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900" i="1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900" b="1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9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900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zh-CN" altLang="en-US" sz="19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900" i="1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9349EBE-3FDA-430B-BC8D-23C12B6C7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6" y="729876"/>
                <a:ext cx="8930208" cy="5795468"/>
              </a:xfrm>
              <a:prstGeom prst="rect">
                <a:avLst/>
              </a:prstGeom>
              <a:blipFill>
                <a:blip r:embed="rId3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03DC3B9E-6C81-4706-95C3-A688FF115F5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0E9768AE-AF92-404F-A4C0-6F2A2C56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20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79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21103F-6F69-4FAC-9EF9-57D400A1A728}"/>
              </a:ext>
            </a:extLst>
          </p:cNvPr>
          <p:cNvSpPr/>
          <p:nvPr/>
        </p:nvSpPr>
        <p:spPr>
          <a:xfrm>
            <a:off x="1115616" y="1484784"/>
            <a:ext cx="5256584" cy="37444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3D1304-BA09-4E53-BED7-342FDF0C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9349EBE-3FDA-430B-BC8D-23C12B6C7B1B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06896" y="729876"/>
                <a:ext cx="8930208" cy="57954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反向传播的</a:t>
                </a:r>
                <a:r>
                  <a:rPr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个核心方程：</a:t>
                </a:r>
                <a:endPara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输出层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effectLst/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9349EBE-3FDA-430B-BC8D-23C12B6C7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6" y="729876"/>
                <a:ext cx="8930208" cy="5795468"/>
              </a:xfrm>
              <a:prstGeom prst="rect">
                <a:avLst/>
              </a:prstGeom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532DF4A5-08BC-479B-908C-6D93B7C89E1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297305-B51B-4DE6-A0E0-AA7BC20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21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5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13D1304-BA09-4E53-BED7-342FDF0C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神经网络训练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64514D4-5B78-4772-9400-07AF22A4600F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07504" y="1253331"/>
                <a:ext cx="878497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1800" b="1" dirty="0"/>
                  <a:t>输入训练样本的集合</a:t>
                </a:r>
                <a:endParaRPr lang="en-US" altLang="zh-CN" sz="1800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1800" b="1" dirty="0"/>
                  <a:t>对每个训练样本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/>
                  <a:t>：求对应的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并执行下面步骤：</a:t>
                </a:r>
                <a:endParaRPr lang="en-US" altLang="zh-CN" sz="1800" dirty="0"/>
              </a:p>
              <a:p>
                <a:pPr lvl="1"/>
                <a:r>
                  <a:rPr lang="zh-CN" altLang="en-US" sz="1800" b="1" dirty="0"/>
                  <a:t>前向传播</a:t>
                </a:r>
                <a:r>
                  <a:rPr lang="zh-CN" altLang="en-US" sz="1800" dirty="0"/>
                  <a:t>：对每个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计算</m:t>
                    </m:r>
                  </m:oMath>
                </a14:m>
                <a:r>
                  <a:rPr lang="zh-CN" altLang="en-US" sz="1800" dirty="0"/>
                  <a:t>相应的</a:t>
                </a:r>
                <a:endParaRPr lang="en-US" altLang="zh-CN" sz="1800" dirty="0"/>
              </a:p>
              <a:p>
                <a:pPr marL="457200" lvl="1" indent="0">
                  <a:buNone/>
                </a:pPr>
                <a:r>
                  <a:rPr lang="en-US" altLang="zh-CN" sz="18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18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800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 lvl="1"/>
                <a:r>
                  <a:rPr lang="zh-CN" altLang="en-US" sz="1800" b="1" dirty="0"/>
                  <a:t>输出层误差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</m:oMath>
                </a14:m>
                <a:r>
                  <a:rPr lang="zh-CN" altLang="en-US" sz="1800" dirty="0"/>
                  <a:t>：</a:t>
                </a:r>
                <a:endParaRPr lang="en-US" altLang="zh-CN" sz="1800" dirty="0"/>
              </a:p>
              <a:p>
                <a:pPr marL="457200" lvl="1" indent="0">
                  <a:buNone/>
                </a:pPr>
                <a:r>
                  <a:rPr lang="en-US" altLang="zh-CN" sz="18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 lvl="1"/>
                <a:r>
                  <a:rPr lang="zh-CN" altLang="en-US" sz="1800" b="1" dirty="0"/>
                  <a:t>反向误差传播</a:t>
                </a:r>
                <a:r>
                  <a:rPr lang="zh-CN" altLang="en-US" sz="1800" dirty="0"/>
                  <a:t>：对每个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−2,…,2</m:t>
                    </m:r>
                  </m:oMath>
                </a14:m>
                <a:r>
                  <a:rPr lang="zh-CN" altLang="en-US" sz="1800" dirty="0"/>
                  <a:t>，计算</a:t>
                </a:r>
                <a:endParaRPr lang="en-US" altLang="zh-CN" sz="1800" dirty="0"/>
              </a:p>
              <a:p>
                <a:pPr marL="457200" lvl="1" indent="0">
                  <a:buNone/>
                </a:pPr>
                <a:r>
                  <a:rPr lang="en-US" altLang="zh-CN" sz="18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800" dirty="0">
                    <a:ea typeface="Cambria Math" panose="02040503050406030204" pitchFamily="18" charset="0"/>
                  </a:rPr>
                  <a:t>。</a:t>
                </a:r>
                <a:endParaRPr lang="en-US" altLang="zh-CN" sz="180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1800" b="1" dirty="0"/>
                  <a:t>梯度下降</a:t>
                </a:r>
                <a:r>
                  <a:rPr lang="zh-CN" altLang="en-US" sz="1800" dirty="0"/>
                  <a:t>：对每个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−2,…,2</m:t>
                    </m:r>
                  </m:oMath>
                </a14:m>
                <a:r>
                  <a:rPr lang="zh-CN" altLang="en-US" sz="1800" dirty="0"/>
                  <a:t>，更新权重和偏置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64514D4-5B78-4772-9400-07AF22A46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253331"/>
                <a:ext cx="8784976" cy="4351338"/>
              </a:xfrm>
              <a:prstGeom prst="rect">
                <a:avLst/>
              </a:prstGeom>
              <a:blipFill>
                <a:blip r:embed="rId2"/>
                <a:stretch>
                  <a:fillRect l="-486" t="-1403" b="-12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E9258853-D8E4-4691-B542-21E72CD1328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5B871E96-9409-49E6-85EA-2E5C69C4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22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88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13D1304-BA09-4E53-BED7-342FDF0C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反向传播带来的问题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080A1-7303-4BED-BE75-AF050189C759}"/>
              </a:ext>
            </a:extLst>
          </p:cNvPr>
          <p:cNvSpPr/>
          <p:nvPr/>
        </p:nvSpPr>
        <p:spPr>
          <a:xfrm>
            <a:off x="251520" y="866503"/>
            <a:ext cx="8390436" cy="50036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200000"/>
              </a:lnSpc>
              <a:buClr>
                <a:srgbClr val="3D89BC"/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prstClr val="black"/>
                </a:solidFill>
              </a:rPr>
              <a:t>梯度爆炸</a:t>
            </a:r>
            <a:r>
              <a:rPr lang="zh-CN" altLang="en-US" b="1" dirty="0"/>
              <a:t>：</a:t>
            </a:r>
            <a:r>
              <a:rPr lang="zh-CN" altLang="en-US" sz="1600" dirty="0">
                <a:solidFill>
                  <a:prstClr val="black"/>
                </a:solidFill>
              </a:rPr>
              <a:t>就是由于初始化权值过大，前面层会比后面层变化的更快，就会导致权值越来越大，梯度爆炸的现象就发生了。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200000"/>
              </a:lnSpc>
              <a:buClr>
                <a:srgbClr val="3D89BC"/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prstClr val="black"/>
                </a:solidFill>
              </a:rPr>
              <a:t>梯度弥散</a:t>
            </a:r>
            <a:r>
              <a:rPr lang="zh-CN" altLang="en-US" sz="1600" dirty="0">
                <a:solidFill>
                  <a:prstClr val="black"/>
                </a:solidFill>
              </a:rPr>
              <a:t>：由于</a:t>
            </a:r>
            <a:r>
              <a:rPr lang="en-US" altLang="zh-CN" sz="1600" dirty="0" err="1">
                <a:solidFill>
                  <a:prstClr val="black"/>
                </a:solidFill>
              </a:rPr>
              <a:t>sigmod</a:t>
            </a:r>
            <a:r>
              <a:rPr lang="zh-CN" altLang="en-US" sz="1600" dirty="0">
                <a:solidFill>
                  <a:prstClr val="black"/>
                </a:solidFill>
              </a:rPr>
              <a:t>函数在趋于无限大时，梯度会逐渐消失，随着传播深度的增加（如</a:t>
            </a:r>
            <a:r>
              <a:rPr lang="en-US" altLang="zh-CN" sz="1600" dirty="0">
                <a:solidFill>
                  <a:prstClr val="black"/>
                </a:solidFill>
              </a:rPr>
              <a:t>7</a:t>
            </a:r>
            <a:r>
              <a:rPr lang="zh-CN" altLang="en-US" sz="1600" dirty="0">
                <a:solidFill>
                  <a:prstClr val="black"/>
                </a:solidFill>
              </a:rPr>
              <a:t>层以上），残差传播到底层时已经变得太小，梯度的幅度也会急剧减小，导致浅层神经元的权重更新非常缓慢，无法有效进行学习。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200000"/>
              </a:lnSpc>
              <a:buClr>
                <a:srgbClr val="3D89BC"/>
              </a:buClr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prstClr val="black"/>
              </a:solidFill>
            </a:endParaRPr>
          </a:p>
          <a:p>
            <a:pPr lvl="0">
              <a:lnSpc>
                <a:spcPct val="200000"/>
              </a:lnSpc>
              <a:buClr>
                <a:srgbClr val="3D89BC"/>
              </a:buClr>
            </a:pPr>
            <a:r>
              <a:rPr lang="zh-CN" altLang="en-US" sz="1600" dirty="0">
                <a:solidFill>
                  <a:prstClr val="black"/>
                </a:solidFill>
              </a:rPr>
              <a:t>（反向传播基于的是链式求导法则。如果导数小于</a:t>
            </a:r>
            <a:r>
              <a:rPr lang="en-US" altLang="zh-CN" sz="1600" dirty="0">
                <a:solidFill>
                  <a:prstClr val="black"/>
                </a:solidFill>
              </a:rPr>
              <a:t>1</a:t>
            </a:r>
            <a:r>
              <a:rPr lang="zh-CN" altLang="en-US" sz="1600" dirty="0">
                <a:solidFill>
                  <a:prstClr val="black"/>
                </a:solidFill>
              </a:rPr>
              <a:t>，那么随着层数的增多，梯度的更新量会以指数形式衰减，结果就是越靠近输出层的网络层参数更新比较正常，而靠近输入层的网络层参数可能基本就不更新。这就是梯度消失。而如果导数值大于</a:t>
            </a:r>
            <a:r>
              <a:rPr lang="en-US" altLang="zh-CN" sz="1600" dirty="0">
                <a:solidFill>
                  <a:prstClr val="black"/>
                </a:solidFill>
              </a:rPr>
              <a:t>1</a:t>
            </a:r>
            <a:r>
              <a:rPr lang="zh-CN" altLang="en-US" sz="1600" dirty="0">
                <a:solidFill>
                  <a:prstClr val="black"/>
                </a:solidFill>
              </a:rPr>
              <a:t>，那么由于链式法则的连乘，梯度更新量是会成指数级增长的。这就是梯度爆炸。）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67F9B6-F984-4A79-B471-DABAF229689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4E16E9D8-8B13-49CC-B3F9-F412F8F7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23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3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5867CD-3BE5-45FB-AD4C-D9F1E122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632"/>
            <a:ext cx="65848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欠拟合与过拟合：</a:t>
            </a: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74869342-560B-4F86-8240-15AC0782F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4744"/>
            <a:ext cx="84963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欠拟合：</a:t>
            </a:r>
            <a:endParaRPr lang="en-US" altLang="zh-CN" sz="2400" dirty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模型对数据的表征能力不足</a:t>
            </a:r>
            <a:endParaRPr lang="en-US" altLang="zh-CN" sz="2000" dirty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易于解决，提高模型拟合能力（选择更强大的模型、进行特征工程、减少模型的约束）</a:t>
            </a:r>
            <a:endParaRPr lang="en-US" altLang="zh-CN" sz="2000" dirty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过拟合：</a:t>
            </a:r>
            <a:endParaRPr lang="en-US" altLang="zh-CN" sz="2400" dirty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模型与训练数据拟合程度过高，通常是由于学习了与特征无关的噪声导致的</a:t>
            </a:r>
            <a:endParaRPr lang="en-US" altLang="zh-CN" sz="2000" dirty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解决过拟合，提高模型泛化能力、鲁棒性（修改模型设计、参数正则化、</a:t>
            </a:r>
            <a:r>
              <a:rPr lang="en-US" altLang="zh-CN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 Normalization</a:t>
            </a:r>
            <a:r>
              <a:rPr lang="zh-CN" altLang="en-US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2000" dirty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FAF8E2-EBDD-4152-BA24-846A74A467B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A7A4DC2-6D10-4591-855B-01F832EA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24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1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333D9BF-6DBB-4958-814E-039C5BD5CA35}"/>
              </a:ext>
            </a:extLst>
          </p:cNvPr>
          <p:cNvSpPr/>
          <p:nvPr/>
        </p:nvSpPr>
        <p:spPr>
          <a:xfrm>
            <a:off x="539552" y="824518"/>
            <a:ext cx="7876790" cy="3209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5867CD-3BE5-45FB-AD4C-D9F1E122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632"/>
            <a:ext cx="65848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过拟合与正则化：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DA073C-E8E6-4898-84A1-0966C488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42473"/>
            <a:ext cx="6584852" cy="11106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17B995-2C11-430A-80E9-3FC253EB6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58" y="2060849"/>
            <a:ext cx="5284502" cy="93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EEF8BA-970E-4AE1-A893-986B24ABD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28" y="3101427"/>
            <a:ext cx="3745523" cy="93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2B5FFA7-D7C5-458C-83F9-E4D6EEC02E92}"/>
                  </a:ext>
                </a:extLst>
              </p:cNvPr>
              <p:cNvSpPr/>
              <p:nvPr/>
            </p:nvSpPr>
            <p:spPr>
              <a:xfrm>
                <a:off x="728341" y="4221088"/>
                <a:ext cx="6219923" cy="1606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r>
                  <a:rPr lang="en-US" altLang="zh-CN" sz="2800" dirty="0"/>
                  <a:t>          =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2B5FFA7-D7C5-458C-83F9-E4D6EEC02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41" y="4221088"/>
                <a:ext cx="6219923" cy="1606402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D58B55A7-6EA7-4DBB-B39E-11C93FC64164}"/>
              </a:ext>
            </a:extLst>
          </p:cNvPr>
          <p:cNvSpPr/>
          <p:nvPr/>
        </p:nvSpPr>
        <p:spPr>
          <a:xfrm>
            <a:off x="1115616" y="4104923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B6FA72-C0C4-495C-90EF-65356FB09D27}"/>
                  </a:ext>
                </a:extLst>
              </p:cNvPr>
              <p:cNvSpPr/>
              <p:nvPr/>
            </p:nvSpPr>
            <p:spPr>
              <a:xfrm>
                <a:off x="899592" y="5827489"/>
                <a:ext cx="5400600" cy="888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B6FA72-C0C4-495C-90EF-65356FB09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827489"/>
                <a:ext cx="5400600" cy="888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号 11">
            <a:extLst>
              <a:ext uri="{FF2B5EF4-FFF2-40B4-BE49-F238E27FC236}">
                <a16:creationId xmlns:a16="http://schemas.microsoft.com/office/drawing/2014/main" id="{EE8A6F24-70AA-41BB-A2C8-7FDE55707A98}"/>
              </a:ext>
            </a:extLst>
          </p:cNvPr>
          <p:cNvSpPr/>
          <p:nvPr/>
        </p:nvSpPr>
        <p:spPr>
          <a:xfrm>
            <a:off x="611560" y="4509120"/>
            <a:ext cx="288032" cy="18021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25F454B-5DC9-4243-948E-B2567C32B8A2}"/>
                  </a:ext>
                </a:extLst>
              </p:cNvPr>
              <p:cNvSpPr/>
              <p:nvPr/>
            </p:nvSpPr>
            <p:spPr>
              <a:xfrm>
                <a:off x="7417870" y="4509120"/>
                <a:ext cx="1015021" cy="370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步长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25F454B-5DC9-4243-948E-B2567C32B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870" y="4509120"/>
                <a:ext cx="1015021" cy="370038"/>
              </a:xfrm>
              <a:prstGeom prst="rect">
                <a:avLst/>
              </a:prstGeom>
              <a:blipFill>
                <a:blip r:embed="rId8"/>
                <a:stretch>
                  <a:fillRect t="-10000" r="-481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E479CAA-F8F2-4A8B-A754-F2AD6588A91E}"/>
                  </a:ext>
                </a:extLst>
              </p:cNvPr>
              <p:cNvSpPr/>
              <p:nvPr/>
            </p:nvSpPr>
            <p:spPr>
              <a:xfrm>
                <a:off x="6948264" y="5160526"/>
                <a:ext cx="1802673" cy="499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衰减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CN" altLang="en-US" dirty="0"/>
                  <a:t>倍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E479CAA-F8F2-4A8B-A754-F2AD6588A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5160526"/>
                <a:ext cx="1802673" cy="499304"/>
              </a:xfrm>
              <a:prstGeom prst="rect">
                <a:avLst/>
              </a:prstGeom>
              <a:blipFill>
                <a:blip r:embed="rId9"/>
                <a:stretch>
                  <a:fillRect r="-1689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>
            <a:extLst>
              <a:ext uri="{FF2B5EF4-FFF2-40B4-BE49-F238E27FC236}">
                <a16:creationId xmlns:a16="http://schemas.microsoft.com/office/drawing/2014/main" id="{577A8E59-1DE5-42EF-8595-6EA31CD6D8C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灯片编号占位符 2">
            <a:extLst>
              <a:ext uri="{FF2B5EF4-FFF2-40B4-BE49-F238E27FC236}">
                <a16:creationId xmlns:a16="http://schemas.microsoft.com/office/drawing/2014/main" id="{EFDA5614-5ECB-4B32-B734-4F75520A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25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95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333D9BF-6DBB-4958-814E-039C5BD5CA35}"/>
              </a:ext>
            </a:extLst>
          </p:cNvPr>
          <p:cNvSpPr/>
          <p:nvPr/>
        </p:nvSpPr>
        <p:spPr>
          <a:xfrm>
            <a:off x="539552" y="824518"/>
            <a:ext cx="7876790" cy="3209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5867CD-3BE5-45FB-AD4C-D9F1E122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632"/>
            <a:ext cx="65848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过拟合与正则化：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2B5FFA7-D7C5-458C-83F9-E4D6EEC02E92}"/>
                  </a:ext>
                </a:extLst>
              </p:cNvPr>
              <p:cNvSpPr/>
              <p:nvPr/>
            </p:nvSpPr>
            <p:spPr>
              <a:xfrm>
                <a:off x="698116" y="4417162"/>
                <a:ext cx="6219923" cy="841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2B5FFA7-D7C5-458C-83F9-E4D6EEC02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6" y="4417162"/>
                <a:ext cx="6219923" cy="841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D58B55A7-6EA7-4DBB-B39E-11C93FC64164}"/>
              </a:ext>
            </a:extLst>
          </p:cNvPr>
          <p:cNvSpPr/>
          <p:nvPr/>
        </p:nvSpPr>
        <p:spPr>
          <a:xfrm>
            <a:off x="1115616" y="4104923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B6FA72-C0C4-495C-90EF-65356FB09D27}"/>
                  </a:ext>
                </a:extLst>
              </p:cNvPr>
              <p:cNvSpPr/>
              <p:nvPr/>
            </p:nvSpPr>
            <p:spPr>
              <a:xfrm>
                <a:off x="1060329" y="5435290"/>
                <a:ext cx="5400600" cy="888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B6FA72-C0C4-495C-90EF-65356FB09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29" y="5435290"/>
                <a:ext cx="5400600" cy="888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号 11">
            <a:extLst>
              <a:ext uri="{FF2B5EF4-FFF2-40B4-BE49-F238E27FC236}">
                <a16:creationId xmlns:a16="http://schemas.microsoft.com/office/drawing/2014/main" id="{EE8A6F24-70AA-41BB-A2C8-7FDE55707A98}"/>
              </a:ext>
            </a:extLst>
          </p:cNvPr>
          <p:cNvSpPr/>
          <p:nvPr/>
        </p:nvSpPr>
        <p:spPr>
          <a:xfrm>
            <a:off x="597087" y="4617866"/>
            <a:ext cx="288032" cy="16348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6B112A-ECB0-4C0B-A458-CFEABC6E5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29" y="850373"/>
            <a:ext cx="5901885" cy="932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A95D15-A7C3-4BE7-9258-2261E1831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29" y="2071305"/>
            <a:ext cx="799600" cy="4509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2FD527E-EABF-4B5B-8A93-55EFECBDF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6115" y="1809128"/>
            <a:ext cx="2837853" cy="10438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43B7BE6-B2DD-42BD-B8F6-8A61952826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785" y="2934158"/>
            <a:ext cx="4608512" cy="93336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1284FB2-C463-4244-A908-B133EE98147E}"/>
              </a:ext>
            </a:extLst>
          </p:cNvPr>
          <p:cNvSpPr txBox="1"/>
          <p:nvPr/>
        </p:nvSpPr>
        <p:spPr>
          <a:xfrm>
            <a:off x="5868144" y="587970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L1-norm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l2-norm ?</a:t>
            </a:r>
            <a:endParaRPr lang="zh-CN" altLang="en-US" sz="20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170F8-1AFE-4907-96DC-72D1A312711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id="{9BA25066-4361-433E-9526-1683C35A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26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47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0E6EF41-AD68-4B5C-8B9F-48481DE07BC7}"/>
              </a:ext>
            </a:extLst>
          </p:cNvPr>
          <p:cNvSpPr txBox="1"/>
          <p:nvPr/>
        </p:nvSpPr>
        <p:spPr>
          <a:xfrm>
            <a:off x="1303680" y="2891104"/>
            <a:ext cx="181821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数据很重要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BA75E6-269E-4D6B-804F-48CC1C73DE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95" y="1503863"/>
            <a:ext cx="4458229" cy="31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85323A-43AA-40AD-9311-A3435435FF23}"/>
              </a:ext>
            </a:extLst>
          </p:cNvPr>
          <p:cNvSpPr txBox="1"/>
          <p:nvPr/>
        </p:nvSpPr>
        <p:spPr>
          <a:xfrm>
            <a:off x="1303680" y="2157394"/>
            <a:ext cx="181821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模型架构很重要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2BFFA6-26EA-4DBB-8F0B-B36D9429AF76}"/>
              </a:ext>
            </a:extLst>
          </p:cNvPr>
          <p:cNvSpPr txBox="1"/>
          <p:nvPr/>
        </p:nvSpPr>
        <p:spPr>
          <a:xfrm>
            <a:off x="1303680" y="3661639"/>
            <a:ext cx="181821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优化方法很重要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D1314C-48D5-47F5-9E9F-DC53AAF7F182}"/>
              </a:ext>
            </a:extLst>
          </p:cNvPr>
          <p:cNvSpPr txBox="1"/>
          <p:nvPr/>
        </p:nvSpPr>
        <p:spPr>
          <a:xfrm>
            <a:off x="309419" y="1261323"/>
            <a:ext cx="3385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影响神经网络性能的关键因素：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53FE483-8DD8-449F-B5EE-33D17B1DE8A9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686800" cy="73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关键因素：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50ED77A-8AE5-4D56-B86C-E67997E1BE7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A37740B8-5B65-4628-8698-5271DE88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27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D1314C-48D5-47F5-9E9F-DC53AAF7F182}"/>
                  </a:ext>
                </a:extLst>
              </p:cNvPr>
              <p:cNvSpPr txBox="1"/>
              <p:nvPr/>
            </p:nvSpPr>
            <p:spPr>
              <a:xfrm>
                <a:off x="107504" y="980728"/>
                <a:ext cx="8928992" cy="5637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(Parameter)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超参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(Hyperparameter)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：步长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 rate: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外循环迭代次数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loop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内循环迭代次数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interations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L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每层神经元个数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激活函数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 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代价函数，等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Bayes error (Human)  1%</a:t>
                </a: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Training error              5%</a:t>
                </a: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Validation error          12%</a:t>
                </a: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可以通过使用更大的网络、训练更长时间、改变优化算法（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SGD-&gt;Adam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）、修改网络结构、修改超参等方式解决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avoidable bias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通过正则化、使用更大训练集合、修改网络结构、修改超参等方式解决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variance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D1314C-48D5-47F5-9E9F-DC53AAF7F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928992" cy="5637249"/>
              </a:xfrm>
              <a:prstGeom prst="rect">
                <a:avLst/>
              </a:prstGeom>
              <a:blipFill>
                <a:blip r:embed="rId2"/>
                <a:stretch>
                  <a:fillRect l="-615" t="-541" r="-342" b="-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id="{053FE483-8DD8-449F-B5EE-33D17B1DE8A9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686800" cy="73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关键参数与调参原则：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C55D2D-3DF4-40FC-BDF6-90746C4FF9FF}"/>
              </a:ext>
            </a:extLst>
          </p:cNvPr>
          <p:cNvGrpSpPr/>
          <p:nvPr/>
        </p:nvGrpSpPr>
        <p:grpSpPr>
          <a:xfrm>
            <a:off x="3131840" y="3933055"/>
            <a:ext cx="4536504" cy="1080121"/>
            <a:chOff x="3131840" y="3645023"/>
            <a:chExt cx="4536504" cy="108012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4115D25-78E6-4174-A18D-E31719A2445E}"/>
                </a:ext>
              </a:extLst>
            </p:cNvPr>
            <p:cNvSpPr/>
            <p:nvPr/>
          </p:nvSpPr>
          <p:spPr>
            <a:xfrm>
              <a:off x="3779912" y="3645023"/>
              <a:ext cx="3888432" cy="360040"/>
            </a:xfrm>
            <a:prstGeom prst="rect">
              <a:avLst/>
            </a:prstGeom>
            <a:solidFill>
              <a:srgbClr val="4EA1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4%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的差异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源于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bias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32A8F33-2292-4990-A2C5-33D5B42BF6D4}"/>
                </a:ext>
              </a:extLst>
            </p:cNvPr>
            <p:cNvSpPr/>
            <p:nvPr/>
          </p:nvSpPr>
          <p:spPr>
            <a:xfrm>
              <a:off x="3779912" y="4277806"/>
              <a:ext cx="3888432" cy="360040"/>
            </a:xfrm>
            <a:prstGeom prst="rect">
              <a:avLst/>
            </a:prstGeom>
            <a:solidFill>
              <a:srgbClr val="4EA1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7%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的差异，源于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variance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26EB9DC0-B991-4D02-8483-FC094EF7B7B2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3131840" y="3645023"/>
              <a:ext cx="648072" cy="18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DF67E0E-8182-4310-9F32-7B46C3C0F9C9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3131840" y="3825043"/>
              <a:ext cx="648072" cy="324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CD9BA73-42B7-4489-AEB0-F755C5638D0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131840" y="4149079"/>
              <a:ext cx="648072" cy="3087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297F0CC-4D25-4E09-BD78-BE0685E69C8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3131840" y="4457826"/>
              <a:ext cx="648072" cy="267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F7F4DEA3-5AE8-48E1-A463-504B67EC58A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546092CA-A844-4141-8FAC-476626CF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28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6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AC42A960-24C8-465D-999F-2F90D615F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73" y="35608"/>
            <a:ext cx="53292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深度学习平台：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7F5290-FCFD-4894-8283-AACC8E68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83253"/>
            <a:ext cx="2016224" cy="16432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632657-78BD-45B9-86C0-071A4A50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399" y="1678251"/>
            <a:ext cx="2110265" cy="13482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2A2582-334F-47B8-9376-03F5045FF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682" y="1803353"/>
            <a:ext cx="2705100" cy="1209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5150FF-F292-4E54-9135-744E2997C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824" y="3284984"/>
            <a:ext cx="1905000" cy="1285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CDBA44-3290-447A-9DBF-8849001FD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398" y="3188588"/>
            <a:ext cx="2110265" cy="14244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7E20DB-BD9D-4D83-85C8-57AD0661A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850" y="3506902"/>
            <a:ext cx="2343955" cy="6761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253F2C3-0BD7-4FAC-93F8-1498095471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909" y="5014833"/>
            <a:ext cx="2844830" cy="6336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7B5AC4-A2A2-4C30-8BE1-A29506BEB8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4575" y="4997456"/>
            <a:ext cx="1837910" cy="6739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E16FD29-3E5B-4DEF-9B53-08E1B3B190F6}"/>
              </a:ext>
            </a:extLst>
          </p:cNvPr>
          <p:cNvSpPr/>
          <p:nvPr/>
        </p:nvSpPr>
        <p:spPr>
          <a:xfrm>
            <a:off x="3296842" y="1383253"/>
            <a:ext cx="2499294" cy="1901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AFDE796-90AE-48C5-8DB8-1EE0150A819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7" name="灯片编号占位符 2">
            <a:extLst>
              <a:ext uri="{FF2B5EF4-FFF2-40B4-BE49-F238E27FC236}">
                <a16:creationId xmlns:a16="http://schemas.microsoft.com/office/drawing/2014/main" id="{69EF7FFE-2E3A-4496-8846-94CD2E99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29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5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8E676396-6AEC-4F89-AEFD-49F2B0E2281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5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4098" name="标题 1">
            <a:extLst>
              <a:ext uri="{FF2B5EF4-FFF2-40B4-BE49-F238E27FC236}">
                <a16:creationId xmlns:a16="http://schemas.microsoft.com/office/drawing/2014/main" id="{330775AE-62F6-4791-9BFF-4103ACA46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831"/>
            <a:ext cx="6323144" cy="732668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生物神经元：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67C794C8-527D-42AC-9123-5ED27BFE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3</a:t>
            </a:fld>
            <a:endParaRPr lang="es-ES" altLang="zh-CN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CD9AE7-BF72-4B03-89B2-65B64CBF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770838"/>
            <a:ext cx="3816424" cy="58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内容占位符 6">
            <a:extLst>
              <a:ext uri="{FF2B5EF4-FFF2-40B4-BE49-F238E27FC236}">
                <a16:creationId xmlns:a16="http://schemas.microsoft.com/office/drawing/2014/main" id="{1D901B09-F4AF-4000-9CFE-286C0C3CDE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200" y="1700808"/>
            <a:ext cx="4361176" cy="4250248"/>
          </a:xfrm>
        </p:spPr>
      </p:pic>
      <p:sp>
        <p:nvSpPr>
          <p:cNvPr id="3" name="矩形 1">
            <a:extLst>
              <a:ext uri="{FF2B5EF4-FFF2-40B4-BE49-F238E27FC236}">
                <a16:creationId xmlns:a16="http://schemas.microsoft.com/office/drawing/2014/main" id="{C00EE8E8-1579-4D47-8FB7-7C1E2A52D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74" y="35608"/>
            <a:ext cx="66043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监督学习框架与算法实现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DCEB4BE-968A-424C-A333-36C85D8C9892}"/>
              </a:ext>
            </a:extLst>
          </p:cNvPr>
          <p:cNvGrpSpPr/>
          <p:nvPr/>
        </p:nvGrpSpPr>
        <p:grpSpPr>
          <a:xfrm>
            <a:off x="2843808" y="1124744"/>
            <a:ext cx="3209048" cy="3744416"/>
            <a:chOff x="2843808" y="836712"/>
            <a:chExt cx="3209048" cy="374441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3E11B6-0B07-4AE4-8440-B2379E064A93}"/>
                </a:ext>
              </a:extLst>
            </p:cNvPr>
            <p:cNvGrpSpPr/>
            <p:nvPr/>
          </p:nvGrpSpPr>
          <p:grpSpPr>
            <a:xfrm>
              <a:off x="3430846" y="1268760"/>
              <a:ext cx="2509306" cy="3263348"/>
              <a:chOff x="4355976" y="1628800"/>
              <a:chExt cx="3108350" cy="3263348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28DD220-9F57-4530-8236-A27362F07476}"/>
                  </a:ext>
                </a:extLst>
              </p:cNvPr>
              <p:cNvSpPr/>
              <p:nvPr/>
            </p:nvSpPr>
            <p:spPr>
              <a:xfrm>
                <a:off x="4355976" y="1628800"/>
                <a:ext cx="3096344" cy="504056"/>
              </a:xfrm>
              <a:prstGeom prst="rect">
                <a:avLst/>
              </a:prstGeom>
              <a:solidFill>
                <a:srgbClr val="4EA1D3"/>
              </a:solidFill>
              <a:ln>
                <a:solidFill>
                  <a:srgbClr val="4EA1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拟合函数（模型）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F5DBCE8-275A-405C-9F04-80F4A9D007A6}"/>
                  </a:ext>
                </a:extLst>
              </p:cNvPr>
              <p:cNvSpPr/>
              <p:nvPr/>
            </p:nvSpPr>
            <p:spPr>
              <a:xfrm>
                <a:off x="4355976" y="2333197"/>
                <a:ext cx="3096344" cy="504056"/>
              </a:xfrm>
              <a:prstGeom prst="rect">
                <a:avLst/>
              </a:prstGeom>
              <a:solidFill>
                <a:srgbClr val="4EA1D3"/>
              </a:solidFill>
              <a:ln>
                <a:solidFill>
                  <a:srgbClr val="4EA1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代价函数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3767725-8F0F-4D8B-B670-521DCF5CD19D}"/>
                  </a:ext>
                </a:extLst>
              </p:cNvPr>
              <p:cNvSpPr/>
              <p:nvPr/>
            </p:nvSpPr>
            <p:spPr>
              <a:xfrm>
                <a:off x="4355976" y="3018162"/>
                <a:ext cx="3096344" cy="504056"/>
              </a:xfrm>
              <a:prstGeom prst="rect">
                <a:avLst/>
              </a:prstGeom>
              <a:solidFill>
                <a:srgbClr val="4EA1D3"/>
              </a:solidFill>
              <a:ln>
                <a:solidFill>
                  <a:srgbClr val="4EA1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正向传播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71E616-7727-46F7-AD35-7FBC6CF41E3F}"/>
                  </a:ext>
                </a:extLst>
              </p:cNvPr>
              <p:cNvSpPr/>
              <p:nvPr/>
            </p:nvSpPr>
            <p:spPr>
              <a:xfrm>
                <a:off x="4355976" y="3703127"/>
                <a:ext cx="3096344" cy="504056"/>
              </a:xfrm>
              <a:prstGeom prst="rect">
                <a:avLst/>
              </a:prstGeom>
              <a:solidFill>
                <a:srgbClr val="4EA1D3"/>
              </a:solidFill>
              <a:ln>
                <a:solidFill>
                  <a:srgbClr val="4EA1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反向传播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4E00D9-7A2D-45A7-9123-5DDB0776823F}"/>
                  </a:ext>
                </a:extLst>
              </p:cNvPr>
              <p:cNvSpPr/>
              <p:nvPr/>
            </p:nvSpPr>
            <p:spPr>
              <a:xfrm>
                <a:off x="4367982" y="4388092"/>
                <a:ext cx="3096344" cy="504056"/>
              </a:xfrm>
              <a:prstGeom prst="rect">
                <a:avLst/>
              </a:prstGeom>
              <a:solidFill>
                <a:srgbClr val="4EA1D3"/>
              </a:solidFill>
              <a:ln>
                <a:solidFill>
                  <a:srgbClr val="4EA1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模型参数更新</a:t>
                </a:r>
              </a:p>
            </p:txBody>
          </p:sp>
        </p:grp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4EE3436-7A52-462E-A87E-01CCDD30A0BF}"/>
                </a:ext>
              </a:extLst>
            </p:cNvPr>
            <p:cNvCxnSpPr/>
            <p:nvPr/>
          </p:nvCxnSpPr>
          <p:spPr>
            <a:xfrm flipV="1">
              <a:off x="2843808" y="2924944"/>
              <a:ext cx="360040" cy="2372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B02EFD-ABC8-43B3-AEC5-F782B3F605C5}"/>
                </a:ext>
              </a:extLst>
            </p:cNvPr>
            <p:cNvSpPr/>
            <p:nvPr/>
          </p:nvSpPr>
          <p:spPr>
            <a:xfrm>
              <a:off x="3347864" y="836712"/>
              <a:ext cx="2704992" cy="3744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训练过程 </a:t>
              </a:r>
              <a:r>
                <a:rPr lang="en-US" altLang="zh-CN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02DD9E8-62A0-4ACC-A385-553FADE59E7E}"/>
              </a:ext>
            </a:extLst>
          </p:cNvPr>
          <p:cNvGrpSpPr/>
          <p:nvPr/>
        </p:nvGrpSpPr>
        <p:grpSpPr>
          <a:xfrm>
            <a:off x="6174914" y="1124744"/>
            <a:ext cx="2704992" cy="2364135"/>
            <a:chOff x="6174914" y="1124744"/>
            <a:chExt cx="2704992" cy="236413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B49E04-587F-4A79-9D19-32354B01B94B}"/>
                </a:ext>
              </a:extLst>
            </p:cNvPr>
            <p:cNvSpPr/>
            <p:nvPr/>
          </p:nvSpPr>
          <p:spPr>
            <a:xfrm>
              <a:off x="6315217" y="1556792"/>
              <a:ext cx="2499614" cy="504056"/>
            </a:xfrm>
            <a:prstGeom prst="rect">
              <a:avLst/>
            </a:prstGeom>
            <a:solidFill>
              <a:srgbClr val="4EA1D3"/>
            </a:solidFill>
            <a:ln>
              <a:solidFill>
                <a:srgbClr val="4EA1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拟合函数（模型）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9BA61A-FCAB-421C-87BF-7A995969C2CE}"/>
                </a:ext>
              </a:extLst>
            </p:cNvPr>
            <p:cNvSpPr/>
            <p:nvPr/>
          </p:nvSpPr>
          <p:spPr>
            <a:xfrm>
              <a:off x="6315217" y="2204864"/>
              <a:ext cx="2499614" cy="504056"/>
            </a:xfrm>
            <a:prstGeom prst="rect">
              <a:avLst/>
            </a:prstGeom>
            <a:solidFill>
              <a:srgbClr val="4EA1D3"/>
            </a:solidFill>
            <a:ln>
              <a:solidFill>
                <a:srgbClr val="4EA1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正向传播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06A7CA-6DD4-4183-AFD0-6E71D6E017D2}"/>
                </a:ext>
              </a:extLst>
            </p:cNvPr>
            <p:cNvSpPr/>
            <p:nvPr/>
          </p:nvSpPr>
          <p:spPr>
            <a:xfrm>
              <a:off x="6174914" y="1124744"/>
              <a:ext cx="2704992" cy="2364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验证过程 </a:t>
              </a:r>
              <a:r>
                <a:rPr lang="en-US" altLang="zh-CN" dirty="0">
                  <a:solidFill>
                    <a:schemeClr val="tx1"/>
                  </a:solidFill>
                </a:rPr>
                <a:t>Validation 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B106EAC-015E-4AA0-9578-56425CEB5AF2}"/>
                </a:ext>
              </a:extLst>
            </p:cNvPr>
            <p:cNvSpPr/>
            <p:nvPr/>
          </p:nvSpPr>
          <p:spPr>
            <a:xfrm>
              <a:off x="6277603" y="2852936"/>
              <a:ext cx="2499614" cy="504056"/>
            </a:xfrm>
            <a:prstGeom prst="rect">
              <a:avLst/>
            </a:prstGeom>
            <a:solidFill>
              <a:srgbClr val="4EA1D3"/>
            </a:solidFill>
            <a:ln>
              <a:solidFill>
                <a:srgbClr val="4EA1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代价函数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A37408-3F40-4404-8320-073A57918292}"/>
              </a:ext>
            </a:extLst>
          </p:cNvPr>
          <p:cNvGrpSpPr/>
          <p:nvPr/>
        </p:nvGrpSpPr>
        <p:grpSpPr>
          <a:xfrm>
            <a:off x="6174914" y="3596105"/>
            <a:ext cx="2704992" cy="1864282"/>
            <a:chOff x="6174914" y="3596105"/>
            <a:chExt cx="2704992" cy="186428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8C53231-75DB-43DE-BD0D-CD656C80C69C}"/>
                </a:ext>
              </a:extLst>
            </p:cNvPr>
            <p:cNvSpPr/>
            <p:nvPr/>
          </p:nvSpPr>
          <p:spPr>
            <a:xfrm>
              <a:off x="6315217" y="4090945"/>
              <a:ext cx="2499614" cy="504056"/>
            </a:xfrm>
            <a:prstGeom prst="rect">
              <a:avLst/>
            </a:prstGeom>
            <a:solidFill>
              <a:srgbClr val="4EA1D3"/>
            </a:solidFill>
            <a:ln>
              <a:solidFill>
                <a:srgbClr val="4EA1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拟合函数（模型）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7A1D9E8-9845-41FE-9C2A-44558062A750}"/>
                </a:ext>
              </a:extLst>
            </p:cNvPr>
            <p:cNvSpPr/>
            <p:nvPr/>
          </p:nvSpPr>
          <p:spPr>
            <a:xfrm>
              <a:off x="6315217" y="4771218"/>
              <a:ext cx="2499614" cy="504056"/>
            </a:xfrm>
            <a:prstGeom prst="rect">
              <a:avLst/>
            </a:prstGeom>
            <a:solidFill>
              <a:srgbClr val="4EA1D3"/>
            </a:solidFill>
            <a:ln>
              <a:solidFill>
                <a:srgbClr val="4EA1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正向传播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38EC905-EE17-49F3-9241-706A15CF0F5E}"/>
                </a:ext>
              </a:extLst>
            </p:cNvPr>
            <p:cNvSpPr/>
            <p:nvPr/>
          </p:nvSpPr>
          <p:spPr>
            <a:xfrm>
              <a:off x="6174914" y="3596105"/>
              <a:ext cx="2704992" cy="18642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测试过程 </a:t>
              </a:r>
              <a:r>
                <a:rPr lang="en-US" altLang="zh-CN" dirty="0">
                  <a:solidFill>
                    <a:schemeClr val="tx1"/>
                  </a:solidFill>
                </a:rPr>
                <a:t>Test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B1162EF9-E695-4243-8A90-DBED802BE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24" y="5726790"/>
            <a:ext cx="3207964" cy="942570"/>
          </a:xfrm>
          <a:prstGeom prst="rect">
            <a:avLst/>
          </a:prstGeom>
        </p:spPr>
      </p:pic>
      <p:sp>
        <p:nvSpPr>
          <p:cNvPr id="25" name="Rectangle 2">
            <a:extLst>
              <a:ext uri="{FF2B5EF4-FFF2-40B4-BE49-F238E27FC236}">
                <a16:creationId xmlns:a16="http://schemas.microsoft.com/office/drawing/2014/main" id="{EC3C33E0-CFB3-4338-9013-D69D2CB0E92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" name="灯片编号占位符 2">
            <a:extLst>
              <a:ext uri="{FF2B5EF4-FFF2-40B4-BE49-F238E27FC236}">
                <a16:creationId xmlns:a16="http://schemas.microsoft.com/office/drawing/2014/main" id="{AB6DEADA-53F7-49E3-B6F0-DC2C3416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30</a:t>
            </a:fld>
            <a:endParaRPr lang="es-E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1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 NN-</a:t>
            </a:r>
            <a:r>
              <a:rPr lang="en-US" altLang="zh-CN" sz="4000" dirty="0" err="1">
                <a:solidFill>
                  <a:schemeClr val="bg1"/>
                </a:solidFill>
              </a:rPr>
              <a:t>numpy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A3A6F2-EBC1-4C50-BE00-997A23C2B160}"/>
              </a:ext>
            </a:extLst>
          </p:cNvPr>
          <p:cNvSpPr txBox="1"/>
          <p:nvPr/>
        </p:nvSpPr>
        <p:spPr>
          <a:xfrm>
            <a:off x="4176944" y="1956528"/>
            <a:ext cx="46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0F489A-3F8E-442D-8D10-D5CADC16E45E}"/>
              </a:ext>
            </a:extLst>
          </p:cNvPr>
          <p:cNvSpPr/>
          <p:nvPr/>
        </p:nvSpPr>
        <p:spPr>
          <a:xfrm>
            <a:off x="359546" y="970850"/>
            <a:ext cx="81008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import numpy as np</a:t>
            </a:r>
          </a:p>
          <a:p>
            <a:r>
              <a:rPr lang="zh-CN" altLang="en-US" dirty="0"/>
              <a:t>import math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# Create random input and output data</a:t>
            </a:r>
          </a:p>
          <a:p>
            <a:r>
              <a:rPr lang="zh-CN" altLang="en-US" dirty="0"/>
              <a:t>x = np.linspace(-math.pi, math.pi, 2000)</a:t>
            </a:r>
          </a:p>
          <a:p>
            <a:r>
              <a:rPr lang="zh-CN" altLang="en-US" dirty="0"/>
              <a:t>y = np.sin(x)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# Randomly initialize weights</a:t>
            </a:r>
          </a:p>
          <a:p>
            <a:r>
              <a:rPr lang="zh-CN" altLang="en-US" dirty="0"/>
              <a:t>a = np.random.randn()</a:t>
            </a:r>
          </a:p>
          <a:p>
            <a:r>
              <a:rPr lang="zh-CN" altLang="en-US" dirty="0"/>
              <a:t>b = np.random.randn()</a:t>
            </a:r>
          </a:p>
          <a:p>
            <a:r>
              <a:rPr lang="zh-CN" altLang="en-US" dirty="0"/>
              <a:t>c = np.random.randn()</a:t>
            </a:r>
          </a:p>
          <a:p>
            <a:r>
              <a:rPr lang="zh-CN" altLang="en-US" dirty="0"/>
              <a:t>d = np.random.randn()</a:t>
            </a:r>
          </a:p>
          <a:p>
            <a:endParaRPr lang="en-US" altLang="zh-CN" dirty="0"/>
          </a:p>
          <a:p>
            <a:r>
              <a:rPr lang="zh-CN" altLang="en-US" dirty="0"/>
              <a:t>learning_rate = 1e-6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7A8912-37E5-480B-94E5-A929F1F554A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00F80068-98DC-488B-A55F-7782951D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31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44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1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 NN-</a:t>
            </a:r>
            <a:r>
              <a:rPr lang="en-US" altLang="zh-CN" sz="4000" dirty="0" err="1">
                <a:solidFill>
                  <a:schemeClr val="bg1"/>
                </a:solidFill>
              </a:rPr>
              <a:t>numpy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36D1E7-7A60-4EA0-9D0B-BD9DE6CB33C3}"/>
              </a:ext>
            </a:extLst>
          </p:cNvPr>
          <p:cNvSpPr/>
          <p:nvPr/>
        </p:nvSpPr>
        <p:spPr>
          <a:xfrm>
            <a:off x="390364" y="733546"/>
            <a:ext cx="83632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for t in range(2000):</a:t>
            </a: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0070C0"/>
                </a:solidFill>
              </a:rPr>
              <a:t># Forward pass: compute predicted y</a:t>
            </a:r>
          </a:p>
          <a:p>
            <a:r>
              <a:rPr lang="zh-CN" altLang="en-US" dirty="0"/>
              <a:t>    y_pred = a + b * x + c * x ** 2 + d * x ** 3</a:t>
            </a:r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0070C0"/>
                </a:solidFill>
              </a:rPr>
              <a:t># Compute and print loss</a:t>
            </a:r>
          </a:p>
          <a:p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0070C0"/>
                </a:solidFill>
              </a:rPr>
              <a:t># Backprop to compute gradients of a, b, c, d with respect to loss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0070C0"/>
                </a:solidFill>
              </a:rPr>
              <a:t># Update weights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8BD75F-3FC0-4BF1-8B92-EA5FB22DB89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F3138E6-B3DC-48EC-BD11-558EEF35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32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78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1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 NN-</a:t>
            </a:r>
            <a:r>
              <a:rPr lang="en-US" altLang="zh-CN" sz="4000" dirty="0" err="1">
                <a:solidFill>
                  <a:schemeClr val="bg1"/>
                </a:solidFill>
              </a:rPr>
              <a:t>numpy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36D1E7-7A60-4EA0-9D0B-BD9DE6CB33C3}"/>
              </a:ext>
            </a:extLst>
          </p:cNvPr>
          <p:cNvSpPr/>
          <p:nvPr/>
        </p:nvSpPr>
        <p:spPr>
          <a:xfrm>
            <a:off x="390364" y="733546"/>
            <a:ext cx="83632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for t in range(2000):</a:t>
            </a: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0070C0"/>
                </a:solidFill>
              </a:rPr>
              <a:t># Forward pass: compute predicted y</a:t>
            </a:r>
          </a:p>
          <a:p>
            <a:r>
              <a:rPr lang="zh-CN" altLang="en-US" dirty="0"/>
              <a:t>    y_pred = a + b * x + c * x ** 2 + d * x ** 3</a:t>
            </a:r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0070C0"/>
                </a:solidFill>
              </a:rPr>
              <a:t># Compute and print loss</a:t>
            </a:r>
          </a:p>
          <a:p>
            <a:r>
              <a:rPr lang="zh-CN" altLang="en-US" dirty="0"/>
              <a:t>    loss = np.square(y_pred - y).sum()</a:t>
            </a:r>
          </a:p>
          <a:p>
            <a:r>
              <a:rPr lang="zh-CN" altLang="en-US" dirty="0"/>
              <a:t>    if t % 100 == 99:</a:t>
            </a:r>
          </a:p>
          <a:p>
            <a:r>
              <a:rPr lang="zh-CN" altLang="en-US" dirty="0"/>
              <a:t>        print(t, loss)</a:t>
            </a:r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0070C0"/>
                </a:solidFill>
              </a:rPr>
              <a:t># Backprop to compute gradients of a, b, c, d with respect to loss</a:t>
            </a:r>
          </a:p>
          <a:p>
            <a:r>
              <a:rPr lang="zh-CN" altLang="en-US" dirty="0"/>
              <a:t>    grad_y_pred = 2.0 * (y_pred - y)</a:t>
            </a:r>
          </a:p>
          <a:p>
            <a:r>
              <a:rPr lang="zh-CN" altLang="en-US" dirty="0"/>
              <a:t>    grad_a = grad_y_pred.sum()</a:t>
            </a:r>
          </a:p>
          <a:p>
            <a:r>
              <a:rPr lang="zh-CN" altLang="en-US" dirty="0"/>
              <a:t>    grad_b = (grad_y_pred * x).sum()</a:t>
            </a:r>
          </a:p>
          <a:p>
            <a:r>
              <a:rPr lang="zh-CN" altLang="en-US" dirty="0"/>
              <a:t>    grad_c = (grad_y_pred * x ** 2).sum()</a:t>
            </a:r>
          </a:p>
          <a:p>
            <a:r>
              <a:rPr lang="zh-CN" altLang="en-US" dirty="0"/>
              <a:t>    grad_d = (grad_y_pred * x ** 3).sum()</a:t>
            </a:r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0070C0"/>
                </a:solidFill>
              </a:rPr>
              <a:t># Update weights</a:t>
            </a:r>
          </a:p>
          <a:p>
            <a:r>
              <a:rPr lang="zh-CN" altLang="en-US" dirty="0"/>
              <a:t>    a -= learning_rate * grad_a</a:t>
            </a:r>
          </a:p>
          <a:p>
            <a:r>
              <a:rPr lang="zh-CN" altLang="en-US" dirty="0"/>
              <a:t>    b -= learning_rate * grad_b</a:t>
            </a:r>
          </a:p>
          <a:p>
            <a:r>
              <a:rPr lang="zh-CN" altLang="en-US" dirty="0"/>
              <a:t>    c -= learning_rate * grad_c</a:t>
            </a:r>
          </a:p>
          <a:p>
            <a:r>
              <a:rPr lang="zh-CN" altLang="en-US" dirty="0"/>
              <a:t>    d -= learning_rate * grad_d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8BD75F-3FC0-4BF1-8B92-EA5FB22DB89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F3138E6-B3DC-48EC-BD11-558EEF35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33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42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2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NN-tensor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A3A6F2-EBC1-4C50-BE00-997A23C2B160}"/>
              </a:ext>
            </a:extLst>
          </p:cNvPr>
          <p:cNvSpPr txBox="1"/>
          <p:nvPr/>
        </p:nvSpPr>
        <p:spPr>
          <a:xfrm>
            <a:off x="4176944" y="1956528"/>
            <a:ext cx="46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0F489A-3F8E-442D-8D10-D5CADC16E45E}"/>
              </a:ext>
            </a:extLst>
          </p:cNvPr>
          <p:cNvSpPr/>
          <p:nvPr/>
        </p:nvSpPr>
        <p:spPr>
          <a:xfrm>
            <a:off x="359546" y="836712"/>
            <a:ext cx="81008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torch</a:t>
            </a:r>
          </a:p>
          <a:p>
            <a:r>
              <a:rPr lang="en-US" altLang="zh-CN" dirty="0"/>
              <a:t>import math</a:t>
            </a:r>
          </a:p>
          <a:p>
            <a:endParaRPr lang="en-US" altLang="zh-CN" dirty="0"/>
          </a:p>
          <a:p>
            <a:r>
              <a:rPr lang="en-US" altLang="zh-CN" dirty="0" err="1"/>
              <a:t>dtype</a:t>
            </a:r>
            <a:r>
              <a:rPr lang="en-US" altLang="zh-CN" dirty="0"/>
              <a:t> = </a:t>
            </a:r>
            <a:r>
              <a:rPr lang="en-US" altLang="zh-CN" dirty="0" err="1"/>
              <a:t>torch.float</a:t>
            </a:r>
            <a:endParaRPr lang="en-US" altLang="zh-CN" dirty="0"/>
          </a:p>
          <a:p>
            <a:r>
              <a:rPr lang="en-US" altLang="zh-CN" dirty="0"/>
              <a:t>device = </a:t>
            </a:r>
            <a:r>
              <a:rPr lang="en-US" altLang="zh-CN" dirty="0" err="1"/>
              <a:t>torch.device</a:t>
            </a:r>
            <a:r>
              <a:rPr lang="en-US" altLang="zh-CN" dirty="0"/>
              <a:t>("</a:t>
            </a:r>
            <a:r>
              <a:rPr lang="en-US" altLang="zh-CN" dirty="0" err="1"/>
              <a:t>cpu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# device = </a:t>
            </a:r>
            <a:r>
              <a:rPr lang="en-US" altLang="zh-CN" dirty="0" err="1"/>
              <a:t>torch.device</a:t>
            </a:r>
            <a:r>
              <a:rPr lang="en-US" altLang="zh-CN" dirty="0"/>
              <a:t>("cuda:0") # Uncomment this to run on GPU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Create random input and output data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torch.linspace</a:t>
            </a:r>
            <a:r>
              <a:rPr lang="en-US" altLang="zh-CN" dirty="0"/>
              <a:t>(-</a:t>
            </a:r>
            <a:r>
              <a:rPr lang="en-US" altLang="zh-CN" dirty="0" err="1"/>
              <a:t>math.pi</a:t>
            </a:r>
            <a:r>
              <a:rPr lang="en-US" altLang="zh-CN" dirty="0"/>
              <a:t>, </a:t>
            </a:r>
            <a:r>
              <a:rPr lang="en-US" altLang="zh-CN" dirty="0" err="1"/>
              <a:t>math.pi</a:t>
            </a:r>
            <a:r>
              <a:rPr lang="en-US" altLang="zh-CN" dirty="0"/>
              <a:t>, 2000, device=device, </a:t>
            </a:r>
            <a:r>
              <a:rPr lang="en-US" altLang="zh-CN" dirty="0" err="1"/>
              <a:t>dtype</a:t>
            </a:r>
            <a:r>
              <a:rPr lang="en-US" altLang="zh-CN" dirty="0"/>
              <a:t>=</a:t>
            </a:r>
            <a:r>
              <a:rPr lang="en-US" altLang="zh-CN" dirty="0" err="1"/>
              <a:t>dtype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y = </a:t>
            </a:r>
            <a:r>
              <a:rPr lang="en-US" altLang="zh-CN" dirty="0" err="1"/>
              <a:t>torch.sin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Randomly initialize weights</a:t>
            </a:r>
          </a:p>
          <a:p>
            <a:r>
              <a:rPr lang="en-US" altLang="zh-CN" dirty="0"/>
              <a:t>a = </a:t>
            </a:r>
            <a:r>
              <a:rPr lang="en-US" altLang="zh-CN" dirty="0" err="1"/>
              <a:t>torch.randn</a:t>
            </a:r>
            <a:r>
              <a:rPr lang="en-US" altLang="zh-CN" dirty="0"/>
              <a:t>((), device=device, </a:t>
            </a:r>
            <a:r>
              <a:rPr lang="en-US" altLang="zh-CN" dirty="0" err="1"/>
              <a:t>dtype</a:t>
            </a:r>
            <a:r>
              <a:rPr lang="en-US" altLang="zh-CN" dirty="0"/>
              <a:t>=</a:t>
            </a:r>
            <a:r>
              <a:rPr lang="en-US" altLang="zh-CN" dirty="0" err="1"/>
              <a:t>dtype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 = </a:t>
            </a:r>
            <a:r>
              <a:rPr lang="en-US" altLang="zh-CN" dirty="0" err="1"/>
              <a:t>torch.randn</a:t>
            </a:r>
            <a:r>
              <a:rPr lang="en-US" altLang="zh-CN" dirty="0"/>
              <a:t>((), device=device, </a:t>
            </a:r>
            <a:r>
              <a:rPr lang="en-US" altLang="zh-CN" dirty="0" err="1"/>
              <a:t>dtype</a:t>
            </a:r>
            <a:r>
              <a:rPr lang="en-US" altLang="zh-CN" dirty="0"/>
              <a:t>=</a:t>
            </a:r>
            <a:r>
              <a:rPr lang="en-US" altLang="zh-CN" dirty="0" err="1"/>
              <a:t>dtype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 = </a:t>
            </a:r>
            <a:r>
              <a:rPr lang="en-US" altLang="zh-CN" dirty="0" err="1"/>
              <a:t>torch.randn</a:t>
            </a:r>
            <a:r>
              <a:rPr lang="en-US" altLang="zh-CN" dirty="0"/>
              <a:t>((), device=device, </a:t>
            </a:r>
            <a:r>
              <a:rPr lang="en-US" altLang="zh-CN" dirty="0" err="1"/>
              <a:t>dtype</a:t>
            </a:r>
            <a:r>
              <a:rPr lang="en-US" altLang="zh-CN" dirty="0"/>
              <a:t>=</a:t>
            </a:r>
            <a:r>
              <a:rPr lang="en-US" altLang="zh-CN" dirty="0" err="1"/>
              <a:t>dtype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 = </a:t>
            </a:r>
            <a:r>
              <a:rPr lang="en-US" altLang="zh-CN" dirty="0" err="1"/>
              <a:t>torch.randn</a:t>
            </a:r>
            <a:r>
              <a:rPr lang="en-US" altLang="zh-CN" dirty="0"/>
              <a:t>((), device=device, </a:t>
            </a:r>
            <a:r>
              <a:rPr lang="en-US" altLang="zh-CN" dirty="0" err="1"/>
              <a:t>dtype</a:t>
            </a:r>
            <a:r>
              <a:rPr lang="en-US" altLang="zh-CN" dirty="0"/>
              <a:t>=</a:t>
            </a:r>
            <a:r>
              <a:rPr lang="en-US" altLang="zh-CN" dirty="0" err="1"/>
              <a:t>dtype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 = 1e-6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9E97C7-0809-436E-B6CC-8DA5F3AEC5E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85B8C198-C336-412E-B638-63FED559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34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41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2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 NN-tensor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36D1E7-7A60-4EA0-9D0B-BD9DE6CB33C3}"/>
              </a:ext>
            </a:extLst>
          </p:cNvPr>
          <p:cNvSpPr/>
          <p:nvPr/>
        </p:nvSpPr>
        <p:spPr>
          <a:xfrm>
            <a:off x="390364" y="733546"/>
            <a:ext cx="83632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t in range(2000):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70C0"/>
                </a:solidFill>
              </a:rPr>
              <a:t># Forward pass: compute predicted y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y_pred</a:t>
            </a:r>
            <a:r>
              <a:rPr lang="en-US" altLang="zh-CN" dirty="0"/>
              <a:t> = a + b * x + c * x ** 2 + d * x ** 3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70C0"/>
                </a:solidFill>
              </a:rPr>
              <a:t># Compute and print loss</a:t>
            </a:r>
          </a:p>
          <a:p>
            <a:r>
              <a:rPr lang="en-US" altLang="zh-CN" dirty="0"/>
              <a:t>    loss = (</a:t>
            </a:r>
            <a:r>
              <a:rPr lang="en-US" altLang="zh-CN" dirty="0" err="1"/>
              <a:t>y_pred</a:t>
            </a:r>
            <a:r>
              <a:rPr lang="en-US" altLang="zh-CN" dirty="0"/>
              <a:t> - y).pow(2).sum().item()</a:t>
            </a:r>
          </a:p>
          <a:p>
            <a:r>
              <a:rPr lang="en-US" altLang="zh-CN" dirty="0"/>
              <a:t>    if t % 100 == 99:</a:t>
            </a:r>
          </a:p>
          <a:p>
            <a:r>
              <a:rPr lang="en-US" altLang="zh-CN" dirty="0"/>
              <a:t>        print(t, loss)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70C0"/>
                </a:solidFill>
              </a:rPr>
              <a:t># Backprop to compute gradients of a, b, c, d with respect to loss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grad_y_pred</a:t>
            </a:r>
            <a:r>
              <a:rPr lang="en-US" altLang="zh-CN" dirty="0"/>
              <a:t> = 2.0 * (</a:t>
            </a:r>
            <a:r>
              <a:rPr lang="en-US" altLang="zh-CN" dirty="0" err="1"/>
              <a:t>y_pred</a:t>
            </a:r>
            <a:r>
              <a:rPr lang="en-US" altLang="zh-CN" dirty="0"/>
              <a:t> - y)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grad_a</a:t>
            </a:r>
            <a:r>
              <a:rPr lang="en-US" altLang="zh-CN" dirty="0"/>
              <a:t> = </a:t>
            </a:r>
            <a:r>
              <a:rPr lang="en-US" altLang="zh-CN" dirty="0" err="1"/>
              <a:t>grad_y_pred.sum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grad_b</a:t>
            </a:r>
            <a:r>
              <a:rPr lang="en-US" altLang="zh-CN" dirty="0"/>
              <a:t> = (</a:t>
            </a:r>
            <a:r>
              <a:rPr lang="en-US" altLang="zh-CN" dirty="0" err="1"/>
              <a:t>grad_y_pred</a:t>
            </a:r>
            <a:r>
              <a:rPr lang="en-US" altLang="zh-CN" dirty="0"/>
              <a:t> * x).sum()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grad_c</a:t>
            </a:r>
            <a:r>
              <a:rPr lang="en-US" altLang="zh-CN" dirty="0"/>
              <a:t> = (</a:t>
            </a:r>
            <a:r>
              <a:rPr lang="en-US" altLang="zh-CN" dirty="0" err="1"/>
              <a:t>grad_y_pred</a:t>
            </a:r>
            <a:r>
              <a:rPr lang="en-US" altLang="zh-CN" dirty="0"/>
              <a:t> * x ** 2).sum()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grad_d</a:t>
            </a:r>
            <a:r>
              <a:rPr lang="en-US" altLang="zh-CN" dirty="0"/>
              <a:t> = (</a:t>
            </a:r>
            <a:r>
              <a:rPr lang="en-US" altLang="zh-CN" dirty="0" err="1"/>
              <a:t>grad_y_pred</a:t>
            </a:r>
            <a:r>
              <a:rPr lang="en-US" altLang="zh-CN" dirty="0"/>
              <a:t> * x ** 3).sum()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70C0"/>
                </a:solidFill>
              </a:rPr>
              <a:t># Update weights using gradient descent</a:t>
            </a:r>
          </a:p>
          <a:p>
            <a:r>
              <a:rPr lang="en-US" altLang="zh-CN" dirty="0"/>
              <a:t>    a -= </a:t>
            </a:r>
            <a:r>
              <a:rPr lang="en-US" altLang="zh-CN" dirty="0" err="1"/>
              <a:t>learning_rate</a:t>
            </a:r>
            <a:r>
              <a:rPr lang="en-US" altLang="zh-CN" dirty="0"/>
              <a:t> * </a:t>
            </a:r>
            <a:r>
              <a:rPr lang="en-US" altLang="zh-CN" dirty="0" err="1"/>
              <a:t>grad_a</a:t>
            </a:r>
            <a:endParaRPr lang="en-US" altLang="zh-CN" dirty="0"/>
          </a:p>
          <a:p>
            <a:r>
              <a:rPr lang="en-US" altLang="zh-CN" dirty="0"/>
              <a:t>    b -= </a:t>
            </a:r>
            <a:r>
              <a:rPr lang="en-US" altLang="zh-CN" dirty="0" err="1"/>
              <a:t>learning_rate</a:t>
            </a:r>
            <a:r>
              <a:rPr lang="en-US" altLang="zh-CN" dirty="0"/>
              <a:t> * </a:t>
            </a:r>
            <a:r>
              <a:rPr lang="en-US" altLang="zh-CN" dirty="0" err="1"/>
              <a:t>grad_b</a:t>
            </a:r>
            <a:endParaRPr lang="en-US" altLang="zh-CN" dirty="0"/>
          </a:p>
          <a:p>
            <a:r>
              <a:rPr lang="en-US" altLang="zh-CN" dirty="0"/>
              <a:t>    c -= </a:t>
            </a:r>
            <a:r>
              <a:rPr lang="en-US" altLang="zh-CN" dirty="0" err="1"/>
              <a:t>learning_rate</a:t>
            </a:r>
            <a:r>
              <a:rPr lang="en-US" altLang="zh-CN" dirty="0"/>
              <a:t> * </a:t>
            </a:r>
            <a:r>
              <a:rPr lang="en-US" altLang="zh-CN" dirty="0" err="1"/>
              <a:t>grad_c</a:t>
            </a:r>
            <a:endParaRPr lang="en-US" altLang="zh-CN" dirty="0"/>
          </a:p>
          <a:p>
            <a:r>
              <a:rPr lang="en-US" altLang="zh-CN" dirty="0"/>
              <a:t>    d -= </a:t>
            </a:r>
            <a:r>
              <a:rPr lang="en-US" altLang="zh-CN" dirty="0" err="1"/>
              <a:t>learning_rate</a:t>
            </a:r>
            <a:r>
              <a:rPr lang="en-US" altLang="zh-CN" dirty="0"/>
              <a:t> * </a:t>
            </a:r>
            <a:r>
              <a:rPr lang="en-US" altLang="zh-CN" dirty="0" err="1"/>
              <a:t>grad_d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40C270-5810-4200-B863-5489B4CFC96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AD9210CC-A9A6-49DE-915B-0C7007DF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35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62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3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 NN-</a:t>
            </a:r>
            <a:r>
              <a:rPr lang="en-US" altLang="zh-CN" sz="4000" dirty="0" err="1">
                <a:solidFill>
                  <a:schemeClr val="bg1"/>
                </a:solidFill>
              </a:rPr>
              <a:t>autograd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A3A6F2-EBC1-4C50-BE00-997A23C2B160}"/>
              </a:ext>
            </a:extLst>
          </p:cNvPr>
          <p:cNvSpPr txBox="1"/>
          <p:nvPr/>
        </p:nvSpPr>
        <p:spPr>
          <a:xfrm>
            <a:off x="4176944" y="1956528"/>
            <a:ext cx="46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0F489A-3F8E-442D-8D10-D5CADC16E45E}"/>
              </a:ext>
            </a:extLst>
          </p:cNvPr>
          <p:cNvSpPr/>
          <p:nvPr/>
        </p:nvSpPr>
        <p:spPr>
          <a:xfrm>
            <a:off x="228600" y="733546"/>
            <a:ext cx="8686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torch</a:t>
            </a:r>
          </a:p>
          <a:p>
            <a:r>
              <a:rPr lang="en-US" altLang="zh-CN" dirty="0"/>
              <a:t>import math</a:t>
            </a:r>
          </a:p>
          <a:p>
            <a:endParaRPr lang="en-US" altLang="zh-CN" dirty="0"/>
          </a:p>
          <a:p>
            <a:r>
              <a:rPr lang="en-US" altLang="zh-CN" dirty="0" err="1"/>
              <a:t>dtype</a:t>
            </a:r>
            <a:r>
              <a:rPr lang="en-US" altLang="zh-CN" dirty="0"/>
              <a:t> = </a:t>
            </a:r>
            <a:r>
              <a:rPr lang="en-US" altLang="zh-CN" dirty="0" err="1"/>
              <a:t>torch.float</a:t>
            </a:r>
            <a:endParaRPr lang="en-US" altLang="zh-CN" dirty="0"/>
          </a:p>
          <a:p>
            <a:r>
              <a:rPr lang="en-US" altLang="zh-CN" dirty="0"/>
              <a:t>device = </a:t>
            </a:r>
            <a:r>
              <a:rPr lang="en-US" altLang="zh-CN" dirty="0" err="1"/>
              <a:t>torch.device</a:t>
            </a:r>
            <a:r>
              <a:rPr lang="en-US" altLang="zh-CN" dirty="0"/>
              <a:t>("</a:t>
            </a:r>
            <a:r>
              <a:rPr lang="en-US" altLang="zh-CN" dirty="0" err="1"/>
              <a:t>cpu</a:t>
            </a:r>
            <a:r>
              <a:rPr lang="en-US" altLang="zh-CN" dirty="0"/>
              <a:t>")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 device = </a:t>
            </a:r>
            <a:r>
              <a:rPr lang="en-US" altLang="zh-CN" dirty="0" err="1">
                <a:solidFill>
                  <a:srgbClr val="0070C0"/>
                </a:solidFill>
              </a:rPr>
              <a:t>torch.device</a:t>
            </a:r>
            <a:r>
              <a:rPr lang="en-US" altLang="zh-CN" dirty="0">
                <a:solidFill>
                  <a:srgbClr val="0070C0"/>
                </a:solidFill>
              </a:rPr>
              <a:t>("cuda:0")  # Uncomment this to run on GPU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# Create Tensors to hold input and outputs. By default, </a:t>
            </a:r>
            <a:r>
              <a:rPr lang="en-US" altLang="zh-CN" dirty="0" err="1">
                <a:solidFill>
                  <a:srgbClr val="0070C0"/>
                </a:solidFill>
              </a:rPr>
              <a:t>requires_grad</a:t>
            </a:r>
            <a:r>
              <a:rPr lang="en-US" altLang="zh-CN" dirty="0">
                <a:solidFill>
                  <a:srgbClr val="0070C0"/>
                </a:solidFill>
              </a:rPr>
              <a:t>=False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torch.linspace</a:t>
            </a:r>
            <a:r>
              <a:rPr lang="en-US" altLang="zh-CN" dirty="0"/>
              <a:t>(-</a:t>
            </a:r>
            <a:r>
              <a:rPr lang="en-US" altLang="zh-CN" dirty="0" err="1"/>
              <a:t>math.pi</a:t>
            </a:r>
            <a:r>
              <a:rPr lang="en-US" altLang="zh-CN" dirty="0"/>
              <a:t>, </a:t>
            </a:r>
            <a:r>
              <a:rPr lang="en-US" altLang="zh-CN" dirty="0" err="1"/>
              <a:t>math.pi</a:t>
            </a:r>
            <a:r>
              <a:rPr lang="en-US" altLang="zh-CN" dirty="0"/>
              <a:t>, 2000, device=device, </a:t>
            </a:r>
            <a:r>
              <a:rPr lang="en-US" altLang="zh-CN" dirty="0" err="1"/>
              <a:t>dtype</a:t>
            </a:r>
            <a:r>
              <a:rPr lang="en-US" altLang="zh-CN" dirty="0"/>
              <a:t>=</a:t>
            </a:r>
            <a:r>
              <a:rPr lang="en-US" altLang="zh-CN" dirty="0" err="1"/>
              <a:t>dtype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y = </a:t>
            </a:r>
            <a:r>
              <a:rPr lang="en-US" altLang="zh-CN" dirty="0" err="1"/>
              <a:t>torch.sin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Create random Tensors for weights. For a third order polynomial, we need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 4 weights: y = a + b x + c x^2 + d x^3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 Setting </a:t>
            </a:r>
            <a:r>
              <a:rPr lang="en-US" altLang="zh-CN" dirty="0" err="1">
                <a:solidFill>
                  <a:srgbClr val="0070C0"/>
                </a:solidFill>
              </a:rPr>
              <a:t>requires_grad</a:t>
            </a:r>
            <a:r>
              <a:rPr lang="en-US" altLang="zh-CN" dirty="0">
                <a:solidFill>
                  <a:srgbClr val="0070C0"/>
                </a:solidFill>
              </a:rPr>
              <a:t>=True indicates that we want to compute gradients with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 respect to these Tensors during the backward pass.</a:t>
            </a:r>
          </a:p>
          <a:p>
            <a:r>
              <a:rPr lang="en-US" altLang="zh-CN" dirty="0"/>
              <a:t>a = </a:t>
            </a:r>
            <a:r>
              <a:rPr lang="en-US" altLang="zh-CN" dirty="0" err="1"/>
              <a:t>torch.randn</a:t>
            </a:r>
            <a:r>
              <a:rPr lang="en-US" altLang="zh-CN" dirty="0"/>
              <a:t>((), device=device, </a:t>
            </a:r>
            <a:r>
              <a:rPr lang="en-US" altLang="zh-CN" dirty="0" err="1"/>
              <a:t>dtype</a:t>
            </a:r>
            <a:r>
              <a:rPr lang="en-US" altLang="zh-CN" dirty="0"/>
              <a:t>=</a:t>
            </a:r>
            <a:r>
              <a:rPr lang="en-US" altLang="zh-CN" dirty="0" err="1"/>
              <a:t>dtype</a:t>
            </a:r>
            <a:r>
              <a:rPr lang="en-US" altLang="zh-CN" dirty="0"/>
              <a:t>, </a:t>
            </a:r>
            <a:r>
              <a:rPr lang="en-US" altLang="zh-CN" dirty="0" err="1"/>
              <a:t>requires_grad</a:t>
            </a:r>
            <a:r>
              <a:rPr lang="en-US" altLang="zh-CN" dirty="0"/>
              <a:t>=True)</a:t>
            </a:r>
          </a:p>
          <a:p>
            <a:r>
              <a:rPr lang="en-US" altLang="zh-CN" dirty="0"/>
              <a:t>b = </a:t>
            </a:r>
            <a:r>
              <a:rPr lang="en-US" altLang="zh-CN" dirty="0" err="1"/>
              <a:t>torch.randn</a:t>
            </a:r>
            <a:r>
              <a:rPr lang="en-US" altLang="zh-CN" dirty="0"/>
              <a:t>((), device=device, </a:t>
            </a:r>
            <a:r>
              <a:rPr lang="en-US" altLang="zh-CN" dirty="0" err="1"/>
              <a:t>dtype</a:t>
            </a:r>
            <a:r>
              <a:rPr lang="en-US" altLang="zh-CN" dirty="0"/>
              <a:t>=</a:t>
            </a:r>
            <a:r>
              <a:rPr lang="en-US" altLang="zh-CN" dirty="0" err="1"/>
              <a:t>dtype</a:t>
            </a:r>
            <a:r>
              <a:rPr lang="en-US" altLang="zh-CN" dirty="0"/>
              <a:t>, </a:t>
            </a:r>
            <a:r>
              <a:rPr lang="en-US" altLang="zh-CN" dirty="0" err="1"/>
              <a:t>requires_grad</a:t>
            </a:r>
            <a:r>
              <a:rPr lang="en-US" altLang="zh-CN" dirty="0"/>
              <a:t>=True)</a:t>
            </a:r>
          </a:p>
          <a:p>
            <a:r>
              <a:rPr lang="en-US" altLang="zh-CN" dirty="0"/>
              <a:t>c = </a:t>
            </a:r>
            <a:r>
              <a:rPr lang="en-US" altLang="zh-CN" dirty="0" err="1"/>
              <a:t>torch.randn</a:t>
            </a:r>
            <a:r>
              <a:rPr lang="en-US" altLang="zh-CN" dirty="0"/>
              <a:t>((), device=device, </a:t>
            </a:r>
            <a:r>
              <a:rPr lang="en-US" altLang="zh-CN" dirty="0" err="1"/>
              <a:t>dtype</a:t>
            </a:r>
            <a:r>
              <a:rPr lang="en-US" altLang="zh-CN" dirty="0"/>
              <a:t>=</a:t>
            </a:r>
            <a:r>
              <a:rPr lang="en-US" altLang="zh-CN" dirty="0" err="1"/>
              <a:t>dtype</a:t>
            </a:r>
            <a:r>
              <a:rPr lang="en-US" altLang="zh-CN" dirty="0"/>
              <a:t>, </a:t>
            </a:r>
            <a:r>
              <a:rPr lang="en-US" altLang="zh-CN" dirty="0" err="1"/>
              <a:t>requires_grad</a:t>
            </a:r>
            <a:r>
              <a:rPr lang="en-US" altLang="zh-CN" dirty="0"/>
              <a:t>=True)</a:t>
            </a:r>
          </a:p>
          <a:p>
            <a:r>
              <a:rPr lang="en-US" altLang="zh-CN" dirty="0"/>
              <a:t>d = </a:t>
            </a:r>
            <a:r>
              <a:rPr lang="en-US" altLang="zh-CN" dirty="0" err="1"/>
              <a:t>torch.randn</a:t>
            </a:r>
            <a:r>
              <a:rPr lang="en-US" altLang="zh-CN" dirty="0"/>
              <a:t>((), device=device, </a:t>
            </a:r>
            <a:r>
              <a:rPr lang="en-US" altLang="zh-CN" dirty="0" err="1"/>
              <a:t>dtype</a:t>
            </a:r>
            <a:r>
              <a:rPr lang="en-US" altLang="zh-CN" dirty="0"/>
              <a:t>=</a:t>
            </a:r>
            <a:r>
              <a:rPr lang="en-US" altLang="zh-CN" dirty="0" err="1"/>
              <a:t>dtype</a:t>
            </a:r>
            <a:r>
              <a:rPr lang="en-US" altLang="zh-CN" dirty="0"/>
              <a:t>, </a:t>
            </a:r>
            <a:r>
              <a:rPr lang="en-US" altLang="zh-CN" dirty="0" err="1"/>
              <a:t>requires_grad</a:t>
            </a:r>
            <a:r>
              <a:rPr lang="en-US" altLang="zh-CN" dirty="0"/>
              <a:t>=True)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9C257C-3511-4787-9DA1-DF194AFE783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24A382E4-26D5-4E88-A075-DB9B71C3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36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3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NN-</a:t>
            </a:r>
            <a:r>
              <a:rPr lang="en-US" altLang="zh-CN" sz="4000" dirty="0" err="1">
                <a:solidFill>
                  <a:schemeClr val="bg1"/>
                </a:solidFill>
              </a:rPr>
              <a:t>autograd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36D1E7-7A60-4EA0-9D0B-BD9DE6CB33C3}"/>
              </a:ext>
            </a:extLst>
          </p:cNvPr>
          <p:cNvSpPr/>
          <p:nvPr/>
        </p:nvSpPr>
        <p:spPr>
          <a:xfrm>
            <a:off x="390364" y="733546"/>
            <a:ext cx="83632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t in range(2000):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# Forward pass: compute predicted y using operations on Tensors.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y_pred</a:t>
            </a:r>
            <a:r>
              <a:rPr lang="en-US" altLang="zh-CN" dirty="0"/>
              <a:t> = a + b * x + c * x ** 2 + d * x ** 3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    # Compute and print loss using operations on Tensors.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# </a:t>
            </a:r>
            <a:r>
              <a:rPr lang="en-US" altLang="zh-CN" dirty="0" err="1">
                <a:solidFill>
                  <a:srgbClr val="0070C0"/>
                </a:solidFill>
              </a:rPr>
              <a:t>loss.item</a:t>
            </a:r>
            <a:r>
              <a:rPr lang="en-US" altLang="zh-CN" dirty="0">
                <a:solidFill>
                  <a:srgbClr val="0070C0"/>
                </a:solidFill>
              </a:rPr>
              <a:t>() gets the scalar value held in the loss.</a:t>
            </a:r>
          </a:p>
          <a:p>
            <a:r>
              <a:rPr lang="en-US" altLang="zh-CN" dirty="0"/>
              <a:t>    loss = (</a:t>
            </a:r>
            <a:r>
              <a:rPr lang="en-US" altLang="zh-CN" dirty="0" err="1"/>
              <a:t>y_pred</a:t>
            </a:r>
            <a:r>
              <a:rPr lang="en-US" altLang="zh-CN" dirty="0"/>
              <a:t> - y).pow(2).sum()</a:t>
            </a:r>
          </a:p>
          <a:p>
            <a:r>
              <a:rPr lang="en-US" altLang="zh-CN" dirty="0"/>
              <a:t>    if t % 100 == 99: print(t, </a:t>
            </a:r>
            <a:r>
              <a:rPr lang="en-US" altLang="zh-CN" dirty="0" err="1"/>
              <a:t>loss.item</a:t>
            </a:r>
            <a:r>
              <a:rPr lang="en-US" altLang="zh-CN" dirty="0"/>
              <a:t>())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    # Use </a:t>
            </a:r>
            <a:r>
              <a:rPr lang="en-US" altLang="zh-CN" dirty="0" err="1">
                <a:solidFill>
                  <a:srgbClr val="0070C0"/>
                </a:solidFill>
              </a:rPr>
              <a:t>autograd</a:t>
            </a:r>
            <a:r>
              <a:rPr lang="en-US" altLang="zh-CN" dirty="0">
                <a:solidFill>
                  <a:srgbClr val="0070C0"/>
                </a:solidFill>
              </a:rPr>
              <a:t> to compute the backward pass.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loss.backward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    # Manually update weights using gradient descent.</a:t>
            </a:r>
          </a:p>
          <a:p>
            <a:r>
              <a:rPr lang="en-US" altLang="zh-CN" dirty="0"/>
              <a:t>    with </a:t>
            </a:r>
            <a:r>
              <a:rPr lang="en-US" altLang="zh-CN" dirty="0" err="1"/>
              <a:t>torch.no_grad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    a -= </a:t>
            </a:r>
            <a:r>
              <a:rPr lang="en-US" altLang="zh-CN" dirty="0" err="1"/>
              <a:t>learning_rate</a:t>
            </a:r>
            <a:r>
              <a:rPr lang="en-US" altLang="zh-CN" dirty="0"/>
              <a:t> * </a:t>
            </a:r>
            <a:r>
              <a:rPr lang="en-US" altLang="zh-CN" dirty="0" err="1"/>
              <a:t>a.grad</a:t>
            </a:r>
            <a:endParaRPr lang="en-US" altLang="zh-CN" dirty="0"/>
          </a:p>
          <a:p>
            <a:r>
              <a:rPr lang="en-US" altLang="zh-CN" dirty="0"/>
              <a:t>        b -= </a:t>
            </a:r>
            <a:r>
              <a:rPr lang="en-US" altLang="zh-CN" dirty="0" err="1"/>
              <a:t>learning_rate</a:t>
            </a:r>
            <a:r>
              <a:rPr lang="en-US" altLang="zh-CN" dirty="0"/>
              <a:t> * </a:t>
            </a:r>
            <a:r>
              <a:rPr lang="en-US" altLang="zh-CN" dirty="0" err="1"/>
              <a:t>b.grad</a:t>
            </a:r>
            <a:endParaRPr lang="en-US" altLang="zh-CN" dirty="0"/>
          </a:p>
          <a:p>
            <a:r>
              <a:rPr lang="en-US" altLang="zh-CN" dirty="0"/>
              <a:t>        c -= </a:t>
            </a:r>
            <a:r>
              <a:rPr lang="en-US" altLang="zh-CN" dirty="0" err="1"/>
              <a:t>learning_rate</a:t>
            </a:r>
            <a:r>
              <a:rPr lang="en-US" altLang="zh-CN" dirty="0"/>
              <a:t> * </a:t>
            </a:r>
            <a:r>
              <a:rPr lang="en-US" altLang="zh-CN" dirty="0" err="1"/>
              <a:t>c.grad</a:t>
            </a:r>
            <a:endParaRPr lang="en-US" altLang="zh-CN" dirty="0"/>
          </a:p>
          <a:p>
            <a:r>
              <a:rPr lang="en-US" altLang="zh-CN" dirty="0"/>
              <a:t>        d -= </a:t>
            </a:r>
            <a:r>
              <a:rPr lang="en-US" altLang="zh-CN" dirty="0" err="1"/>
              <a:t>learning_rate</a:t>
            </a:r>
            <a:r>
              <a:rPr lang="en-US" altLang="zh-CN" dirty="0"/>
              <a:t> * </a:t>
            </a:r>
            <a:r>
              <a:rPr lang="en-US" altLang="zh-CN" dirty="0" err="1"/>
              <a:t>d.grad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# Manually zero the gradients after updating weights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a.grad</a:t>
            </a:r>
            <a:r>
              <a:rPr lang="en-US" altLang="zh-CN" dirty="0"/>
              <a:t> = None; </a:t>
            </a:r>
            <a:r>
              <a:rPr lang="en-US" altLang="zh-CN" dirty="0" err="1"/>
              <a:t>b.grad</a:t>
            </a:r>
            <a:r>
              <a:rPr lang="en-US" altLang="zh-CN" dirty="0"/>
              <a:t> = None; </a:t>
            </a:r>
            <a:r>
              <a:rPr lang="en-US" altLang="zh-CN" dirty="0" err="1"/>
              <a:t>c.grad</a:t>
            </a:r>
            <a:r>
              <a:rPr lang="en-US" altLang="zh-CN" dirty="0"/>
              <a:t> = None; </a:t>
            </a:r>
            <a:r>
              <a:rPr lang="en-US" altLang="zh-CN" dirty="0" err="1"/>
              <a:t>d.grad</a:t>
            </a:r>
            <a:r>
              <a:rPr lang="en-US" altLang="zh-CN" dirty="0"/>
              <a:t> = None;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FDEF31-09EA-478B-A4CC-E3596F685AC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70E1E65-21D4-411B-AAC0-C9CA67A4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37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51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4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NN-</a:t>
            </a:r>
            <a:r>
              <a:rPr lang="en-US" altLang="zh-CN" sz="4000" dirty="0" err="1">
                <a:solidFill>
                  <a:schemeClr val="bg1"/>
                </a:solidFill>
              </a:rPr>
              <a:t>autograd</a:t>
            </a:r>
            <a:r>
              <a:rPr lang="en-US" altLang="zh-CN" sz="4000" dirty="0">
                <a:solidFill>
                  <a:schemeClr val="bg1"/>
                </a:solidFill>
              </a:rPr>
              <a:t>+</a:t>
            </a:r>
            <a:r>
              <a:rPr lang="zh-CN" altLang="en-US" sz="4000" dirty="0">
                <a:solidFill>
                  <a:schemeClr val="bg1"/>
                </a:solidFill>
              </a:rPr>
              <a:t>通用化表示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A3A6F2-EBC1-4C50-BE00-997A23C2B160}"/>
              </a:ext>
            </a:extLst>
          </p:cNvPr>
          <p:cNvSpPr txBox="1"/>
          <p:nvPr/>
        </p:nvSpPr>
        <p:spPr>
          <a:xfrm>
            <a:off x="4176944" y="1956528"/>
            <a:ext cx="46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0F489A-3F8E-442D-8D10-D5CADC16E45E}"/>
              </a:ext>
            </a:extLst>
          </p:cNvPr>
          <p:cNvSpPr/>
          <p:nvPr/>
        </p:nvSpPr>
        <p:spPr>
          <a:xfrm>
            <a:off x="228600" y="733546"/>
            <a:ext cx="8686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torch</a:t>
            </a:r>
          </a:p>
          <a:p>
            <a:r>
              <a:rPr lang="en-US" altLang="zh-CN" dirty="0"/>
              <a:t>import math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Create Tensors to hold input and outputs.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torch.linspace</a:t>
            </a:r>
            <a:r>
              <a:rPr lang="en-US" altLang="zh-CN" dirty="0"/>
              <a:t>(-</a:t>
            </a:r>
            <a:r>
              <a:rPr lang="en-US" altLang="zh-CN" dirty="0" err="1"/>
              <a:t>math.pi</a:t>
            </a:r>
            <a:r>
              <a:rPr lang="en-US" altLang="zh-CN" dirty="0"/>
              <a:t>, </a:t>
            </a:r>
            <a:r>
              <a:rPr lang="en-US" altLang="zh-CN" dirty="0" err="1"/>
              <a:t>math.pi</a:t>
            </a:r>
            <a:r>
              <a:rPr lang="en-US" altLang="zh-CN" dirty="0"/>
              <a:t>, 2000)</a:t>
            </a:r>
          </a:p>
          <a:p>
            <a:r>
              <a:rPr lang="en-US" altLang="zh-CN" dirty="0"/>
              <a:t>y = </a:t>
            </a:r>
            <a:r>
              <a:rPr lang="en-US" altLang="zh-CN" dirty="0" err="1"/>
              <a:t>torch.sin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For this example, the output y is a linear function of (x, x^2, x^3)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 x: (2000)—— </a:t>
            </a:r>
            <a:r>
              <a:rPr lang="en-US" altLang="zh-CN" dirty="0" err="1">
                <a:solidFill>
                  <a:srgbClr val="0070C0"/>
                </a:solidFill>
              </a:rPr>
              <a:t>x.unsqueeze</a:t>
            </a:r>
            <a:r>
              <a:rPr lang="en-US" altLang="zh-CN" dirty="0">
                <a:solidFill>
                  <a:srgbClr val="0070C0"/>
                </a:solidFill>
              </a:rPr>
              <a:t>(-1) :(2000, 1), p:(3) —— xx: (2000, 3) </a:t>
            </a:r>
          </a:p>
          <a:p>
            <a:r>
              <a:rPr lang="en-US" altLang="zh-CN" dirty="0"/>
              <a:t>p = </a:t>
            </a:r>
            <a:r>
              <a:rPr lang="en-US" altLang="zh-CN" dirty="0" err="1"/>
              <a:t>torch.tensor</a:t>
            </a:r>
            <a:r>
              <a:rPr lang="en-US" altLang="zh-CN" dirty="0"/>
              <a:t>([1, 2, 3])</a:t>
            </a:r>
          </a:p>
          <a:p>
            <a:r>
              <a:rPr lang="en-US" altLang="zh-CN" dirty="0"/>
              <a:t>xx = </a:t>
            </a:r>
            <a:r>
              <a:rPr lang="en-US" altLang="zh-CN" dirty="0" err="1"/>
              <a:t>x.unsqueeze</a:t>
            </a:r>
            <a:r>
              <a:rPr lang="en-US" altLang="zh-CN" dirty="0"/>
              <a:t>(-1).pow(p)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Use the </a:t>
            </a:r>
            <a:r>
              <a:rPr lang="en-US" altLang="zh-CN" dirty="0" err="1">
                <a:solidFill>
                  <a:srgbClr val="0070C0"/>
                </a:solidFill>
              </a:rPr>
              <a:t>nn</a:t>
            </a:r>
            <a:r>
              <a:rPr lang="en-US" altLang="zh-CN" dirty="0">
                <a:solidFill>
                  <a:srgbClr val="0070C0"/>
                </a:solidFill>
              </a:rPr>
              <a:t> package to define our model as a sequence of layers. </a:t>
            </a:r>
            <a:r>
              <a:rPr lang="en-US" altLang="zh-CN" dirty="0" err="1">
                <a:solidFill>
                  <a:srgbClr val="0070C0"/>
                </a:solidFill>
              </a:rPr>
              <a:t>nn.Sequential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# is a Module which contains other Modules</a:t>
            </a:r>
          </a:p>
          <a:p>
            <a:r>
              <a:rPr lang="en-US" altLang="zh-CN" dirty="0"/>
              <a:t>model = </a:t>
            </a:r>
            <a:r>
              <a:rPr lang="en-US" altLang="zh-CN" dirty="0" err="1"/>
              <a:t>torch.nn.Sequential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torch.nn.Linear</a:t>
            </a:r>
            <a:r>
              <a:rPr lang="en-US" altLang="zh-CN" dirty="0"/>
              <a:t>(3, 1),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torch.nn.Flatten</a:t>
            </a:r>
            <a:r>
              <a:rPr lang="en-US" altLang="zh-CN" dirty="0"/>
              <a:t>(0, 1))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The </a:t>
            </a:r>
            <a:r>
              <a:rPr lang="en-US" altLang="zh-CN" dirty="0" err="1">
                <a:solidFill>
                  <a:srgbClr val="0070C0"/>
                </a:solidFill>
              </a:rPr>
              <a:t>nn</a:t>
            </a:r>
            <a:r>
              <a:rPr lang="en-US" altLang="zh-CN" dirty="0">
                <a:solidFill>
                  <a:srgbClr val="0070C0"/>
                </a:solidFill>
              </a:rPr>
              <a:t> package also contains definitions of popular loss functions</a:t>
            </a:r>
          </a:p>
          <a:p>
            <a:r>
              <a:rPr lang="en-US" altLang="zh-CN" dirty="0" err="1"/>
              <a:t>loss_fn</a:t>
            </a:r>
            <a:r>
              <a:rPr lang="en-US" altLang="zh-CN" dirty="0"/>
              <a:t> = </a:t>
            </a:r>
            <a:r>
              <a:rPr lang="en-US" altLang="zh-CN" dirty="0" err="1"/>
              <a:t>torch.nn.MSELoss</a:t>
            </a:r>
            <a:r>
              <a:rPr lang="en-US" altLang="zh-CN" dirty="0"/>
              <a:t>(reduction='sum')</a:t>
            </a:r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 = 1e-6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FD3B5F-E000-4C08-BC5C-FA03B781CB1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BBCCDA97-4636-47F6-B46B-6D6DAE4D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38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57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4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 NN-</a:t>
            </a:r>
            <a:r>
              <a:rPr lang="en-US" altLang="zh-CN" sz="4000" dirty="0" err="1">
                <a:solidFill>
                  <a:schemeClr val="bg1"/>
                </a:solidFill>
              </a:rPr>
              <a:t>autograd</a:t>
            </a:r>
            <a:r>
              <a:rPr lang="en-US" altLang="zh-CN" sz="4000" dirty="0">
                <a:solidFill>
                  <a:schemeClr val="bg1"/>
                </a:solidFill>
              </a:rPr>
              <a:t>+</a:t>
            </a:r>
            <a:r>
              <a:rPr lang="zh-CN" altLang="en-US" sz="4000" dirty="0">
                <a:solidFill>
                  <a:schemeClr val="bg1"/>
                </a:solidFill>
              </a:rPr>
              <a:t>通用化表示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36D1E7-7A60-4EA0-9D0B-BD9DE6CB33C3}"/>
              </a:ext>
            </a:extLst>
          </p:cNvPr>
          <p:cNvSpPr/>
          <p:nvPr/>
        </p:nvSpPr>
        <p:spPr>
          <a:xfrm>
            <a:off x="107504" y="733546"/>
            <a:ext cx="88569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t in range(2000):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    # Forward pass: compute predicted y by passing x to the model.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y_pred</a:t>
            </a:r>
            <a:r>
              <a:rPr lang="en-US" altLang="zh-CN" dirty="0"/>
              <a:t> = model(xx)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    # Compute and print loss.</a:t>
            </a:r>
          </a:p>
          <a:p>
            <a:r>
              <a:rPr lang="en-US" altLang="zh-CN" dirty="0"/>
              <a:t>    loss = </a:t>
            </a:r>
            <a:r>
              <a:rPr lang="en-US" altLang="zh-CN" dirty="0" err="1"/>
              <a:t>loss_fn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y)</a:t>
            </a:r>
          </a:p>
          <a:p>
            <a:r>
              <a:rPr lang="en-US" altLang="zh-CN" dirty="0"/>
              <a:t>    if t % 100 == 99: print(t, </a:t>
            </a:r>
            <a:r>
              <a:rPr lang="en-US" altLang="zh-CN" dirty="0" err="1"/>
              <a:t>loss.item</a:t>
            </a:r>
            <a:r>
              <a:rPr lang="en-US" altLang="zh-CN" dirty="0"/>
              <a:t>())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    # Zero the gradients before running the backward pass.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model.zero_grad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# Backward pass: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 err="1"/>
              <a:t>loss.backward</a:t>
            </a:r>
            <a:r>
              <a:rPr lang="en-US" altLang="zh-CN" dirty="0"/>
              <a:t>()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   # Update the weights using gradient descent.</a:t>
            </a:r>
          </a:p>
          <a:p>
            <a:r>
              <a:rPr lang="en-US" altLang="zh-CN" dirty="0"/>
              <a:t>    with </a:t>
            </a:r>
            <a:r>
              <a:rPr lang="en-US" altLang="zh-CN" dirty="0" err="1"/>
              <a:t>torch.no_grad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    for param in </a:t>
            </a:r>
            <a:r>
              <a:rPr lang="en-US" altLang="zh-CN" dirty="0" err="1"/>
              <a:t>model.parameters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        param -= </a:t>
            </a:r>
            <a:r>
              <a:rPr lang="en-US" altLang="zh-CN" dirty="0" err="1"/>
              <a:t>learning_rate</a:t>
            </a:r>
            <a:r>
              <a:rPr lang="en-US" altLang="zh-CN" dirty="0"/>
              <a:t> * </a:t>
            </a:r>
            <a:r>
              <a:rPr lang="en-US" altLang="zh-CN" dirty="0" err="1"/>
              <a:t>param.grad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You can access the first layer of `model` like accessing the first item of a list</a:t>
            </a:r>
          </a:p>
          <a:p>
            <a:r>
              <a:rPr lang="en-US" altLang="zh-CN" dirty="0" err="1"/>
              <a:t>linear_layer</a:t>
            </a:r>
            <a:r>
              <a:rPr lang="en-US" altLang="zh-CN" dirty="0"/>
              <a:t> = model[0]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D146EF-AE76-4AA7-997E-324FB373FC1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66C648E8-7682-42D9-A047-9CA1C115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39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716937E-8070-4D47-8BF7-D978C237885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5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5867CD-3BE5-45FB-AD4C-D9F1E122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53292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人工神经元：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DCF7CC3-E3C4-455C-8620-386D13E5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55" y="1340768"/>
            <a:ext cx="4812089" cy="3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2B3BC4-86D6-4AB3-84D0-A6DF3B25F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213" y="4941168"/>
            <a:ext cx="4165120" cy="8034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2754B3-37DB-44D4-BB47-836AB5B6CA13}"/>
              </a:ext>
            </a:extLst>
          </p:cNvPr>
          <p:cNvSpPr txBox="1"/>
          <p:nvPr/>
        </p:nvSpPr>
        <p:spPr>
          <a:xfrm>
            <a:off x="2165955" y="5949280"/>
            <a:ext cx="552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激活函数：非线性化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31F078A-4E98-40BB-AA30-4B0C606DAE2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929490" y="566124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BCBE348D-BA84-499B-942D-1DD8E628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4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20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5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NN-optimizer+</a:t>
            </a:r>
            <a:r>
              <a:rPr lang="zh-CN" altLang="en-US" sz="4000" dirty="0">
                <a:solidFill>
                  <a:schemeClr val="bg1"/>
                </a:solidFill>
              </a:rPr>
              <a:t>通用化表示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A3A6F2-EBC1-4C50-BE00-997A23C2B160}"/>
              </a:ext>
            </a:extLst>
          </p:cNvPr>
          <p:cNvSpPr txBox="1"/>
          <p:nvPr/>
        </p:nvSpPr>
        <p:spPr>
          <a:xfrm>
            <a:off x="4176944" y="1956528"/>
            <a:ext cx="46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0F489A-3F8E-442D-8D10-D5CADC16E45E}"/>
              </a:ext>
            </a:extLst>
          </p:cNvPr>
          <p:cNvSpPr/>
          <p:nvPr/>
        </p:nvSpPr>
        <p:spPr>
          <a:xfrm>
            <a:off x="120080" y="705990"/>
            <a:ext cx="9023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torch</a:t>
            </a:r>
          </a:p>
          <a:p>
            <a:r>
              <a:rPr lang="en-US" altLang="zh-CN" dirty="0"/>
              <a:t>import math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Create Tensors to hold input and outputs.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torch.linspace</a:t>
            </a:r>
            <a:r>
              <a:rPr lang="en-US" altLang="zh-CN" dirty="0"/>
              <a:t>(-</a:t>
            </a:r>
            <a:r>
              <a:rPr lang="en-US" altLang="zh-CN" dirty="0" err="1"/>
              <a:t>math.pi</a:t>
            </a:r>
            <a:r>
              <a:rPr lang="en-US" altLang="zh-CN" dirty="0"/>
              <a:t>, </a:t>
            </a:r>
            <a:r>
              <a:rPr lang="en-US" altLang="zh-CN" dirty="0" err="1"/>
              <a:t>math.pi</a:t>
            </a:r>
            <a:r>
              <a:rPr lang="en-US" altLang="zh-CN" dirty="0"/>
              <a:t>, 2000)</a:t>
            </a:r>
          </a:p>
          <a:p>
            <a:r>
              <a:rPr lang="en-US" altLang="zh-CN" dirty="0"/>
              <a:t>y = </a:t>
            </a:r>
            <a:r>
              <a:rPr lang="en-US" altLang="zh-CN" dirty="0" err="1"/>
              <a:t>torch.sin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Prepare the input tensor (x, x^2, x^3).</a:t>
            </a:r>
          </a:p>
          <a:p>
            <a:r>
              <a:rPr lang="en-US" altLang="zh-CN" dirty="0"/>
              <a:t>p = </a:t>
            </a:r>
            <a:r>
              <a:rPr lang="en-US" altLang="zh-CN" dirty="0" err="1"/>
              <a:t>torch.tensor</a:t>
            </a:r>
            <a:r>
              <a:rPr lang="en-US" altLang="zh-CN" dirty="0"/>
              <a:t>([1, 2, 3])</a:t>
            </a:r>
          </a:p>
          <a:p>
            <a:r>
              <a:rPr lang="en-US" altLang="zh-CN" dirty="0"/>
              <a:t>xx = </a:t>
            </a:r>
            <a:r>
              <a:rPr lang="en-US" altLang="zh-CN" dirty="0" err="1"/>
              <a:t>x.unsqueeze</a:t>
            </a:r>
            <a:r>
              <a:rPr lang="en-US" altLang="zh-CN" dirty="0"/>
              <a:t>(-1).pow(p)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Use the </a:t>
            </a:r>
            <a:r>
              <a:rPr lang="en-US" altLang="zh-CN" dirty="0" err="1">
                <a:solidFill>
                  <a:srgbClr val="0070C0"/>
                </a:solidFill>
              </a:rPr>
              <a:t>nn</a:t>
            </a:r>
            <a:r>
              <a:rPr lang="en-US" altLang="zh-CN" dirty="0">
                <a:solidFill>
                  <a:srgbClr val="0070C0"/>
                </a:solidFill>
              </a:rPr>
              <a:t> package to define our model and loss function.</a:t>
            </a:r>
          </a:p>
          <a:p>
            <a:r>
              <a:rPr lang="en-US" altLang="zh-CN" dirty="0"/>
              <a:t>model = </a:t>
            </a:r>
            <a:r>
              <a:rPr lang="en-US" altLang="zh-CN" dirty="0" err="1"/>
              <a:t>torch.nn.Sequential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torch.nn.Linear</a:t>
            </a:r>
            <a:r>
              <a:rPr lang="en-US" altLang="zh-CN" dirty="0"/>
              <a:t>(3, 1),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torch.nn.Flatten</a:t>
            </a:r>
            <a:r>
              <a:rPr lang="en-US" altLang="zh-CN" dirty="0"/>
              <a:t>(0, 1))</a:t>
            </a:r>
          </a:p>
          <a:p>
            <a:r>
              <a:rPr lang="en-US" altLang="zh-CN" dirty="0" err="1"/>
              <a:t>loss_fn</a:t>
            </a:r>
            <a:r>
              <a:rPr lang="en-US" altLang="zh-CN" dirty="0"/>
              <a:t> = </a:t>
            </a:r>
            <a:r>
              <a:rPr lang="en-US" altLang="zh-CN" dirty="0" err="1"/>
              <a:t>torch.nn.MSELoss</a:t>
            </a:r>
            <a:r>
              <a:rPr lang="en-US" altLang="zh-CN" dirty="0"/>
              <a:t>(reduction='sum')</a:t>
            </a:r>
          </a:p>
          <a:p>
            <a:endParaRPr lang="en-US" altLang="zh-CN" dirty="0"/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 = 1e-6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FDB85C-D83A-4713-A08B-E6BE0F0D4EF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7B5BE931-A257-40E5-9CD0-420CE8CD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40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0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5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 NN-optimizer+</a:t>
            </a:r>
            <a:r>
              <a:rPr lang="zh-CN" altLang="en-US" sz="4000" dirty="0">
                <a:solidFill>
                  <a:schemeClr val="bg1"/>
                </a:solidFill>
              </a:rPr>
              <a:t>通用化表示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36D1E7-7A60-4EA0-9D0B-BD9DE6CB33C3}"/>
              </a:ext>
            </a:extLst>
          </p:cNvPr>
          <p:cNvSpPr/>
          <p:nvPr/>
        </p:nvSpPr>
        <p:spPr>
          <a:xfrm>
            <a:off x="107504" y="733546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# Use the </a:t>
            </a:r>
            <a:r>
              <a:rPr lang="en-US" altLang="zh-CN" dirty="0" err="1">
                <a:solidFill>
                  <a:srgbClr val="0070C0"/>
                </a:solidFill>
              </a:rPr>
              <a:t>optim</a:t>
            </a:r>
            <a:r>
              <a:rPr lang="en-US" altLang="zh-CN" dirty="0">
                <a:solidFill>
                  <a:srgbClr val="0070C0"/>
                </a:solidFill>
              </a:rPr>
              <a:t> package to define an Optimizer that will update the weights of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 the model for us. </a:t>
            </a:r>
          </a:p>
          <a:p>
            <a:r>
              <a:rPr lang="en-US" altLang="zh-CN" dirty="0"/>
              <a:t>optimizer = </a:t>
            </a:r>
            <a:r>
              <a:rPr lang="en-US" altLang="zh-CN" dirty="0" err="1"/>
              <a:t>torch.optim.SGD</a:t>
            </a:r>
            <a:r>
              <a:rPr lang="en-US" altLang="zh-CN" dirty="0"/>
              <a:t>(</a:t>
            </a:r>
            <a:r>
              <a:rPr lang="en-US" altLang="zh-CN" dirty="0" err="1"/>
              <a:t>model.parameters</a:t>
            </a:r>
            <a:r>
              <a:rPr lang="en-US" altLang="zh-CN" dirty="0"/>
              <a:t>(), </a:t>
            </a:r>
            <a:r>
              <a:rPr lang="en-US" altLang="zh-CN" dirty="0" err="1"/>
              <a:t>lr</a:t>
            </a:r>
            <a:r>
              <a:rPr lang="en-US" altLang="zh-CN" dirty="0"/>
              <a:t>=</a:t>
            </a:r>
            <a:r>
              <a:rPr lang="en-US" altLang="zh-CN" dirty="0" err="1"/>
              <a:t>learning_rate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for t in range(2000):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70C0"/>
                </a:solidFill>
              </a:rPr>
              <a:t># Forward pass: compute predicted y by passing x to the model.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y_pred</a:t>
            </a:r>
            <a:r>
              <a:rPr lang="en-US" altLang="zh-CN" dirty="0"/>
              <a:t> = model(xx)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70C0"/>
                </a:solidFill>
              </a:rPr>
              <a:t># Compute and print loss.</a:t>
            </a:r>
          </a:p>
          <a:p>
            <a:r>
              <a:rPr lang="en-US" altLang="zh-CN" dirty="0"/>
              <a:t>    loss = </a:t>
            </a:r>
            <a:r>
              <a:rPr lang="en-US" altLang="zh-CN" dirty="0" err="1"/>
              <a:t>loss_fn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y)</a:t>
            </a:r>
          </a:p>
          <a:p>
            <a:r>
              <a:rPr lang="en-US" altLang="zh-CN" dirty="0"/>
              <a:t>    if t % 100 == 99: print(t, </a:t>
            </a:r>
            <a:r>
              <a:rPr lang="en-US" altLang="zh-CN" dirty="0" err="1"/>
              <a:t>loss.item</a:t>
            </a:r>
            <a:r>
              <a:rPr lang="en-US" altLang="zh-CN" dirty="0"/>
              <a:t>())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    # Before the backward pass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 err="1"/>
              <a:t>optimizer.zero_grad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    # Backward pass: compute gradient of the loss with respect to model parameters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loss.backward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    # Calling the step function on an Optimizer makes an update to its parameters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optimizer.step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D7003B-5A29-4699-B79D-F3E369F53CB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88A50A95-6121-4EC8-85CE-69A63A1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41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95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6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NN-</a:t>
            </a:r>
            <a:r>
              <a:rPr lang="zh-CN" altLang="en-US" sz="4000" dirty="0">
                <a:solidFill>
                  <a:schemeClr val="bg1"/>
                </a:solidFill>
              </a:rPr>
              <a:t>时装分类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A3A6F2-EBC1-4C50-BE00-997A23C2B160}"/>
              </a:ext>
            </a:extLst>
          </p:cNvPr>
          <p:cNvSpPr txBox="1"/>
          <p:nvPr/>
        </p:nvSpPr>
        <p:spPr>
          <a:xfrm>
            <a:off x="4176944" y="1956528"/>
            <a:ext cx="46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1029" name="Picture 5" descr="Fashion MNIST tutorial | Kaggle">
            <a:extLst>
              <a:ext uri="{FF2B5EF4-FFF2-40B4-BE49-F238E27FC236}">
                <a16:creationId xmlns:a16="http://schemas.microsoft.com/office/drawing/2014/main" id="{ECBC0C43-A616-4627-B922-803FF388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6" y="1268760"/>
            <a:ext cx="8573967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7F42370-E6CD-427E-A33F-95976375E01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053FB90-19A2-443D-9577-8306EF20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42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5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6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NN-</a:t>
            </a:r>
            <a:r>
              <a:rPr lang="zh-CN" altLang="en-US" sz="4000" dirty="0">
                <a:solidFill>
                  <a:schemeClr val="bg1"/>
                </a:solidFill>
              </a:rPr>
              <a:t>时装分类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A3A6F2-EBC1-4C50-BE00-997A23C2B160}"/>
              </a:ext>
            </a:extLst>
          </p:cNvPr>
          <p:cNvSpPr txBox="1"/>
          <p:nvPr/>
        </p:nvSpPr>
        <p:spPr>
          <a:xfrm>
            <a:off x="4176944" y="1956528"/>
            <a:ext cx="46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0F489A-3F8E-442D-8D10-D5CADC16E45E}"/>
              </a:ext>
            </a:extLst>
          </p:cNvPr>
          <p:cNvSpPr/>
          <p:nvPr/>
        </p:nvSpPr>
        <p:spPr>
          <a:xfrm>
            <a:off x="120080" y="705990"/>
            <a:ext cx="9023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torch</a:t>
            </a:r>
          </a:p>
          <a:p>
            <a:r>
              <a:rPr lang="en-US" altLang="zh-CN" dirty="0"/>
              <a:t>from torch import </a:t>
            </a:r>
            <a:r>
              <a:rPr lang="en-US" altLang="zh-CN" dirty="0" err="1"/>
              <a:t>nn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torch.utils.data</a:t>
            </a:r>
            <a:r>
              <a:rPr lang="en-US" altLang="zh-CN" dirty="0"/>
              <a:t> import </a:t>
            </a:r>
            <a:r>
              <a:rPr lang="en-US" altLang="zh-CN" dirty="0" err="1"/>
              <a:t>DataLoader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torchvision</a:t>
            </a:r>
            <a:r>
              <a:rPr lang="en-US" altLang="zh-CN" dirty="0"/>
              <a:t> import datasets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torchvision.transforms</a:t>
            </a:r>
            <a:r>
              <a:rPr lang="en-US" altLang="zh-CN" dirty="0"/>
              <a:t> import </a:t>
            </a:r>
            <a:r>
              <a:rPr lang="en-US" altLang="zh-CN" dirty="0" err="1"/>
              <a:t>ToTensor</a:t>
            </a:r>
            <a:r>
              <a:rPr lang="en-US" altLang="zh-CN" dirty="0"/>
              <a:t>, Lambda, Compose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Download training data from open datasets.</a:t>
            </a:r>
          </a:p>
          <a:p>
            <a:r>
              <a:rPr lang="en-US" altLang="zh-CN" dirty="0" err="1"/>
              <a:t>training_data</a:t>
            </a:r>
            <a:r>
              <a:rPr lang="en-US" altLang="zh-CN" dirty="0"/>
              <a:t> = </a:t>
            </a:r>
            <a:r>
              <a:rPr lang="en-US" altLang="zh-CN" dirty="0" err="1"/>
              <a:t>datasets.FashionMNIST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root="data",</a:t>
            </a:r>
          </a:p>
          <a:p>
            <a:r>
              <a:rPr lang="en-US" altLang="zh-CN" dirty="0"/>
              <a:t>    train=True,</a:t>
            </a:r>
          </a:p>
          <a:p>
            <a:r>
              <a:rPr lang="en-US" altLang="zh-CN" dirty="0"/>
              <a:t>    download=True,</a:t>
            </a:r>
          </a:p>
          <a:p>
            <a:r>
              <a:rPr lang="en-US" altLang="zh-CN" dirty="0"/>
              <a:t>    transform=</a:t>
            </a:r>
            <a:r>
              <a:rPr lang="en-US" altLang="zh-CN" dirty="0" err="1"/>
              <a:t>ToTensor</a:t>
            </a:r>
            <a:r>
              <a:rPr lang="en-US" altLang="zh-CN" dirty="0"/>
              <a:t>(),</a:t>
            </a:r>
          </a:p>
          <a:p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Download test data from open datasets.</a:t>
            </a:r>
          </a:p>
          <a:p>
            <a:r>
              <a:rPr lang="en-US" altLang="zh-CN" dirty="0" err="1"/>
              <a:t>test_data</a:t>
            </a:r>
            <a:r>
              <a:rPr lang="en-US" altLang="zh-CN" dirty="0"/>
              <a:t> = </a:t>
            </a:r>
            <a:r>
              <a:rPr lang="en-US" altLang="zh-CN" dirty="0" err="1"/>
              <a:t>datasets.FashionMNIST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root="data",</a:t>
            </a:r>
          </a:p>
          <a:p>
            <a:r>
              <a:rPr lang="en-US" altLang="zh-CN" dirty="0"/>
              <a:t>    train=False,</a:t>
            </a:r>
          </a:p>
          <a:p>
            <a:r>
              <a:rPr lang="en-US" altLang="zh-CN" dirty="0"/>
              <a:t>    download=True,</a:t>
            </a:r>
          </a:p>
          <a:p>
            <a:r>
              <a:rPr lang="en-US" altLang="zh-CN" dirty="0"/>
              <a:t>    transform=</a:t>
            </a:r>
            <a:r>
              <a:rPr lang="en-US" altLang="zh-CN" dirty="0" err="1"/>
              <a:t>ToTensor</a:t>
            </a:r>
            <a:r>
              <a:rPr lang="en-US" altLang="zh-CN" dirty="0"/>
              <a:t>(),</a:t>
            </a:r>
          </a:p>
          <a:p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DF20DA-532C-468B-85E5-FDF3D063601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236066C0-6AE8-41DD-8A81-F887F8EF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43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51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6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 NN-</a:t>
            </a:r>
            <a:r>
              <a:rPr lang="zh-CN" altLang="en-US" sz="4000" dirty="0">
                <a:solidFill>
                  <a:schemeClr val="bg1"/>
                </a:solidFill>
              </a:rPr>
              <a:t>时装分类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36D1E7-7A60-4EA0-9D0B-BD9DE6CB33C3}"/>
              </a:ext>
            </a:extLst>
          </p:cNvPr>
          <p:cNvSpPr/>
          <p:nvPr/>
        </p:nvSpPr>
        <p:spPr>
          <a:xfrm>
            <a:off x="107504" y="733546"/>
            <a:ext cx="9036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batch_size</a:t>
            </a:r>
            <a:r>
              <a:rPr lang="en-US" altLang="zh-CN" dirty="0"/>
              <a:t> = 64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Create data loaders.</a:t>
            </a:r>
          </a:p>
          <a:p>
            <a:r>
              <a:rPr lang="en-US" altLang="zh-CN" dirty="0" err="1"/>
              <a:t>train_dataloader</a:t>
            </a:r>
            <a:r>
              <a:rPr lang="en-US" altLang="zh-CN" dirty="0"/>
              <a:t> = </a:t>
            </a:r>
            <a:r>
              <a:rPr lang="en-US" altLang="zh-CN" dirty="0" err="1"/>
              <a:t>DataLoader</a:t>
            </a:r>
            <a:r>
              <a:rPr lang="en-US" altLang="zh-CN" dirty="0"/>
              <a:t>(</a:t>
            </a:r>
            <a:r>
              <a:rPr lang="en-US" altLang="zh-CN" dirty="0" err="1"/>
              <a:t>training_data</a:t>
            </a:r>
            <a:r>
              <a:rPr lang="en-US" altLang="zh-CN" dirty="0"/>
              <a:t>, </a:t>
            </a:r>
            <a:r>
              <a:rPr lang="en-US" altLang="zh-CN" dirty="0" err="1"/>
              <a:t>batch_size</a:t>
            </a:r>
            <a:r>
              <a:rPr lang="en-US" altLang="zh-CN" dirty="0"/>
              <a:t>=</a:t>
            </a:r>
            <a:r>
              <a:rPr lang="en-US" altLang="zh-CN" dirty="0" err="1"/>
              <a:t>batch_size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test_dataloader</a:t>
            </a:r>
            <a:r>
              <a:rPr lang="en-US" altLang="zh-CN" dirty="0"/>
              <a:t> = </a:t>
            </a:r>
            <a:r>
              <a:rPr lang="en-US" altLang="zh-CN" dirty="0" err="1"/>
              <a:t>DataLoader</a:t>
            </a:r>
            <a:r>
              <a:rPr lang="en-US" altLang="zh-CN" dirty="0"/>
              <a:t>(</a:t>
            </a:r>
            <a:r>
              <a:rPr lang="en-US" altLang="zh-CN" dirty="0" err="1"/>
              <a:t>test_data</a:t>
            </a:r>
            <a:r>
              <a:rPr lang="en-US" altLang="zh-CN" dirty="0"/>
              <a:t>, </a:t>
            </a:r>
            <a:r>
              <a:rPr lang="en-US" altLang="zh-CN" dirty="0" err="1"/>
              <a:t>batch_size</a:t>
            </a:r>
            <a:r>
              <a:rPr lang="en-US" altLang="zh-CN" dirty="0"/>
              <a:t>=</a:t>
            </a:r>
            <a:r>
              <a:rPr lang="en-US" altLang="zh-CN" dirty="0" err="1"/>
              <a:t>batch_size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for X, y in </a:t>
            </a:r>
            <a:r>
              <a:rPr lang="en-US" altLang="zh-CN" dirty="0" err="1"/>
              <a:t>test_dataloader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print("Shape of X [N, C, H, W]: ", </a:t>
            </a:r>
            <a:r>
              <a:rPr lang="en-US" altLang="zh-CN" dirty="0" err="1"/>
              <a:t>X.shape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print("Shape of y: ", </a:t>
            </a:r>
            <a:r>
              <a:rPr lang="en-US" altLang="zh-CN" dirty="0" err="1"/>
              <a:t>y.shape</a:t>
            </a:r>
            <a:r>
              <a:rPr lang="en-US" altLang="zh-CN" dirty="0"/>
              <a:t>, </a:t>
            </a:r>
            <a:r>
              <a:rPr lang="en-US" altLang="zh-CN" dirty="0" err="1"/>
              <a:t>y.dtype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break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# Get 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 or </a:t>
            </a:r>
            <a:r>
              <a:rPr lang="en-US" altLang="zh-CN" dirty="0" err="1">
                <a:solidFill>
                  <a:srgbClr val="0070C0"/>
                </a:solidFill>
              </a:rPr>
              <a:t>gpu</a:t>
            </a:r>
            <a:r>
              <a:rPr lang="en-US" altLang="zh-CN" dirty="0">
                <a:solidFill>
                  <a:srgbClr val="0070C0"/>
                </a:solidFill>
              </a:rPr>
              <a:t> device for training.</a:t>
            </a:r>
          </a:p>
          <a:p>
            <a:r>
              <a:rPr lang="en-US" altLang="zh-CN" dirty="0"/>
              <a:t>device = "</a:t>
            </a:r>
            <a:r>
              <a:rPr lang="en-US" altLang="zh-CN" dirty="0" err="1"/>
              <a:t>cuda</a:t>
            </a:r>
            <a:r>
              <a:rPr lang="en-US" altLang="zh-CN" dirty="0"/>
              <a:t>" if </a:t>
            </a:r>
            <a:r>
              <a:rPr lang="en-US" altLang="zh-CN" dirty="0" err="1"/>
              <a:t>torch.cuda.is_available</a:t>
            </a:r>
            <a:r>
              <a:rPr lang="en-US" altLang="zh-CN" dirty="0"/>
              <a:t>() else "</a:t>
            </a:r>
            <a:r>
              <a:rPr lang="en-US" altLang="zh-CN" dirty="0" err="1"/>
              <a:t>cpu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print("Using {} </a:t>
            </a:r>
            <a:r>
              <a:rPr lang="en-US" altLang="zh-CN" dirty="0" err="1"/>
              <a:t>device".format</a:t>
            </a:r>
            <a:r>
              <a:rPr lang="en-US" altLang="zh-CN" dirty="0"/>
              <a:t>(device))</a:t>
            </a:r>
          </a:p>
          <a:p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44456B-EE17-4613-B6D2-16D1611F42B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AAF2392-2E7D-4F82-A149-3F9D3760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44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43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6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 NN-</a:t>
            </a:r>
            <a:r>
              <a:rPr lang="zh-CN" altLang="en-US" sz="4000" dirty="0">
                <a:solidFill>
                  <a:schemeClr val="bg1"/>
                </a:solidFill>
              </a:rPr>
              <a:t>时装分类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36D1E7-7A60-4EA0-9D0B-BD9DE6CB33C3}"/>
              </a:ext>
            </a:extLst>
          </p:cNvPr>
          <p:cNvSpPr/>
          <p:nvPr/>
        </p:nvSpPr>
        <p:spPr>
          <a:xfrm>
            <a:off x="107504" y="733546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# Define model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NeuralNetwork</a:t>
            </a:r>
            <a:r>
              <a:rPr lang="en-US" altLang="zh-CN" dirty="0"/>
              <a:t>(</a:t>
            </a:r>
            <a:r>
              <a:rPr lang="en-US" altLang="zh-CN" dirty="0" err="1"/>
              <a:t>nn.Module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def __</a:t>
            </a:r>
            <a:r>
              <a:rPr lang="en-US" altLang="zh-CN" dirty="0" err="1"/>
              <a:t>init</a:t>
            </a:r>
            <a:r>
              <a:rPr lang="en-US" altLang="zh-CN" dirty="0"/>
              <a:t>__(self):</a:t>
            </a:r>
          </a:p>
          <a:p>
            <a:r>
              <a:rPr lang="en-US" altLang="zh-CN" dirty="0"/>
              <a:t>        super(</a:t>
            </a:r>
            <a:r>
              <a:rPr lang="en-US" altLang="zh-CN" dirty="0" err="1"/>
              <a:t>NeuralNetwork</a:t>
            </a:r>
            <a:r>
              <a:rPr lang="en-US" altLang="zh-CN" dirty="0"/>
              <a:t>, self).__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self.flatten</a:t>
            </a:r>
            <a:r>
              <a:rPr lang="en-US" altLang="zh-CN" dirty="0"/>
              <a:t> = </a:t>
            </a:r>
            <a:r>
              <a:rPr lang="en-US" altLang="zh-CN" dirty="0" err="1"/>
              <a:t>nn.Flatten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self.linear_relu_stack</a:t>
            </a:r>
            <a:r>
              <a:rPr lang="en-US" altLang="zh-CN" dirty="0"/>
              <a:t> = </a:t>
            </a:r>
            <a:r>
              <a:rPr lang="en-US" altLang="zh-CN" dirty="0" err="1"/>
              <a:t>nn.Sequential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nn.Linear</a:t>
            </a:r>
            <a:r>
              <a:rPr lang="en-US" altLang="zh-CN" dirty="0"/>
              <a:t>(28*28, 512),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nn.ReLU</a:t>
            </a:r>
            <a:r>
              <a:rPr lang="en-US" altLang="zh-CN" dirty="0"/>
              <a:t>(),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nn.Linear</a:t>
            </a:r>
            <a:r>
              <a:rPr lang="en-US" altLang="zh-CN" dirty="0"/>
              <a:t>(512, 512),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nn.ReLU</a:t>
            </a:r>
            <a:r>
              <a:rPr lang="en-US" altLang="zh-CN" dirty="0"/>
              <a:t>(),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nn.Linear</a:t>
            </a:r>
            <a:r>
              <a:rPr lang="en-US" altLang="zh-CN" dirty="0"/>
              <a:t>(512, 10),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nn.ReLU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)</a:t>
            </a:r>
          </a:p>
          <a:p>
            <a:r>
              <a:rPr lang="en-US" altLang="zh-CN" dirty="0"/>
              <a:t>    def forward(self, x):</a:t>
            </a:r>
          </a:p>
          <a:p>
            <a:r>
              <a:rPr lang="en-US" altLang="zh-CN" dirty="0"/>
              <a:t>        x = </a:t>
            </a:r>
            <a:r>
              <a:rPr lang="en-US" altLang="zh-CN" dirty="0" err="1"/>
              <a:t>self.flatten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        logits = </a:t>
            </a:r>
            <a:r>
              <a:rPr lang="en-US" altLang="zh-CN" dirty="0" err="1"/>
              <a:t>self.linear_relu_stack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        return logits</a:t>
            </a:r>
          </a:p>
          <a:p>
            <a:endParaRPr lang="en-US" altLang="zh-CN" dirty="0"/>
          </a:p>
          <a:p>
            <a:r>
              <a:rPr lang="en-US" altLang="zh-CN" dirty="0"/>
              <a:t>model = </a:t>
            </a:r>
            <a:r>
              <a:rPr lang="en-US" altLang="zh-CN" dirty="0" err="1"/>
              <a:t>NeuralNetwork</a:t>
            </a:r>
            <a:r>
              <a:rPr lang="en-US" altLang="zh-CN" dirty="0"/>
              <a:t>().to(device)</a:t>
            </a:r>
          </a:p>
          <a:p>
            <a:r>
              <a:rPr lang="en-US" altLang="zh-CN" dirty="0"/>
              <a:t>print(model)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960461-AEAD-4C08-8F1B-2B26C860B5F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4FFE2990-C6FD-49DC-92BE-9DDD16F7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45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43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6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 NN-</a:t>
            </a:r>
            <a:r>
              <a:rPr lang="zh-CN" altLang="en-US" sz="4000" dirty="0">
                <a:solidFill>
                  <a:schemeClr val="bg1"/>
                </a:solidFill>
              </a:rPr>
              <a:t>时装分类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36D1E7-7A60-4EA0-9D0B-BD9DE6CB33C3}"/>
              </a:ext>
            </a:extLst>
          </p:cNvPr>
          <p:cNvSpPr/>
          <p:nvPr/>
        </p:nvSpPr>
        <p:spPr>
          <a:xfrm>
            <a:off x="107504" y="733546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loss_fn</a:t>
            </a:r>
            <a:r>
              <a:rPr lang="en-US" altLang="zh-CN" dirty="0"/>
              <a:t> = </a:t>
            </a:r>
            <a:r>
              <a:rPr lang="en-US" altLang="zh-CN" dirty="0" err="1"/>
              <a:t>nn.CrossEntropyLoss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optimizer = </a:t>
            </a:r>
            <a:r>
              <a:rPr lang="en-US" altLang="zh-CN" dirty="0" err="1"/>
              <a:t>torch.optim.SGD</a:t>
            </a:r>
            <a:r>
              <a:rPr lang="en-US" altLang="zh-CN" dirty="0"/>
              <a:t>(</a:t>
            </a:r>
            <a:r>
              <a:rPr lang="en-US" altLang="zh-CN" dirty="0" err="1"/>
              <a:t>model.parameters</a:t>
            </a:r>
            <a:r>
              <a:rPr lang="en-US" altLang="zh-CN" dirty="0"/>
              <a:t>(), </a:t>
            </a:r>
            <a:r>
              <a:rPr lang="en-US" altLang="zh-CN" dirty="0" err="1"/>
              <a:t>lr</a:t>
            </a:r>
            <a:r>
              <a:rPr lang="en-US" altLang="zh-CN" dirty="0"/>
              <a:t>=1e-3)</a:t>
            </a:r>
          </a:p>
          <a:p>
            <a:endParaRPr lang="en-US" altLang="zh-CN" dirty="0"/>
          </a:p>
          <a:p>
            <a:r>
              <a:rPr lang="en-US" altLang="zh-CN" dirty="0"/>
              <a:t>def train(</a:t>
            </a:r>
            <a:r>
              <a:rPr lang="en-US" altLang="zh-CN" dirty="0" err="1"/>
              <a:t>dataloader</a:t>
            </a:r>
            <a:r>
              <a:rPr lang="en-US" altLang="zh-CN" dirty="0"/>
              <a:t>, model, </a:t>
            </a:r>
            <a:r>
              <a:rPr lang="en-US" altLang="zh-CN" dirty="0" err="1"/>
              <a:t>loss_fn</a:t>
            </a:r>
            <a:r>
              <a:rPr lang="en-US" altLang="zh-CN" dirty="0"/>
              <a:t>, optimizer):</a:t>
            </a:r>
          </a:p>
          <a:p>
            <a:r>
              <a:rPr lang="en-US" altLang="zh-CN" dirty="0"/>
              <a:t>    size =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dataloader.dataset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for batch, (X, y) in enumerate(</a:t>
            </a:r>
            <a:r>
              <a:rPr lang="en-US" altLang="zh-CN" dirty="0" err="1"/>
              <a:t>dataloader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X, y = X.to(device), y.to(device)</a:t>
            </a:r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# Compute prediction error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pred</a:t>
            </a:r>
            <a:r>
              <a:rPr lang="en-US" altLang="zh-CN" dirty="0"/>
              <a:t> = model(X)</a:t>
            </a:r>
          </a:p>
          <a:p>
            <a:r>
              <a:rPr lang="en-US" altLang="zh-CN" dirty="0"/>
              <a:t>        loss = </a:t>
            </a:r>
            <a:r>
              <a:rPr lang="en-US" altLang="zh-CN" dirty="0" err="1"/>
              <a:t>loss_fn</a:t>
            </a:r>
            <a:r>
              <a:rPr lang="en-US" altLang="zh-CN" dirty="0"/>
              <a:t>(</a:t>
            </a:r>
            <a:r>
              <a:rPr lang="en-US" altLang="zh-CN" dirty="0" err="1"/>
              <a:t>pred</a:t>
            </a:r>
            <a:r>
              <a:rPr lang="en-US" altLang="zh-CN" dirty="0"/>
              <a:t>, y)</a:t>
            </a:r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# Backpropagation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optimizer.zero_grad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loss.backward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optimizer.step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        if batch % 100 == 0:</a:t>
            </a:r>
          </a:p>
          <a:p>
            <a:r>
              <a:rPr lang="en-US" altLang="zh-CN" dirty="0"/>
              <a:t>            loss, current = </a:t>
            </a:r>
            <a:r>
              <a:rPr lang="en-US" altLang="zh-CN" dirty="0" err="1"/>
              <a:t>loss.item</a:t>
            </a:r>
            <a:r>
              <a:rPr lang="en-US" altLang="zh-CN" dirty="0"/>
              <a:t>(), batch * </a:t>
            </a:r>
            <a:r>
              <a:rPr lang="en-US" altLang="zh-CN" dirty="0" err="1"/>
              <a:t>len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            print(</a:t>
            </a:r>
            <a:r>
              <a:rPr lang="en-US" altLang="zh-CN" dirty="0" err="1"/>
              <a:t>f"loss</a:t>
            </a:r>
            <a:r>
              <a:rPr lang="en-US" altLang="zh-CN" dirty="0"/>
              <a:t>: {loss:&gt;7f}  [{current:&gt;5d}/{size:&gt;5d}]")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C10F3B-F73F-45D1-B36A-454ED8B5F2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377A30A1-44B6-42DF-A38C-0BB827EC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46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88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33546"/>
          </a:xfrm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样例</a:t>
            </a:r>
            <a:r>
              <a:rPr lang="en-US" altLang="zh-CN" sz="4000" dirty="0">
                <a:solidFill>
                  <a:schemeClr val="bg1"/>
                </a:solidFill>
              </a:rPr>
              <a:t>6</a:t>
            </a:r>
            <a:r>
              <a:rPr lang="zh-CN" altLang="en-US" sz="4000" dirty="0">
                <a:solidFill>
                  <a:schemeClr val="bg1"/>
                </a:solidFill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</a:rPr>
              <a:t> NN-</a:t>
            </a:r>
            <a:r>
              <a:rPr lang="zh-CN" altLang="en-US" sz="4000" dirty="0">
                <a:solidFill>
                  <a:schemeClr val="bg1"/>
                </a:solidFill>
              </a:rPr>
              <a:t>时装分类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36D1E7-7A60-4EA0-9D0B-BD9DE6CB33C3}"/>
              </a:ext>
            </a:extLst>
          </p:cNvPr>
          <p:cNvSpPr/>
          <p:nvPr/>
        </p:nvSpPr>
        <p:spPr>
          <a:xfrm>
            <a:off x="107504" y="733546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def test(</a:t>
            </a:r>
            <a:r>
              <a:rPr lang="en-US" altLang="zh-CN" dirty="0" err="1"/>
              <a:t>dataloader</a:t>
            </a:r>
            <a:r>
              <a:rPr lang="en-US" altLang="zh-CN" dirty="0"/>
              <a:t>, model):</a:t>
            </a:r>
          </a:p>
          <a:p>
            <a:r>
              <a:rPr lang="en-US" altLang="zh-CN" dirty="0"/>
              <a:t>    size =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dataloader.dataset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model.eval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test_loss</a:t>
            </a:r>
            <a:r>
              <a:rPr lang="en-US" altLang="zh-CN" dirty="0"/>
              <a:t>, correct = 0, 0</a:t>
            </a:r>
          </a:p>
          <a:p>
            <a:r>
              <a:rPr lang="en-US" altLang="zh-CN" dirty="0"/>
              <a:t>    with </a:t>
            </a:r>
            <a:r>
              <a:rPr lang="en-US" altLang="zh-CN" dirty="0" err="1"/>
              <a:t>torch.no_grad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    for X, y in </a:t>
            </a:r>
            <a:r>
              <a:rPr lang="en-US" altLang="zh-CN" dirty="0" err="1"/>
              <a:t>dataloader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X, y = X.to(device), y.to(device)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pred</a:t>
            </a:r>
            <a:r>
              <a:rPr lang="en-US" altLang="zh-CN" dirty="0"/>
              <a:t> = model(X)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test_loss</a:t>
            </a:r>
            <a:r>
              <a:rPr lang="en-US" altLang="zh-CN" dirty="0"/>
              <a:t> += </a:t>
            </a:r>
            <a:r>
              <a:rPr lang="en-US" altLang="zh-CN" dirty="0" err="1"/>
              <a:t>loss_fn</a:t>
            </a:r>
            <a:r>
              <a:rPr lang="en-US" altLang="zh-CN" dirty="0"/>
              <a:t>(</a:t>
            </a:r>
            <a:r>
              <a:rPr lang="en-US" altLang="zh-CN" dirty="0" err="1"/>
              <a:t>pred</a:t>
            </a:r>
            <a:r>
              <a:rPr lang="en-US" altLang="zh-CN" dirty="0"/>
              <a:t>, y).item()</a:t>
            </a:r>
          </a:p>
          <a:p>
            <a:r>
              <a:rPr lang="en-US" altLang="zh-CN" dirty="0"/>
              <a:t>            correct += (</a:t>
            </a:r>
            <a:r>
              <a:rPr lang="en-US" altLang="zh-CN" dirty="0" err="1"/>
              <a:t>pred.argmax</a:t>
            </a:r>
            <a:r>
              <a:rPr lang="en-US" altLang="zh-CN" dirty="0"/>
              <a:t>(1) == y).type(</a:t>
            </a:r>
            <a:r>
              <a:rPr lang="en-US" altLang="zh-CN" dirty="0" err="1"/>
              <a:t>torch.float</a:t>
            </a:r>
            <a:r>
              <a:rPr lang="en-US" altLang="zh-CN" dirty="0"/>
              <a:t>).sum().item()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test_loss</a:t>
            </a:r>
            <a:r>
              <a:rPr lang="en-US" altLang="zh-CN" dirty="0"/>
              <a:t> /= size</a:t>
            </a:r>
          </a:p>
          <a:p>
            <a:r>
              <a:rPr lang="en-US" altLang="zh-CN" dirty="0"/>
              <a:t>    correct /= size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f"Test</a:t>
            </a:r>
            <a:r>
              <a:rPr lang="en-US" altLang="zh-CN" dirty="0"/>
              <a:t> Error: \n Accuracy: {(100*correct):&gt;0.1f}%, Avg loss: {</a:t>
            </a:r>
            <a:r>
              <a:rPr lang="en-US" altLang="zh-CN" dirty="0" err="1"/>
              <a:t>test_loss</a:t>
            </a:r>
            <a:r>
              <a:rPr lang="en-US" altLang="zh-CN" dirty="0"/>
              <a:t>:&gt;8f} \n")</a:t>
            </a:r>
          </a:p>
          <a:p>
            <a:endParaRPr lang="en-US" altLang="zh-CN" dirty="0"/>
          </a:p>
          <a:p>
            <a:r>
              <a:rPr lang="en-US" altLang="zh-CN" dirty="0"/>
              <a:t>epochs = 5</a:t>
            </a:r>
          </a:p>
          <a:p>
            <a:r>
              <a:rPr lang="en-US" altLang="zh-CN" dirty="0"/>
              <a:t>for t in range(epochs):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f"Epoch</a:t>
            </a:r>
            <a:r>
              <a:rPr lang="en-US" altLang="zh-CN" dirty="0"/>
              <a:t> {t+1}\n-------------------------------")</a:t>
            </a:r>
          </a:p>
          <a:p>
            <a:r>
              <a:rPr lang="en-US" altLang="zh-CN" dirty="0"/>
              <a:t>    train(</a:t>
            </a:r>
            <a:r>
              <a:rPr lang="en-US" altLang="zh-CN" dirty="0" err="1"/>
              <a:t>train_dataloader</a:t>
            </a:r>
            <a:r>
              <a:rPr lang="en-US" altLang="zh-CN" dirty="0"/>
              <a:t>, model, </a:t>
            </a:r>
            <a:r>
              <a:rPr lang="en-US" altLang="zh-CN" dirty="0" err="1"/>
              <a:t>loss_fn</a:t>
            </a:r>
            <a:r>
              <a:rPr lang="en-US" altLang="zh-CN" dirty="0"/>
              <a:t>, optimizer)</a:t>
            </a:r>
          </a:p>
          <a:p>
            <a:r>
              <a:rPr lang="en-US" altLang="zh-CN" dirty="0"/>
              <a:t>    test(</a:t>
            </a:r>
            <a:r>
              <a:rPr lang="en-US" altLang="zh-CN" dirty="0" err="1"/>
              <a:t>test_dataloader</a:t>
            </a:r>
            <a:r>
              <a:rPr lang="en-US" altLang="zh-CN" dirty="0"/>
              <a:t>, model)</a:t>
            </a:r>
          </a:p>
          <a:p>
            <a:r>
              <a:rPr lang="en-US" altLang="zh-CN" dirty="0"/>
              <a:t>print("Done!")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44C21A-5FF9-49B7-B5F1-5E727C39CBB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A4345BBD-6159-40E0-BB0E-2347C079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47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4275DCF3-FE16-40BC-808F-011AF96E7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29" y="2132856"/>
            <a:ext cx="2574859" cy="141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2">
            <a:extLst>
              <a:ext uri="{FF2B5EF4-FFF2-40B4-BE49-F238E27FC236}">
                <a16:creationId xmlns:a16="http://schemas.microsoft.com/office/drawing/2014/main" id="{8716937E-8070-4D47-8BF7-D978C237885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5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5867CD-3BE5-45FB-AD4C-D9F1E122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53292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f()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04B3D9-2D90-42F5-B1D8-446B34BA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487" y="1124744"/>
            <a:ext cx="1978449" cy="70788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299ED17-067C-4185-A2A9-E986216076A3}"/>
              </a:ext>
            </a:extLst>
          </p:cNvPr>
          <p:cNvSpPr txBox="1"/>
          <p:nvPr/>
        </p:nvSpPr>
        <p:spPr>
          <a:xfrm>
            <a:off x="395536" y="1124744"/>
            <a:ext cx="2447925" cy="544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Sigmoid: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Tanh: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Softplus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Leaky-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0" name="Picture 4" descr="LR为什么用sigmoid函数?这个函数有什么优点和缺点？为什么不用其他函数？ - 知乎">
            <a:extLst>
              <a:ext uri="{FF2B5EF4-FFF2-40B4-BE49-F238E27FC236}">
                <a16:creationId xmlns:a16="http://schemas.microsoft.com/office/drawing/2014/main" id="{AC72D8E7-401A-42C4-A842-26AD262AF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39" y="659904"/>
            <a:ext cx="2317440" cy="154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495F14-E1DB-4410-BEAD-002EB58E1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0009" y="2204864"/>
            <a:ext cx="2847975" cy="7810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8A259BB-337A-4583-BA00-B6915557A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0019" y="3358148"/>
            <a:ext cx="2447925" cy="457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71C814-6CF2-4C1B-A7CD-B86CD834EB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832" y="5457031"/>
            <a:ext cx="2314575" cy="552450"/>
          </a:xfrm>
          <a:prstGeom prst="rect">
            <a:avLst/>
          </a:prstGeom>
        </p:spPr>
      </p:pic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DCA71318-2AC0-47B6-BBA5-4AEF284F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85184"/>
            <a:ext cx="2439503" cy="15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灯片编号占位符 2">
            <a:extLst>
              <a:ext uri="{FF2B5EF4-FFF2-40B4-BE49-F238E27FC236}">
                <a16:creationId xmlns:a16="http://schemas.microsoft.com/office/drawing/2014/main" id="{95F0E491-0B53-4749-9D6D-2DB7CABC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5</a:t>
            </a:fld>
            <a:endParaRPr lang="es-ES" altLang="zh-CN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66F280-6075-40AC-9B29-5943163D9C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7664" y="4187582"/>
            <a:ext cx="2847975" cy="451427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5F7A859-C03C-4EC2-9D56-408CDECE5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229" y="3455853"/>
            <a:ext cx="2221348" cy="15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32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23278B80-7D1A-4530-96EC-C0D4F8E817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0868" y="4269107"/>
              <a:ext cx="3628264" cy="1409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266">
                      <a:extLst>
                        <a:ext uri="{9D8B030D-6E8A-4147-A177-3AD203B41FA5}">
                          <a16:colId xmlns:a16="http://schemas.microsoft.com/office/drawing/2014/main" val="2792052435"/>
                        </a:ext>
                      </a:extLst>
                    </a:gridCol>
                    <a:gridCol w="325707">
                      <a:extLst>
                        <a:ext uri="{9D8B030D-6E8A-4147-A177-3AD203B41FA5}">
                          <a16:colId xmlns:a16="http://schemas.microsoft.com/office/drawing/2014/main" val="558407980"/>
                        </a:ext>
                      </a:extLst>
                    </a:gridCol>
                    <a:gridCol w="2708291">
                      <a:extLst>
                        <a:ext uri="{9D8B030D-6E8A-4147-A177-3AD203B41FA5}">
                          <a16:colId xmlns:a16="http://schemas.microsoft.com/office/drawing/2014/main" val="352344917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19607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(20×0+20×0−30)≈0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4693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(20×0+20×1−30)≈0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99033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(20×1+20×0−30)≈0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36035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(20×1+20×1−30)≈1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401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23278B80-7D1A-4530-96EC-C0D4F8E817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0868" y="4269107"/>
              <a:ext cx="3628264" cy="1409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266">
                      <a:extLst>
                        <a:ext uri="{9D8B030D-6E8A-4147-A177-3AD203B41FA5}">
                          <a16:colId xmlns:a16="http://schemas.microsoft.com/office/drawing/2014/main" val="2792052435"/>
                        </a:ext>
                      </a:extLst>
                    </a:gridCol>
                    <a:gridCol w="325707">
                      <a:extLst>
                        <a:ext uri="{9D8B030D-6E8A-4147-A177-3AD203B41FA5}">
                          <a16:colId xmlns:a16="http://schemas.microsoft.com/office/drawing/2014/main" val="558407980"/>
                        </a:ext>
                      </a:extLst>
                    </a:gridCol>
                    <a:gridCol w="2708291">
                      <a:extLst>
                        <a:ext uri="{9D8B030D-6E8A-4147-A177-3AD203B41FA5}">
                          <a16:colId xmlns:a16="http://schemas.microsoft.com/office/drawing/2014/main" val="352344917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933" t="-8696" r="-225" b="-4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196071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933" t="-106383" r="-225" b="-3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69385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933" t="-210870" r="-225" b="-22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9033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933" t="-304255" r="-225" b="-121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236035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933" t="-413043" r="-225" b="-2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40196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E984E8DC-CB75-4A91-9CFB-B07EB8E214C9}"/>
              </a:ext>
            </a:extLst>
          </p:cNvPr>
          <p:cNvGrpSpPr/>
          <p:nvPr/>
        </p:nvGrpSpPr>
        <p:grpSpPr>
          <a:xfrm>
            <a:off x="1644059" y="2917639"/>
            <a:ext cx="2145695" cy="1146914"/>
            <a:chOff x="1185781" y="2239720"/>
            <a:chExt cx="2860926" cy="1529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D0FF197A-0058-448C-8B63-E0FAFA50A88C}"/>
                    </a:ext>
                  </a:extLst>
                </p:cNvPr>
                <p:cNvSpPr/>
                <p:nvPr/>
              </p:nvSpPr>
              <p:spPr>
                <a:xfrm>
                  <a:off x="1185781" y="2239720"/>
                  <a:ext cx="522515" cy="52251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D0FF197A-0058-448C-8B63-E0FAFA50A8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781" y="2239720"/>
                  <a:ext cx="522515" cy="52251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B007DC5B-5970-47A3-8CFF-9616DB3B1434}"/>
                    </a:ext>
                  </a:extLst>
                </p:cNvPr>
                <p:cNvSpPr/>
                <p:nvPr/>
              </p:nvSpPr>
              <p:spPr>
                <a:xfrm>
                  <a:off x="1185781" y="3246424"/>
                  <a:ext cx="522515" cy="52251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B007DC5B-5970-47A3-8CFF-9616DB3B1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781" y="3246424"/>
                  <a:ext cx="522515" cy="52251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75300F73-36C6-4729-B092-BD0930599737}"/>
                    </a:ext>
                  </a:extLst>
                </p:cNvPr>
                <p:cNvSpPr/>
                <p:nvPr/>
              </p:nvSpPr>
              <p:spPr>
                <a:xfrm>
                  <a:off x="2370768" y="2711320"/>
                  <a:ext cx="522515" cy="52251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75300F73-36C6-4729-B092-BD09305997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768" y="2711320"/>
                  <a:ext cx="522515" cy="522515"/>
                </a:xfrm>
                <a:prstGeom prst="ellipse">
                  <a:avLst/>
                </a:prstGeom>
                <a:blipFill>
                  <a:blip r:embed="rId5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743A4FD-9FDE-4B69-A4DC-F9BF26137304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1708296" y="3010772"/>
              <a:ext cx="662472" cy="496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70A6AEE-03B4-4146-8A82-31AB1D9253AA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08296" y="2500978"/>
              <a:ext cx="662471" cy="497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217D9CA-0181-493C-AF53-DEAE9375805D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2893283" y="2972577"/>
              <a:ext cx="7651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F2788D1-5E4B-40F1-96CC-01E3E5BBF8EF}"/>
                    </a:ext>
                  </a:extLst>
                </p:cNvPr>
                <p:cNvSpPr txBox="1"/>
                <p:nvPr/>
              </p:nvSpPr>
              <p:spPr>
                <a:xfrm>
                  <a:off x="3658395" y="2787911"/>
                  <a:ext cx="38831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F2788D1-5E4B-40F1-96CC-01E3E5BBF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395" y="2787911"/>
                  <a:ext cx="388312" cy="492443"/>
                </a:xfrm>
                <a:prstGeom prst="rect">
                  <a:avLst/>
                </a:prstGeom>
                <a:blipFill>
                  <a:blip r:embed="rId6"/>
                  <a:stretch>
                    <a:fillRect r="-4167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3D496E8-FB4A-4511-9FC9-823C750D30B5}"/>
                    </a:ext>
                  </a:extLst>
                </p:cNvPr>
                <p:cNvSpPr txBox="1"/>
                <p:nvPr/>
              </p:nvSpPr>
              <p:spPr>
                <a:xfrm>
                  <a:off x="1816882" y="2356289"/>
                  <a:ext cx="67368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3D496E8-FB4A-4511-9FC9-823C750D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882" y="2356289"/>
                  <a:ext cx="673689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DF5C170-DCBD-4F2A-8014-CB4677DAF7B4}"/>
                    </a:ext>
                  </a:extLst>
                </p:cNvPr>
                <p:cNvSpPr txBox="1"/>
                <p:nvPr/>
              </p:nvSpPr>
              <p:spPr>
                <a:xfrm>
                  <a:off x="1816882" y="3004330"/>
                  <a:ext cx="67368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DF5C170-DCBD-4F2A-8014-CB4677DAF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882" y="3004330"/>
                  <a:ext cx="673689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E280E-FBD2-42A9-8275-931E69FDBC85}"/>
                  </a:ext>
                </a:extLst>
              </p:cNvPr>
              <p:cNvSpPr txBox="1"/>
              <p:nvPr/>
            </p:nvSpPr>
            <p:spPr>
              <a:xfrm>
                <a:off x="810868" y="2260862"/>
                <a:ext cx="18325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𝑨𝑵𝑫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E280E-FBD2-42A9-8275-931E69FD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68" y="2260862"/>
                <a:ext cx="1832553" cy="646331"/>
              </a:xfrm>
              <a:prstGeom prst="rect">
                <a:avLst/>
              </a:prstGeom>
              <a:blipFill>
                <a:blip r:embed="rId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7B2F1BD-8328-41A2-B087-46E1FA1D9464}"/>
                  </a:ext>
                </a:extLst>
              </p:cNvPr>
              <p:cNvSpPr txBox="1"/>
              <p:nvPr/>
            </p:nvSpPr>
            <p:spPr>
              <a:xfrm>
                <a:off x="5071888" y="2260862"/>
                <a:ext cx="16907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𝑶𝑹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7B2F1BD-8328-41A2-B087-46E1FA1D9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88" y="2260862"/>
                <a:ext cx="1690719" cy="646331"/>
              </a:xfrm>
              <a:prstGeom prst="rect">
                <a:avLst/>
              </a:prstGeom>
              <a:blipFill>
                <a:blip r:embed="rId1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3348B7E6-8922-451A-B999-F424573D001A}"/>
              </a:ext>
            </a:extLst>
          </p:cNvPr>
          <p:cNvGrpSpPr/>
          <p:nvPr/>
        </p:nvGrpSpPr>
        <p:grpSpPr>
          <a:xfrm>
            <a:off x="5861165" y="2868282"/>
            <a:ext cx="2145695" cy="1146914"/>
            <a:chOff x="1185781" y="2239720"/>
            <a:chExt cx="2860926" cy="1529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69C07B34-5F02-43C5-801B-30CC683AC5F2}"/>
                    </a:ext>
                  </a:extLst>
                </p:cNvPr>
                <p:cNvSpPr/>
                <p:nvPr/>
              </p:nvSpPr>
              <p:spPr>
                <a:xfrm>
                  <a:off x="1185781" y="2239720"/>
                  <a:ext cx="522515" cy="52251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69C07B34-5F02-43C5-801B-30CC683AC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781" y="2239720"/>
                  <a:ext cx="522515" cy="52251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6893961-7DA1-468A-A974-FCE2141533FC}"/>
                    </a:ext>
                  </a:extLst>
                </p:cNvPr>
                <p:cNvSpPr/>
                <p:nvPr/>
              </p:nvSpPr>
              <p:spPr>
                <a:xfrm>
                  <a:off x="1185781" y="3246424"/>
                  <a:ext cx="522515" cy="52251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6893961-7DA1-468A-A974-FCE214153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781" y="3246424"/>
                  <a:ext cx="522515" cy="52251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16443AB6-F8F4-4EFF-B535-1D7A136B8ECC}"/>
                    </a:ext>
                  </a:extLst>
                </p:cNvPr>
                <p:cNvSpPr/>
                <p:nvPr/>
              </p:nvSpPr>
              <p:spPr>
                <a:xfrm>
                  <a:off x="2370768" y="2711320"/>
                  <a:ext cx="522515" cy="52251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16443AB6-F8F4-4EFF-B535-1D7A136B8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768" y="2711320"/>
                  <a:ext cx="522515" cy="522515"/>
                </a:xfrm>
                <a:prstGeom prst="ellipse">
                  <a:avLst/>
                </a:prstGeom>
                <a:blipFill>
                  <a:blip r:embed="rId13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7A2259B-B760-4CF8-A83E-7A396431D249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 flipV="1">
              <a:off x="1708296" y="3010772"/>
              <a:ext cx="662472" cy="496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0E3065A3-9E1F-4D61-91EF-C1D89E2D0FE5}"/>
                </a:ext>
              </a:extLst>
            </p:cNvPr>
            <p:cNvCxnSpPr>
              <a:stCxn id="36" idx="6"/>
            </p:cNvCxnSpPr>
            <p:nvPr/>
          </p:nvCxnSpPr>
          <p:spPr>
            <a:xfrm>
              <a:off x="1708296" y="2500978"/>
              <a:ext cx="662471" cy="497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898DD12-E95D-4D40-B2BC-3AA3D1FD155B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 flipV="1">
              <a:off x="2893283" y="2972577"/>
              <a:ext cx="7651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2DA326F-E6D2-4A52-A413-6D79A99B706B}"/>
                    </a:ext>
                  </a:extLst>
                </p:cNvPr>
                <p:cNvSpPr txBox="1"/>
                <p:nvPr/>
              </p:nvSpPr>
              <p:spPr>
                <a:xfrm>
                  <a:off x="3658395" y="2787911"/>
                  <a:ext cx="38831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2DA326F-E6D2-4A52-A413-6D79A99B7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395" y="2787911"/>
                  <a:ext cx="388312" cy="492443"/>
                </a:xfrm>
                <a:prstGeom prst="rect">
                  <a:avLst/>
                </a:prstGeom>
                <a:blipFill>
                  <a:blip r:embed="rId14"/>
                  <a:stretch>
                    <a:fillRect r="-6383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1E6A495-63B4-46B0-943C-51CFFC1A2883}"/>
                    </a:ext>
                  </a:extLst>
                </p:cNvPr>
                <p:cNvSpPr txBox="1"/>
                <p:nvPr/>
              </p:nvSpPr>
              <p:spPr>
                <a:xfrm>
                  <a:off x="1816882" y="2356289"/>
                  <a:ext cx="67368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1E6A495-63B4-46B0-943C-51CFFC1A2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882" y="2356289"/>
                  <a:ext cx="673689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5816E1E-C654-4782-B13F-63A1D99C16CC}"/>
                    </a:ext>
                  </a:extLst>
                </p:cNvPr>
                <p:cNvSpPr txBox="1"/>
                <p:nvPr/>
              </p:nvSpPr>
              <p:spPr>
                <a:xfrm>
                  <a:off x="1816882" y="3004330"/>
                  <a:ext cx="67368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5816E1E-C654-4782-B13F-63A1D99C1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882" y="3004330"/>
                  <a:ext cx="673689" cy="4924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表格 46">
                <a:extLst>
                  <a:ext uri="{FF2B5EF4-FFF2-40B4-BE49-F238E27FC236}">
                    <a16:creationId xmlns:a16="http://schemas.microsoft.com/office/drawing/2014/main" id="{291381B7-CB97-4B42-A8E2-29AFFBBC3A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71887" y="4269107"/>
              <a:ext cx="3628264" cy="1409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266">
                      <a:extLst>
                        <a:ext uri="{9D8B030D-6E8A-4147-A177-3AD203B41FA5}">
                          <a16:colId xmlns:a16="http://schemas.microsoft.com/office/drawing/2014/main" val="2792052435"/>
                        </a:ext>
                      </a:extLst>
                    </a:gridCol>
                    <a:gridCol w="325707">
                      <a:extLst>
                        <a:ext uri="{9D8B030D-6E8A-4147-A177-3AD203B41FA5}">
                          <a16:colId xmlns:a16="http://schemas.microsoft.com/office/drawing/2014/main" val="558407980"/>
                        </a:ext>
                      </a:extLst>
                    </a:gridCol>
                    <a:gridCol w="2708291">
                      <a:extLst>
                        <a:ext uri="{9D8B030D-6E8A-4147-A177-3AD203B41FA5}">
                          <a16:colId xmlns:a16="http://schemas.microsoft.com/office/drawing/2014/main" val="352344917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196071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(20×0+20×0−10)≈0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46938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(20×0+20×1−10)≈1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99033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(20×1+20×0−10)≈1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36035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(20×1+20×1−10)≈1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401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表格 46">
                <a:extLst>
                  <a:ext uri="{FF2B5EF4-FFF2-40B4-BE49-F238E27FC236}">
                    <a16:creationId xmlns:a16="http://schemas.microsoft.com/office/drawing/2014/main" id="{291381B7-CB97-4B42-A8E2-29AFFBBC3A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71887" y="4269107"/>
              <a:ext cx="3628264" cy="1409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266">
                      <a:extLst>
                        <a:ext uri="{9D8B030D-6E8A-4147-A177-3AD203B41FA5}">
                          <a16:colId xmlns:a16="http://schemas.microsoft.com/office/drawing/2014/main" val="2792052435"/>
                        </a:ext>
                      </a:extLst>
                    </a:gridCol>
                    <a:gridCol w="325707">
                      <a:extLst>
                        <a:ext uri="{9D8B030D-6E8A-4147-A177-3AD203B41FA5}">
                          <a16:colId xmlns:a16="http://schemas.microsoft.com/office/drawing/2014/main" val="558407980"/>
                        </a:ext>
                      </a:extLst>
                    </a:gridCol>
                    <a:gridCol w="2708291">
                      <a:extLst>
                        <a:ext uri="{9D8B030D-6E8A-4147-A177-3AD203B41FA5}">
                          <a16:colId xmlns:a16="http://schemas.microsoft.com/office/drawing/2014/main" val="352344917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33933" t="-8696" r="-225" b="-4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196071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33933" t="-106383" r="-225" b="-319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69385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33933" t="-210870" r="-225" b="-22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9033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33933" t="-304255" r="-225" b="-121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236035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33933" t="-413043" r="-225" b="-2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40196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8" name="图片 47">
            <a:extLst>
              <a:ext uri="{FF2B5EF4-FFF2-40B4-BE49-F238E27FC236}">
                <a16:creationId xmlns:a16="http://schemas.microsoft.com/office/drawing/2014/main" id="{C50EF07D-F94D-4E28-9848-0B8FCFCD41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41267" y="764704"/>
            <a:ext cx="3157835" cy="14776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F7500D3-9EF2-42F7-862A-C964F3E79E42}"/>
              </a:ext>
            </a:extLst>
          </p:cNvPr>
          <p:cNvCxnSpPr/>
          <p:nvPr/>
        </p:nvCxnSpPr>
        <p:spPr>
          <a:xfrm>
            <a:off x="4752776" y="2393561"/>
            <a:ext cx="0" cy="33342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7F632F8-0528-4F5B-8ED8-730FF5A03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53292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人工神经元举例：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167D0E4-5866-4E6F-85C0-A40C0503D58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5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45" name="灯片编号占位符 2">
            <a:extLst>
              <a:ext uri="{FF2B5EF4-FFF2-40B4-BE49-F238E27FC236}">
                <a16:creationId xmlns:a16="http://schemas.microsoft.com/office/drawing/2014/main" id="{E8376D8D-DF12-47BC-AE9D-E813C7C6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6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8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716937E-8070-4D47-8BF7-D978C237885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5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5867CD-3BE5-45FB-AD4C-D9F1E122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53292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B6D141-05B1-463A-B083-FB71522B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796008"/>
            <a:ext cx="7143750" cy="3505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28CA4C-919A-4CC8-983A-4D0462587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497" y="5652560"/>
            <a:ext cx="4357006" cy="47556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D1C6DF6E-27CB-45F3-B29B-08418AF221DB}"/>
              </a:ext>
            </a:extLst>
          </p:cNvPr>
          <p:cNvSpPr/>
          <p:nvPr/>
        </p:nvSpPr>
        <p:spPr>
          <a:xfrm>
            <a:off x="3275856" y="1340768"/>
            <a:ext cx="1944216" cy="1512168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神经元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87C8AA28-7473-4503-9A2C-0B4780FD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7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8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716937E-8070-4D47-8BF7-D978C237885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5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5867CD-3BE5-45FB-AD4C-D9F1E122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53292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28CA4C-919A-4CC8-983A-4D0462587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942183"/>
            <a:ext cx="4357006" cy="475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D2AD5A5-42DC-4A08-953A-E3F7BBCDA61A}"/>
                  </a:ext>
                </a:extLst>
              </p:cNvPr>
              <p:cNvSpPr txBox="1"/>
              <p:nvPr/>
            </p:nvSpPr>
            <p:spPr>
              <a:xfrm>
                <a:off x="73598" y="1700808"/>
                <a:ext cx="8818882" cy="2655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latin typeface="+mj-lt"/>
                  </a:rPr>
                  <a:t> </a:t>
                </a:r>
                <a:r>
                  <a:rPr lang="zh-CN" altLang="en-US" sz="2400" dirty="0">
                    <a:latin typeface="+mj-lt"/>
                  </a:rPr>
                  <a:t>输入数据的维度，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输出数据的维度。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上式也可以写作：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D2AD5A5-42DC-4A08-953A-E3F7BBCDA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8" y="1700808"/>
                <a:ext cx="8818882" cy="2655279"/>
              </a:xfrm>
              <a:prstGeom prst="rect">
                <a:avLst/>
              </a:prstGeom>
              <a:blipFill>
                <a:blip r:embed="rId4"/>
                <a:stretch>
                  <a:fillRect b="-4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39CB54C-620C-4E7E-A279-AF2F91D87DBE}"/>
                  </a:ext>
                </a:extLst>
              </p:cNvPr>
              <p:cNvSpPr txBox="1"/>
              <p:nvPr/>
            </p:nvSpPr>
            <p:spPr>
              <a:xfrm>
                <a:off x="2104826" y="5256266"/>
                <a:ext cx="4679576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39CB54C-620C-4E7E-A279-AF2F91D87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26" y="5256266"/>
                <a:ext cx="4679576" cy="4769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7D42B4D0-262A-4D6B-9296-768AF9F5C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4252603"/>
            <a:ext cx="4518291" cy="684428"/>
          </a:xfrm>
          <a:prstGeom prst="rect">
            <a:avLst/>
          </a:prstGeom>
        </p:spPr>
      </p:pic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A9029A0-B5E1-452E-9642-61B665FA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8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7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716937E-8070-4D47-8BF7-D978C237885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5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5867CD-3BE5-45FB-AD4C-D9F1E122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90"/>
            <a:ext cx="53292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人工神经网络：</a:t>
            </a:r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C2D48FC4-7C16-472B-98D6-C5292B3014A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93589"/>
            <a:ext cx="3990045" cy="27236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6763D41-6907-4B3C-9C00-9D288F2D6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945" y="933731"/>
            <a:ext cx="4428942" cy="4443321"/>
          </a:xfrm>
          <a:prstGeom prst="rect">
            <a:avLst/>
          </a:prstGeom>
        </p:spPr>
      </p:pic>
      <p:sp>
        <p:nvSpPr>
          <p:cNvPr id="13" name="文本框 7">
            <a:extLst>
              <a:ext uri="{FF2B5EF4-FFF2-40B4-BE49-F238E27FC236}">
                <a16:creationId xmlns:a16="http://schemas.microsoft.com/office/drawing/2014/main" id="{E6C67BAB-1E8B-4622-9657-38229FEF4070}"/>
              </a:ext>
            </a:extLst>
          </p:cNvPr>
          <p:cNvSpPr txBox="1"/>
          <p:nvPr/>
        </p:nvSpPr>
        <p:spPr>
          <a:xfrm>
            <a:off x="1650789" y="5002003"/>
            <a:ext cx="90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二分类</a:t>
            </a: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6EEFB176-DA75-4D68-95D4-1CEA4CCBE97B}"/>
              </a:ext>
            </a:extLst>
          </p:cNvPr>
          <p:cNvSpPr txBox="1"/>
          <p:nvPr/>
        </p:nvSpPr>
        <p:spPr>
          <a:xfrm>
            <a:off x="6588224" y="5371335"/>
            <a:ext cx="116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多分类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4B5AA35-6FE5-4794-AB34-393F73656E6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93027" y="6597650"/>
            <a:ext cx="1450975" cy="260350"/>
          </a:xfrm>
          <a:prstGeom prst="rect">
            <a:avLst/>
          </a:prstGeom>
          <a:solidFill>
            <a:srgbClr val="02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5A3BF4DE-C5C7-4550-BC49-985E7674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567055"/>
            <a:ext cx="1043608" cy="290945"/>
          </a:xfrm>
        </p:spPr>
        <p:txBody>
          <a:bodyPr/>
          <a:lstStyle/>
          <a:p>
            <a:pPr algn="ctr">
              <a:defRPr/>
            </a:pPr>
            <a:fld id="{0E99203F-9587-474B-BF24-1F23E39895CC}" type="slidenum">
              <a:rPr lang="es-ES" altLang="zh-CN" smtClean="0">
                <a:solidFill>
                  <a:schemeClr val="bg1"/>
                </a:solidFill>
              </a:rPr>
              <a:pPr algn="ctr">
                <a:defRPr/>
              </a:pPr>
              <a:t>9</a:t>
            </a:fld>
            <a:endParaRPr lang="es-E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2209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17523</TotalTime>
  <Words>4746</Words>
  <Application>Microsoft Office PowerPoint</Application>
  <PresentationFormat>全屏显示(4:3)</PresentationFormat>
  <Paragraphs>700</Paragraphs>
  <Slides>47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-apple-system</vt:lpstr>
      <vt:lpstr>等线</vt:lpstr>
      <vt:lpstr>华文仿宋</vt:lpstr>
      <vt:lpstr>微软雅黑</vt:lpstr>
      <vt:lpstr>Arial</vt:lpstr>
      <vt:lpstr>Cambria</vt:lpstr>
      <vt:lpstr>Cambria Math</vt:lpstr>
      <vt:lpstr>Wingdings</vt:lpstr>
      <vt:lpstr>Diseño predeterminado</vt:lpstr>
      <vt:lpstr>数据挖掘导论 Introduction to Data Mining  第三章：分类问题b</vt:lpstr>
      <vt:lpstr>目标：</vt:lpstr>
      <vt:lpstr>生物神经元：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样例1： NN-numpy</vt:lpstr>
      <vt:lpstr>样例1： NN-numpy</vt:lpstr>
      <vt:lpstr>样例1： NN-numpy</vt:lpstr>
      <vt:lpstr>样例2：NN-tensor</vt:lpstr>
      <vt:lpstr>样例2： NN-tensor</vt:lpstr>
      <vt:lpstr>样例3： NN-autograd</vt:lpstr>
      <vt:lpstr>样例3：NN-autograd</vt:lpstr>
      <vt:lpstr>样例4：NN-autograd+通用化表示</vt:lpstr>
      <vt:lpstr>样例4： NN-autograd+通用化表示</vt:lpstr>
      <vt:lpstr>样例5：NN-optimizer+通用化表示</vt:lpstr>
      <vt:lpstr>样例5： NN-optimizer+通用化表示</vt:lpstr>
      <vt:lpstr>样例6：NN-时装分类</vt:lpstr>
      <vt:lpstr>样例6：NN-时装分类</vt:lpstr>
      <vt:lpstr>样例6： NN-时装分类</vt:lpstr>
      <vt:lpstr>样例6： NN-时装分类</vt:lpstr>
      <vt:lpstr>样例6： NN-时装分类</vt:lpstr>
      <vt:lpstr>样例6： NN-时装分类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dfu</cp:lastModifiedBy>
  <cp:revision>1130</cp:revision>
  <dcterms:created xsi:type="dcterms:W3CDTF">2010-05-23T14:28:12Z</dcterms:created>
  <dcterms:modified xsi:type="dcterms:W3CDTF">2021-11-12T02:10:53Z</dcterms:modified>
</cp:coreProperties>
</file>