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715" r:id="rId2"/>
    <p:sldId id="264" r:id="rId3"/>
    <p:sldId id="687" r:id="rId4"/>
    <p:sldId id="688" r:id="rId5"/>
    <p:sldId id="689" r:id="rId6"/>
    <p:sldId id="690" r:id="rId7"/>
    <p:sldId id="691" r:id="rId8"/>
    <p:sldId id="692" r:id="rId9"/>
    <p:sldId id="693" r:id="rId10"/>
    <p:sldId id="716" r:id="rId11"/>
    <p:sldId id="694" r:id="rId12"/>
    <p:sldId id="695" r:id="rId13"/>
    <p:sldId id="717" r:id="rId14"/>
    <p:sldId id="702" r:id="rId15"/>
    <p:sldId id="703" r:id="rId16"/>
    <p:sldId id="704" r:id="rId17"/>
    <p:sldId id="705" r:id="rId18"/>
    <p:sldId id="713" r:id="rId19"/>
    <p:sldId id="706" r:id="rId20"/>
    <p:sldId id="707" r:id="rId21"/>
    <p:sldId id="708" r:id="rId22"/>
    <p:sldId id="709" r:id="rId23"/>
    <p:sldId id="710" r:id="rId24"/>
    <p:sldId id="711" r:id="rId25"/>
    <p:sldId id="712" r:id="rId26"/>
    <p:sldId id="714" r:id="rId27"/>
    <p:sldId id="718" r:id="rId28"/>
    <p:sldId id="719" r:id="rId29"/>
    <p:sldId id="720" r:id="rId30"/>
    <p:sldId id="721" r:id="rId31"/>
    <p:sldId id="722" r:id="rId32"/>
    <p:sldId id="723" r:id="rId33"/>
    <p:sldId id="724" r:id="rId34"/>
    <p:sldId id="725" r:id="rId3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CDA4EC9D-CC09-474B-B511-F38E29A54C77}">
          <p14:sldIdLst>
            <p14:sldId id="715"/>
            <p14:sldId id="264"/>
            <p14:sldId id="687"/>
            <p14:sldId id="688"/>
            <p14:sldId id="689"/>
            <p14:sldId id="690"/>
            <p14:sldId id="691"/>
            <p14:sldId id="692"/>
            <p14:sldId id="693"/>
            <p14:sldId id="716"/>
            <p14:sldId id="694"/>
            <p14:sldId id="695"/>
            <p14:sldId id="717"/>
            <p14:sldId id="702"/>
            <p14:sldId id="703"/>
            <p14:sldId id="704"/>
            <p14:sldId id="705"/>
            <p14:sldId id="713"/>
            <p14:sldId id="706"/>
            <p14:sldId id="707"/>
            <p14:sldId id="708"/>
            <p14:sldId id="709"/>
            <p14:sldId id="710"/>
            <p14:sldId id="711"/>
            <p14:sldId id="712"/>
            <p14:sldId id="714"/>
          </p14:sldIdLst>
        </p14:section>
        <p14:section name="附录" id="{C12AF306-AFC5-4752-8E66-6FE99FDC7E19}">
          <p14:sldIdLst>
            <p14:sldId id="718"/>
            <p14:sldId id="719"/>
            <p14:sldId id="720"/>
            <p14:sldId id="721"/>
            <p14:sldId id="722"/>
            <p14:sldId id="723"/>
            <p14:sldId id="724"/>
            <p14:sldId id="7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fuog@hcu.me" initials="d" lastIdx="1" clrIdx="0">
    <p:extLst>
      <p:ext uri="{19B8F6BF-5375-455C-9EA6-DF929625EA0E}">
        <p15:presenceInfo xmlns:p15="http://schemas.microsoft.com/office/powerpoint/2012/main" userId="dfuog@hcu.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1D3"/>
    <a:srgbClr val="025198"/>
    <a:srgbClr val="013463"/>
    <a:srgbClr val="012647"/>
    <a:srgbClr val="422C16"/>
    <a:srgbClr val="0C788E"/>
    <a:srgbClr val="000099"/>
    <a:srgbClr val="1C1C1C"/>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3627" autoAdjust="0"/>
  </p:normalViewPr>
  <p:slideViewPr>
    <p:cSldViewPr>
      <p:cViewPr varScale="1">
        <p:scale>
          <a:sx n="83" d="100"/>
          <a:sy n="83" d="100"/>
        </p:scale>
        <p:origin x="191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1E866A-E292-41D9-A23D-A89056175B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13246B6C-286B-4778-AE18-B2DC2345844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C5DCF687-EB0F-4684-9467-EA9B1A511B76}" type="datetimeFigureOut">
              <a:rPr lang="zh-CN" altLang="en-US"/>
              <a:pPr>
                <a:defRPr/>
              </a:pPr>
              <a:t>2021/11/26</a:t>
            </a:fld>
            <a:endParaRPr lang="zh-CN" altLang="en-US"/>
          </a:p>
        </p:txBody>
      </p:sp>
      <p:sp>
        <p:nvSpPr>
          <p:cNvPr id="4" name="幻灯片图像占位符 3">
            <a:extLst>
              <a:ext uri="{FF2B5EF4-FFF2-40B4-BE49-F238E27FC236}">
                <a16:creationId xmlns:a16="http://schemas.microsoft.com/office/drawing/2014/main" id="{4C38CDFF-AE0A-49FD-A14A-F9BAEE2F696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B5F334D-9187-4D0D-AB67-8BD3BA42F6F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CEBF13F3-3ECA-49B8-9DB1-77AFA0F8BF4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BEF0247F-D406-4272-8746-C7A4D2963B6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0A519B69-46DF-43D5-BF8F-7F21CCB74A6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37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A519B69-46DF-43D5-BF8F-7F21CCB74A61}" type="slidenum">
              <a:rPr lang="zh-CN" altLang="en-US" smtClean="0"/>
              <a:pPr>
                <a:defRPr/>
              </a:pPr>
              <a:t>1</a:t>
            </a:fld>
            <a:endParaRPr lang="zh-CN" altLang="en-US"/>
          </a:p>
        </p:txBody>
      </p:sp>
    </p:spTree>
    <p:extLst>
      <p:ext uri="{BB962C8B-B14F-4D97-AF65-F5344CB8AC3E}">
        <p14:creationId xmlns:p14="http://schemas.microsoft.com/office/powerpoint/2010/main" val="1883900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A519B69-46DF-43D5-BF8F-7F21CCB74A61}" type="slidenum">
              <a:rPr lang="zh-CN" altLang="en-US" smtClean="0"/>
              <a:pPr>
                <a:defRPr/>
              </a:pPr>
              <a:t>2</a:t>
            </a:fld>
            <a:endParaRPr lang="zh-CN" altLang="en-US"/>
          </a:p>
        </p:txBody>
      </p:sp>
    </p:spTree>
    <p:extLst>
      <p:ext uri="{BB962C8B-B14F-4D97-AF65-F5344CB8AC3E}">
        <p14:creationId xmlns:p14="http://schemas.microsoft.com/office/powerpoint/2010/main" val="281393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A519B69-46DF-43D5-BF8F-7F21CCB74A61}" type="slidenum">
              <a:rPr lang="zh-CN" altLang="en-US" smtClean="0"/>
              <a:pPr>
                <a:defRPr/>
              </a:pPr>
              <a:t>22</a:t>
            </a:fld>
            <a:endParaRPr lang="zh-CN" altLang="en-US"/>
          </a:p>
        </p:txBody>
      </p:sp>
    </p:spTree>
    <p:extLst>
      <p:ext uri="{BB962C8B-B14F-4D97-AF65-F5344CB8AC3E}">
        <p14:creationId xmlns:p14="http://schemas.microsoft.com/office/powerpoint/2010/main" val="50172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A28FA3E1-7F9C-434D-A325-39CF3DF28159}"/>
              </a:ext>
            </a:extLst>
          </p:cNvPr>
          <p:cNvSpPr>
            <a:spLocks noGrp="1" noChangeArrowheads="1"/>
          </p:cNvSpPr>
          <p:nvPr>
            <p:ph type="dt" sz="half" idx="10"/>
          </p:nvPr>
        </p:nvSpPr>
        <p:spPr>
          <a:ln/>
        </p:spPr>
        <p:txBody>
          <a:bodyPr/>
          <a:lstStyle>
            <a:lvl1pPr>
              <a:defRPr/>
            </a:lvl1pPr>
          </a:lstStyle>
          <a:p>
            <a:pPr>
              <a:defRPr/>
            </a:pPr>
            <a:endParaRPr lang="es-ES" altLang="zh-CN"/>
          </a:p>
        </p:txBody>
      </p:sp>
      <p:sp>
        <p:nvSpPr>
          <p:cNvPr id="5" name="Rectangle 5">
            <a:extLst>
              <a:ext uri="{FF2B5EF4-FFF2-40B4-BE49-F238E27FC236}">
                <a16:creationId xmlns:a16="http://schemas.microsoft.com/office/drawing/2014/main" id="{1F080003-649F-4716-8B4D-13BD8F74BAD2}"/>
              </a:ext>
            </a:extLst>
          </p:cNvPr>
          <p:cNvSpPr>
            <a:spLocks noGrp="1" noChangeArrowheads="1"/>
          </p:cNvSpPr>
          <p:nvPr>
            <p:ph type="ftr" sz="quarter" idx="11"/>
          </p:nvPr>
        </p:nvSpPr>
        <p:spPr>
          <a:ln/>
        </p:spPr>
        <p:txBody>
          <a:bodyPr/>
          <a:lstStyle>
            <a:lvl1pPr>
              <a:defRPr/>
            </a:lvl1pPr>
          </a:lstStyle>
          <a:p>
            <a:pPr>
              <a:defRPr/>
            </a:pPr>
            <a:endParaRPr lang="es-ES" altLang="zh-CN"/>
          </a:p>
        </p:txBody>
      </p:sp>
      <p:sp>
        <p:nvSpPr>
          <p:cNvPr id="6" name="Rectangle 6">
            <a:extLst>
              <a:ext uri="{FF2B5EF4-FFF2-40B4-BE49-F238E27FC236}">
                <a16:creationId xmlns:a16="http://schemas.microsoft.com/office/drawing/2014/main" id="{E87ACCF6-B473-4A01-B9C6-498E003585C7}"/>
              </a:ext>
            </a:extLst>
          </p:cNvPr>
          <p:cNvSpPr>
            <a:spLocks noGrp="1" noChangeArrowheads="1"/>
          </p:cNvSpPr>
          <p:nvPr>
            <p:ph type="sldNum" sz="quarter" idx="12"/>
          </p:nvPr>
        </p:nvSpPr>
        <p:spPr>
          <a:ln/>
        </p:spPr>
        <p:txBody>
          <a:bodyPr/>
          <a:lstStyle>
            <a:lvl1pPr>
              <a:defRPr/>
            </a:lvl1pPr>
          </a:lstStyle>
          <a:p>
            <a:pPr>
              <a:defRPr/>
            </a:pPr>
            <a:fld id="{0E99203F-9587-474B-BF24-1F23E39895CC}" type="slidenum">
              <a:rPr lang="es-ES" altLang="zh-CN"/>
              <a:pPr>
                <a:defRPr/>
              </a:pPr>
              <a:t>‹#›</a:t>
            </a:fld>
            <a:endParaRPr lang="es-ES" altLang="zh-CN"/>
          </a:p>
        </p:txBody>
      </p:sp>
    </p:spTree>
    <p:extLst>
      <p:ext uri="{BB962C8B-B14F-4D97-AF65-F5344CB8AC3E}">
        <p14:creationId xmlns:p14="http://schemas.microsoft.com/office/powerpoint/2010/main" val="40676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908C012-4C03-4BD5-A5F6-5D07E441C2A8}"/>
              </a:ext>
            </a:extLst>
          </p:cNvPr>
          <p:cNvSpPr>
            <a:spLocks noGrp="1" noChangeArrowheads="1"/>
          </p:cNvSpPr>
          <p:nvPr>
            <p:ph type="dt" sz="half" idx="10"/>
          </p:nvPr>
        </p:nvSpPr>
        <p:spPr>
          <a:ln/>
        </p:spPr>
        <p:txBody>
          <a:bodyPr/>
          <a:lstStyle>
            <a:lvl1pPr>
              <a:defRPr/>
            </a:lvl1pPr>
          </a:lstStyle>
          <a:p>
            <a:pPr>
              <a:defRPr/>
            </a:pPr>
            <a:endParaRPr lang="es-ES" altLang="zh-CN"/>
          </a:p>
        </p:txBody>
      </p:sp>
      <p:sp>
        <p:nvSpPr>
          <p:cNvPr id="5" name="Rectangle 5">
            <a:extLst>
              <a:ext uri="{FF2B5EF4-FFF2-40B4-BE49-F238E27FC236}">
                <a16:creationId xmlns:a16="http://schemas.microsoft.com/office/drawing/2014/main" id="{768EEF72-81AA-4FC1-80E3-A3889896A8D6}"/>
              </a:ext>
            </a:extLst>
          </p:cNvPr>
          <p:cNvSpPr>
            <a:spLocks noGrp="1" noChangeArrowheads="1"/>
          </p:cNvSpPr>
          <p:nvPr>
            <p:ph type="ftr" sz="quarter" idx="11"/>
          </p:nvPr>
        </p:nvSpPr>
        <p:spPr>
          <a:ln/>
        </p:spPr>
        <p:txBody>
          <a:bodyPr/>
          <a:lstStyle>
            <a:lvl1pPr>
              <a:defRPr/>
            </a:lvl1pPr>
          </a:lstStyle>
          <a:p>
            <a:pPr>
              <a:defRPr/>
            </a:pPr>
            <a:endParaRPr lang="es-ES" altLang="zh-CN"/>
          </a:p>
        </p:txBody>
      </p:sp>
      <p:sp>
        <p:nvSpPr>
          <p:cNvPr id="6" name="Rectangle 6">
            <a:extLst>
              <a:ext uri="{FF2B5EF4-FFF2-40B4-BE49-F238E27FC236}">
                <a16:creationId xmlns:a16="http://schemas.microsoft.com/office/drawing/2014/main" id="{F2FF31EC-ACC1-4CED-B01C-B9AB66059140}"/>
              </a:ext>
            </a:extLst>
          </p:cNvPr>
          <p:cNvSpPr>
            <a:spLocks noGrp="1" noChangeArrowheads="1"/>
          </p:cNvSpPr>
          <p:nvPr>
            <p:ph type="sldNum" sz="quarter" idx="12"/>
          </p:nvPr>
        </p:nvSpPr>
        <p:spPr>
          <a:ln/>
        </p:spPr>
        <p:txBody>
          <a:bodyPr/>
          <a:lstStyle>
            <a:lvl1pPr>
              <a:defRPr/>
            </a:lvl1pPr>
          </a:lstStyle>
          <a:p>
            <a:pPr>
              <a:defRPr/>
            </a:pPr>
            <a:fld id="{7E6A3CCD-4A40-420C-9466-DC2ACB9E74F9}" type="slidenum">
              <a:rPr lang="es-ES" altLang="zh-CN"/>
              <a:pPr>
                <a:defRPr/>
              </a:pPr>
              <a:t>‹#›</a:t>
            </a:fld>
            <a:endParaRPr lang="es-ES" altLang="zh-CN"/>
          </a:p>
        </p:txBody>
      </p:sp>
    </p:spTree>
    <p:extLst>
      <p:ext uri="{BB962C8B-B14F-4D97-AF65-F5344CB8AC3E}">
        <p14:creationId xmlns:p14="http://schemas.microsoft.com/office/powerpoint/2010/main" val="251338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1E28CA3-59F2-408F-9A92-2066C4A8243A}"/>
              </a:ext>
            </a:extLst>
          </p:cNvPr>
          <p:cNvSpPr>
            <a:spLocks noGrp="1" noChangeArrowheads="1"/>
          </p:cNvSpPr>
          <p:nvPr>
            <p:ph type="dt" sz="half" idx="10"/>
          </p:nvPr>
        </p:nvSpPr>
        <p:spPr>
          <a:ln/>
        </p:spPr>
        <p:txBody>
          <a:bodyPr/>
          <a:lstStyle>
            <a:lvl1pPr>
              <a:defRPr/>
            </a:lvl1pPr>
          </a:lstStyle>
          <a:p>
            <a:pPr>
              <a:defRPr/>
            </a:pPr>
            <a:endParaRPr lang="es-ES" altLang="zh-CN"/>
          </a:p>
        </p:txBody>
      </p:sp>
      <p:sp>
        <p:nvSpPr>
          <p:cNvPr id="5" name="Rectangle 5">
            <a:extLst>
              <a:ext uri="{FF2B5EF4-FFF2-40B4-BE49-F238E27FC236}">
                <a16:creationId xmlns:a16="http://schemas.microsoft.com/office/drawing/2014/main" id="{04370D30-4401-45B9-B584-F1835E960D17}"/>
              </a:ext>
            </a:extLst>
          </p:cNvPr>
          <p:cNvSpPr>
            <a:spLocks noGrp="1" noChangeArrowheads="1"/>
          </p:cNvSpPr>
          <p:nvPr>
            <p:ph type="ftr" sz="quarter" idx="11"/>
          </p:nvPr>
        </p:nvSpPr>
        <p:spPr>
          <a:ln/>
        </p:spPr>
        <p:txBody>
          <a:bodyPr/>
          <a:lstStyle>
            <a:lvl1pPr>
              <a:defRPr/>
            </a:lvl1pPr>
          </a:lstStyle>
          <a:p>
            <a:pPr>
              <a:defRPr/>
            </a:pPr>
            <a:endParaRPr lang="es-ES" altLang="zh-CN"/>
          </a:p>
        </p:txBody>
      </p:sp>
      <p:sp>
        <p:nvSpPr>
          <p:cNvPr id="6" name="Rectangle 6">
            <a:extLst>
              <a:ext uri="{FF2B5EF4-FFF2-40B4-BE49-F238E27FC236}">
                <a16:creationId xmlns:a16="http://schemas.microsoft.com/office/drawing/2014/main" id="{F0F24B4B-AA16-4A3F-8E79-E30F65682735}"/>
              </a:ext>
            </a:extLst>
          </p:cNvPr>
          <p:cNvSpPr>
            <a:spLocks noGrp="1" noChangeArrowheads="1"/>
          </p:cNvSpPr>
          <p:nvPr>
            <p:ph type="sldNum" sz="quarter" idx="12"/>
          </p:nvPr>
        </p:nvSpPr>
        <p:spPr>
          <a:ln/>
        </p:spPr>
        <p:txBody>
          <a:bodyPr/>
          <a:lstStyle>
            <a:lvl1pPr>
              <a:defRPr/>
            </a:lvl1pPr>
          </a:lstStyle>
          <a:p>
            <a:pPr>
              <a:defRPr/>
            </a:pPr>
            <a:fld id="{8C2CE0CA-85B4-48B1-B4BF-BA55471987B2}" type="slidenum">
              <a:rPr lang="es-ES" altLang="zh-CN"/>
              <a:pPr>
                <a:defRPr/>
              </a:pPr>
              <a:t>‹#›</a:t>
            </a:fld>
            <a:endParaRPr lang="es-ES" altLang="zh-CN"/>
          </a:p>
        </p:txBody>
      </p:sp>
    </p:spTree>
    <p:extLst>
      <p:ext uri="{BB962C8B-B14F-4D97-AF65-F5344CB8AC3E}">
        <p14:creationId xmlns:p14="http://schemas.microsoft.com/office/powerpoint/2010/main" val="344781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F5359DE-0300-498A-B807-B5C5F2CA01B3}"/>
              </a:ext>
            </a:extLst>
          </p:cNvPr>
          <p:cNvSpPr>
            <a:spLocks noGrp="1" noChangeArrowheads="1"/>
          </p:cNvSpPr>
          <p:nvPr>
            <p:ph type="dt" sz="half" idx="10"/>
          </p:nvPr>
        </p:nvSpPr>
        <p:spPr>
          <a:ln/>
        </p:spPr>
        <p:txBody>
          <a:bodyPr/>
          <a:lstStyle>
            <a:lvl1pPr>
              <a:defRPr/>
            </a:lvl1pPr>
          </a:lstStyle>
          <a:p>
            <a:pPr>
              <a:defRPr/>
            </a:pPr>
            <a:endParaRPr lang="es-ES" altLang="zh-CN"/>
          </a:p>
        </p:txBody>
      </p:sp>
      <p:sp>
        <p:nvSpPr>
          <p:cNvPr id="5" name="Rectangle 5">
            <a:extLst>
              <a:ext uri="{FF2B5EF4-FFF2-40B4-BE49-F238E27FC236}">
                <a16:creationId xmlns:a16="http://schemas.microsoft.com/office/drawing/2014/main" id="{21D2D8AA-3C81-4065-BDED-F905201160E9}"/>
              </a:ext>
            </a:extLst>
          </p:cNvPr>
          <p:cNvSpPr>
            <a:spLocks noGrp="1" noChangeArrowheads="1"/>
          </p:cNvSpPr>
          <p:nvPr>
            <p:ph type="ftr" sz="quarter" idx="11"/>
          </p:nvPr>
        </p:nvSpPr>
        <p:spPr>
          <a:ln/>
        </p:spPr>
        <p:txBody>
          <a:bodyPr/>
          <a:lstStyle>
            <a:lvl1pPr>
              <a:defRPr/>
            </a:lvl1pPr>
          </a:lstStyle>
          <a:p>
            <a:pPr>
              <a:defRPr/>
            </a:pPr>
            <a:endParaRPr lang="es-ES" altLang="zh-CN"/>
          </a:p>
        </p:txBody>
      </p:sp>
      <p:sp>
        <p:nvSpPr>
          <p:cNvPr id="6" name="Rectangle 6">
            <a:extLst>
              <a:ext uri="{FF2B5EF4-FFF2-40B4-BE49-F238E27FC236}">
                <a16:creationId xmlns:a16="http://schemas.microsoft.com/office/drawing/2014/main" id="{FC512708-B1AC-4D82-8554-10CB15C0C968}"/>
              </a:ext>
            </a:extLst>
          </p:cNvPr>
          <p:cNvSpPr>
            <a:spLocks noGrp="1" noChangeArrowheads="1"/>
          </p:cNvSpPr>
          <p:nvPr>
            <p:ph type="sldNum" sz="quarter" idx="12"/>
          </p:nvPr>
        </p:nvSpPr>
        <p:spPr>
          <a:ln/>
        </p:spPr>
        <p:txBody>
          <a:bodyPr/>
          <a:lstStyle>
            <a:lvl1pPr>
              <a:defRPr/>
            </a:lvl1pPr>
          </a:lstStyle>
          <a:p>
            <a:pPr>
              <a:defRPr/>
            </a:pPr>
            <a:fld id="{7CFE3062-5E1B-4939-889C-5148D764FD98}" type="slidenum">
              <a:rPr lang="es-ES" altLang="zh-CN"/>
              <a:pPr>
                <a:defRPr/>
              </a:pPr>
              <a:t>‹#›</a:t>
            </a:fld>
            <a:endParaRPr lang="es-ES" altLang="zh-CN"/>
          </a:p>
        </p:txBody>
      </p:sp>
    </p:spTree>
    <p:extLst>
      <p:ext uri="{BB962C8B-B14F-4D97-AF65-F5344CB8AC3E}">
        <p14:creationId xmlns:p14="http://schemas.microsoft.com/office/powerpoint/2010/main" val="204823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6E99781-DEF9-446B-8D68-83D9E937C0E3}"/>
              </a:ext>
            </a:extLst>
          </p:cNvPr>
          <p:cNvSpPr>
            <a:spLocks noGrp="1" noChangeArrowheads="1"/>
          </p:cNvSpPr>
          <p:nvPr>
            <p:ph type="dt" sz="half" idx="10"/>
          </p:nvPr>
        </p:nvSpPr>
        <p:spPr>
          <a:ln/>
        </p:spPr>
        <p:txBody>
          <a:bodyPr/>
          <a:lstStyle>
            <a:lvl1pPr>
              <a:defRPr/>
            </a:lvl1pPr>
          </a:lstStyle>
          <a:p>
            <a:pPr>
              <a:defRPr/>
            </a:pPr>
            <a:endParaRPr lang="es-ES" altLang="zh-CN"/>
          </a:p>
        </p:txBody>
      </p:sp>
      <p:sp>
        <p:nvSpPr>
          <p:cNvPr id="5" name="Rectangle 5">
            <a:extLst>
              <a:ext uri="{FF2B5EF4-FFF2-40B4-BE49-F238E27FC236}">
                <a16:creationId xmlns:a16="http://schemas.microsoft.com/office/drawing/2014/main" id="{145BCE21-75C3-469F-B85F-7B921C139D1A}"/>
              </a:ext>
            </a:extLst>
          </p:cNvPr>
          <p:cNvSpPr>
            <a:spLocks noGrp="1" noChangeArrowheads="1"/>
          </p:cNvSpPr>
          <p:nvPr>
            <p:ph type="ftr" sz="quarter" idx="11"/>
          </p:nvPr>
        </p:nvSpPr>
        <p:spPr>
          <a:ln/>
        </p:spPr>
        <p:txBody>
          <a:bodyPr/>
          <a:lstStyle>
            <a:lvl1pPr>
              <a:defRPr/>
            </a:lvl1pPr>
          </a:lstStyle>
          <a:p>
            <a:pPr>
              <a:defRPr/>
            </a:pPr>
            <a:endParaRPr lang="es-ES" altLang="zh-CN"/>
          </a:p>
        </p:txBody>
      </p:sp>
      <p:sp>
        <p:nvSpPr>
          <p:cNvPr id="6" name="Rectangle 6">
            <a:extLst>
              <a:ext uri="{FF2B5EF4-FFF2-40B4-BE49-F238E27FC236}">
                <a16:creationId xmlns:a16="http://schemas.microsoft.com/office/drawing/2014/main" id="{0CF60179-471C-4378-846D-7F7B54EA4FB5}"/>
              </a:ext>
            </a:extLst>
          </p:cNvPr>
          <p:cNvSpPr>
            <a:spLocks noGrp="1" noChangeArrowheads="1"/>
          </p:cNvSpPr>
          <p:nvPr>
            <p:ph type="sldNum" sz="quarter" idx="12"/>
          </p:nvPr>
        </p:nvSpPr>
        <p:spPr>
          <a:ln/>
        </p:spPr>
        <p:txBody>
          <a:bodyPr/>
          <a:lstStyle>
            <a:lvl1pPr>
              <a:defRPr/>
            </a:lvl1pPr>
          </a:lstStyle>
          <a:p>
            <a:pPr>
              <a:defRPr/>
            </a:pPr>
            <a:fld id="{1344EA28-556C-47E2-B43D-0F1F5DB2B14A}" type="slidenum">
              <a:rPr lang="es-ES" altLang="zh-CN"/>
              <a:pPr>
                <a:defRPr/>
              </a:pPr>
              <a:t>‹#›</a:t>
            </a:fld>
            <a:endParaRPr lang="es-ES" altLang="zh-CN"/>
          </a:p>
        </p:txBody>
      </p:sp>
    </p:spTree>
    <p:extLst>
      <p:ext uri="{BB962C8B-B14F-4D97-AF65-F5344CB8AC3E}">
        <p14:creationId xmlns:p14="http://schemas.microsoft.com/office/powerpoint/2010/main" val="71056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F412711-E2F4-43E8-B0FF-F7BD687ADEA2}"/>
              </a:ext>
            </a:extLst>
          </p:cNvPr>
          <p:cNvSpPr>
            <a:spLocks noGrp="1" noChangeArrowheads="1"/>
          </p:cNvSpPr>
          <p:nvPr>
            <p:ph type="dt" sz="half" idx="10"/>
          </p:nvPr>
        </p:nvSpPr>
        <p:spPr>
          <a:ln/>
        </p:spPr>
        <p:txBody>
          <a:bodyPr/>
          <a:lstStyle>
            <a:lvl1pPr>
              <a:defRPr/>
            </a:lvl1pPr>
          </a:lstStyle>
          <a:p>
            <a:pPr>
              <a:defRPr/>
            </a:pPr>
            <a:endParaRPr lang="es-ES" altLang="zh-CN"/>
          </a:p>
        </p:txBody>
      </p:sp>
      <p:sp>
        <p:nvSpPr>
          <p:cNvPr id="6" name="Rectangle 5">
            <a:extLst>
              <a:ext uri="{FF2B5EF4-FFF2-40B4-BE49-F238E27FC236}">
                <a16:creationId xmlns:a16="http://schemas.microsoft.com/office/drawing/2014/main" id="{C1819EBC-3249-4DFB-A473-07FD48C4D727}"/>
              </a:ext>
            </a:extLst>
          </p:cNvPr>
          <p:cNvSpPr>
            <a:spLocks noGrp="1" noChangeArrowheads="1"/>
          </p:cNvSpPr>
          <p:nvPr>
            <p:ph type="ftr" sz="quarter" idx="11"/>
          </p:nvPr>
        </p:nvSpPr>
        <p:spPr>
          <a:ln/>
        </p:spPr>
        <p:txBody>
          <a:bodyPr/>
          <a:lstStyle>
            <a:lvl1pPr>
              <a:defRPr/>
            </a:lvl1pPr>
          </a:lstStyle>
          <a:p>
            <a:pPr>
              <a:defRPr/>
            </a:pPr>
            <a:endParaRPr lang="es-ES" altLang="zh-CN"/>
          </a:p>
        </p:txBody>
      </p:sp>
      <p:sp>
        <p:nvSpPr>
          <p:cNvPr id="7" name="Rectangle 6">
            <a:extLst>
              <a:ext uri="{FF2B5EF4-FFF2-40B4-BE49-F238E27FC236}">
                <a16:creationId xmlns:a16="http://schemas.microsoft.com/office/drawing/2014/main" id="{250A71AE-2889-48A2-B4CC-9703F723D1B2}"/>
              </a:ext>
            </a:extLst>
          </p:cNvPr>
          <p:cNvSpPr>
            <a:spLocks noGrp="1" noChangeArrowheads="1"/>
          </p:cNvSpPr>
          <p:nvPr>
            <p:ph type="sldNum" sz="quarter" idx="12"/>
          </p:nvPr>
        </p:nvSpPr>
        <p:spPr>
          <a:ln/>
        </p:spPr>
        <p:txBody>
          <a:bodyPr/>
          <a:lstStyle>
            <a:lvl1pPr>
              <a:defRPr/>
            </a:lvl1pPr>
          </a:lstStyle>
          <a:p>
            <a:pPr>
              <a:defRPr/>
            </a:pPr>
            <a:fld id="{75515D48-05A6-4D79-A018-6CB2F037303F}" type="slidenum">
              <a:rPr lang="es-ES" altLang="zh-CN"/>
              <a:pPr>
                <a:defRPr/>
              </a:pPr>
              <a:t>‹#›</a:t>
            </a:fld>
            <a:endParaRPr lang="es-ES" altLang="zh-CN"/>
          </a:p>
        </p:txBody>
      </p:sp>
    </p:spTree>
    <p:extLst>
      <p:ext uri="{BB962C8B-B14F-4D97-AF65-F5344CB8AC3E}">
        <p14:creationId xmlns:p14="http://schemas.microsoft.com/office/powerpoint/2010/main" val="345490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C3FF874C-AC33-4D95-A4BD-C831E57D4223}"/>
              </a:ext>
            </a:extLst>
          </p:cNvPr>
          <p:cNvSpPr>
            <a:spLocks noGrp="1" noChangeArrowheads="1"/>
          </p:cNvSpPr>
          <p:nvPr>
            <p:ph type="dt" sz="half" idx="10"/>
          </p:nvPr>
        </p:nvSpPr>
        <p:spPr>
          <a:ln/>
        </p:spPr>
        <p:txBody>
          <a:bodyPr/>
          <a:lstStyle>
            <a:lvl1pPr>
              <a:defRPr/>
            </a:lvl1pPr>
          </a:lstStyle>
          <a:p>
            <a:pPr>
              <a:defRPr/>
            </a:pPr>
            <a:endParaRPr lang="es-ES" altLang="zh-CN"/>
          </a:p>
        </p:txBody>
      </p:sp>
      <p:sp>
        <p:nvSpPr>
          <p:cNvPr id="8" name="Rectangle 5">
            <a:extLst>
              <a:ext uri="{FF2B5EF4-FFF2-40B4-BE49-F238E27FC236}">
                <a16:creationId xmlns:a16="http://schemas.microsoft.com/office/drawing/2014/main" id="{B0754BB9-FD85-4375-9208-DA61B281C426}"/>
              </a:ext>
            </a:extLst>
          </p:cNvPr>
          <p:cNvSpPr>
            <a:spLocks noGrp="1" noChangeArrowheads="1"/>
          </p:cNvSpPr>
          <p:nvPr>
            <p:ph type="ftr" sz="quarter" idx="11"/>
          </p:nvPr>
        </p:nvSpPr>
        <p:spPr>
          <a:ln/>
        </p:spPr>
        <p:txBody>
          <a:bodyPr/>
          <a:lstStyle>
            <a:lvl1pPr>
              <a:defRPr/>
            </a:lvl1pPr>
          </a:lstStyle>
          <a:p>
            <a:pPr>
              <a:defRPr/>
            </a:pPr>
            <a:endParaRPr lang="es-ES" altLang="zh-CN"/>
          </a:p>
        </p:txBody>
      </p:sp>
      <p:sp>
        <p:nvSpPr>
          <p:cNvPr id="9" name="Rectangle 6">
            <a:extLst>
              <a:ext uri="{FF2B5EF4-FFF2-40B4-BE49-F238E27FC236}">
                <a16:creationId xmlns:a16="http://schemas.microsoft.com/office/drawing/2014/main" id="{DAABE19C-631B-4D10-9950-ACF49C67490B}"/>
              </a:ext>
            </a:extLst>
          </p:cNvPr>
          <p:cNvSpPr>
            <a:spLocks noGrp="1" noChangeArrowheads="1"/>
          </p:cNvSpPr>
          <p:nvPr>
            <p:ph type="sldNum" sz="quarter" idx="12"/>
          </p:nvPr>
        </p:nvSpPr>
        <p:spPr>
          <a:ln/>
        </p:spPr>
        <p:txBody>
          <a:bodyPr/>
          <a:lstStyle>
            <a:lvl1pPr>
              <a:defRPr/>
            </a:lvl1pPr>
          </a:lstStyle>
          <a:p>
            <a:pPr>
              <a:defRPr/>
            </a:pPr>
            <a:fld id="{F0A118AC-97CF-4B7C-B7A2-2654CABF315F}" type="slidenum">
              <a:rPr lang="es-ES" altLang="zh-CN"/>
              <a:pPr>
                <a:defRPr/>
              </a:pPr>
              <a:t>‹#›</a:t>
            </a:fld>
            <a:endParaRPr lang="es-ES" altLang="zh-CN"/>
          </a:p>
        </p:txBody>
      </p:sp>
    </p:spTree>
    <p:extLst>
      <p:ext uri="{BB962C8B-B14F-4D97-AF65-F5344CB8AC3E}">
        <p14:creationId xmlns:p14="http://schemas.microsoft.com/office/powerpoint/2010/main" val="263994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3B55C2F-676E-4ABB-B4E0-71214E451DF0}"/>
              </a:ext>
            </a:extLst>
          </p:cNvPr>
          <p:cNvSpPr>
            <a:spLocks noGrp="1" noChangeArrowheads="1"/>
          </p:cNvSpPr>
          <p:nvPr>
            <p:ph type="dt" sz="half" idx="10"/>
          </p:nvPr>
        </p:nvSpPr>
        <p:spPr>
          <a:ln/>
        </p:spPr>
        <p:txBody>
          <a:bodyPr/>
          <a:lstStyle>
            <a:lvl1pPr>
              <a:defRPr/>
            </a:lvl1pPr>
          </a:lstStyle>
          <a:p>
            <a:pPr>
              <a:defRPr/>
            </a:pPr>
            <a:endParaRPr lang="es-ES" altLang="zh-CN"/>
          </a:p>
        </p:txBody>
      </p:sp>
      <p:sp>
        <p:nvSpPr>
          <p:cNvPr id="4" name="Rectangle 5">
            <a:extLst>
              <a:ext uri="{FF2B5EF4-FFF2-40B4-BE49-F238E27FC236}">
                <a16:creationId xmlns:a16="http://schemas.microsoft.com/office/drawing/2014/main" id="{03C3CE91-C07C-467F-B5C8-05D18EE9E256}"/>
              </a:ext>
            </a:extLst>
          </p:cNvPr>
          <p:cNvSpPr>
            <a:spLocks noGrp="1" noChangeArrowheads="1"/>
          </p:cNvSpPr>
          <p:nvPr>
            <p:ph type="ftr" sz="quarter" idx="11"/>
          </p:nvPr>
        </p:nvSpPr>
        <p:spPr>
          <a:ln/>
        </p:spPr>
        <p:txBody>
          <a:bodyPr/>
          <a:lstStyle>
            <a:lvl1pPr>
              <a:defRPr/>
            </a:lvl1pPr>
          </a:lstStyle>
          <a:p>
            <a:pPr>
              <a:defRPr/>
            </a:pPr>
            <a:endParaRPr lang="es-ES" altLang="zh-CN"/>
          </a:p>
        </p:txBody>
      </p:sp>
      <p:sp>
        <p:nvSpPr>
          <p:cNvPr id="5" name="Rectangle 6">
            <a:extLst>
              <a:ext uri="{FF2B5EF4-FFF2-40B4-BE49-F238E27FC236}">
                <a16:creationId xmlns:a16="http://schemas.microsoft.com/office/drawing/2014/main" id="{A0A437A1-4955-453B-B709-361B964EA4B8}"/>
              </a:ext>
            </a:extLst>
          </p:cNvPr>
          <p:cNvSpPr>
            <a:spLocks noGrp="1" noChangeArrowheads="1"/>
          </p:cNvSpPr>
          <p:nvPr>
            <p:ph type="sldNum" sz="quarter" idx="12"/>
          </p:nvPr>
        </p:nvSpPr>
        <p:spPr>
          <a:ln/>
        </p:spPr>
        <p:txBody>
          <a:bodyPr/>
          <a:lstStyle>
            <a:lvl1pPr>
              <a:defRPr/>
            </a:lvl1pPr>
          </a:lstStyle>
          <a:p>
            <a:pPr>
              <a:defRPr/>
            </a:pPr>
            <a:fld id="{0FDBCFA2-FBD3-4500-B149-BB6F21A94889}" type="slidenum">
              <a:rPr lang="es-ES" altLang="zh-CN"/>
              <a:pPr>
                <a:defRPr/>
              </a:pPr>
              <a:t>‹#›</a:t>
            </a:fld>
            <a:endParaRPr lang="es-ES" altLang="zh-CN"/>
          </a:p>
        </p:txBody>
      </p:sp>
    </p:spTree>
    <p:extLst>
      <p:ext uri="{BB962C8B-B14F-4D97-AF65-F5344CB8AC3E}">
        <p14:creationId xmlns:p14="http://schemas.microsoft.com/office/powerpoint/2010/main" val="202105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E27F0BA-18E6-444F-B02C-FEDE46D45A44}"/>
              </a:ext>
            </a:extLst>
          </p:cNvPr>
          <p:cNvSpPr>
            <a:spLocks noGrp="1" noChangeArrowheads="1"/>
          </p:cNvSpPr>
          <p:nvPr>
            <p:ph type="dt" sz="half" idx="10"/>
          </p:nvPr>
        </p:nvSpPr>
        <p:spPr>
          <a:ln/>
        </p:spPr>
        <p:txBody>
          <a:bodyPr/>
          <a:lstStyle>
            <a:lvl1pPr>
              <a:defRPr/>
            </a:lvl1pPr>
          </a:lstStyle>
          <a:p>
            <a:pPr>
              <a:defRPr/>
            </a:pPr>
            <a:endParaRPr lang="es-ES" altLang="zh-CN"/>
          </a:p>
        </p:txBody>
      </p:sp>
      <p:sp>
        <p:nvSpPr>
          <p:cNvPr id="3" name="Rectangle 5">
            <a:extLst>
              <a:ext uri="{FF2B5EF4-FFF2-40B4-BE49-F238E27FC236}">
                <a16:creationId xmlns:a16="http://schemas.microsoft.com/office/drawing/2014/main" id="{365AAB79-6A85-4420-9C66-6BC4B675B045}"/>
              </a:ext>
            </a:extLst>
          </p:cNvPr>
          <p:cNvSpPr>
            <a:spLocks noGrp="1" noChangeArrowheads="1"/>
          </p:cNvSpPr>
          <p:nvPr>
            <p:ph type="ftr" sz="quarter" idx="11"/>
          </p:nvPr>
        </p:nvSpPr>
        <p:spPr>
          <a:ln/>
        </p:spPr>
        <p:txBody>
          <a:bodyPr/>
          <a:lstStyle>
            <a:lvl1pPr>
              <a:defRPr/>
            </a:lvl1pPr>
          </a:lstStyle>
          <a:p>
            <a:pPr>
              <a:defRPr/>
            </a:pPr>
            <a:endParaRPr lang="es-ES" altLang="zh-CN"/>
          </a:p>
        </p:txBody>
      </p:sp>
      <p:sp>
        <p:nvSpPr>
          <p:cNvPr id="4" name="Rectangle 6">
            <a:extLst>
              <a:ext uri="{FF2B5EF4-FFF2-40B4-BE49-F238E27FC236}">
                <a16:creationId xmlns:a16="http://schemas.microsoft.com/office/drawing/2014/main" id="{E49F1069-93EB-45F6-9C65-BFC6EBEEF7DB}"/>
              </a:ext>
            </a:extLst>
          </p:cNvPr>
          <p:cNvSpPr>
            <a:spLocks noGrp="1" noChangeArrowheads="1"/>
          </p:cNvSpPr>
          <p:nvPr>
            <p:ph type="sldNum" sz="quarter" idx="12"/>
          </p:nvPr>
        </p:nvSpPr>
        <p:spPr>
          <a:ln/>
        </p:spPr>
        <p:txBody>
          <a:bodyPr/>
          <a:lstStyle>
            <a:lvl1pPr>
              <a:defRPr/>
            </a:lvl1pPr>
          </a:lstStyle>
          <a:p>
            <a:pPr>
              <a:defRPr/>
            </a:pPr>
            <a:fld id="{9E569BD0-18F0-453D-8E6D-7AE9ECF55ACA}" type="slidenum">
              <a:rPr lang="es-ES" altLang="zh-CN"/>
              <a:pPr>
                <a:defRPr/>
              </a:pPr>
              <a:t>‹#›</a:t>
            </a:fld>
            <a:endParaRPr lang="es-ES" altLang="zh-CN"/>
          </a:p>
        </p:txBody>
      </p:sp>
    </p:spTree>
    <p:extLst>
      <p:ext uri="{BB962C8B-B14F-4D97-AF65-F5344CB8AC3E}">
        <p14:creationId xmlns:p14="http://schemas.microsoft.com/office/powerpoint/2010/main" val="53170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556E6B7-13E8-43BC-B931-681A3118BE66}"/>
              </a:ext>
            </a:extLst>
          </p:cNvPr>
          <p:cNvSpPr>
            <a:spLocks noGrp="1" noChangeArrowheads="1"/>
          </p:cNvSpPr>
          <p:nvPr>
            <p:ph type="dt" sz="half" idx="10"/>
          </p:nvPr>
        </p:nvSpPr>
        <p:spPr>
          <a:ln/>
        </p:spPr>
        <p:txBody>
          <a:bodyPr/>
          <a:lstStyle>
            <a:lvl1pPr>
              <a:defRPr/>
            </a:lvl1pPr>
          </a:lstStyle>
          <a:p>
            <a:pPr>
              <a:defRPr/>
            </a:pPr>
            <a:endParaRPr lang="es-ES" altLang="zh-CN"/>
          </a:p>
        </p:txBody>
      </p:sp>
      <p:sp>
        <p:nvSpPr>
          <p:cNvPr id="6" name="Rectangle 5">
            <a:extLst>
              <a:ext uri="{FF2B5EF4-FFF2-40B4-BE49-F238E27FC236}">
                <a16:creationId xmlns:a16="http://schemas.microsoft.com/office/drawing/2014/main" id="{FD0AE23B-0D0C-487B-A62B-53C7AA1F04E5}"/>
              </a:ext>
            </a:extLst>
          </p:cNvPr>
          <p:cNvSpPr>
            <a:spLocks noGrp="1" noChangeArrowheads="1"/>
          </p:cNvSpPr>
          <p:nvPr>
            <p:ph type="ftr" sz="quarter" idx="11"/>
          </p:nvPr>
        </p:nvSpPr>
        <p:spPr>
          <a:ln/>
        </p:spPr>
        <p:txBody>
          <a:bodyPr/>
          <a:lstStyle>
            <a:lvl1pPr>
              <a:defRPr/>
            </a:lvl1pPr>
          </a:lstStyle>
          <a:p>
            <a:pPr>
              <a:defRPr/>
            </a:pPr>
            <a:endParaRPr lang="es-ES" altLang="zh-CN"/>
          </a:p>
        </p:txBody>
      </p:sp>
      <p:sp>
        <p:nvSpPr>
          <p:cNvPr id="7" name="Rectangle 6">
            <a:extLst>
              <a:ext uri="{FF2B5EF4-FFF2-40B4-BE49-F238E27FC236}">
                <a16:creationId xmlns:a16="http://schemas.microsoft.com/office/drawing/2014/main" id="{D2F2C2E8-C430-4211-9D67-16EA0061D8BF}"/>
              </a:ext>
            </a:extLst>
          </p:cNvPr>
          <p:cNvSpPr>
            <a:spLocks noGrp="1" noChangeArrowheads="1"/>
          </p:cNvSpPr>
          <p:nvPr>
            <p:ph type="sldNum" sz="quarter" idx="12"/>
          </p:nvPr>
        </p:nvSpPr>
        <p:spPr>
          <a:ln/>
        </p:spPr>
        <p:txBody>
          <a:bodyPr/>
          <a:lstStyle>
            <a:lvl1pPr>
              <a:defRPr/>
            </a:lvl1pPr>
          </a:lstStyle>
          <a:p>
            <a:pPr>
              <a:defRPr/>
            </a:pPr>
            <a:fld id="{2EB604D7-BB83-4F5B-A4B2-B30D60B4F269}" type="slidenum">
              <a:rPr lang="es-ES" altLang="zh-CN"/>
              <a:pPr>
                <a:defRPr/>
              </a:pPr>
              <a:t>‹#›</a:t>
            </a:fld>
            <a:endParaRPr lang="es-ES" altLang="zh-CN"/>
          </a:p>
        </p:txBody>
      </p:sp>
    </p:spTree>
    <p:extLst>
      <p:ext uri="{BB962C8B-B14F-4D97-AF65-F5344CB8AC3E}">
        <p14:creationId xmlns:p14="http://schemas.microsoft.com/office/powerpoint/2010/main" val="399214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49DB088-A512-489E-96A4-25B6BADEB9E5}"/>
              </a:ext>
            </a:extLst>
          </p:cNvPr>
          <p:cNvSpPr>
            <a:spLocks noGrp="1" noChangeArrowheads="1"/>
          </p:cNvSpPr>
          <p:nvPr>
            <p:ph type="dt" sz="half" idx="10"/>
          </p:nvPr>
        </p:nvSpPr>
        <p:spPr>
          <a:ln/>
        </p:spPr>
        <p:txBody>
          <a:bodyPr/>
          <a:lstStyle>
            <a:lvl1pPr>
              <a:defRPr/>
            </a:lvl1pPr>
          </a:lstStyle>
          <a:p>
            <a:pPr>
              <a:defRPr/>
            </a:pPr>
            <a:endParaRPr lang="es-ES" altLang="zh-CN"/>
          </a:p>
        </p:txBody>
      </p:sp>
      <p:sp>
        <p:nvSpPr>
          <p:cNvPr id="6" name="Rectangle 5">
            <a:extLst>
              <a:ext uri="{FF2B5EF4-FFF2-40B4-BE49-F238E27FC236}">
                <a16:creationId xmlns:a16="http://schemas.microsoft.com/office/drawing/2014/main" id="{B76EC7BD-4B02-45EF-9D09-5962C4E9EDE3}"/>
              </a:ext>
            </a:extLst>
          </p:cNvPr>
          <p:cNvSpPr>
            <a:spLocks noGrp="1" noChangeArrowheads="1"/>
          </p:cNvSpPr>
          <p:nvPr>
            <p:ph type="ftr" sz="quarter" idx="11"/>
          </p:nvPr>
        </p:nvSpPr>
        <p:spPr>
          <a:ln/>
        </p:spPr>
        <p:txBody>
          <a:bodyPr/>
          <a:lstStyle>
            <a:lvl1pPr>
              <a:defRPr/>
            </a:lvl1pPr>
          </a:lstStyle>
          <a:p>
            <a:pPr>
              <a:defRPr/>
            </a:pPr>
            <a:endParaRPr lang="es-ES" altLang="zh-CN"/>
          </a:p>
        </p:txBody>
      </p:sp>
      <p:sp>
        <p:nvSpPr>
          <p:cNvPr id="7" name="Rectangle 6">
            <a:extLst>
              <a:ext uri="{FF2B5EF4-FFF2-40B4-BE49-F238E27FC236}">
                <a16:creationId xmlns:a16="http://schemas.microsoft.com/office/drawing/2014/main" id="{3EEB5BAE-8001-4DEA-A3C0-B3AC76F54AE9}"/>
              </a:ext>
            </a:extLst>
          </p:cNvPr>
          <p:cNvSpPr>
            <a:spLocks noGrp="1" noChangeArrowheads="1"/>
          </p:cNvSpPr>
          <p:nvPr>
            <p:ph type="sldNum" sz="quarter" idx="12"/>
          </p:nvPr>
        </p:nvSpPr>
        <p:spPr>
          <a:ln/>
        </p:spPr>
        <p:txBody>
          <a:bodyPr/>
          <a:lstStyle>
            <a:lvl1pPr>
              <a:defRPr/>
            </a:lvl1pPr>
          </a:lstStyle>
          <a:p>
            <a:pPr>
              <a:defRPr/>
            </a:pPr>
            <a:fld id="{38C4AACB-3492-4B20-8812-6D4AA909C40E}" type="slidenum">
              <a:rPr lang="es-ES" altLang="zh-CN"/>
              <a:pPr>
                <a:defRPr/>
              </a:pPr>
              <a:t>‹#›</a:t>
            </a:fld>
            <a:endParaRPr lang="es-ES" altLang="zh-CN"/>
          </a:p>
        </p:txBody>
      </p:sp>
    </p:spTree>
    <p:extLst>
      <p:ext uri="{BB962C8B-B14F-4D97-AF65-F5344CB8AC3E}">
        <p14:creationId xmlns:p14="http://schemas.microsoft.com/office/powerpoint/2010/main" val="1746007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8920B52-A242-45ED-9D62-ABE2B60928A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cambiar el estilo de título	</a:t>
            </a:r>
          </a:p>
        </p:txBody>
      </p:sp>
      <p:sp>
        <p:nvSpPr>
          <p:cNvPr id="1027" name="Rectangle 3">
            <a:extLst>
              <a:ext uri="{FF2B5EF4-FFF2-40B4-BE49-F238E27FC236}">
                <a16:creationId xmlns:a16="http://schemas.microsoft.com/office/drawing/2014/main" id="{BFE0E0DE-7043-487F-B829-0DE4F256488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Rectangle 4">
            <a:extLst>
              <a:ext uri="{FF2B5EF4-FFF2-40B4-BE49-F238E27FC236}">
                <a16:creationId xmlns:a16="http://schemas.microsoft.com/office/drawing/2014/main" id="{CEE3255D-6730-4595-9077-8A0E9CB6D314}"/>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ea typeface="宋体" panose="02010600030101010101" pitchFamily="2" charset="-122"/>
                <a:cs typeface="Arial" panose="020B0604020202020204" pitchFamily="34" charset="0"/>
              </a:defRPr>
            </a:lvl1pPr>
          </a:lstStyle>
          <a:p>
            <a:pPr>
              <a:defRPr/>
            </a:pPr>
            <a:endParaRPr lang="es-ES" altLang="zh-CN"/>
          </a:p>
        </p:txBody>
      </p:sp>
      <p:sp>
        <p:nvSpPr>
          <p:cNvPr id="1029" name="Rectangle 5">
            <a:extLst>
              <a:ext uri="{FF2B5EF4-FFF2-40B4-BE49-F238E27FC236}">
                <a16:creationId xmlns:a16="http://schemas.microsoft.com/office/drawing/2014/main" id="{D189C6BB-BBD1-456A-A9A3-AAF3B5A78B88}"/>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ea typeface="宋体" panose="02010600030101010101" pitchFamily="2" charset="-122"/>
                <a:cs typeface="Arial" panose="020B0604020202020204" pitchFamily="34" charset="0"/>
              </a:defRPr>
            </a:lvl1pPr>
          </a:lstStyle>
          <a:p>
            <a:pPr>
              <a:defRPr/>
            </a:pPr>
            <a:endParaRPr lang="es-ES" altLang="zh-CN"/>
          </a:p>
        </p:txBody>
      </p:sp>
      <p:sp>
        <p:nvSpPr>
          <p:cNvPr id="1030" name="Rectangle 6">
            <a:extLst>
              <a:ext uri="{FF2B5EF4-FFF2-40B4-BE49-F238E27FC236}">
                <a16:creationId xmlns:a16="http://schemas.microsoft.com/office/drawing/2014/main" id="{FA10AC3B-D55A-4D84-AA33-E2C23E9B0916}"/>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ea typeface="宋体" panose="02010600030101010101" pitchFamily="2" charset="-122"/>
              </a:defRPr>
            </a:lvl1pPr>
          </a:lstStyle>
          <a:p>
            <a:pPr>
              <a:defRPr/>
            </a:pPr>
            <a:fld id="{92488996-2A0B-43D2-8B30-14BF78FED228}" type="slidenum">
              <a:rPr lang="es-ES" altLang="zh-CN"/>
              <a:pPr>
                <a:defRPr/>
              </a:pPr>
              <a:t>‹#›</a:t>
            </a:fld>
            <a:endParaRPr lang="es-E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oleObject" Target="../embeddings/oleObject7.bin"/><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8.emf"/><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0.emf"/><Relationship Id="rId5" Type="http://schemas.openxmlformats.org/officeDocument/2006/relationships/oleObject" Target="../embeddings/oleObject9.bin"/><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7.e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EAF90-F78D-4C6E-9FBF-A6F79262E9B8}"/>
              </a:ext>
            </a:extLst>
          </p:cNvPr>
          <p:cNvSpPr>
            <a:spLocks noGrp="1"/>
          </p:cNvSpPr>
          <p:nvPr>
            <p:ph type="ctrTitle"/>
          </p:nvPr>
        </p:nvSpPr>
        <p:spPr>
          <a:xfrm>
            <a:off x="1143000" y="1412776"/>
            <a:ext cx="6858000" cy="2387600"/>
          </a:xfrm>
        </p:spPr>
        <p:txBody>
          <a:bodyPr/>
          <a:lstStyle/>
          <a:p>
            <a:r>
              <a:rPr lang="zh-CN" altLang="en-US" sz="4000" dirty="0">
                <a:solidFill>
                  <a:schemeClr val="bg1"/>
                </a:solidFill>
              </a:rPr>
              <a:t>数据挖掘导论</a:t>
            </a:r>
            <a:br>
              <a:rPr lang="en-US" altLang="zh-CN" sz="4000" dirty="0">
                <a:solidFill>
                  <a:schemeClr val="bg1"/>
                </a:solidFill>
              </a:rPr>
            </a:br>
            <a:r>
              <a:rPr lang="en-US" altLang="zh-CN" sz="4000" dirty="0">
                <a:solidFill>
                  <a:schemeClr val="bg1"/>
                </a:solidFill>
              </a:rPr>
              <a:t>Introduction to Data Mining</a:t>
            </a:r>
            <a:br>
              <a:rPr lang="en-US" altLang="zh-CN" sz="4000" dirty="0">
                <a:solidFill>
                  <a:schemeClr val="bg1"/>
                </a:solidFill>
              </a:rPr>
            </a:br>
            <a:br>
              <a:rPr lang="en-US" altLang="zh-CN" sz="4000" dirty="0">
                <a:solidFill>
                  <a:schemeClr val="bg1"/>
                </a:solidFill>
              </a:rPr>
            </a:br>
            <a:r>
              <a:rPr lang="zh-CN" altLang="en-US" sz="3200" dirty="0">
                <a:solidFill>
                  <a:schemeClr val="bg1"/>
                </a:solidFill>
              </a:rPr>
              <a:t>第三章：分类问题</a:t>
            </a:r>
            <a:r>
              <a:rPr lang="en-US" altLang="zh-CN" sz="3200" dirty="0">
                <a:solidFill>
                  <a:schemeClr val="bg1"/>
                </a:solidFill>
              </a:rPr>
              <a:t>c</a:t>
            </a:r>
            <a:endParaRPr lang="zh-CN" altLang="en-US" sz="4000" dirty="0">
              <a:solidFill>
                <a:schemeClr val="bg1"/>
              </a:solidFill>
            </a:endParaRPr>
          </a:p>
        </p:txBody>
      </p:sp>
      <p:sp>
        <p:nvSpPr>
          <p:cNvPr id="3" name="副标题 2">
            <a:extLst>
              <a:ext uri="{FF2B5EF4-FFF2-40B4-BE49-F238E27FC236}">
                <a16:creationId xmlns:a16="http://schemas.microsoft.com/office/drawing/2014/main" id="{F6FB2128-B5D1-4CD5-A669-92F39EAD56CB}"/>
              </a:ext>
            </a:extLst>
          </p:cNvPr>
          <p:cNvSpPr>
            <a:spLocks noGrp="1"/>
          </p:cNvSpPr>
          <p:nvPr>
            <p:ph type="subTitle" idx="1"/>
          </p:nvPr>
        </p:nvSpPr>
        <p:spPr>
          <a:xfrm>
            <a:off x="1143000" y="4653136"/>
            <a:ext cx="6858000" cy="1655762"/>
          </a:xfrm>
        </p:spPr>
        <p:txBody>
          <a:bodyPr/>
          <a:lstStyle/>
          <a:p>
            <a:r>
              <a:rPr lang="zh-CN" altLang="en-US" sz="2000" dirty="0"/>
              <a:t>王浩</a:t>
            </a:r>
            <a:endParaRPr lang="en-US" altLang="zh-CN" sz="2000" dirty="0"/>
          </a:p>
          <a:p>
            <a:r>
              <a:rPr lang="en-US" altLang="zh-CN" sz="2000" dirty="0"/>
              <a:t>Email</a:t>
            </a:r>
            <a:r>
              <a:rPr lang="zh-CN" altLang="en-US" sz="2000" dirty="0"/>
              <a:t>：</a:t>
            </a:r>
            <a:r>
              <a:rPr lang="en-US" altLang="zh-CN" sz="2000" dirty="0"/>
              <a:t>haowang@szu.edu.cn</a:t>
            </a:r>
            <a:endParaRPr lang="zh-CN" altLang="en-US" sz="2000" dirty="0"/>
          </a:p>
        </p:txBody>
      </p:sp>
      <p:sp>
        <p:nvSpPr>
          <p:cNvPr id="6" name="矩形: 圆角 5">
            <a:extLst>
              <a:ext uri="{FF2B5EF4-FFF2-40B4-BE49-F238E27FC236}">
                <a16:creationId xmlns:a16="http://schemas.microsoft.com/office/drawing/2014/main" id="{5BEE9525-0B90-40DA-8F0A-B69ABDF86A36}"/>
              </a:ext>
            </a:extLst>
          </p:cNvPr>
          <p:cNvSpPr/>
          <p:nvPr/>
        </p:nvSpPr>
        <p:spPr>
          <a:xfrm>
            <a:off x="5066090" y="6453336"/>
            <a:ext cx="1018078" cy="302468"/>
          </a:xfrm>
          <a:prstGeom prst="roundRect">
            <a:avLst/>
          </a:prstGeom>
          <a:solidFill>
            <a:srgbClr val="83035C"/>
          </a:solidFill>
          <a:ln>
            <a:solidFill>
              <a:srgbClr val="8303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n>
                  <a:solidFill>
                    <a:schemeClr val="bg1"/>
                  </a:solidFill>
                </a:ln>
                <a:solidFill>
                  <a:schemeClr val="bg1"/>
                </a:solidFill>
                <a:latin typeface="华文仿宋" panose="02010600040101010101" pitchFamily="2" charset="-122"/>
                <a:ea typeface="华文仿宋" panose="02010600040101010101" pitchFamily="2" charset="-122"/>
              </a:rPr>
              <a:t>电子信息与工程学院</a:t>
            </a:r>
          </a:p>
        </p:txBody>
      </p:sp>
    </p:spTree>
    <p:extLst>
      <p:ext uri="{BB962C8B-B14F-4D97-AF65-F5344CB8AC3E}">
        <p14:creationId xmlns:p14="http://schemas.microsoft.com/office/powerpoint/2010/main" val="408590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Grp="1" noChangeAspect="1"/>
          </p:cNvGraphicFramePr>
          <p:nvPr>
            <p:ph sz="half" idx="4294967295"/>
            <p:extLst>
              <p:ext uri="{D42A27DB-BD31-4B8C-83A1-F6EECF244321}">
                <p14:modId xmlns:p14="http://schemas.microsoft.com/office/powerpoint/2010/main" val="1498220173"/>
              </p:ext>
            </p:extLst>
          </p:nvPr>
        </p:nvGraphicFramePr>
        <p:xfrm>
          <a:off x="2362200" y="908720"/>
          <a:ext cx="4876800" cy="4602162"/>
        </p:xfrm>
        <a:graphic>
          <a:graphicData uri="http://schemas.openxmlformats.org/presentationml/2006/ole">
            <mc:AlternateContent xmlns:mc="http://schemas.openxmlformats.org/markup-compatibility/2006">
              <mc:Choice xmlns:v="urn:schemas-microsoft-com:vml" Requires="v">
                <p:oleObj spid="_x0000_s16490" name="Visio" r:id="rId3" imgW="7442200" imgH="7023100" progId="Visio.Drawing.6">
                  <p:embed/>
                </p:oleObj>
              </mc:Choice>
              <mc:Fallback>
                <p:oleObj name="Visio" r:id="rId3" imgW="7442200" imgH="7023100" progId="Visio.Drawing.6">
                  <p:embed/>
                  <p:pic>
                    <p:nvPicPr>
                      <p:cNvPr id="122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908720"/>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1" name="Line 5"/>
          <p:cNvSpPr>
            <a:spLocks noChangeShapeType="1"/>
          </p:cNvSpPr>
          <p:nvPr/>
        </p:nvSpPr>
        <p:spPr bwMode="auto">
          <a:xfrm flipH="1">
            <a:off x="1828800" y="1618332"/>
            <a:ext cx="12192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mc:AlternateContent xmlns:mc="http://schemas.openxmlformats.org/markup-compatibility/2006" xmlns:a14="http://schemas.microsoft.com/office/drawing/2010/main">
        <mc:Choice Requires="a14">
          <p:sp>
            <p:nvSpPr>
              <p:cNvPr id="12292" name="Object 3"/>
              <p:cNvSpPr txBox="1">
                <a:spLocks noGrp="1"/>
              </p:cNvSpPr>
              <p:nvPr>
                <p:ph idx="1"/>
              </p:nvPr>
            </p:nvSpPr>
            <p:spPr bwMode="auto">
              <a:xfrm>
                <a:off x="304800" y="2304132"/>
                <a:ext cx="1435100" cy="319088"/>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acc>
                        <m:accPr>
                          <m:chr m:val="⃗"/>
                          <m:ctrlPr>
                            <a:rPr lang="zh-CN" altLang="en-US" sz="1600" i="1" smtClean="0">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𝑤</m:t>
                          </m:r>
                        </m:e>
                      </m:acc>
                      <m:r>
                        <a:rPr lang="zh-CN" altLang="en-US" sz="1600" i="1" smtClean="0">
                          <a:solidFill>
                            <a:srgbClr val="000000"/>
                          </a:solidFill>
                          <a:latin typeface="Cambria Math" panose="02040503050406030204" pitchFamily="18" charset="0"/>
                        </a:rPr>
                        <m:t>•</m:t>
                      </m:r>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𝑥</m:t>
                          </m:r>
                        </m:e>
                      </m:acc>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𝑏</m:t>
                      </m:r>
                      <m:r>
                        <a:rPr lang="zh-CN" altLang="en-US" sz="1600" i="1">
                          <a:solidFill>
                            <a:srgbClr val="000000"/>
                          </a:solidFill>
                          <a:latin typeface="Cambria Math" panose="02040503050406030204" pitchFamily="18" charset="0"/>
                        </a:rPr>
                        <m:t>=0</m:t>
                      </m:r>
                    </m:oMath>
                  </m:oMathPara>
                </a14:m>
                <a:endParaRPr lang="zh-CN" altLang="en-US" sz="1600" dirty="0"/>
              </a:p>
            </p:txBody>
          </p:sp>
        </mc:Choice>
        <mc:Fallback xmlns="">
          <p:sp>
            <p:nvSpPr>
              <p:cNvPr id="12292" name="Object 3"/>
              <p:cNvSpPr txBox="1">
                <a:spLocks noRot="1" noChangeAspect="1" noMove="1" noResize="1" noEditPoints="1" noAdjustHandles="1" noChangeArrowheads="1" noChangeShapeType="1" noTextEdit="1"/>
              </p:cNvSpPr>
              <p:nvPr>
                <p:ph idx="1"/>
              </p:nvPr>
            </p:nvSpPr>
            <p:spPr bwMode="auto">
              <a:xfrm>
                <a:off x="304800" y="2304132"/>
                <a:ext cx="1435100" cy="319088"/>
              </a:xfrm>
              <a:prstGeom prst="rect">
                <a:avLst/>
              </a:prstGeom>
              <a:blipFill>
                <a:blip r:embed="rId5"/>
                <a:stretch>
                  <a:fillRect t="-13462"/>
                </a:stretch>
              </a:blipFill>
              <a:ln>
                <a:noFill/>
              </a:ln>
              <a:effectLst/>
            </p:spPr>
            <p:txBody>
              <a:bodyPr/>
              <a:lstStyle/>
              <a:p>
                <a:r>
                  <a:rPr lang="zh-CN" altLang="en-US">
                    <a:noFill/>
                  </a:rPr>
                  <a:t> </a:t>
                </a:r>
              </a:p>
            </p:txBody>
          </p:sp>
        </mc:Fallback>
      </mc:AlternateContent>
      <p:sp>
        <p:nvSpPr>
          <p:cNvPr id="12293" name="Line 8"/>
          <p:cNvSpPr>
            <a:spLocks noChangeShapeType="1"/>
          </p:cNvSpPr>
          <p:nvPr/>
        </p:nvSpPr>
        <p:spPr bwMode="auto">
          <a:xfrm flipH="1">
            <a:off x="1828800" y="2151732"/>
            <a:ext cx="1295400" cy="8239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mc:AlternateContent xmlns:mc="http://schemas.openxmlformats.org/markup-compatibility/2006" xmlns:a14="http://schemas.microsoft.com/office/drawing/2010/main">
        <mc:Choice Requires="a14">
          <p:sp>
            <p:nvSpPr>
              <p:cNvPr id="12294" name="Object 4"/>
              <p:cNvSpPr txBox="1"/>
              <p:nvPr/>
            </p:nvSpPr>
            <p:spPr bwMode="auto">
              <a:xfrm>
                <a:off x="236538" y="2899445"/>
                <a:ext cx="1571625" cy="31908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𝑤</m:t>
                          </m:r>
                        </m:e>
                      </m:acc>
                      <m:r>
                        <a:rPr lang="zh-CN" altLang="en-US" sz="1600" i="1">
                          <a:solidFill>
                            <a:srgbClr val="000000"/>
                          </a:solidFill>
                          <a:latin typeface="Cambria Math" panose="02040503050406030204" pitchFamily="18" charset="0"/>
                        </a:rPr>
                        <m:t>•</m:t>
                      </m:r>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𝑥</m:t>
                          </m:r>
                        </m:e>
                      </m:acc>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𝑏</m:t>
                      </m:r>
                      <m:r>
                        <a:rPr lang="zh-CN" altLang="en-US" sz="1600" i="1">
                          <a:solidFill>
                            <a:srgbClr val="000000"/>
                          </a:solidFill>
                          <a:latin typeface="Cambria Math" panose="02040503050406030204" pitchFamily="18" charset="0"/>
                        </a:rPr>
                        <m:t>=−1</m:t>
                      </m:r>
                    </m:oMath>
                  </m:oMathPara>
                </a14:m>
                <a:endParaRPr lang="zh-CN" altLang="en-US" sz="1600" dirty="0"/>
              </a:p>
            </p:txBody>
          </p:sp>
        </mc:Choice>
        <mc:Fallback xmlns="">
          <p:sp>
            <p:nvSpPr>
              <p:cNvPr id="12294" name="Object 4"/>
              <p:cNvSpPr txBox="1">
                <a:spLocks noRot="1" noChangeAspect="1" noMove="1" noResize="1" noEditPoints="1" noAdjustHandles="1" noChangeArrowheads="1" noChangeShapeType="1" noTextEdit="1"/>
              </p:cNvSpPr>
              <p:nvPr/>
            </p:nvSpPr>
            <p:spPr bwMode="auto">
              <a:xfrm>
                <a:off x="236538" y="2899445"/>
                <a:ext cx="1571625" cy="319087"/>
              </a:xfrm>
              <a:prstGeom prst="rect">
                <a:avLst/>
              </a:prstGeom>
              <a:blipFill>
                <a:blip r:embed="rId6"/>
                <a:stretch>
                  <a:fillRect t="-13462"/>
                </a:stretch>
              </a:blipFill>
              <a:ln>
                <a:noFill/>
              </a:ln>
              <a:effectLst/>
            </p:spPr>
            <p:txBody>
              <a:bodyPr/>
              <a:lstStyle/>
              <a:p>
                <a:r>
                  <a:rPr lang="zh-CN" altLang="en-US">
                    <a:noFill/>
                  </a:rPr>
                  <a:t> </a:t>
                </a:r>
              </a:p>
            </p:txBody>
          </p:sp>
        </mc:Fallback>
      </mc:AlternateContent>
      <p:sp>
        <p:nvSpPr>
          <p:cNvPr id="12295" name="Line 10"/>
          <p:cNvSpPr>
            <a:spLocks noChangeShapeType="1"/>
          </p:cNvSpPr>
          <p:nvPr/>
        </p:nvSpPr>
        <p:spPr bwMode="auto">
          <a:xfrm flipV="1">
            <a:off x="6324600" y="3218532"/>
            <a:ext cx="1219200" cy="776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mc:AlternateContent xmlns:mc="http://schemas.openxmlformats.org/markup-compatibility/2006" xmlns:a14="http://schemas.microsoft.com/office/drawing/2010/main">
        <mc:Choice Requires="a14">
          <p:sp>
            <p:nvSpPr>
              <p:cNvPr id="12296" name="Object 5"/>
              <p:cNvSpPr txBox="1"/>
              <p:nvPr/>
            </p:nvSpPr>
            <p:spPr bwMode="auto">
              <a:xfrm>
                <a:off x="7267575" y="2761332"/>
                <a:ext cx="1571625" cy="3190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𝑤</m:t>
                          </m:r>
                        </m:e>
                      </m:acc>
                      <m:r>
                        <a:rPr lang="zh-CN" altLang="en-US" sz="1600" i="1">
                          <a:solidFill>
                            <a:srgbClr val="000000"/>
                          </a:solidFill>
                          <a:latin typeface="Cambria Math" panose="02040503050406030204" pitchFamily="18" charset="0"/>
                        </a:rPr>
                        <m:t>•</m:t>
                      </m:r>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𝑥</m:t>
                          </m:r>
                        </m:e>
                      </m:acc>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𝑏</m:t>
                      </m:r>
                      <m:r>
                        <a:rPr lang="zh-CN" altLang="en-US" sz="1600" i="1">
                          <a:solidFill>
                            <a:srgbClr val="000000"/>
                          </a:solidFill>
                          <a:latin typeface="Cambria Math" panose="02040503050406030204" pitchFamily="18" charset="0"/>
                        </a:rPr>
                        <m:t>=+1</m:t>
                      </m:r>
                    </m:oMath>
                  </m:oMathPara>
                </a14:m>
                <a:endParaRPr lang="zh-CN" altLang="en-US" sz="1600" dirty="0"/>
              </a:p>
            </p:txBody>
          </p:sp>
        </mc:Choice>
        <mc:Fallback xmlns="">
          <p:sp>
            <p:nvSpPr>
              <p:cNvPr id="12296" name="Object 5"/>
              <p:cNvSpPr txBox="1">
                <a:spLocks noRot="1" noChangeAspect="1" noMove="1" noResize="1" noEditPoints="1" noAdjustHandles="1" noChangeArrowheads="1" noChangeShapeType="1" noTextEdit="1"/>
              </p:cNvSpPr>
              <p:nvPr/>
            </p:nvSpPr>
            <p:spPr bwMode="auto">
              <a:xfrm>
                <a:off x="7267575" y="2761332"/>
                <a:ext cx="1571625" cy="319088"/>
              </a:xfrm>
              <a:prstGeom prst="rect">
                <a:avLst/>
              </a:prstGeom>
              <a:blipFill>
                <a:blip r:embed="rId7"/>
                <a:stretch>
                  <a:fillRect t="-1346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7" name="Object 6"/>
              <p:cNvSpPr txBox="1"/>
              <p:nvPr/>
            </p:nvSpPr>
            <p:spPr bwMode="auto">
              <a:xfrm>
                <a:off x="508000" y="5617767"/>
                <a:ext cx="3937000" cy="8397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1</m:t>
                                </m:r>
                              </m:e>
                              <m:e>
                                <m:r>
                                  <m:rPr>
                                    <m:nor/>
                                  </m:rPr>
                                  <a:rPr lang="zh-CN" altLang="en-US" i="0">
                                    <a:solidFill>
                                      <a:srgbClr val="000000"/>
                                    </a:solidFill>
                                    <a:latin typeface="Cambria Math" panose="02040503050406030204" pitchFamily="18" charset="0"/>
                                  </a:rPr>
                                  <m:t>if</m:t>
                                </m:r>
                                <m:r>
                                  <m:rPr>
                                    <m:nor/>
                                  </m:rPr>
                                  <a:rPr lang="zh-CN" altLang="en-US" i="0">
                                    <a:solidFill>
                                      <a:srgbClr val="000000"/>
                                    </a:solidFill>
                                    <a:latin typeface="Cambria Math" panose="02040503050406030204" pitchFamily="18" charset="0"/>
                                  </a:rPr>
                                  <m:t> </m:t>
                                </m:r>
                                <m:acc>
                                  <m:accPr>
                                    <m:chr m:val="⃗"/>
                                    <m:ctrlPr>
                                      <a:rPr lang="zh-CN" altLang="en-US" i="1">
                                        <a:solidFill>
                                          <a:srgbClr val="000000"/>
                                        </a:solidFill>
                                        <a:latin typeface="Cambria Math" panose="02040503050406030204" pitchFamily="18" charset="0"/>
                                      </a:rPr>
                                    </m:ctrlPr>
                                  </m:accPr>
                                  <m:e>
                                    <m:r>
                                      <m:rPr>
                                        <m:nor/>
                                      </m:rPr>
                                      <a:rPr lang="zh-CN" altLang="en-US" i="0">
                                        <a:solidFill>
                                          <a:srgbClr val="000000"/>
                                        </a:solidFill>
                                        <a:latin typeface="Cambria Math" panose="02040503050406030204" pitchFamily="18" charset="0"/>
                                      </a:rPr>
                                      <m:t>w</m:t>
                                    </m:r>
                                  </m:e>
                                </m:acc>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m:rPr>
                                        <m:sty m:val="p"/>
                                      </m:rPr>
                                      <a:rPr lang="zh-CN" altLang="en-US" i="0">
                                        <a:solidFill>
                                          <a:srgbClr val="000000"/>
                                        </a:solidFill>
                                        <a:latin typeface="Cambria Math" panose="02040503050406030204" pitchFamily="18" charset="0"/>
                                      </a:rPr>
                                      <m:t>x</m:t>
                                    </m:r>
                                  </m:e>
                                </m:acc>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b</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1</m:t>
                                </m:r>
                              </m:e>
                            </m:mr>
                            <m:mr>
                              <m:e>
                                <m:r>
                                  <a:rPr lang="zh-CN" altLang="en-US" i="1">
                                    <a:solidFill>
                                      <a:srgbClr val="000000"/>
                                    </a:solidFill>
                                    <a:latin typeface="Cambria Math" panose="02040503050406030204" pitchFamily="18" charset="0"/>
                                  </a:rPr>
                                  <m:t>−1</m:t>
                                </m:r>
                              </m:e>
                              <m:e>
                                <m:r>
                                  <m:rPr>
                                    <m:nor/>
                                  </m:rPr>
                                  <a:rPr lang="zh-CN" altLang="en-US" i="0">
                                    <a:solidFill>
                                      <a:srgbClr val="000000"/>
                                    </a:solidFill>
                                    <a:latin typeface="Cambria Math" panose="02040503050406030204" pitchFamily="18" charset="0"/>
                                  </a:rPr>
                                  <m:t>if</m:t>
                                </m:r>
                                <m:r>
                                  <m:rPr>
                                    <m:nor/>
                                  </m:rPr>
                                  <a:rPr lang="zh-CN" altLang="en-US" i="0">
                                    <a:solidFill>
                                      <a:srgbClr val="000000"/>
                                    </a:solidFill>
                                    <a:latin typeface="Cambria Math" panose="02040503050406030204" pitchFamily="18" charset="0"/>
                                  </a:rPr>
                                  <m:t> </m:t>
                                </m:r>
                                <m:acc>
                                  <m:accPr>
                                    <m:chr m:val="⃗"/>
                                    <m:ctrlPr>
                                      <a:rPr lang="zh-CN" altLang="en-US" i="1">
                                        <a:solidFill>
                                          <a:srgbClr val="000000"/>
                                        </a:solidFill>
                                        <a:latin typeface="Cambria Math" panose="02040503050406030204" pitchFamily="18" charset="0"/>
                                      </a:rPr>
                                    </m:ctrlPr>
                                  </m:accPr>
                                  <m:e>
                                    <m:r>
                                      <m:rPr>
                                        <m:nor/>
                                      </m:rPr>
                                      <a:rPr lang="zh-CN" altLang="en-US" i="0">
                                        <a:solidFill>
                                          <a:srgbClr val="000000"/>
                                        </a:solidFill>
                                        <a:latin typeface="Cambria Math" panose="02040503050406030204" pitchFamily="18" charset="0"/>
                                      </a:rPr>
                                      <m:t>w</m:t>
                                    </m:r>
                                  </m:e>
                                </m:acc>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m:rPr>
                                        <m:sty m:val="p"/>
                                      </m:rPr>
                                      <a:rPr lang="zh-CN" altLang="en-US" i="0">
                                        <a:solidFill>
                                          <a:srgbClr val="000000"/>
                                        </a:solidFill>
                                        <a:latin typeface="Cambria Math" panose="02040503050406030204" pitchFamily="18" charset="0"/>
                                      </a:rPr>
                                      <m:t>x</m:t>
                                    </m:r>
                                  </m:e>
                                </m:acc>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b</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1</m:t>
                                </m:r>
                              </m:e>
                            </m:mr>
                          </m:m>
                        </m:e>
                      </m:d>
                    </m:oMath>
                  </m:oMathPara>
                </a14:m>
                <a:endParaRPr lang="zh-CN" altLang="en-US" dirty="0"/>
              </a:p>
            </p:txBody>
          </p:sp>
        </mc:Choice>
        <mc:Fallback xmlns="">
          <p:sp>
            <p:nvSpPr>
              <p:cNvPr id="12297" name="Object 6"/>
              <p:cNvSpPr txBox="1">
                <a:spLocks noRot="1" noChangeAspect="1" noMove="1" noResize="1" noEditPoints="1" noAdjustHandles="1" noChangeArrowheads="1" noChangeShapeType="1" noTextEdit="1"/>
              </p:cNvSpPr>
              <p:nvPr/>
            </p:nvSpPr>
            <p:spPr bwMode="auto">
              <a:xfrm>
                <a:off x="508000" y="5617767"/>
                <a:ext cx="3937000" cy="839788"/>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98" name="Object 7"/>
              <p:cNvSpPr txBox="1"/>
              <p:nvPr/>
            </p:nvSpPr>
            <p:spPr bwMode="auto">
              <a:xfrm>
                <a:off x="4355976" y="5617767"/>
                <a:ext cx="4280024" cy="839787"/>
              </a:xfrm>
              <a:prstGeom prst="rect">
                <a:avLst/>
              </a:prstGeom>
              <a:noFill/>
              <a:ln>
                <a:noFill/>
              </a:ln>
              <a:effectLst/>
            </p:spPr>
            <p:txBody>
              <a:bodyPr>
                <a:noAutofit/>
              </a:bodyPr>
              <a:lstStyle/>
              <a:p>
                <a:r>
                  <a:rPr lang="zh-CN" altLang="en-US" sz="1600" i="0" dirty="0">
                    <a:latin typeface="+mj-lt"/>
                  </a:rPr>
                  <a:t>求两条平行直线的距离公式”推广到高维可得</a:t>
                </a:r>
                <a:endParaRPr lang="en-US" altLang="zh-CN"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zh-CN" altLang="en-US" sz="1600" i="0">
                          <a:solidFill>
                            <a:srgbClr val="000000"/>
                          </a:solidFill>
                          <a:latin typeface="Cambria Math" panose="02040503050406030204" pitchFamily="18" charset="0"/>
                        </a:rPr>
                        <m:t>Margin</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m:t>
                      </m:r>
                      <m:f>
                        <m:fPr>
                          <m:ctrlPr>
                            <a:rPr lang="zh-CN" altLang="en-US" sz="1600" i="1" smtClean="0">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2</m:t>
                          </m:r>
                        </m:num>
                        <m:den>
                          <m:r>
                            <a:rPr lang="zh-CN" altLang="en-US" sz="1600" i="1">
                              <a:solidFill>
                                <a:srgbClr val="000000"/>
                              </a:solidFill>
                              <a:latin typeface="Cambria Math" panose="02040503050406030204" pitchFamily="18" charset="0"/>
                            </a:rPr>
                            <m:t>||</m:t>
                          </m:r>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𝑤</m:t>
                              </m:r>
                            </m:e>
                          </m:acc>
                          <m:r>
                            <a:rPr lang="zh-CN" altLang="en-US" sz="1600" i="1">
                              <a:solidFill>
                                <a:srgbClr val="000000"/>
                              </a:solidFill>
                              <a:latin typeface="Cambria Math" panose="02040503050406030204" pitchFamily="18" charset="0"/>
                            </a:rPr>
                            <m:t>||</m:t>
                          </m:r>
                        </m:den>
                      </m:f>
                    </m:oMath>
                  </m:oMathPara>
                </a14:m>
                <a:endParaRPr lang="zh-CN" altLang="en-US" sz="1600" dirty="0"/>
              </a:p>
            </p:txBody>
          </p:sp>
        </mc:Choice>
        <mc:Fallback xmlns="">
          <p:sp>
            <p:nvSpPr>
              <p:cNvPr id="12298" name="Object 7"/>
              <p:cNvSpPr txBox="1">
                <a:spLocks noRot="1" noChangeAspect="1" noMove="1" noResize="1" noEditPoints="1" noAdjustHandles="1" noChangeArrowheads="1" noChangeShapeType="1" noTextEdit="1"/>
              </p:cNvSpPr>
              <p:nvPr/>
            </p:nvSpPr>
            <p:spPr bwMode="auto">
              <a:xfrm>
                <a:off x="4355976" y="5617767"/>
                <a:ext cx="4280024" cy="839787"/>
              </a:xfrm>
              <a:prstGeom prst="rect">
                <a:avLst/>
              </a:prstGeom>
              <a:blipFill>
                <a:blip r:embed="rId9"/>
                <a:stretch>
                  <a:fillRect l="-855" t="-2190"/>
                </a:stretch>
              </a:blipFill>
              <a:ln>
                <a:noFill/>
              </a:ln>
              <a:effectLst/>
            </p:spPr>
            <p:txBody>
              <a:bodyPr/>
              <a:lstStyle/>
              <a:p>
                <a:r>
                  <a:rPr lang="zh-CN" altLang="en-US">
                    <a:noFill/>
                  </a:rPr>
                  <a:t> </a:t>
                </a:r>
              </a:p>
            </p:txBody>
          </p:sp>
        </mc:Fallback>
      </mc:AlternateContent>
      <p:sp>
        <p:nvSpPr>
          <p:cNvPr id="12" name="标题 1">
            <a:extLst>
              <a:ext uri="{FF2B5EF4-FFF2-40B4-BE49-F238E27FC236}">
                <a16:creationId xmlns:a16="http://schemas.microsoft.com/office/drawing/2014/main" id="{A29C2BE2-9582-4203-9E8E-C62BE081B9C6}"/>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Support Vector Machines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4" name="Line 8">
            <a:extLst>
              <a:ext uri="{FF2B5EF4-FFF2-40B4-BE49-F238E27FC236}">
                <a16:creationId xmlns:a16="http://schemas.microsoft.com/office/drawing/2014/main" id="{D8374898-7C6B-4C49-8984-E097E4E4C900}"/>
              </a:ext>
            </a:extLst>
          </p:cNvPr>
          <p:cNvSpPr>
            <a:spLocks noChangeShapeType="1"/>
          </p:cNvSpPr>
          <p:nvPr/>
        </p:nvSpPr>
        <p:spPr bwMode="auto">
          <a:xfrm flipH="1">
            <a:off x="2225929" y="4060030"/>
            <a:ext cx="1295400" cy="8239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mc:AlternateContent xmlns:mc="http://schemas.openxmlformats.org/markup-compatibility/2006" xmlns:a14="http://schemas.microsoft.com/office/drawing/2010/main">
        <mc:Choice Requires="a14">
          <p:sp>
            <p:nvSpPr>
              <p:cNvPr id="15" name="Object 4">
                <a:extLst>
                  <a:ext uri="{FF2B5EF4-FFF2-40B4-BE49-F238E27FC236}">
                    <a16:creationId xmlns:a16="http://schemas.microsoft.com/office/drawing/2014/main" id="{D6AFE3EB-1285-40C4-AA61-CA1ADEDE5B36}"/>
                  </a:ext>
                </a:extLst>
              </p:cNvPr>
              <p:cNvSpPr txBox="1"/>
              <p:nvPr/>
            </p:nvSpPr>
            <p:spPr bwMode="auto">
              <a:xfrm>
                <a:off x="395537" y="4806950"/>
                <a:ext cx="1809502" cy="3190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acc>
                        <m:accPr>
                          <m:chr m:val="⃗"/>
                          <m:ctrlPr>
                            <a:rPr lang="zh-CN" altLang="en-US" sz="1600" i="1" smtClean="0">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𝑤</m:t>
                          </m:r>
                        </m:e>
                      </m:acc>
                      <m:r>
                        <a:rPr lang="zh-CN" altLang="en-US" sz="1600" i="1">
                          <a:solidFill>
                            <a:srgbClr val="000000"/>
                          </a:solidFill>
                          <a:latin typeface="Cambria Math" panose="02040503050406030204" pitchFamily="18" charset="0"/>
                        </a:rPr>
                        <m:t>•</m:t>
                      </m:r>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𝑥</m:t>
                          </m:r>
                        </m:e>
                      </m:acc>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𝑏</m:t>
                      </m:r>
                      <m:r>
                        <a:rPr lang="en-US" altLang="zh-CN" sz="1600" b="0" i="1" smtClean="0">
                          <a:solidFill>
                            <a:srgbClr val="000000"/>
                          </a:solidFill>
                          <a:latin typeface="Cambria Math" panose="02040503050406030204" pitchFamily="18" charset="0"/>
                        </a:rPr>
                        <m:t>&lt;</m:t>
                      </m:r>
                      <m:r>
                        <a:rPr lang="zh-CN" altLang="en-US" sz="1600" i="1">
                          <a:solidFill>
                            <a:srgbClr val="000000"/>
                          </a:solidFill>
                          <a:latin typeface="Cambria Math" panose="02040503050406030204" pitchFamily="18" charset="0"/>
                        </a:rPr>
                        <m:t>−1</m:t>
                      </m:r>
                    </m:oMath>
                  </m:oMathPara>
                </a14:m>
                <a:endParaRPr lang="zh-CN" altLang="en-US" sz="1600" dirty="0"/>
              </a:p>
            </p:txBody>
          </p:sp>
        </mc:Choice>
        <mc:Fallback xmlns="">
          <p:sp>
            <p:nvSpPr>
              <p:cNvPr id="15" name="Object 4">
                <a:extLst>
                  <a:ext uri="{FF2B5EF4-FFF2-40B4-BE49-F238E27FC236}">
                    <a16:creationId xmlns:a16="http://schemas.microsoft.com/office/drawing/2014/main" id="{D6AFE3EB-1285-40C4-AA61-CA1ADEDE5B36}"/>
                  </a:ext>
                </a:extLst>
              </p:cNvPr>
              <p:cNvSpPr txBox="1">
                <a:spLocks noRot="1" noChangeAspect="1" noMove="1" noResize="1" noEditPoints="1" noAdjustHandles="1" noChangeArrowheads="1" noChangeShapeType="1" noTextEdit="1"/>
              </p:cNvSpPr>
              <p:nvPr/>
            </p:nvSpPr>
            <p:spPr bwMode="auto">
              <a:xfrm>
                <a:off x="395537" y="4806950"/>
                <a:ext cx="1809502" cy="319088"/>
              </a:xfrm>
              <a:prstGeom prst="rect">
                <a:avLst/>
              </a:prstGeom>
              <a:blipFill>
                <a:blip r:embed="rId10"/>
                <a:stretch>
                  <a:fillRect t="-13462"/>
                </a:stretch>
              </a:blipFill>
              <a:ln>
                <a:noFill/>
              </a:ln>
              <a:effectLst/>
            </p:spPr>
            <p:txBody>
              <a:bodyPr/>
              <a:lstStyle/>
              <a:p>
                <a:r>
                  <a:rPr lang="zh-CN" altLang="en-US">
                    <a:noFill/>
                  </a:rPr>
                  <a:t> </a:t>
                </a:r>
              </a:p>
            </p:txBody>
          </p:sp>
        </mc:Fallback>
      </mc:AlternateContent>
      <p:sp>
        <p:nvSpPr>
          <p:cNvPr id="18" name="Line 10">
            <a:extLst>
              <a:ext uri="{FF2B5EF4-FFF2-40B4-BE49-F238E27FC236}">
                <a16:creationId xmlns:a16="http://schemas.microsoft.com/office/drawing/2014/main" id="{6B532A7F-0D50-4AFA-8AF3-B86D38008588}"/>
              </a:ext>
            </a:extLst>
          </p:cNvPr>
          <p:cNvSpPr>
            <a:spLocks noChangeShapeType="1"/>
          </p:cNvSpPr>
          <p:nvPr/>
        </p:nvSpPr>
        <p:spPr bwMode="auto">
          <a:xfrm flipV="1">
            <a:off x="6276975" y="1660189"/>
            <a:ext cx="1219200" cy="776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mc:AlternateContent xmlns:mc="http://schemas.openxmlformats.org/markup-compatibility/2006" xmlns:a14="http://schemas.microsoft.com/office/drawing/2010/main">
        <mc:Choice Requires="a14">
          <p:sp>
            <p:nvSpPr>
              <p:cNvPr id="19" name="Object 5">
                <a:extLst>
                  <a:ext uri="{FF2B5EF4-FFF2-40B4-BE49-F238E27FC236}">
                    <a16:creationId xmlns:a16="http://schemas.microsoft.com/office/drawing/2014/main" id="{F6EDCE72-AB18-4BEC-8DBD-6D860D6CB5C6}"/>
                  </a:ext>
                </a:extLst>
              </p:cNvPr>
              <p:cNvSpPr txBox="1"/>
              <p:nvPr/>
            </p:nvSpPr>
            <p:spPr bwMode="auto">
              <a:xfrm>
                <a:off x="7219950" y="1203325"/>
                <a:ext cx="1571625" cy="3190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acc>
                        <m:accPr>
                          <m:chr m:val="⃗"/>
                          <m:ctrlPr>
                            <a:rPr lang="zh-CN" altLang="en-US" sz="1600" i="1" smtClean="0">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𝑤</m:t>
                          </m:r>
                        </m:e>
                      </m:acc>
                      <m:r>
                        <a:rPr lang="zh-CN" altLang="en-US" sz="1600" i="1">
                          <a:solidFill>
                            <a:srgbClr val="000000"/>
                          </a:solidFill>
                          <a:latin typeface="Cambria Math" panose="02040503050406030204" pitchFamily="18" charset="0"/>
                        </a:rPr>
                        <m:t>•</m:t>
                      </m:r>
                      <m:acc>
                        <m:accPr>
                          <m:chr m:val="⃗"/>
                          <m:ctrlPr>
                            <a:rPr lang="zh-CN" altLang="en-US" sz="1600" i="1">
                              <a:solidFill>
                                <a:srgbClr val="000000"/>
                              </a:solidFill>
                              <a:latin typeface="Cambria Math" panose="02040503050406030204" pitchFamily="18" charset="0"/>
                            </a:rPr>
                          </m:ctrlPr>
                        </m:accPr>
                        <m:e>
                          <m:r>
                            <a:rPr lang="zh-CN" altLang="en-US" sz="1600" i="1">
                              <a:solidFill>
                                <a:srgbClr val="000000"/>
                              </a:solidFill>
                              <a:latin typeface="Cambria Math" panose="02040503050406030204" pitchFamily="18" charset="0"/>
                            </a:rPr>
                            <m:t>𝑥</m:t>
                          </m:r>
                        </m:e>
                      </m:acc>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𝑏</m:t>
                      </m:r>
                      <m:r>
                        <a:rPr lang="en-US" altLang="zh-CN" sz="1600" b="0" i="1" smtClean="0">
                          <a:solidFill>
                            <a:srgbClr val="000000"/>
                          </a:solidFill>
                          <a:latin typeface="Cambria Math" panose="02040503050406030204" pitchFamily="18" charset="0"/>
                        </a:rPr>
                        <m:t>&gt;</m:t>
                      </m:r>
                      <m:r>
                        <a:rPr lang="zh-CN" altLang="en-US" sz="1600" i="1">
                          <a:solidFill>
                            <a:srgbClr val="000000"/>
                          </a:solidFill>
                          <a:latin typeface="Cambria Math" panose="02040503050406030204" pitchFamily="18" charset="0"/>
                        </a:rPr>
                        <m:t>+1</m:t>
                      </m:r>
                    </m:oMath>
                  </m:oMathPara>
                </a14:m>
                <a:endParaRPr lang="zh-CN" altLang="en-US" sz="1600" dirty="0"/>
              </a:p>
            </p:txBody>
          </p:sp>
        </mc:Choice>
        <mc:Fallback xmlns="">
          <p:sp>
            <p:nvSpPr>
              <p:cNvPr id="19" name="Object 5">
                <a:extLst>
                  <a:ext uri="{FF2B5EF4-FFF2-40B4-BE49-F238E27FC236}">
                    <a16:creationId xmlns:a16="http://schemas.microsoft.com/office/drawing/2014/main" id="{F6EDCE72-AB18-4BEC-8DBD-6D860D6CB5C6}"/>
                  </a:ext>
                </a:extLst>
              </p:cNvPr>
              <p:cNvSpPr txBox="1">
                <a:spLocks noRot="1" noChangeAspect="1" noMove="1" noResize="1" noEditPoints="1" noAdjustHandles="1" noChangeArrowheads="1" noChangeShapeType="1" noTextEdit="1"/>
              </p:cNvSpPr>
              <p:nvPr/>
            </p:nvSpPr>
            <p:spPr bwMode="auto">
              <a:xfrm>
                <a:off x="7219950" y="1203325"/>
                <a:ext cx="1571625" cy="319088"/>
              </a:xfrm>
              <a:prstGeom prst="rect">
                <a:avLst/>
              </a:prstGeom>
              <a:blipFill>
                <a:blip r:embed="rId11"/>
                <a:stretch>
                  <a:fillRect t="-13208"/>
                </a:stretch>
              </a:blipFill>
              <a:ln>
                <a:noFill/>
              </a:ln>
              <a:effectLst/>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C1696B77-29FA-4FE7-9E10-D38DACA9669E}"/>
              </a:ext>
            </a:extLst>
          </p:cNvPr>
          <p:cNvCxnSpPr>
            <a:cxnSpLocks/>
          </p:cNvCxnSpPr>
          <p:nvPr/>
        </p:nvCxnSpPr>
        <p:spPr>
          <a:xfrm flipH="1">
            <a:off x="4499992" y="2623220"/>
            <a:ext cx="288032" cy="276225"/>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50C8EC3-9ABF-4329-856B-D37897DD0C4D}"/>
                  </a:ext>
                </a:extLst>
              </p:cNvPr>
              <p:cNvSpPr txBox="1"/>
              <p:nvPr/>
            </p:nvSpPr>
            <p:spPr>
              <a:xfrm>
                <a:off x="4214329" y="2305501"/>
                <a:ext cx="552105" cy="4862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200" i="1" smtClean="0">
                              <a:solidFill>
                                <a:srgbClr val="000000"/>
                              </a:solidFill>
                              <a:latin typeface="Cambria Math" panose="02040503050406030204" pitchFamily="18" charset="0"/>
                            </a:rPr>
                          </m:ctrlPr>
                        </m:fPr>
                        <m:num>
                          <m:r>
                            <a:rPr lang="en-US" altLang="zh-CN" sz="1200" b="0" i="1" smtClean="0">
                              <a:solidFill>
                                <a:srgbClr val="000000"/>
                              </a:solidFill>
                              <a:latin typeface="Cambria Math" panose="02040503050406030204" pitchFamily="18" charset="0"/>
                            </a:rPr>
                            <m:t>1</m:t>
                          </m:r>
                        </m:num>
                        <m:den>
                          <m:r>
                            <a:rPr lang="zh-CN" altLang="en-US" sz="1200" i="1">
                              <a:solidFill>
                                <a:srgbClr val="000000"/>
                              </a:solidFill>
                              <a:latin typeface="Cambria Math" panose="02040503050406030204" pitchFamily="18" charset="0"/>
                            </a:rPr>
                            <m:t>||</m:t>
                          </m:r>
                          <m:acc>
                            <m:accPr>
                              <m:chr m:val="⃗"/>
                              <m:ctrlPr>
                                <a:rPr lang="zh-CN" altLang="en-US" sz="1200" i="1">
                                  <a:solidFill>
                                    <a:srgbClr val="000000"/>
                                  </a:solidFill>
                                  <a:latin typeface="Cambria Math" panose="02040503050406030204" pitchFamily="18" charset="0"/>
                                </a:rPr>
                              </m:ctrlPr>
                            </m:accPr>
                            <m:e>
                              <m:r>
                                <a:rPr lang="zh-CN" altLang="en-US" sz="1200" i="1">
                                  <a:solidFill>
                                    <a:srgbClr val="000000"/>
                                  </a:solidFill>
                                  <a:latin typeface="Cambria Math" panose="02040503050406030204" pitchFamily="18" charset="0"/>
                                </a:rPr>
                                <m:t>𝑤</m:t>
                              </m:r>
                            </m:e>
                          </m:acc>
                          <m:r>
                            <a:rPr lang="zh-CN" altLang="en-US" sz="1200" i="1">
                              <a:solidFill>
                                <a:srgbClr val="000000"/>
                              </a:solidFill>
                              <a:latin typeface="Cambria Math" panose="02040503050406030204" pitchFamily="18" charset="0"/>
                            </a:rPr>
                            <m:t>||</m:t>
                          </m:r>
                        </m:den>
                      </m:f>
                    </m:oMath>
                  </m:oMathPara>
                </a14:m>
                <a:endParaRPr lang="zh-CN" altLang="en-US" sz="1200" dirty="0"/>
              </a:p>
            </p:txBody>
          </p:sp>
        </mc:Choice>
        <mc:Fallback xmlns="">
          <p:sp>
            <p:nvSpPr>
              <p:cNvPr id="24" name="文本框 23">
                <a:extLst>
                  <a:ext uri="{FF2B5EF4-FFF2-40B4-BE49-F238E27FC236}">
                    <a16:creationId xmlns:a16="http://schemas.microsoft.com/office/drawing/2014/main" id="{050C8EC3-9ABF-4329-856B-D37897DD0C4D}"/>
                  </a:ext>
                </a:extLst>
              </p:cNvPr>
              <p:cNvSpPr txBox="1">
                <a:spLocks noRot="1" noChangeAspect="1" noMove="1" noResize="1" noEditPoints="1" noAdjustHandles="1" noChangeArrowheads="1" noChangeShapeType="1" noTextEdit="1"/>
              </p:cNvSpPr>
              <p:nvPr/>
            </p:nvSpPr>
            <p:spPr>
              <a:xfrm>
                <a:off x="4214329" y="2305501"/>
                <a:ext cx="552105" cy="486287"/>
              </a:xfrm>
              <a:prstGeom prst="rect">
                <a:avLst/>
              </a:prstGeom>
              <a:blipFill>
                <a:blip r:embed="rId12"/>
                <a:stretch>
                  <a:fillRect b="-1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349B5FC-0B48-4FA8-9699-22F66DD001C9}"/>
                  </a:ext>
                </a:extLst>
              </p:cNvPr>
              <p:cNvSpPr txBox="1"/>
              <p:nvPr/>
            </p:nvSpPr>
            <p:spPr>
              <a:xfrm>
                <a:off x="3919312" y="2623220"/>
                <a:ext cx="552105" cy="4862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200" i="1" smtClean="0">
                              <a:solidFill>
                                <a:srgbClr val="000000"/>
                              </a:solidFill>
                              <a:latin typeface="Cambria Math" panose="02040503050406030204" pitchFamily="18" charset="0"/>
                            </a:rPr>
                          </m:ctrlPr>
                        </m:fPr>
                        <m:num>
                          <m:r>
                            <a:rPr lang="en-US" altLang="zh-CN" sz="1200" b="0" i="1" smtClean="0">
                              <a:solidFill>
                                <a:srgbClr val="000000"/>
                              </a:solidFill>
                              <a:latin typeface="Cambria Math" panose="02040503050406030204" pitchFamily="18" charset="0"/>
                            </a:rPr>
                            <m:t>1</m:t>
                          </m:r>
                        </m:num>
                        <m:den>
                          <m:r>
                            <a:rPr lang="zh-CN" altLang="en-US" sz="1200" i="1">
                              <a:solidFill>
                                <a:srgbClr val="000000"/>
                              </a:solidFill>
                              <a:latin typeface="Cambria Math" panose="02040503050406030204" pitchFamily="18" charset="0"/>
                            </a:rPr>
                            <m:t>||</m:t>
                          </m:r>
                          <m:acc>
                            <m:accPr>
                              <m:chr m:val="⃗"/>
                              <m:ctrlPr>
                                <a:rPr lang="zh-CN" altLang="en-US" sz="1200" i="1">
                                  <a:solidFill>
                                    <a:srgbClr val="000000"/>
                                  </a:solidFill>
                                  <a:latin typeface="Cambria Math" panose="02040503050406030204" pitchFamily="18" charset="0"/>
                                </a:rPr>
                              </m:ctrlPr>
                            </m:accPr>
                            <m:e>
                              <m:r>
                                <a:rPr lang="zh-CN" altLang="en-US" sz="1200" i="1">
                                  <a:solidFill>
                                    <a:srgbClr val="000000"/>
                                  </a:solidFill>
                                  <a:latin typeface="Cambria Math" panose="02040503050406030204" pitchFamily="18" charset="0"/>
                                </a:rPr>
                                <m:t>𝑤</m:t>
                              </m:r>
                            </m:e>
                          </m:acc>
                          <m:r>
                            <a:rPr lang="zh-CN" altLang="en-US" sz="1200" i="1">
                              <a:solidFill>
                                <a:srgbClr val="000000"/>
                              </a:solidFill>
                              <a:latin typeface="Cambria Math" panose="02040503050406030204" pitchFamily="18" charset="0"/>
                            </a:rPr>
                            <m:t>||</m:t>
                          </m:r>
                        </m:den>
                      </m:f>
                    </m:oMath>
                  </m:oMathPara>
                </a14:m>
                <a:endParaRPr lang="zh-CN" altLang="en-US" sz="1200" dirty="0"/>
              </a:p>
            </p:txBody>
          </p:sp>
        </mc:Choice>
        <mc:Fallback xmlns="">
          <p:sp>
            <p:nvSpPr>
              <p:cNvPr id="25" name="文本框 24">
                <a:extLst>
                  <a:ext uri="{FF2B5EF4-FFF2-40B4-BE49-F238E27FC236}">
                    <a16:creationId xmlns:a16="http://schemas.microsoft.com/office/drawing/2014/main" id="{2349B5FC-0B48-4FA8-9699-22F66DD001C9}"/>
                  </a:ext>
                </a:extLst>
              </p:cNvPr>
              <p:cNvSpPr txBox="1">
                <a:spLocks noRot="1" noChangeAspect="1" noMove="1" noResize="1" noEditPoints="1" noAdjustHandles="1" noChangeArrowheads="1" noChangeShapeType="1" noTextEdit="1"/>
              </p:cNvSpPr>
              <p:nvPr/>
            </p:nvSpPr>
            <p:spPr>
              <a:xfrm>
                <a:off x="3919312" y="2623220"/>
                <a:ext cx="552105" cy="486287"/>
              </a:xfrm>
              <a:prstGeom prst="rect">
                <a:avLst/>
              </a:prstGeom>
              <a:blipFill>
                <a:blip r:embed="rId13"/>
                <a:stretch>
                  <a:fillRect b="-1250"/>
                </a:stretch>
              </a:blipFill>
            </p:spPr>
            <p:txBody>
              <a:bodyPr/>
              <a:lstStyle/>
              <a:p>
                <a:r>
                  <a:rPr lang="zh-CN" altLang="en-US">
                    <a:noFill/>
                  </a:rPr>
                  <a:t> </a:t>
                </a:r>
              </a:p>
            </p:txBody>
          </p:sp>
        </mc:Fallback>
      </mc:AlternateContent>
      <p:cxnSp>
        <p:nvCxnSpPr>
          <p:cNvPr id="26" name="直接箭头连接符 25">
            <a:extLst>
              <a:ext uri="{FF2B5EF4-FFF2-40B4-BE49-F238E27FC236}">
                <a16:creationId xmlns:a16="http://schemas.microsoft.com/office/drawing/2014/main" id="{62EDF1F2-3606-429A-957F-FA679236D88B}"/>
              </a:ext>
            </a:extLst>
          </p:cNvPr>
          <p:cNvCxnSpPr>
            <a:cxnSpLocks/>
          </p:cNvCxnSpPr>
          <p:nvPr/>
        </p:nvCxnSpPr>
        <p:spPr>
          <a:xfrm flipH="1">
            <a:off x="4355976" y="3024837"/>
            <a:ext cx="272602" cy="24834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椭圆 1">
            <a:extLst>
              <a:ext uri="{FF2B5EF4-FFF2-40B4-BE49-F238E27FC236}">
                <a16:creationId xmlns:a16="http://schemas.microsoft.com/office/drawing/2014/main" id="{8CC1209E-FCB0-4731-80C6-AAF5AAB89F01}"/>
              </a:ext>
            </a:extLst>
          </p:cNvPr>
          <p:cNvSpPr/>
          <p:nvPr/>
        </p:nvSpPr>
        <p:spPr>
          <a:xfrm>
            <a:off x="4227390" y="3328772"/>
            <a:ext cx="272602" cy="2483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sp>
        <p:nvSpPr>
          <p:cNvPr id="21" name="椭圆 20">
            <a:extLst>
              <a:ext uri="{FF2B5EF4-FFF2-40B4-BE49-F238E27FC236}">
                <a16:creationId xmlns:a16="http://schemas.microsoft.com/office/drawing/2014/main" id="{869E814A-834D-46E4-8C4E-3790EF85D7D6}"/>
              </a:ext>
            </a:extLst>
          </p:cNvPr>
          <p:cNvSpPr/>
          <p:nvPr/>
        </p:nvSpPr>
        <p:spPr>
          <a:xfrm>
            <a:off x="4993927" y="2676427"/>
            <a:ext cx="272602" cy="2483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solidFill>
                <a:srgbClr val="FF0000"/>
              </a:solidFill>
            </a:endParaRPr>
          </a:p>
        </p:txBody>
      </p:sp>
      <p:sp>
        <p:nvSpPr>
          <p:cNvPr id="22" name="Rectangle 2">
            <a:extLst>
              <a:ext uri="{FF2B5EF4-FFF2-40B4-BE49-F238E27FC236}">
                <a16:creationId xmlns:a16="http://schemas.microsoft.com/office/drawing/2014/main" id="{22D9807F-5C8F-4E71-912E-7674DA8C0B2C}"/>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23" name="灯片编号占位符 2">
            <a:extLst>
              <a:ext uri="{FF2B5EF4-FFF2-40B4-BE49-F238E27FC236}">
                <a16:creationId xmlns:a16="http://schemas.microsoft.com/office/drawing/2014/main" id="{44811508-112B-4601-9A62-EB11EE1775D5}"/>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10</a:t>
            </a:fld>
            <a:endParaRPr lang="es-ES" altLang="zh-CN">
              <a:solidFill>
                <a:schemeClr val="bg1"/>
              </a:solidFill>
            </a:endParaRPr>
          </a:p>
        </p:txBody>
      </p:sp>
    </p:spTree>
    <p:extLst>
      <p:ext uri="{BB962C8B-B14F-4D97-AF65-F5344CB8AC3E}">
        <p14:creationId xmlns:p14="http://schemas.microsoft.com/office/powerpoint/2010/main" val="274665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4" name="Rectangle 3"/>
              <p:cNvSpPr>
                <a:spLocks noGrp="1" noChangeArrowheads="1"/>
              </p:cNvSpPr>
              <p:nvPr>
                <p:ph type="body" idx="1"/>
              </p:nvPr>
            </p:nvSpPr>
            <p:spPr/>
            <p:txBody>
              <a:bodyPr/>
              <a:lstStyle/>
              <a:p>
                <a:r>
                  <a:rPr lang="zh-CN" altLang="en-US" dirty="0"/>
                  <a:t>线性</a:t>
                </a:r>
                <a:r>
                  <a:rPr lang="en-US" altLang="zh-CN" dirty="0"/>
                  <a:t>SVM</a:t>
                </a:r>
                <a:r>
                  <a:rPr lang="zh-CN" altLang="en-US" dirty="0"/>
                  <a:t>模型</a:t>
                </a:r>
                <a:r>
                  <a:rPr lang="en-US" altLang="en-US" dirty="0"/>
                  <a:t>: </a:t>
                </a:r>
              </a:p>
              <a:p>
                <a:endParaRPr lang="en-US" altLang="en-US" dirty="0"/>
              </a:p>
              <a:p>
                <a:endParaRPr lang="en-US" altLang="en-US" dirty="0"/>
              </a:p>
              <a:p>
                <a:endParaRPr lang="en-US" altLang="en-US" dirty="0"/>
              </a:p>
              <a:p>
                <a:r>
                  <a:rPr lang="zh-CN" altLang="en-US" dirty="0"/>
                  <a:t>学习模型的过程可以等价于</a:t>
                </a:r>
                <a14:m>
                  <m:oMath xmlns:m="http://schemas.openxmlformats.org/officeDocument/2006/math">
                    <m:r>
                      <a:rPr lang="zh-CN" altLang="en-US" i="1" dirty="0" smtClean="0">
                        <a:solidFill>
                          <a:srgbClr val="000000"/>
                        </a:solidFill>
                        <a:latin typeface="Cambria Math" panose="02040503050406030204" pitchFamily="18" charset="0"/>
                      </a:rPr>
                      <m:t> </m:t>
                    </m:r>
                    <m:acc>
                      <m:accPr>
                        <m:chr m:val="⃗"/>
                        <m:ctrlPr>
                          <a:rPr lang="zh-CN" altLang="en-US" i="1" smtClean="0">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𝑤</m:t>
                        </m:r>
                      </m:e>
                    </m:acc>
                  </m:oMath>
                </a14:m>
                <a:r>
                  <a:rPr lang="zh-CN" altLang="en-US" i="0" dirty="0">
                    <a:solidFill>
                      <a:srgbClr val="000000"/>
                    </a:solidFill>
                    <a:latin typeface="+mj-lt"/>
                  </a:rPr>
                  <a:t>和</a:t>
                </a:r>
                <a14:m>
                  <m:oMath xmlns:m="http://schemas.openxmlformats.org/officeDocument/2006/math">
                    <m:r>
                      <a:rPr lang="zh-CN" altLang="en-US" i="1">
                        <a:solidFill>
                          <a:srgbClr val="000000"/>
                        </a:solidFill>
                        <a:latin typeface="Cambria Math" panose="02040503050406030204" pitchFamily="18" charset="0"/>
                      </a:rPr>
                      <m:t>𝑏</m:t>
                    </m:r>
                  </m:oMath>
                </a14:m>
                <a:r>
                  <a:rPr lang="zh-CN" altLang="en-US" dirty="0"/>
                  <a:t>的求解过程，因此我们的目标是基于训练数据找到合适的</a:t>
                </a:r>
                <a14:m>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𝑤</m:t>
                        </m:r>
                      </m:e>
                    </m:acc>
                  </m:oMath>
                </a14:m>
                <a:r>
                  <a:rPr lang="zh-CN" altLang="en-US" dirty="0">
                    <a:solidFill>
                      <a:srgbClr val="000000"/>
                    </a:solidFill>
                  </a:rPr>
                  <a:t>和</a:t>
                </a:r>
                <a14:m>
                  <m:oMath xmlns:m="http://schemas.openxmlformats.org/officeDocument/2006/math">
                    <m:r>
                      <a:rPr lang="zh-CN" altLang="en-US" i="1">
                        <a:solidFill>
                          <a:srgbClr val="000000"/>
                        </a:solidFill>
                        <a:latin typeface="Cambria Math" panose="02040503050406030204" pitchFamily="18" charset="0"/>
                      </a:rPr>
                      <m:t>𝑏</m:t>
                    </m:r>
                  </m:oMath>
                </a14:m>
                <a:r>
                  <a:rPr lang="en-US" altLang="en-US" dirty="0"/>
                  <a:t>?</a:t>
                </a:r>
              </a:p>
            </p:txBody>
          </p:sp>
        </mc:Choice>
        <mc:Fallback xmlns="">
          <p:sp>
            <p:nvSpPr>
              <p:cNvPr id="13314" name="Rectangle 3"/>
              <p:cNvSpPr>
                <a:spLocks noGrp="1" noRot="1" noChangeAspect="1" noMove="1" noResize="1" noEditPoints="1" noAdjustHandles="1" noChangeArrowheads="1" noChangeShapeType="1" noTextEdit="1"/>
              </p:cNvSpPr>
              <p:nvPr>
                <p:ph type="body" idx="1"/>
              </p:nvPr>
            </p:nvSpPr>
            <p:spPr>
              <a:blipFill>
                <a:blip r:embed="rId2"/>
                <a:stretch>
                  <a:fillRect l="-1704" t="-1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15" name="Object 2"/>
              <p:cNvSpPr txBox="1">
                <a:spLocks noGrp="1"/>
              </p:cNvSpPr>
              <p:nvPr>
                <p:ph sz="half" idx="4294967295"/>
              </p:nvPr>
            </p:nvSpPr>
            <p:spPr bwMode="auto">
              <a:xfrm>
                <a:off x="1907704" y="2506662"/>
                <a:ext cx="5616624" cy="1066354"/>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𝑓</m:t>
                      </m:r>
                      <m:r>
                        <a:rPr lang="zh-CN" altLang="en-US" sz="280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𝑥</m:t>
                          </m:r>
                        </m:e>
                      </m:acc>
                      <m:r>
                        <a:rPr lang="zh-CN" altLang="en-US" sz="2800" i="1">
                          <a:solidFill>
                            <a:srgbClr val="000000"/>
                          </a:solidFill>
                          <a:latin typeface="Cambria Math" panose="02040503050406030204" pitchFamily="18" charset="0"/>
                        </a:rPr>
                        <m:t>)=</m:t>
                      </m:r>
                      <m:d>
                        <m:dPr>
                          <m:begChr m:val="{"/>
                          <m:endChr m:val=""/>
                          <m:ctrlPr>
                            <a:rPr lang="zh-CN" altLang="en-US" sz="2800" i="1">
                              <a:solidFill>
                                <a:srgbClr val="000000"/>
                              </a:solidFill>
                              <a:latin typeface="Cambria Math" panose="02040503050406030204" pitchFamily="18" charset="0"/>
                            </a:rPr>
                          </m:ctrlPr>
                        </m:dPr>
                        <m:e>
                          <m:m>
                            <m:mPr>
                              <m:plcHide m:val="on"/>
                              <m:mcs>
                                <m:mc>
                                  <m:mcPr>
                                    <m:count m:val="2"/>
                                    <m:mcJc m:val="center"/>
                                  </m:mcPr>
                                </m:mc>
                              </m:mcs>
                              <m:ctrlPr>
                                <a:rPr lang="zh-CN" altLang="en-US" sz="2800" i="1">
                                  <a:solidFill>
                                    <a:srgbClr val="000000"/>
                                  </a:solidFill>
                                  <a:latin typeface="Cambria Math" panose="02040503050406030204" pitchFamily="18" charset="0"/>
                                </a:rPr>
                              </m:ctrlPr>
                            </m:mPr>
                            <m:mr>
                              <m:e>
                                <m:r>
                                  <a:rPr lang="zh-CN" altLang="en-US" sz="2800" i="1">
                                    <a:solidFill>
                                      <a:srgbClr val="000000"/>
                                    </a:solidFill>
                                    <a:latin typeface="Cambria Math" panose="02040503050406030204" pitchFamily="18" charset="0"/>
                                  </a:rPr>
                                  <m:t>1</m:t>
                                </m:r>
                              </m:e>
                              <m:e>
                                <m:r>
                                  <m:rPr>
                                    <m:nor/>
                                  </m:rPr>
                                  <a:rPr lang="zh-CN" altLang="en-US" sz="2800" i="0">
                                    <a:solidFill>
                                      <a:srgbClr val="000000"/>
                                    </a:solidFill>
                                    <a:latin typeface="Cambria Math" panose="02040503050406030204" pitchFamily="18" charset="0"/>
                                  </a:rPr>
                                  <m:t>if</m:t>
                                </m:r>
                                <m:r>
                                  <m:rPr>
                                    <m:nor/>
                                  </m:rPr>
                                  <a:rPr lang="zh-CN" altLang="en-US" sz="2800" i="0">
                                    <a:solidFill>
                                      <a:srgbClr val="000000"/>
                                    </a:solidFill>
                                    <a:latin typeface="Cambria Math" panose="02040503050406030204" pitchFamily="18" charset="0"/>
                                  </a:rPr>
                                  <m:t> </m:t>
                                </m:r>
                                <m:acc>
                                  <m:accPr>
                                    <m:chr m:val="⃗"/>
                                    <m:ctrlPr>
                                      <a:rPr lang="zh-CN" altLang="en-US" sz="2800" i="1">
                                        <a:solidFill>
                                          <a:srgbClr val="000000"/>
                                        </a:solidFill>
                                        <a:latin typeface="Cambria Math" panose="02040503050406030204" pitchFamily="18" charset="0"/>
                                      </a:rPr>
                                    </m:ctrlPr>
                                  </m:accPr>
                                  <m:e>
                                    <m:r>
                                      <m:rPr>
                                        <m:nor/>
                                      </m:rPr>
                                      <a:rPr lang="zh-CN" altLang="en-US" sz="2800" i="0">
                                        <a:solidFill>
                                          <a:srgbClr val="000000"/>
                                        </a:solidFill>
                                        <a:latin typeface="Cambria Math" panose="02040503050406030204" pitchFamily="18" charset="0"/>
                                      </a:rPr>
                                      <m:t>w</m:t>
                                    </m:r>
                                  </m:e>
                                </m:acc>
                                <m:r>
                                  <a:rPr lang="zh-CN" altLang="en-US" sz="280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m:rPr>
                                        <m:sty m:val="p"/>
                                      </m:rPr>
                                      <a:rPr lang="zh-CN" altLang="en-US" sz="2800" i="0">
                                        <a:solidFill>
                                          <a:srgbClr val="000000"/>
                                        </a:solidFill>
                                        <a:latin typeface="Cambria Math" panose="02040503050406030204" pitchFamily="18" charset="0"/>
                                      </a:rPr>
                                      <m:t>x</m:t>
                                    </m:r>
                                  </m:e>
                                </m:acc>
                                <m:r>
                                  <a:rPr lang="zh-CN" altLang="en-US" sz="2800" i="1">
                                    <a:solidFill>
                                      <a:srgbClr val="000000"/>
                                    </a:solidFill>
                                    <a:latin typeface="Cambria Math" panose="02040503050406030204" pitchFamily="18" charset="0"/>
                                  </a:rPr>
                                  <m:t>+</m:t>
                                </m:r>
                                <m:r>
                                  <m:rPr>
                                    <m:sty m:val="p"/>
                                  </m:rPr>
                                  <a:rPr lang="zh-CN" altLang="en-US" sz="2800" i="0">
                                    <a:solidFill>
                                      <a:srgbClr val="000000"/>
                                    </a:solidFill>
                                    <a:latin typeface="Cambria Math" panose="02040503050406030204" pitchFamily="18" charset="0"/>
                                  </a:rPr>
                                  <m:t>b</m:t>
                                </m:r>
                                <m:r>
                                  <a:rPr lang="zh-CN" altLang="en-US" sz="2800" i="1">
                                    <a:solidFill>
                                      <a:srgbClr val="000000"/>
                                    </a:solidFill>
                                    <a:latin typeface="Cambria Math" panose="02040503050406030204" pitchFamily="18" charset="0"/>
                                  </a:rPr>
                                  <m:t>≥</m:t>
                                </m:r>
                                <m:r>
                                  <a:rPr lang="zh-CN" altLang="en-US" sz="2800" i="0">
                                    <a:solidFill>
                                      <a:srgbClr val="000000"/>
                                    </a:solidFill>
                                    <a:latin typeface="Cambria Math" panose="02040503050406030204" pitchFamily="18" charset="0"/>
                                  </a:rPr>
                                  <m:t>1</m:t>
                                </m:r>
                              </m:e>
                            </m:mr>
                            <m:mr>
                              <m:e>
                                <m:r>
                                  <a:rPr lang="zh-CN" altLang="en-US" sz="2800" i="1">
                                    <a:solidFill>
                                      <a:srgbClr val="000000"/>
                                    </a:solidFill>
                                    <a:latin typeface="Cambria Math" panose="02040503050406030204" pitchFamily="18" charset="0"/>
                                  </a:rPr>
                                  <m:t>−1</m:t>
                                </m:r>
                              </m:e>
                              <m:e>
                                <m:r>
                                  <m:rPr>
                                    <m:nor/>
                                  </m:rPr>
                                  <a:rPr lang="zh-CN" altLang="en-US" sz="2800" i="0">
                                    <a:solidFill>
                                      <a:srgbClr val="000000"/>
                                    </a:solidFill>
                                    <a:latin typeface="Cambria Math" panose="02040503050406030204" pitchFamily="18" charset="0"/>
                                  </a:rPr>
                                  <m:t>if</m:t>
                                </m:r>
                                <m:r>
                                  <m:rPr>
                                    <m:nor/>
                                  </m:rPr>
                                  <a:rPr lang="zh-CN" altLang="en-US" sz="2800" i="0">
                                    <a:solidFill>
                                      <a:srgbClr val="000000"/>
                                    </a:solidFill>
                                    <a:latin typeface="Cambria Math" panose="02040503050406030204" pitchFamily="18" charset="0"/>
                                  </a:rPr>
                                  <m:t> </m:t>
                                </m:r>
                                <m:acc>
                                  <m:accPr>
                                    <m:chr m:val="⃗"/>
                                    <m:ctrlPr>
                                      <a:rPr lang="zh-CN" altLang="en-US" sz="2800" i="1">
                                        <a:solidFill>
                                          <a:srgbClr val="000000"/>
                                        </a:solidFill>
                                        <a:latin typeface="Cambria Math" panose="02040503050406030204" pitchFamily="18" charset="0"/>
                                      </a:rPr>
                                    </m:ctrlPr>
                                  </m:accPr>
                                  <m:e>
                                    <m:r>
                                      <m:rPr>
                                        <m:nor/>
                                      </m:rPr>
                                      <a:rPr lang="zh-CN" altLang="en-US" sz="2800" i="0">
                                        <a:solidFill>
                                          <a:srgbClr val="000000"/>
                                        </a:solidFill>
                                        <a:latin typeface="Cambria Math" panose="02040503050406030204" pitchFamily="18" charset="0"/>
                                      </a:rPr>
                                      <m:t>w</m:t>
                                    </m:r>
                                  </m:e>
                                </m:acc>
                                <m:r>
                                  <a:rPr lang="zh-CN" altLang="en-US" sz="280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m:rPr>
                                        <m:sty m:val="p"/>
                                      </m:rPr>
                                      <a:rPr lang="zh-CN" altLang="en-US" sz="2800" i="0">
                                        <a:solidFill>
                                          <a:srgbClr val="000000"/>
                                        </a:solidFill>
                                        <a:latin typeface="Cambria Math" panose="02040503050406030204" pitchFamily="18" charset="0"/>
                                      </a:rPr>
                                      <m:t>x</m:t>
                                    </m:r>
                                  </m:e>
                                </m:acc>
                                <m:r>
                                  <a:rPr lang="zh-CN" altLang="en-US" sz="2800" i="1">
                                    <a:solidFill>
                                      <a:srgbClr val="000000"/>
                                    </a:solidFill>
                                    <a:latin typeface="Cambria Math" panose="02040503050406030204" pitchFamily="18" charset="0"/>
                                  </a:rPr>
                                  <m:t>+</m:t>
                                </m:r>
                                <m:r>
                                  <m:rPr>
                                    <m:sty m:val="p"/>
                                  </m:rPr>
                                  <a:rPr lang="zh-CN" altLang="en-US" sz="2800" i="0">
                                    <a:solidFill>
                                      <a:srgbClr val="000000"/>
                                    </a:solidFill>
                                    <a:latin typeface="Cambria Math" panose="02040503050406030204" pitchFamily="18" charset="0"/>
                                  </a:rPr>
                                  <m:t>b</m:t>
                                </m:r>
                                <m:r>
                                  <a:rPr lang="zh-CN" altLang="en-US" sz="2800" i="1">
                                    <a:solidFill>
                                      <a:srgbClr val="000000"/>
                                    </a:solidFill>
                                    <a:latin typeface="Cambria Math" panose="02040503050406030204" pitchFamily="18" charset="0"/>
                                  </a:rPr>
                                  <m:t>≤−</m:t>
                                </m:r>
                                <m:r>
                                  <a:rPr lang="zh-CN" altLang="en-US" sz="2800" i="0">
                                    <a:solidFill>
                                      <a:srgbClr val="000000"/>
                                    </a:solidFill>
                                    <a:latin typeface="Cambria Math" panose="02040503050406030204" pitchFamily="18" charset="0"/>
                                  </a:rPr>
                                  <m:t>1</m:t>
                                </m:r>
                              </m:e>
                            </m:mr>
                          </m:m>
                        </m:e>
                      </m:d>
                    </m:oMath>
                  </m:oMathPara>
                </a14:m>
                <a:endParaRPr lang="zh-CN" altLang="en-US" sz="2800" dirty="0"/>
              </a:p>
            </p:txBody>
          </p:sp>
        </mc:Choice>
        <mc:Fallback xmlns="">
          <p:sp>
            <p:nvSpPr>
              <p:cNvPr id="13315" name="Object 2"/>
              <p:cNvSpPr txBox="1">
                <a:spLocks noRot="1" noChangeAspect="1" noMove="1" noResize="1" noEditPoints="1" noAdjustHandles="1" noChangeArrowheads="1" noChangeShapeType="1" noTextEdit="1"/>
              </p:cNvSpPr>
              <p:nvPr>
                <p:ph sz="half" idx="4294967295"/>
              </p:nvPr>
            </p:nvSpPr>
            <p:spPr bwMode="auto">
              <a:xfrm>
                <a:off x="1907704" y="2506662"/>
                <a:ext cx="5616624" cy="1066354"/>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A8A3861C-B0C1-4733-8C82-E8FC04809F82}"/>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线性</a:t>
            </a:r>
            <a:r>
              <a:rPr lang="en-US" altLang="zh-CN" sz="3600" dirty="0">
                <a:solidFill>
                  <a:schemeClr val="bg1"/>
                </a:solidFill>
                <a:latin typeface="微软雅黑" panose="020B0503020204020204" pitchFamily="34" charset="-122"/>
                <a:ea typeface="微软雅黑" panose="020B0503020204020204" pitchFamily="34" charset="-122"/>
              </a:rPr>
              <a:t>SVM</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336EF445-4B41-421A-8615-4334C1120D4F}"/>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6" name="灯片编号占位符 2">
            <a:extLst>
              <a:ext uri="{FF2B5EF4-FFF2-40B4-BE49-F238E27FC236}">
                <a16:creationId xmlns:a16="http://schemas.microsoft.com/office/drawing/2014/main" id="{4D5CD3A5-0F2E-42E7-9BA5-A8520194658D}"/>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11</a:t>
            </a:fld>
            <a:endParaRPr lang="es-ES" altLang="zh-CN">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7"/>
              <p:cNvSpPr>
                <a:spLocks noGrp="1" noChangeArrowheads="1"/>
              </p:cNvSpPr>
              <p:nvPr>
                <p:ph type="body" idx="1"/>
              </p:nvPr>
            </p:nvSpPr>
            <p:spPr>
              <a:xfrm>
                <a:off x="457200" y="836712"/>
                <a:ext cx="8363272" cy="5688632"/>
              </a:xfrm>
            </p:spPr>
            <p:txBody>
              <a:bodyPr/>
              <a:lstStyle/>
              <a:p>
                <a:r>
                  <a:rPr lang="zh-CN" altLang="en-US" sz="2400" dirty="0"/>
                  <a:t>最大化目标函数（最大化分隔超平面的间距）</a:t>
                </a:r>
                <a:r>
                  <a:rPr lang="en-US" altLang="en-US" sz="2400" dirty="0"/>
                  <a:t>: 	</a:t>
                </a:r>
                <a:r>
                  <a:rPr lang="en-US" altLang="en-US" sz="2000" dirty="0"/>
                  <a:t>	</a:t>
                </a:r>
                <a14:m>
                  <m:oMath xmlns:m="http://schemas.openxmlformats.org/officeDocument/2006/math">
                    <m:sSub>
                      <m:sSubPr>
                        <m:ctrlPr>
                          <a:rPr lang="en-US" altLang="zh-CN" sz="2000" b="0" i="1" smtClean="0">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𝑚𝑎𝑥</m:t>
                        </m:r>
                      </m:e>
                      <m:sub>
                        <m:r>
                          <a:rPr lang="en-US" altLang="zh-CN" sz="2000" b="0" i="1" smtClean="0">
                            <a:solidFill>
                              <a:srgbClr val="000000"/>
                            </a:solidFill>
                            <a:latin typeface="Cambria Math" panose="02040503050406030204" pitchFamily="18" charset="0"/>
                          </a:rPr>
                          <m:t>𝑤</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𝑏</m:t>
                        </m:r>
                      </m:sub>
                    </m:sSub>
                    <m:r>
                      <a:rPr lang="en-US" altLang="zh-CN" sz="2000" b="0" i="1" smtClean="0">
                        <a:solidFill>
                          <a:srgbClr val="000000"/>
                        </a:solidFill>
                        <a:latin typeface="Cambria Math" panose="02040503050406030204" pitchFamily="18" charset="0"/>
                      </a:rPr>
                      <m:t> </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2</m:t>
                        </m:r>
                      </m:num>
                      <m:den>
                        <m:r>
                          <a:rPr lang="zh-CN" altLang="en-US" sz="2000" i="1">
                            <a:solidFill>
                              <a:srgbClr val="000000"/>
                            </a:solidFill>
                            <a:latin typeface="Cambria Math" panose="02040503050406030204" pitchFamily="18"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𝑤</m:t>
                            </m:r>
                          </m:e>
                        </m:acc>
                        <m:r>
                          <a:rPr lang="zh-CN" altLang="en-US" sz="2000" i="1">
                            <a:solidFill>
                              <a:srgbClr val="000000"/>
                            </a:solidFill>
                            <a:latin typeface="Cambria Math" panose="02040503050406030204" pitchFamily="18" charset="0"/>
                          </a:rPr>
                          <m:t>||</m:t>
                        </m:r>
                      </m:den>
                    </m:f>
                  </m:oMath>
                </a14:m>
                <a:endParaRPr lang="en-US" altLang="en-US" sz="2000" dirty="0"/>
              </a:p>
              <a:p>
                <a:pPr marL="0" indent="0">
                  <a:buNone/>
                </a:pPr>
                <a:r>
                  <a:rPr lang="en-US" altLang="en-US" sz="2000" dirty="0"/>
                  <a:t>             </a:t>
                </a:r>
                <a14:m>
                  <m:oMath xmlns:m="http://schemas.openxmlformats.org/officeDocument/2006/math">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m>
                          <m:mPr>
                            <m:plcHide m:val="on"/>
                            <m:mcs>
                              <m:mc>
                                <m:mcPr>
                                  <m:count m:val="2"/>
                                  <m:mcJc m:val="center"/>
                                </m:mcPr>
                              </m:mc>
                            </m:mcs>
                            <m:ctrlPr>
                              <a:rPr lang="zh-CN" altLang="en-US" sz="2000" i="1">
                                <a:solidFill>
                                  <a:srgbClr val="000000"/>
                                </a:solidFill>
                                <a:latin typeface="Cambria Math" panose="02040503050406030204" pitchFamily="18" charset="0"/>
                              </a:rPr>
                            </m:ctrlPr>
                          </m:mPr>
                          <m:mr>
                            <m:e>
                              <m:r>
                                <a:rPr lang="zh-CN" altLang="en-US" sz="2000" i="1">
                                  <a:solidFill>
                                    <a:srgbClr val="000000"/>
                                  </a:solidFill>
                                  <a:latin typeface="Cambria Math" panose="02040503050406030204" pitchFamily="18" charset="0"/>
                                </a:rPr>
                                <m:t>1</m:t>
                              </m:r>
                            </m:e>
                            <m:e>
                              <m:r>
                                <m:rPr>
                                  <m:nor/>
                                </m:rPr>
                                <a:rPr lang="zh-CN" altLang="en-US" sz="2000">
                                  <a:solidFill>
                                    <a:srgbClr val="000000"/>
                                  </a:solidFill>
                                  <a:latin typeface="Cambria Math" panose="02040503050406030204" pitchFamily="18" charset="0"/>
                                </a:rPr>
                                <m:t>if</m:t>
                              </m:r>
                              <m:r>
                                <m:rPr>
                                  <m:nor/>
                                </m:rPr>
                                <a:rPr lang="zh-CN" altLang="en-US" sz="2000">
                                  <a:solidFill>
                                    <a:srgbClr val="000000"/>
                                  </a:solidFill>
                                  <a:latin typeface="Cambria Math" panose="02040503050406030204" pitchFamily="18" charset="0"/>
                                </a:rPr>
                                <m:t> </m:t>
                              </m:r>
                              <m:acc>
                                <m:accPr>
                                  <m:chr m:val="⃗"/>
                                  <m:ctrlPr>
                                    <a:rPr lang="zh-CN" altLang="en-US" sz="2000" i="1">
                                      <a:solidFill>
                                        <a:srgbClr val="000000"/>
                                      </a:solidFill>
                                      <a:latin typeface="Cambria Math" panose="02040503050406030204" pitchFamily="18" charset="0"/>
                                    </a:rPr>
                                  </m:ctrlPr>
                                </m:accPr>
                                <m:e>
                                  <m:r>
                                    <m:rPr>
                                      <m:nor/>
                                    </m:rPr>
                                    <a:rPr lang="zh-CN" altLang="en-US" sz="2000">
                                      <a:solidFill>
                                        <a:srgbClr val="000000"/>
                                      </a:solidFill>
                                      <a:latin typeface="Cambria Math" panose="02040503050406030204" pitchFamily="18" charset="0"/>
                                    </a:rPr>
                                    <m:t>w</m:t>
                                  </m:r>
                                </m:e>
                              </m:acc>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acc>
                                    <m:accPr>
                                      <m:chr m:val="⃗"/>
                                      <m:ctrlPr>
                                        <a:rPr lang="zh-CN" altLang="en-US" sz="2000" i="1">
                                          <a:solidFill>
                                            <a:srgbClr val="000000"/>
                                          </a:solidFill>
                                          <a:latin typeface="Cambria Math" panose="02040503050406030204" pitchFamily="18" charset="0"/>
                                        </a:rPr>
                                      </m:ctrlPr>
                                    </m:accPr>
                                    <m:e>
                                      <m:r>
                                        <m:rPr>
                                          <m:sty m:val="p"/>
                                        </m:rPr>
                                        <a:rPr lang="zh-CN" altLang="en-US" sz="2000">
                                          <a:solidFill>
                                            <a:srgbClr val="000000"/>
                                          </a:solidFill>
                                          <a:latin typeface="Cambria Math" panose="02040503050406030204" pitchFamily="18" charset="0"/>
                                        </a:rPr>
                                        <m:t>x</m:t>
                                      </m:r>
                                    </m:e>
                                  </m:acc>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r>
                                <m:rPr>
                                  <m:sty m:val="p"/>
                                </m:rPr>
                                <a:rPr lang="zh-CN" altLang="en-US" sz="2000">
                                  <a:solidFill>
                                    <a:srgbClr val="000000"/>
                                  </a:solidFill>
                                  <a:latin typeface="Cambria Math" panose="02040503050406030204" pitchFamily="18" charset="0"/>
                                </a:rPr>
                                <m:t>b</m:t>
                              </m:r>
                              <m:r>
                                <a:rPr lang="zh-CN" altLang="en-US" sz="2000" i="1">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1</m:t>
                              </m:r>
                            </m:e>
                          </m:mr>
                          <m:mr>
                            <m:e>
                              <m:r>
                                <a:rPr lang="zh-CN" altLang="en-US" sz="2000" i="1">
                                  <a:solidFill>
                                    <a:srgbClr val="000000"/>
                                  </a:solidFill>
                                  <a:latin typeface="Cambria Math" panose="02040503050406030204" pitchFamily="18" charset="0"/>
                                </a:rPr>
                                <m:t>−1</m:t>
                              </m:r>
                            </m:e>
                            <m:e>
                              <m:r>
                                <m:rPr>
                                  <m:nor/>
                                </m:rPr>
                                <a:rPr lang="zh-CN" altLang="en-US" sz="2000">
                                  <a:solidFill>
                                    <a:srgbClr val="000000"/>
                                  </a:solidFill>
                                  <a:latin typeface="Cambria Math" panose="02040503050406030204" pitchFamily="18" charset="0"/>
                                </a:rPr>
                                <m:t> </m:t>
                              </m:r>
                              <m:r>
                                <m:rPr>
                                  <m:nor/>
                                </m:rPr>
                                <a:rPr lang="zh-CN" altLang="en-US" sz="2000">
                                  <a:solidFill>
                                    <a:srgbClr val="000000"/>
                                  </a:solidFill>
                                  <a:latin typeface="Cambria Math" panose="02040503050406030204" pitchFamily="18" charset="0"/>
                                </a:rPr>
                                <m:t>if</m:t>
                              </m:r>
                              <m:r>
                                <m:rPr>
                                  <m:nor/>
                                </m:rPr>
                                <a:rPr lang="zh-CN" altLang="en-US" sz="2000">
                                  <a:solidFill>
                                    <a:srgbClr val="000000"/>
                                  </a:solidFill>
                                  <a:latin typeface="Cambria Math" panose="02040503050406030204" pitchFamily="18" charset="0"/>
                                </a:rPr>
                                <m:t> </m:t>
                              </m:r>
                              <m:acc>
                                <m:accPr>
                                  <m:chr m:val="⃗"/>
                                  <m:ctrlPr>
                                    <a:rPr lang="zh-CN" altLang="en-US" sz="2000" i="1">
                                      <a:solidFill>
                                        <a:srgbClr val="000000"/>
                                      </a:solidFill>
                                      <a:latin typeface="Cambria Math" panose="02040503050406030204" pitchFamily="18" charset="0"/>
                                    </a:rPr>
                                  </m:ctrlPr>
                                </m:accPr>
                                <m:e>
                                  <m:r>
                                    <m:rPr>
                                      <m:nor/>
                                    </m:rPr>
                                    <a:rPr lang="zh-CN" altLang="en-US" sz="2000">
                                      <a:solidFill>
                                        <a:srgbClr val="000000"/>
                                      </a:solidFill>
                                      <a:latin typeface="Cambria Math" panose="02040503050406030204" pitchFamily="18" charset="0"/>
                                    </a:rPr>
                                    <m:t>w</m:t>
                                  </m:r>
                                </m:e>
                              </m:acc>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acc>
                                    <m:accPr>
                                      <m:chr m:val="⃗"/>
                                      <m:ctrlPr>
                                        <a:rPr lang="zh-CN" altLang="en-US" sz="2000" i="1">
                                          <a:solidFill>
                                            <a:srgbClr val="000000"/>
                                          </a:solidFill>
                                          <a:latin typeface="Cambria Math" panose="02040503050406030204" pitchFamily="18" charset="0"/>
                                        </a:rPr>
                                      </m:ctrlPr>
                                    </m:accPr>
                                    <m:e>
                                      <m:r>
                                        <m:rPr>
                                          <m:sty m:val="p"/>
                                        </m:rPr>
                                        <a:rPr lang="zh-CN" altLang="en-US" sz="2000">
                                          <a:solidFill>
                                            <a:srgbClr val="000000"/>
                                          </a:solidFill>
                                          <a:latin typeface="Cambria Math" panose="02040503050406030204" pitchFamily="18" charset="0"/>
                                        </a:rPr>
                                        <m:t>x</m:t>
                                      </m:r>
                                    </m:e>
                                  </m:acc>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r>
                                <m:rPr>
                                  <m:sty m:val="p"/>
                                </m:rPr>
                                <a:rPr lang="zh-CN" altLang="en-US" sz="2000">
                                  <a:solidFill>
                                    <a:srgbClr val="000000"/>
                                  </a:solidFill>
                                  <a:latin typeface="Cambria Math" panose="02040503050406030204" pitchFamily="18" charset="0"/>
                                </a:rPr>
                                <m:t>b</m:t>
                              </m:r>
                              <m:r>
                                <a:rPr lang="zh-CN" altLang="en-US" sz="2000" i="1">
                                  <a:solidFill>
                                    <a:srgbClr val="000000"/>
                                  </a:solidFill>
                                  <a:latin typeface="Cambria Math" panose="02040503050406030204" pitchFamily="18" charset="0"/>
                                </a:rPr>
                                <m:t>≤−</m:t>
                              </m:r>
                              <m:r>
                                <a:rPr lang="zh-CN" altLang="en-US" sz="2000">
                                  <a:solidFill>
                                    <a:srgbClr val="000000"/>
                                  </a:solidFill>
                                  <a:latin typeface="Cambria Math" panose="02040503050406030204" pitchFamily="18" charset="0"/>
                                </a:rPr>
                                <m:t>1</m:t>
                              </m:r>
                            </m:e>
                          </m:mr>
                        </m:m>
                      </m:e>
                    </m:d>
                    <m:r>
                      <a:rPr lang="en-US" altLang="zh-CN" sz="2000" i="1">
                        <a:solidFill>
                          <a:srgbClr val="000000"/>
                        </a:solidFill>
                        <a:latin typeface="Cambria Math" panose="02040503050406030204" pitchFamily="18" charset="0"/>
                      </a:rPr>
                      <m:t>,</m:t>
                    </m:r>
                    <m:r>
                      <m:rPr>
                        <m:nor/>
                      </m:rPr>
                      <a:rPr lang="en-US" altLang="zh-CN" sz="200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i="1">
                        <a:solidFill>
                          <a:srgbClr val="000000"/>
                        </a:solidFill>
                        <a:latin typeface="Cambria Math" panose="02040503050406030204" pitchFamily="18" charset="0"/>
                      </a:rPr>
                      <m:t>𝑁</m:t>
                    </m:r>
                  </m:oMath>
                </a14:m>
                <a:endParaRPr lang="en-US" altLang="en-US" sz="2000" dirty="0"/>
              </a:p>
              <a:p>
                <a:pPr lvl="1"/>
                <a14:m>
                  <m:oMath xmlns:m="http://schemas.openxmlformats.org/officeDocument/2006/math">
                    <m:sSub>
                      <m:sSubPr>
                        <m:ctrlPr>
                          <a:rPr lang="en-US" altLang="zh-CN" sz="2000" i="1">
                            <a:solidFill>
                              <a:srgbClr val="000000"/>
                            </a:solidFill>
                            <a:latin typeface="Cambria Math" panose="02040503050406030204" pitchFamily="18" charset="0"/>
                          </a:rPr>
                        </m:ctrlPr>
                      </m:sSubPr>
                      <m:e>
                        <m:r>
                          <a:rPr lang="en-US" altLang="zh-CN" sz="2000" i="1" smtClean="0">
                            <a:solidFill>
                              <a:srgbClr val="000000"/>
                            </a:solidFill>
                            <a:latin typeface="Cambria Math" panose="02040503050406030204" pitchFamily="18" charset="0"/>
                          </a:rPr>
                          <m:t>𝑎𝑟𝑔</m:t>
                        </m:r>
                        <m:r>
                          <a:rPr lang="en-US" altLang="zh-CN" sz="2000" i="1">
                            <a:solidFill>
                              <a:srgbClr val="000000"/>
                            </a:solidFill>
                            <a:latin typeface="Cambria Math" panose="02040503050406030204" pitchFamily="18" charset="0"/>
                          </a:rPr>
                          <m:t>𝑚𝑎𝑥</m:t>
                        </m:r>
                      </m:e>
                      <m:sub>
                        <m:r>
                          <a:rPr lang="en-US" altLang="zh-CN" sz="2000" i="1">
                            <a:solidFill>
                              <a:srgbClr val="000000"/>
                            </a:solidFill>
                            <a:latin typeface="Cambria Math" panose="02040503050406030204" pitchFamily="18" charset="0"/>
                          </a:rPr>
                          <m:t>𝑤</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sub>
                    </m:sSub>
                    <m:r>
                      <a:rPr lang="en-US" altLang="zh-CN" sz="2000" i="1">
                        <a:solidFill>
                          <a:srgbClr val="000000"/>
                        </a:solidFill>
                        <a:latin typeface="Cambria Math" panose="02040503050406030204" pitchFamily="18" charset="0"/>
                      </a:rPr>
                      <m:t> </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2</m:t>
                        </m:r>
                      </m:num>
                      <m:den>
                        <m:r>
                          <a:rPr lang="zh-CN" altLang="en-US" sz="2000" i="1">
                            <a:solidFill>
                              <a:srgbClr val="000000"/>
                            </a:solidFill>
                            <a:latin typeface="Cambria Math" panose="02040503050406030204" pitchFamily="18"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𝑤</m:t>
                            </m:r>
                          </m:e>
                        </m:acc>
                        <m:r>
                          <a:rPr lang="zh-CN" altLang="en-US" sz="2000" i="1">
                            <a:solidFill>
                              <a:srgbClr val="000000"/>
                            </a:solidFill>
                            <a:latin typeface="Cambria Math" panose="02040503050406030204" pitchFamily="18" charset="0"/>
                          </a:rPr>
                          <m:t>||</m:t>
                        </m:r>
                      </m:den>
                    </m:f>
                  </m:oMath>
                </a14:m>
                <a:r>
                  <a:rPr lang="zh-CN" altLang="en-US" sz="2000" dirty="0"/>
                  <a:t> 等价于 </a:t>
                </a:r>
                <a14:m>
                  <m:oMath xmlns:m="http://schemas.openxmlformats.org/officeDocument/2006/math">
                    <m:sSub>
                      <m:sSubPr>
                        <m:ctrlPr>
                          <a:rPr lang="en-US" altLang="zh-CN" sz="2000" i="1" smtClean="0">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𝑎𝑟𝑔𝑚𝑖𝑛</m:t>
                        </m:r>
                      </m:e>
                      <m:sub>
                        <m:r>
                          <a:rPr lang="en-US" altLang="zh-CN" sz="2000" i="1">
                            <a:solidFill>
                              <a:srgbClr val="000000"/>
                            </a:solidFill>
                            <a:latin typeface="Cambria Math" panose="02040503050406030204" pitchFamily="18" charset="0"/>
                          </a:rPr>
                          <m:t>𝑤</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sub>
                    </m:sSub>
                    <m:r>
                      <a:rPr lang="en-US" altLang="zh-CN" sz="2000" b="0" i="1" smtClean="0">
                        <a:solidFill>
                          <a:srgbClr val="000000"/>
                        </a:solidFill>
                        <a:latin typeface="Cambria Math" panose="02040503050406030204" pitchFamily="18" charset="0"/>
                      </a:rPr>
                      <m:t> </m:t>
                    </m:r>
                    <m:r>
                      <a:rPr lang="zh-CN" altLang="en-US" sz="2000" i="1" smtClean="0">
                        <a:solidFill>
                          <a:srgbClr val="000000"/>
                        </a:solidFill>
                        <a:latin typeface="Cambria Math" panose="02040503050406030204" pitchFamily="18" charset="0"/>
                      </a:rPr>
                      <m:t>𝐿</m:t>
                    </m:r>
                    <m:r>
                      <a:rPr lang="zh-CN" altLang="en-US" sz="2000" i="1" smtClean="0">
                        <a:solidFill>
                          <a:srgbClr val="000000"/>
                        </a:solidFill>
                        <a:latin typeface="Cambria Math" panose="02040503050406030204" pitchFamily="18"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𝑤</m:t>
                        </m:r>
                      </m:e>
                    </m:acc>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𝑤</m:t>
                            </m:r>
                          </m:e>
                        </m:acc>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2</m:t>
                            </m:r>
                          </m:sup>
                        </m:sSup>
                      </m:num>
                      <m:den>
                        <m:r>
                          <a:rPr lang="zh-CN" altLang="en-US" sz="2000" i="1">
                            <a:solidFill>
                              <a:srgbClr val="000000"/>
                            </a:solidFill>
                            <a:latin typeface="Cambria Math" panose="02040503050406030204" pitchFamily="18" charset="0"/>
                          </a:rPr>
                          <m:t>2</m:t>
                        </m:r>
                      </m:den>
                    </m:f>
                  </m:oMath>
                </a14:m>
                <a:endParaRPr lang="en-US" altLang="en-US" sz="2000" dirty="0"/>
              </a:p>
              <a:p>
                <a:pPr lvl="1"/>
                <a:r>
                  <a:rPr lang="zh-CN" altLang="en-US" sz="2000" dirty="0"/>
                  <a:t>约束条件可以改写为</a:t>
                </a:r>
                <a:r>
                  <a:rPr lang="en-US" altLang="en-US" sz="2000" dirty="0"/>
                  <a:t>: </a:t>
                </a:r>
                <a14:m>
                  <m:oMath xmlns:m="http://schemas.openxmlformats.org/officeDocument/2006/math">
                    <m:limLow>
                      <m:limLowPr>
                        <m:ctrlPr>
                          <a:rPr lang="en-US" altLang="zh-CN" sz="2000" b="0" i="1" smtClean="0">
                            <a:solidFill>
                              <a:srgbClr val="000000"/>
                            </a:solidFill>
                            <a:latin typeface="Cambria Math" panose="02040503050406030204" pitchFamily="18" charset="0"/>
                          </a:rPr>
                        </m:ctrlPr>
                      </m:limLowPr>
                      <m:e>
                        <m:r>
                          <m:rPr>
                            <m:sty m:val="p"/>
                          </m:rPr>
                          <a:rPr lang="en-US" altLang="zh-CN" sz="2000" b="0" i="0" smtClean="0">
                            <a:solidFill>
                              <a:srgbClr val="000000"/>
                            </a:solidFill>
                            <a:latin typeface="Cambria Math" panose="02040503050406030204" pitchFamily="18" charset="0"/>
                          </a:rPr>
                          <m:t>min</m:t>
                        </m:r>
                      </m:e>
                      <m:lim>
                        <m:r>
                          <a:rPr lang="en-US" altLang="zh-CN" sz="2000" b="0" i="1" smtClean="0">
                            <a:solidFill>
                              <a:srgbClr val="000000"/>
                            </a:solidFill>
                            <a:latin typeface="Cambria Math" panose="02040503050406030204" pitchFamily="18" charset="0"/>
                          </a:rPr>
                          <m:t>𝑖</m:t>
                        </m:r>
                      </m:lim>
                    </m:limLow>
                    <m:r>
                      <a:rPr lang="en-US" altLang="zh-CN" sz="2000" b="0" i="0" smtClean="0">
                        <a:solidFill>
                          <a:srgbClr val="000000"/>
                        </a:solidFill>
                        <a:latin typeface="Cambria Math" panose="02040503050406030204" pitchFamily="18" charset="0"/>
                      </a:rPr>
                      <m:t> </m:t>
                    </m:r>
                    <m:sSub>
                      <m:sSubPr>
                        <m:ctrlPr>
                          <a:rPr lang="en-US" altLang="zh-CN" sz="2000" i="1" smtClean="0">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𝑦</m:t>
                        </m:r>
                      </m:e>
                      <m:sub>
                        <m:r>
                          <a:rPr lang="en-US" altLang="zh-CN" sz="2000" i="1">
                            <a:solidFill>
                              <a:srgbClr val="000000"/>
                            </a:solidFill>
                            <a:latin typeface="Cambria Math" panose="02040503050406030204" pitchFamily="18" charset="0"/>
                          </a:rPr>
                          <m:t>𝑖</m:t>
                        </m:r>
                      </m:sub>
                    </m:sSub>
                    <m:d>
                      <m:dPr>
                        <m:ctrlPr>
                          <a:rPr lang="en-US" altLang="zh-CN" sz="2000" i="1">
                            <a:solidFill>
                              <a:srgbClr val="000000"/>
                            </a:solidFill>
                            <a:latin typeface="Cambria Math" panose="02040503050406030204" pitchFamily="18" charset="0"/>
                          </a:rPr>
                        </m:ctrlPr>
                      </m:dPr>
                      <m:e>
                        <m:acc>
                          <m:accPr>
                            <m:chr m:val="⃗"/>
                            <m:ctrlPr>
                              <a:rPr lang="zh-CN" altLang="en-US" sz="2000" i="1">
                                <a:solidFill>
                                  <a:srgbClr val="000000"/>
                                </a:solidFill>
                                <a:latin typeface="Cambria Math" panose="02040503050406030204" pitchFamily="18" charset="0"/>
                              </a:rPr>
                            </m:ctrlPr>
                          </m:accPr>
                          <m:e>
                            <m:r>
                              <m:rPr>
                                <m:nor/>
                              </m:rPr>
                              <a:rPr lang="zh-CN" altLang="en-US" sz="2000">
                                <a:solidFill>
                                  <a:srgbClr val="000000"/>
                                </a:solidFill>
                                <a:latin typeface="Cambria Math" panose="02040503050406030204" pitchFamily="18" charset="0"/>
                              </a:rPr>
                              <m:t>w</m:t>
                            </m:r>
                          </m:e>
                        </m:acc>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acc>
                              <m:accPr>
                                <m:chr m:val="⃗"/>
                                <m:ctrlPr>
                                  <a:rPr lang="zh-CN" altLang="en-US" sz="2000" i="1">
                                    <a:solidFill>
                                      <a:srgbClr val="000000"/>
                                    </a:solidFill>
                                    <a:latin typeface="Cambria Math" panose="02040503050406030204" pitchFamily="18" charset="0"/>
                                  </a:rPr>
                                </m:ctrlPr>
                              </m:accPr>
                              <m:e>
                                <m:r>
                                  <m:rPr>
                                    <m:sty m:val="p"/>
                                  </m:rPr>
                                  <a:rPr lang="zh-CN" altLang="en-US" sz="2000">
                                    <a:solidFill>
                                      <a:srgbClr val="000000"/>
                                    </a:solidFill>
                                    <a:latin typeface="Cambria Math" panose="02040503050406030204" pitchFamily="18" charset="0"/>
                                  </a:rPr>
                                  <m:t>x</m:t>
                                </m:r>
                              </m:e>
                            </m:acc>
                          </m:e>
                          <m:sub>
                            <m:r>
                              <a:rPr lang="zh-CN" altLang="en-US" sz="2000" i="1">
                                <a:solidFill>
                                  <a:srgbClr val="000000"/>
                                </a:solidFill>
                                <a:latin typeface="Cambria Math" panose="02040503050406030204" pitchFamily="18" charset="0"/>
                              </a:rPr>
                              <m:t>𝑖</m:t>
                            </m:r>
                          </m:sub>
                        </m:sSub>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e>
                    </m:d>
                    <m:r>
                      <a:rPr lang="en-US" altLang="zh-CN" sz="2000" b="0" i="1" smtClean="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1,</m:t>
                    </m:r>
                    <m:r>
                      <m:rPr>
                        <m:nor/>
                      </m:rPr>
                      <a:rPr lang="en-US" altLang="zh-CN" sz="2000" i="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i="1" smtClean="0">
                        <a:solidFill>
                          <a:srgbClr val="000000"/>
                        </a:solidFill>
                        <a:latin typeface="Cambria Math" panose="02040503050406030204" pitchFamily="18" charset="0"/>
                      </a:rPr>
                      <m:t>𝑁</m:t>
                    </m:r>
                  </m:oMath>
                </a14:m>
                <a:endParaRPr lang="en-US" altLang="zh-CN" sz="2000" dirty="0"/>
              </a:p>
              <a:p>
                <a:pPr marL="457200" lvl="1" indent="0">
                  <a:buNone/>
                </a:pPr>
                <a:endParaRPr lang="en-US" altLang="zh-CN" sz="2400" dirty="0"/>
              </a:p>
              <a:p>
                <a:pPr marL="457200" lvl="1" indent="0">
                  <a:buNone/>
                </a:pPr>
                <a:r>
                  <a:rPr lang="zh-CN" altLang="en-US" sz="2400" dirty="0"/>
                  <a:t>这样目标函数可以改写为：</a:t>
                </a:r>
                <a:endParaRPr lang="en-US" altLang="zh-CN" sz="2400" dirty="0"/>
              </a:p>
              <a:p>
                <a:pPr marL="0" indent="0">
                  <a:buNone/>
                </a:pPr>
                <a:r>
                  <a:rPr lang="en-US" altLang="zh-CN" sz="2000" b="0" dirty="0">
                    <a:solidFill>
                      <a:srgbClr val="000000"/>
                    </a:solidFill>
                  </a:rPr>
                  <a:t>             </a:t>
                </a:r>
                <a14:m>
                  <m:oMath xmlns:m="http://schemas.openxmlformats.org/officeDocument/2006/math">
                    <m:sSub>
                      <m:sSubPr>
                        <m:ctrlPr>
                          <a:rPr lang="en-US" altLang="zh-CN" sz="2000" b="0" i="1" smtClean="0">
                            <a:solidFill>
                              <a:srgbClr val="000000"/>
                            </a:solidFill>
                            <a:latin typeface="Cambria Math" panose="02040503050406030204" pitchFamily="18" charset="0"/>
                          </a:rPr>
                        </m:ctrlPr>
                      </m:sSubPr>
                      <m:e>
                        <m:r>
                          <m:rPr>
                            <m:sty m:val="p"/>
                          </m:rPr>
                          <a:rPr lang="en-US" altLang="zh-CN" sz="2000" i="1">
                            <a:solidFill>
                              <a:srgbClr val="000000"/>
                            </a:solidFill>
                            <a:latin typeface="Cambria Math" panose="02040503050406030204" pitchFamily="18" charset="0"/>
                          </a:rPr>
                          <m:t>min</m:t>
                        </m:r>
                      </m:e>
                      <m:sub>
                        <m:r>
                          <a:rPr lang="en-US" altLang="zh-CN" sz="2000" b="0" i="1" smtClean="0">
                            <a:solidFill>
                              <a:srgbClr val="000000"/>
                            </a:solidFill>
                            <a:latin typeface="Cambria Math" panose="02040503050406030204" pitchFamily="18" charset="0"/>
                          </a:rPr>
                          <m:t>𝑤</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𝑏</m:t>
                        </m:r>
                      </m:sub>
                    </m:sSub>
                    <m:r>
                      <a:rPr lang="en-US" altLang="zh-CN" sz="2000" b="0" i="1" smtClean="0">
                        <a:solidFill>
                          <a:srgbClr val="000000"/>
                        </a:solidFill>
                        <a:latin typeface="Cambria Math" panose="02040503050406030204" pitchFamily="18" charset="0"/>
                      </a:rPr>
                      <m:t> </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𝑤</m:t>
                            </m:r>
                          </m:e>
                        </m:acc>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2</m:t>
                            </m:r>
                          </m:sup>
                        </m:sSup>
                      </m:num>
                      <m:den>
                        <m:r>
                          <a:rPr lang="zh-CN" altLang="en-US" sz="2000" i="1">
                            <a:solidFill>
                              <a:srgbClr val="000000"/>
                            </a:solidFill>
                            <a:latin typeface="Cambria Math" panose="02040503050406030204" pitchFamily="18" charset="0"/>
                          </a:rPr>
                          <m:t>2</m:t>
                        </m:r>
                      </m:den>
                    </m:f>
                  </m:oMath>
                </a14:m>
                <a:endParaRPr lang="en-US" altLang="en-US" sz="2000" dirty="0"/>
              </a:p>
              <a:p>
                <a:pPr marL="0" indent="0">
                  <a:buNone/>
                </a:pPr>
                <a:r>
                  <a:rPr lang="en-US" altLang="en-US" sz="2000" dirty="0"/>
                  <a:t>             </a:t>
                </a:r>
                <a14:m>
                  <m:oMath xmlns:m="http://schemas.openxmlformats.org/officeDocument/2006/math">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limLow>
                      <m:limLowPr>
                        <m:ctrlPr>
                          <a:rPr lang="en-US" altLang="zh-CN" sz="2000" i="1">
                            <a:solidFill>
                              <a:srgbClr val="000000"/>
                            </a:solidFill>
                            <a:latin typeface="Cambria Math" panose="02040503050406030204" pitchFamily="18" charset="0"/>
                          </a:rPr>
                        </m:ctrlPr>
                      </m:limLowPr>
                      <m:e>
                        <m:r>
                          <m:rPr>
                            <m:sty m:val="p"/>
                          </m:rPr>
                          <a:rPr lang="en-US" altLang="zh-CN" sz="2000">
                            <a:solidFill>
                              <a:srgbClr val="000000"/>
                            </a:solidFill>
                            <a:latin typeface="Cambria Math" panose="02040503050406030204" pitchFamily="18" charset="0"/>
                          </a:rPr>
                          <m:t>min</m:t>
                        </m:r>
                      </m:e>
                      <m:lim>
                        <m:r>
                          <a:rPr lang="en-US" altLang="zh-CN" sz="2000" i="1">
                            <a:solidFill>
                              <a:srgbClr val="000000"/>
                            </a:solidFill>
                            <a:latin typeface="Cambria Math" panose="02040503050406030204" pitchFamily="18" charset="0"/>
                          </a:rPr>
                          <m:t>𝑖</m:t>
                        </m:r>
                      </m:lim>
                    </m:limLow>
                    <m:r>
                      <a:rPr lang="en-US" altLang="zh-CN" sz="2000">
                        <a:solidFill>
                          <a:srgbClr val="000000"/>
                        </a:solidFill>
                        <a:latin typeface="Cambria Math" panose="02040503050406030204" pitchFamily="18" charset="0"/>
                      </a:rPr>
                      <m:t> </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𝑦</m:t>
                        </m:r>
                      </m:e>
                      <m:sub>
                        <m:r>
                          <a:rPr lang="en-US" altLang="zh-CN" sz="2000" i="1">
                            <a:solidFill>
                              <a:srgbClr val="000000"/>
                            </a:solidFill>
                            <a:latin typeface="Cambria Math" panose="02040503050406030204" pitchFamily="18" charset="0"/>
                          </a:rPr>
                          <m:t>𝑖</m:t>
                        </m:r>
                      </m:sub>
                    </m:sSub>
                    <m:d>
                      <m:dPr>
                        <m:ctrlPr>
                          <a:rPr lang="en-US" altLang="zh-CN" sz="2000" i="1">
                            <a:solidFill>
                              <a:srgbClr val="000000"/>
                            </a:solidFill>
                            <a:latin typeface="Cambria Math" panose="02040503050406030204" pitchFamily="18" charset="0"/>
                          </a:rPr>
                        </m:ctrlPr>
                      </m:dPr>
                      <m:e>
                        <m:r>
                          <m:rPr>
                            <m:sty m:val="p"/>
                          </m:rPr>
                          <a:rPr lang="en-US" altLang="zh-CN" sz="2000" i="1">
                            <a:solidFill>
                              <a:srgbClr val="000000"/>
                            </a:solidFill>
                            <a:latin typeface="Cambria Math" panose="02040503050406030204" pitchFamily="18" charset="0"/>
                          </a:rPr>
                          <m:t>w</m:t>
                        </m:r>
                        <m:r>
                          <a:rPr lang="en-US" altLang="zh-CN" sz="2000" i="1">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m:rPr>
                                <m:sty m:val="p"/>
                              </m:rPr>
                              <a:rPr lang="en-US" altLang="zh-CN" sz="2000" i="1">
                                <a:solidFill>
                                  <a:srgbClr val="000000"/>
                                </a:solidFill>
                                <a:latin typeface="Cambria Math" panose="02040503050406030204" pitchFamily="18" charset="0"/>
                              </a:rPr>
                              <m:t>x</m:t>
                            </m:r>
                          </m:e>
                          <m:sub>
                            <m:r>
                              <a:rPr lang="en-US" altLang="zh-CN" sz="2000" i="1">
                                <a:solidFill>
                                  <a:srgbClr val="000000"/>
                                </a:solidFill>
                                <a:latin typeface="Cambria Math" panose="02040503050406030204" pitchFamily="18" charset="0"/>
                              </a:rPr>
                              <m:t>𝑖</m:t>
                            </m:r>
                          </m:sub>
                        </m:sSub>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e>
                    </m:d>
                    <m:r>
                      <a:rPr lang="en-US" altLang="zh-CN" sz="2000" i="1">
                        <a:solidFill>
                          <a:srgbClr val="000000"/>
                        </a:solidFill>
                        <a:latin typeface="Cambria Math" panose="02040503050406030204" pitchFamily="18" charset="0"/>
                      </a:rPr>
                      <m:t>=1,</m:t>
                    </m:r>
                    <m:r>
                      <m:rPr>
                        <m:nor/>
                      </m:rPr>
                      <a:rPr lang="en-US" altLang="zh-CN" sz="200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b="0" i="1" smtClean="0">
                        <a:solidFill>
                          <a:srgbClr val="000000"/>
                        </a:solidFill>
                        <a:latin typeface="Cambria Math" panose="02040503050406030204" pitchFamily="18" charset="0"/>
                      </a:rPr>
                      <m:t>𝑁</m:t>
                    </m:r>
                  </m:oMath>
                </a14:m>
                <a:endParaRPr lang="en-US" altLang="zh-CN" sz="2000" dirty="0"/>
              </a:p>
              <a:p>
                <a:pPr marL="0" lvl="1">
                  <a:lnSpc>
                    <a:spcPct val="150000"/>
                  </a:lnSpc>
                  <a:buFont typeface="Arial" panose="020B0604020202020204" pitchFamily="34" charset="0"/>
                  <a:buChar char="•"/>
                </a:pPr>
                <a14:m>
                  <m:oMath xmlns:m="http://schemas.openxmlformats.org/officeDocument/2006/math">
                    <m:func>
                      <m:funcPr>
                        <m:ctrlPr>
                          <a:rPr lang="zh-CN" altLang="zh-CN" sz="2000" i="1" kern="100" smtClean="0">
                            <a:solidFill>
                              <a:srgbClr val="025198"/>
                            </a:solidFill>
                            <a:effectLst/>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kern="100">
                                <a:solidFill>
                                  <a:srgbClr val="025198"/>
                                </a:solidFill>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solidFill>
                                  <a:srgbClr val="025198"/>
                                </a:solidFill>
                                <a:effectLst/>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000" i="1" kern="100">
                                <a:solidFill>
                                  <a:srgbClr val="025198"/>
                                </a:solidFill>
                                <a:effectLst/>
                                <a:latin typeface="Cambria Math" panose="02040503050406030204" pitchFamily="18" charset="0"/>
                                <a:ea typeface="宋体" panose="02010600030101010101" pitchFamily="2" charset="-122"/>
                                <a:cs typeface="Times New Roman" panose="02020603050405020304" pitchFamily="18" charset="0"/>
                              </a:rPr>
                              <m:t>𝑤</m:t>
                            </m:r>
                          </m:lim>
                        </m:limLow>
                      </m:fName>
                      <m:e>
                        <m:r>
                          <a:rPr lang="en-US" altLang="zh-CN" sz="2000" b="0" i="1" kern="100" smtClean="0">
                            <a:solidFill>
                              <a:srgbClr val="025198"/>
                            </a:solidFill>
                            <a:effectLst/>
                            <a:latin typeface="Cambria Math" panose="02040503050406030204" pitchFamily="18" charset="0"/>
                            <a:ea typeface="Cambria Math" panose="02040503050406030204" pitchFamily="18" charset="0"/>
                            <a:cs typeface="Times New Roman" panose="02020603050405020304" pitchFamily="18" charset="0"/>
                          </a:rPr>
                          <m:t>𝑎</m:t>
                        </m:r>
                      </m:e>
                    </m:func>
                    <m:r>
                      <a:rPr lang="en-US" altLang="zh-CN" sz="2000" b="0" i="1" kern="100" smtClean="0">
                        <a:solidFill>
                          <a:srgbClr val="025198"/>
                        </a:solidFill>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b="0" i="1" kern="100" smtClean="0">
                        <a:solidFill>
                          <a:srgbClr val="025198"/>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solidFill>
                          <a:srgbClr val="025198"/>
                        </a:solidFill>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kern="100" smtClean="0">
                        <a:solidFill>
                          <a:srgbClr val="025198"/>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solidFill>
                          <a:srgbClr val="025198"/>
                        </a:solidFill>
                        <a:effectLst/>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2000" b="0" i="1" kern="100" smtClean="0">
                        <a:solidFill>
                          <a:srgbClr val="025198"/>
                        </a:solidFill>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b="0" i="1" kern="100" smtClean="0">
                        <a:solidFill>
                          <a:srgbClr val="025198"/>
                        </a:solidFill>
                        <a:effectLst/>
                        <a:latin typeface="Cambria Math" panose="02040503050406030204" pitchFamily="18" charset="0"/>
                        <a:ea typeface="Cambria Math" panose="02040503050406030204" pitchFamily="18" charset="0"/>
                        <a:cs typeface="Times New Roman" panose="02020603050405020304" pitchFamily="18" charset="0"/>
                      </a:rPr>
                      <m:t>h</m:t>
                    </m:r>
                    <m:r>
                      <a:rPr lang="en-US" altLang="zh-CN" sz="2000" b="0" i="1" kern="100" smtClean="0">
                        <a:solidFill>
                          <a:srgbClr val="025198"/>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kern="100" smtClean="0">
                        <a:solidFill>
                          <a:srgbClr val="025198"/>
                        </a:solidFill>
                        <a:effectLst/>
                        <a:latin typeface="Cambria Math" panose="02040503050406030204" pitchFamily="18" charset="0"/>
                        <a:ea typeface="Cambria Math" panose="02040503050406030204" pitchFamily="18" charset="0"/>
                        <a:cs typeface="Times New Roman" panose="02020603050405020304" pitchFamily="18" charset="0"/>
                      </a:rPr>
                      <m:t>𝑤</m:t>
                    </m:r>
                    <m:r>
                      <a:rPr lang="en-US" altLang="zh-CN" sz="2000" b="0" i="1" kern="100" smtClean="0">
                        <a:solidFill>
                          <a:srgbClr val="025198"/>
                        </a:solidFill>
                        <a:effectLst/>
                        <a:latin typeface="Cambria Math" panose="02040503050406030204" pitchFamily="18" charset="0"/>
                        <a:ea typeface="Cambria Math" panose="02040503050406030204" pitchFamily="18" charset="0"/>
                        <a:cs typeface="Times New Roman" panose="02020603050405020304" pitchFamily="18" charset="0"/>
                      </a:rPr>
                      <m:t>)与</m:t>
                    </m:r>
                    <m:func>
                      <m:funcPr>
                        <m:ctrlPr>
                          <a:rPr lang="zh-CN" altLang="zh-CN" sz="2000" i="1" kern="100">
                            <a:solidFill>
                              <a:srgbClr val="025198"/>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kern="100">
                                <a:solidFill>
                                  <a:srgbClr val="025198"/>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solidFill>
                                  <a:srgbClr val="025198"/>
                                </a:solidFill>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2000" i="1" kern="100">
                                <a:solidFill>
                                  <a:srgbClr val="025198"/>
                                </a:solidFill>
                                <a:latin typeface="Cambria Math" panose="02040503050406030204" pitchFamily="18" charset="0"/>
                                <a:ea typeface="宋体" panose="02010600030101010101" pitchFamily="2" charset="-122"/>
                                <a:cs typeface="Times New Roman" panose="02020603050405020304" pitchFamily="18" charset="0"/>
                              </a:rPr>
                              <m:t>𝑤</m:t>
                            </m:r>
                          </m:lim>
                        </m:limLow>
                      </m:fName>
                      <m:e>
                        <m:r>
                          <a:rPr lang="en-US" altLang="zh-CN" sz="2000" b="0" i="1" kern="100" smtClean="0">
                            <a:solidFill>
                              <a:srgbClr val="025198"/>
                            </a:solidFill>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kern="100">
                            <a:solidFill>
                              <a:srgbClr val="025198"/>
                            </a:solidFill>
                            <a:latin typeface="Cambria Math" panose="02040503050406030204" pitchFamily="18" charset="0"/>
                            <a:ea typeface="Cambria Math" panose="02040503050406030204" pitchFamily="18" charset="0"/>
                            <a:cs typeface="Times New Roman" panose="02020603050405020304" pitchFamily="18" charset="0"/>
                          </a:rPr>
                          <m:t>𝑎</m:t>
                        </m:r>
                      </m:e>
                    </m:func>
                    <m:r>
                      <a:rPr lang="en-US" altLang="zh-CN" sz="2000" i="1" kern="100">
                        <a:solidFill>
                          <a:srgbClr val="025198"/>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solidFill>
                          <a:srgbClr val="025198"/>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rgbClr val="025198"/>
                        </a:solidFill>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kern="100">
                        <a:solidFill>
                          <a:srgbClr val="025198"/>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smtClean="0">
                        <a:solidFill>
                          <a:srgbClr val="025198"/>
                        </a:solidFill>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kern="100">
                        <a:solidFill>
                          <a:srgbClr val="025198"/>
                        </a:solidFill>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2000" i="1" kern="100">
                        <a:solidFill>
                          <a:srgbClr val="025198"/>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i="1" kern="100">
                        <a:solidFill>
                          <a:srgbClr val="025198"/>
                        </a:solidFill>
                        <a:latin typeface="Cambria Math" panose="02040503050406030204" pitchFamily="18" charset="0"/>
                        <a:ea typeface="Cambria Math" panose="02040503050406030204" pitchFamily="18" charset="0"/>
                        <a:cs typeface="Times New Roman" panose="02020603050405020304" pitchFamily="18" charset="0"/>
                      </a:rPr>
                      <m:t>h</m:t>
                    </m:r>
                    <m:r>
                      <a:rPr lang="en-US" altLang="zh-CN" sz="2000" i="1" kern="100">
                        <a:solidFill>
                          <a:srgbClr val="025198"/>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kern="100">
                        <a:solidFill>
                          <a:srgbClr val="025198"/>
                        </a:solidFill>
                        <a:latin typeface="Cambria Math" panose="02040503050406030204" pitchFamily="18" charset="0"/>
                        <a:ea typeface="Cambria Math" panose="02040503050406030204" pitchFamily="18" charset="0"/>
                        <a:cs typeface="Times New Roman" panose="02020603050405020304" pitchFamily="18" charset="0"/>
                      </a:rPr>
                      <m:t>𝑤</m:t>
                    </m:r>
                    <m:r>
                      <a:rPr lang="en-US" altLang="zh-CN" sz="2000" i="1" kern="100">
                        <a:solidFill>
                          <a:srgbClr val="025198"/>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kern="100" dirty="0">
                    <a:solidFill>
                      <a:srgbClr val="025198"/>
                    </a:solidFill>
                    <a:effectLst/>
                    <a:latin typeface="微软雅黑" panose="020B0503020204020204" pitchFamily="34" charset="-122"/>
                    <a:ea typeface="微软雅黑" panose="020B0503020204020204" pitchFamily="34" charset="-122"/>
                    <a:cs typeface="Times New Roman" panose="02020603050405020304" pitchFamily="18" charset="0"/>
                  </a:rPr>
                  <a:t>的最优解相同</a:t>
                </a:r>
                <a:r>
                  <a:rPr lang="zh-CN" altLang="en-US" sz="2000" dirty="0">
                    <a:solidFill>
                      <a:srgbClr val="025198"/>
                    </a:solidFill>
                  </a:rPr>
                  <a:t>。</a:t>
                </a:r>
                <a:endParaRPr lang="en-US" altLang="en-US" sz="2400" dirty="0"/>
              </a:p>
            </p:txBody>
          </p:sp>
        </mc:Choice>
        <mc:Fallback xmlns="">
          <p:sp>
            <p:nvSpPr>
              <p:cNvPr id="14338" name="Rectangle 7"/>
              <p:cNvSpPr>
                <a:spLocks noGrp="1" noRot="1" noChangeAspect="1" noMove="1" noResize="1" noEditPoints="1" noAdjustHandles="1" noChangeArrowheads="1" noChangeShapeType="1" noTextEdit="1"/>
              </p:cNvSpPr>
              <p:nvPr>
                <p:ph type="body" idx="1"/>
              </p:nvPr>
            </p:nvSpPr>
            <p:spPr>
              <a:xfrm>
                <a:off x="457200" y="836712"/>
                <a:ext cx="8363272" cy="5688632"/>
              </a:xfrm>
              <a:blipFill>
                <a:blip r:embed="rId2"/>
                <a:stretch>
                  <a:fillRect l="-948" t="-857"/>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CEA8DF5F-776C-4B55-B057-273019AABC57}"/>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基于线性</a:t>
            </a:r>
            <a:r>
              <a:rPr lang="en-US" altLang="zh-CN" sz="3600" dirty="0">
                <a:solidFill>
                  <a:schemeClr val="bg1"/>
                </a:solidFill>
                <a:latin typeface="微软雅黑" panose="020B0503020204020204" pitchFamily="34" charset="-122"/>
                <a:ea typeface="微软雅黑" panose="020B0503020204020204" pitchFamily="34" charset="-122"/>
              </a:rPr>
              <a:t>SVM</a:t>
            </a:r>
            <a:r>
              <a:rPr lang="zh-CN" altLang="en-US" sz="3600" dirty="0">
                <a:solidFill>
                  <a:schemeClr val="bg1"/>
                </a:solidFill>
                <a:latin typeface="微软雅黑" panose="020B0503020204020204" pitchFamily="34" charset="-122"/>
                <a:ea typeface="微软雅黑" panose="020B0503020204020204" pitchFamily="34" charset="-122"/>
              </a:rPr>
              <a:t>进行学习</a:t>
            </a:r>
          </a:p>
        </p:txBody>
      </p:sp>
      <p:sp>
        <p:nvSpPr>
          <p:cNvPr id="4" name="Rectangle 2">
            <a:extLst>
              <a:ext uri="{FF2B5EF4-FFF2-40B4-BE49-F238E27FC236}">
                <a16:creationId xmlns:a16="http://schemas.microsoft.com/office/drawing/2014/main" id="{904247E1-66F0-49F1-9D83-541E6BE7FCBD}"/>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5" name="灯片编号占位符 2">
            <a:extLst>
              <a:ext uri="{FF2B5EF4-FFF2-40B4-BE49-F238E27FC236}">
                <a16:creationId xmlns:a16="http://schemas.microsoft.com/office/drawing/2014/main" id="{CEBAE6C3-16A1-489F-ABC1-DD825A9D89FE}"/>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12</a:t>
            </a:fld>
            <a:endParaRPr lang="es-ES" altLang="zh-CN">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7"/>
              <p:cNvSpPr>
                <a:spLocks noGrp="1" noChangeArrowheads="1"/>
              </p:cNvSpPr>
              <p:nvPr>
                <p:ph type="body" idx="1"/>
              </p:nvPr>
            </p:nvSpPr>
            <p:spPr>
              <a:xfrm>
                <a:off x="457200" y="836712"/>
                <a:ext cx="8363272" cy="5688632"/>
              </a:xfrm>
            </p:spPr>
            <p:txBody>
              <a:bodyPr/>
              <a:lstStyle/>
              <a:p>
                <a:pPr marL="0" indent="0">
                  <a:buNone/>
                </a:pPr>
                <a:r>
                  <a:rPr lang="en-US" altLang="zh-CN" sz="2000" b="0" dirty="0">
                    <a:solidFill>
                      <a:srgbClr val="000000"/>
                    </a:solidFill>
                  </a:rPr>
                  <a:t> </a:t>
                </a:r>
                <a14:m>
                  <m:oMath xmlns:m="http://schemas.openxmlformats.org/officeDocument/2006/math">
                    <m:sSub>
                      <m:sSubPr>
                        <m:ctrlPr>
                          <a:rPr lang="en-US" altLang="zh-CN" sz="2000" b="0" i="1" smtClean="0">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m:rPr>
                            <m:sty m:val="p"/>
                          </m:rPr>
                          <a:rPr lang="en-US" altLang="zh-CN" sz="2000" i="1">
                            <a:solidFill>
                              <a:srgbClr val="000000"/>
                            </a:solidFill>
                            <a:latin typeface="Cambria Math" panose="02040503050406030204" pitchFamily="18" charset="0"/>
                          </a:rPr>
                          <m:t>min</m:t>
                        </m:r>
                      </m:e>
                      <m:sub>
                        <m:r>
                          <a:rPr lang="en-US" altLang="zh-CN" sz="2000" b="0" i="1" smtClean="0">
                            <a:solidFill>
                              <a:srgbClr val="000000"/>
                            </a:solidFill>
                            <a:latin typeface="Cambria Math" panose="02040503050406030204" pitchFamily="18" charset="0"/>
                          </a:rPr>
                          <m:t>𝑤</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𝑏</m:t>
                        </m:r>
                      </m:sub>
                    </m:sSub>
                    <m:r>
                      <a:rPr lang="en-US" altLang="zh-CN" sz="2000" b="0" i="1" smtClean="0">
                        <a:solidFill>
                          <a:srgbClr val="000000"/>
                        </a:solidFill>
                        <a:latin typeface="Cambria Math" panose="02040503050406030204" pitchFamily="18" charset="0"/>
                      </a:rPr>
                      <m:t>   </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𝑤</m:t>
                            </m:r>
                          </m:e>
                        </m:acc>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2</m:t>
                            </m:r>
                          </m:sup>
                        </m:sSup>
                      </m:num>
                      <m:den>
                        <m:r>
                          <a:rPr lang="zh-CN" altLang="en-US" sz="2000" i="1">
                            <a:solidFill>
                              <a:srgbClr val="000000"/>
                            </a:solidFill>
                            <a:latin typeface="Cambria Math" panose="02040503050406030204" pitchFamily="18" charset="0"/>
                          </a:rPr>
                          <m:t>2</m:t>
                        </m:r>
                      </m:den>
                    </m:f>
                  </m:oMath>
                </a14:m>
                <a:endParaRPr lang="en-US" altLang="en-US" sz="2000" dirty="0"/>
              </a:p>
              <a:p>
                <a:pPr marL="0" indent="0">
                  <a:buNone/>
                </a:pPr>
                <a:r>
                  <a:rPr lang="en-US" altLang="en-US" sz="2000" dirty="0"/>
                  <a:t>     </a:t>
                </a:r>
                <a14:m>
                  <m:oMath xmlns:m="http://schemas.openxmlformats.org/officeDocument/2006/math">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limLow>
                      <m:limLowPr>
                        <m:ctrlPr>
                          <a:rPr lang="en-US" altLang="zh-CN" sz="2000" i="1">
                            <a:solidFill>
                              <a:srgbClr val="000000"/>
                            </a:solidFill>
                            <a:latin typeface="Cambria Math" panose="02040503050406030204" pitchFamily="18" charset="0"/>
                          </a:rPr>
                        </m:ctrlPr>
                      </m:limLowPr>
                      <m:e>
                        <m:r>
                          <m:rPr>
                            <m:sty m:val="p"/>
                          </m:rPr>
                          <a:rPr lang="en-US" altLang="zh-CN" sz="2000">
                            <a:solidFill>
                              <a:srgbClr val="000000"/>
                            </a:solidFill>
                            <a:latin typeface="Cambria Math" panose="02040503050406030204" pitchFamily="18" charset="0"/>
                          </a:rPr>
                          <m:t>min</m:t>
                        </m:r>
                      </m:e>
                      <m:lim>
                        <m:r>
                          <a:rPr lang="en-US" altLang="zh-CN" sz="2000" i="1">
                            <a:solidFill>
                              <a:srgbClr val="000000"/>
                            </a:solidFill>
                            <a:latin typeface="Cambria Math" panose="02040503050406030204" pitchFamily="18" charset="0"/>
                          </a:rPr>
                          <m:t>𝑖</m:t>
                        </m:r>
                      </m:lim>
                    </m:limLow>
                    <m:r>
                      <a:rPr lang="en-US" altLang="zh-CN" sz="2000">
                        <a:solidFill>
                          <a:srgbClr val="000000"/>
                        </a:solidFill>
                        <a:latin typeface="Cambria Math" panose="02040503050406030204" pitchFamily="18" charset="0"/>
                      </a:rPr>
                      <m:t> </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𝑦</m:t>
                        </m:r>
                      </m:e>
                      <m:sub>
                        <m:r>
                          <a:rPr lang="en-US" altLang="zh-CN" sz="2000" i="1">
                            <a:solidFill>
                              <a:srgbClr val="000000"/>
                            </a:solidFill>
                            <a:latin typeface="Cambria Math" panose="02040503050406030204" pitchFamily="18" charset="0"/>
                          </a:rPr>
                          <m:t>𝑖</m:t>
                        </m:r>
                      </m:sub>
                    </m:sSub>
                    <m:d>
                      <m:dPr>
                        <m:ctrlPr>
                          <a:rPr lang="en-US" altLang="zh-CN" sz="2000" i="1">
                            <a:solidFill>
                              <a:srgbClr val="000000"/>
                            </a:solidFill>
                            <a:latin typeface="Cambria Math" panose="02040503050406030204" pitchFamily="18" charset="0"/>
                          </a:rPr>
                        </m:ctrlPr>
                      </m:dPr>
                      <m:e>
                        <m:r>
                          <m:rPr>
                            <m:sty m:val="p"/>
                          </m:rPr>
                          <a:rPr lang="en-US" altLang="zh-CN" sz="2000" i="1">
                            <a:solidFill>
                              <a:srgbClr val="000000"/>
                            </a:solidFill>
                            <a:latin typeface="Cambria Math" panose="02040503050406030204" pitchFamily="18" charset="0"/>
                          </a:rPr>
                          <m:t>w</m:t>
                        </m:r>
                        <m:r>
                          <a:rPr lang="en-US" altLang="zh-CN" sz="2000" i="1">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m:rPr>
                                <m:sty m:val="p"/>
                              </m:rPr>
                              <a:rPr lang="en-US" altLang="zh-CN" sz="2000" i="1">
                                <a:solidFill>
                                  <a:srgbClr val="000000"/>
                                </a:solidFill>
                                <a:latin typeface="Cambria Math" panose="02040503050406030204" pitchFamily="18" charset="0"/>
                              </a:rPr>
                              <m:t>x</m:t>
                            </m:r>
                          </m:e>
                          <m:sub>
                            <m:r>
                              <a:rPr lang="en-US" altLang="zh-CN" sz="2000" i="1">
                                <a:solidFill>
                                  <a:srgbClr val="000000"/>
                                </a:solidFill>
                                <a:latin typeface="Cambria Math" panose="02040503050406030204" pitchFamily="18" charset="0"/>
                              </a:rPr>
                              <m:t>𝑖</m:t>
                            </m:r>
                          </m:sub>
                        </m:sSub>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e>
                    </m:d>
                    <m:r>
                      <a:rPr lang="en-US" altLang="zh-CN" sz="2000" i="1">
                        <a:solidFill>
                          <a:srgbClr val="000000"/>
                        </a:solidFill>
                        <a:latin typeface="Cambria Math" panose="02040503050406030204" pitchFamily="18" charset="0"/>
                      </a:rPr>
                      <m:t>=1,</m:t>
                    </m:r>
                    <m:r>
                      <m:rPr>
                        <m:nor/>
                      </m:rPr>
                      <a:rPr lang="en-US" altLang="zh-CN" sz="200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b="0" i="1" smtClean="0">
                        <a:solidFill>
                          <a:srgbClr val="000000"/>
                        </a:solidFill>
                        <a:latin typeface="Cambria Math" panose="02040503050406030204" pitchFamily="18" charset="0"/>
                      </a:rPr>
                      <m:t>𝑁</m:t>
                    </m:r>
                  </m:oMath>
                </a14:m>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又可以改写为</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sz="2000" b="0" i="1" smtClean="0">
                          <a:solidFill>
                            <a:srgbClr val="000000"/>
                          </a:solidFill>
                          <a:latin typeface="Cambria Math" panose="02040503050406030204" pitchFamily="18" charset="0"/>
                        </a:rPr>
                        <m:t>  </m:t>
                      </m:r>
                      <m:sSub>
                        <m:sSubPr>
                          <m:ctrlPr>
                            <a:rPr lang="en-US" altLang="zh-CN" sz="2000" b="0" i="1" smtClean="0">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m:rPr>
                              <m:sty m:val="p"/>
                            </m:rPr>
                            <a:rPr lang="en-US" altLang="zh-CN" sz="2000" i="1">
                              <a:solidFill>
                                <a:srgbClr val="000000"/>
                              </a:solidFill>
                              <a:latin typeface="Cambria Math" panose="02040503050406030204" pitchFamily="18" charset="0"/>
                            </a:rPr>
                            <m:t>min</m:t>
                          </m:r>
                        </m:e>
                        <m:sub>
                          <m:r>
                            <a:rPr lang="en-US" altLang="zh-CN" sz="2000" b="0" i="1" smtClean="0">
                              <a:solidFill>
                                <a:srgbClr val="000000"/>
                              </a:solidFill>
                              <a:latin typeface="Cambria Math" panose="02040503050406030204" pitchFamily="18" charset="0"/>
                            </a:rPr>
                            <m:t>𝑤</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𝑏</m:t>
                          </m:r>
                        </m:sub>
                      </m:sSub>
                      <m:r>
                        <a:rPr lang="en-US" altLang="zh-CN" sz="2000" b="0" i="1" smtClean="0">
                          <a:solidFill>
                            <a:srgbClr val="000000"/>
                          </a:solidFill>
                          <a:latin typeface="Cambria Math" panose="02040503050406030204" pitchFamily="18" charset="0"/>
                        </a:rPr>
                        <m:t>   </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𝑤</m:t>
                              </m:r>
                            </m:e>
                          </m:acc>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2</m:t>
                              </m:r>
                            </m:sup>
                          </m:sSup>
                        </m:num>
                        <m:den>
                          <m:r>
                            <a:rPr lang="zh-CN" altLang="en-US" sz="2000" i="1">
                              <a:solidFill>
                                <a:srgbClr val="000000"/>
                              </a:solidFill>
                              <a:latin typeface="Cambria Math" panose="02040503050406030204" pitchFamily="18" charset="0"/>
                            </a:rPr>
                            <m:t>2</m:t>
                          </m:r>
                        </m:den>
                      </m:f>
                    </m:oMath>
                  </m:oMathPara>
                </a14:m>
                <a:endParaRPr lang="en-US" altLang="zh-CN" sz="2000" i="1" dirty="0">
                  <a:solidFill>
                    <a:srgbClr val="000000"/>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sz="2000" b="0" i="1" dirty="0" smtClean="0">
                          <a:latin typeface="Cambria Math" panose="02040503050406030204" pitchFamily="18" charset="0"/>
                        </a:rPr>
                        <m:t>        </m:t>
                      </m:r>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sSub>
                        <m:sSubPr>
                          <m:ctrlPr>
                            <a:rPr lang="en-US" altLang="zh-CN" sz="2000" i="1">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𝑦</m:t>
                          </m:r>
                        </m:e>
                        <m:sub>
                          <m:r>
                            <a:rPr lang="en-US" altLang="zh-CN" sz="2000" i="1">
                              <a:solidFill>
                                <a:srgbClr val="000000"/>
                              </a:solidFill>
                              <a:latin typeface="Cambria Math" panose="02040503050406030204" pitchFamily="18" charset="0"/>
                            </a:rPr>
                            <m:t>𝑖</m:t>
                          </m:r>
                        </m:sub>
                      </m:sSub>
                      <m:d>
                        <m:dPr>
                          <m:ctrlPr>
                            <a:rPr lang="en-US" altLang="zh-CN" sz="2000" i="1">
                              <a:solidFill>
                                <a:srgbClr val="000000"/>
                              </a:solidFill>
                              <a:latin typeface="Cambria Math" panose="02040503050406030204" pitchFamily="18" charset="0"/>
                            </a:rPr>
                          </m:ctrlPr>
                        </m:dPr>
                        <m:e>
                          <m:r>
                            <m:rPr>
                              <m:sty m:val="p"/>
                            </m:rPr>
                            <a:rPr lang="en-US" altLang="zh-CN" sz="2000" i="1">
                              <a:solidFill>
                                <a:srgbClr val="000000"/>
                              </a:solidFill>
                              <a:latin typeface="Cambria Math" panose="02040503050406030204" pitchFamily="18" charset="0"/>
                            </a:rPr>
                            <m:t>w</m:t>
                          </m:r>
                          <m:r>
                            <a:rPr lang="en-US" altLang="zh-CN" sz="2000" i="1">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m:rPr>
                                  <m:sty m:val="p"/>
                                </m:rPr>
                                <a:rPr lang="en-US" altLang="zh-CN" sz="2000" i="1">
                                  <a:solidFill>
                                    <a:srgbClr val="000000"/>
                                  </a:solidFill>
                                  <a:latin typeface="Cambria Math" panose="02040503050406030204" pitchFamily="18" charset="0"/>
                                </a:rPr>
                                <m:t>x</m:t>
                              </m:r>
                            </m:e>
                            <m:sub>
                              <m:r>
                                <a:rPr lang="en-US" altLang="zh-CN" sz="2000" i="1">
                                  <a:solidFill>
                                    <a:srgbClr val="000000"/>
                                  </a:solidFill>
                                  <a:latin typeface="Cambria Math" panose="02040503050406030204" pitchFamily="18" charset="0"/>
                                </a:rPr>
                                <m:t>𝑖</m:t>
                              </m:r>
                            </m:sub>
                          </m:sSub>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e>
                      </m:d>
                      <m:r>
                        <a:rPr lang="en-US" altLang="zh-CN" sz="2000" i="1">
                          <a:solidFill>
                            <a:srgbClr val="000000"/>
                          </a:solidFill>
                          <a:latin typeface="Cambria Math" panose="02040503050406030204" pitchFamily="18" charset="0"/>
                        </a:rPr>
                        <m:t>≥1,</m:t>
                      </m:r>
                      <m:r>
                        <m:rPr>
                          <m:nor/>
                        </m:rPr>
                        <a:rPr lang="en-US" altLang="zh-CN" sz="200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b="0" i="1" smtClean="0">
                          <a:solidFill>
                            <a:srgbClr val="000000"/>
                          </a:solidFill>
                          <a:latin typeface="Cambria Math" panose="02040503050406030204" pitchFamily="18" charset="0"/>
                        </a:rPr>
                        <m:t>𝑁</m:t>
                      </m:r>
                    </m:oMath>
                  </m:oMathPara>
                </a14:m>
                <a:endParaRPr lang="en-US" altLang="zh-CN" sz="2000" dirty="0"/>
              </a:p>
              <a:p>
                <a:pPr marL="0" lvl="1">
                  <a:lnSpc>
                    <a:spcPct val="150000"/>
                  </a:lnSpc>
                  <a:buFont typeface="Arial" panose="020B0604020202020204" pitchFamily="34" charset="0"/>
                  <a:buChar char="•"/>
                </a:pPr>
                <a:r>
                  <a:rPr lang="zh-CN" altLang="en-US" sz="2000" dirty="0"/>
                  <a:t>上述有约束的优化问题可以基于拉格朗日乘子法求解。</a:t>
                </a:r>
                <a:endParaRPr lang="en-US" altLang="zh-CN" sz="2000" dirty="0"/>
              </a:p>
              <a:p>
                <a:pPr marL="0" lvl="1" indent="0">
                  <a:lnSpc>
                    <a:spcPct val="150000"/>
                  </a:lnSpc>
                  <a:buNone/>
                </a:pPr>
                <a:r>
                  <a:rPr lang="en-US" altLang="zh-CN" sz="2000" dirty="0"/>
                  <a:t>    -   </a:t>
                </a:r>
                <a:r>
                  <a:rPr lang="zh-CN" altLang="en-US" sz="2000" dirty="0"/>
                  <a:t>拉格朗日函数为</a:t>
                </a:r>
                <a:r>
                  <a:rPr lang="en-US" altLang="zh-CN" sz="2000" dirty="0"/>
                  <a:t>:</a:t>
                </a:r>
              </a:p>
              <a:p>
                <a:pPr marL="0" lvl="1"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𝑤</m:t>
                                  </m:r>
                                </m:e>
                              </m:d>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𝜆</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𝑤</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−1]</m:t>
                          </m:r>
                        </m:e>
                      </m:nary>
                    </m:oMath>
                  </m:oMathPara>
                </a14:m>
                <a:endParaRPr lang="en-US" altLang="zh-CN" sz="2000" dirty="0"/>
              </a:p>
              <a:p>
                <a:pPr marL="342900" lvl="1" indent="-342900">
                  <a:lnSpc>
                    <a:spcPct val="150000"/>
                  </a:lnSpc>
                  <a:buFont typeface="Arial" panose="020B0604020202020204" pitchFamily="34" charset="0"/>
                  <a:buChar char="•"/>
                </a:pPr>
                <a:r>
                  <a:rPr lang="zh-CN" altLang="en-US" sz="2000" dirty="0"/>
                  <a:t>该优化问题也可以代入</a:t>
                </a:r>
                <a:r>
                  <a:rPr lang="en-US" altLang="zh-CN" sz="2000" dirty="0"/>
                  <a:t>CVX</a:t>
                </a:r>
                <a:r>
                  <a:rPr lang="zh-CN" altLang="en-US" sz="2000" dirty="0"/>
                  <a:t>等优化器求解。</a:t>
                </a:r>
                <a:endParaRPr lang="zh-CN" altLang="zh-CN" sz="2000" dirty="0"/>
              </a:p>
            </p:txBody>
          </p:sp>
        </mc:Choice>
        <mc:Fallback xmlns="">
          <p:sp>
            <p:nvSpPr>
              <p:cNvPr id="14338" name="Rectangle 7"/>
              <p:cNvSpPr>
                <a:spLocks noGrp="1" noRot="1" noChangeAspect="1" noMove="1" noResize="1" noEditPoints="1" noAdjustHandles="1" noChangeArrowheads="1" noChangeShapeType="1" noTextEdit="1"/>
              </p:cNvSpPr>
              <p:nvPr>
                <p:ph type="body" idx="1"/>
              </p:nvPr>
            </p:nvSpPr>
            <p:spPr>
              <a:xfrm>
                <a:off x="457200" y="836712"/>
                <a:ext cx="8363272" cy="5688632"/>
              </a:xfrm>
              <a:blipFill>
                <a:blip r:embed="rId2"/>
                <a:stretch>
                  <a:fillRect l="-729"/>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CEA8DF5F-776C-4B55-B057-273019AABC57}"/>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基于线性</a:t>
            </a:r>
            <a:r>
              <a:rPr lang="en-US" altLang="zh-CN" sz="3600" dirty="0">
                <a:solidFill>
                  <a:schemeClr val="bg1"/>
                </a:solidFill>
                <a:latin typeface="微软雅黑" panose="020B0503020204020204" pitchFamily="34" charset="-122"/>
                <a:ea typeface="微软雅黑" panose="020B0503020204020204" pitchFamily="34" charset="-122"/>
              </a:rPr>
              <a:t>SVM</a:t>
            </a:r>
            <a:r>
              <a:rPr lang="zh-CN" altLang="en-US" sz="3600" dirty="0">
                <a:solidFill>
                  <a:schemeClr val="bg1"/>
                </a:solidFill>
                <a:latin typeface="微软雅黑" panose="020B0503020204020204" pitchFamily="34" charset="-122"/>
                <a:ea typeface="微软雅黑" panose="020B0503020204020204" pitchFamily="34" charset="-122"/>
              </a:rPr>
              <a:t>进行学习</a:t>
            </a:r>
          </a:p>
        </p:txBody>
      </p:sp>
      <p:sp>
        <p:nvSpPr>
          <p:cNvPr id="4" name="Rectangle 2">
            <a:extLst>
              <a:ext uri="{FF2B5EF4-FFF2-40B4-BE49-F238E27FC236}">
                <a16:creationId xmlns:a16="http://schemas.microsoft.com/office/drawing/2014/main" id="{79041700-F2DD-4C7F-AD22-3634B6A7A387}"/>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5" name="灯片编号占位符 2">
            <a:extLst>
              <a:ext uri="{FF2B5EF4-FFF2-40B4-BE49-F238E27FC236}">
                <a16:creationId xmlns:a16="http://schemas.microsoft.com/office/drawing/2014/main" id="{850FD529-F7AE-48B3-8AE5-A614AA982EE6}"/>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13</a:t>
            </a:fld>
            <a:endParaRPr lang="es-ES" altLang="zh-CN">
              <a:solidFill>
                <a:schemeClr val="bg1"/>
              </a:solidFill>
            </a:endParaRPr>
          </a:p>
        </p:txBody>
      </p:sp>
    </p:spTree>
    <p:extLst>
      <p:ext uri="{BB962C8B-B14F-4D97-AF65-F5344CB8AC3E}">
        <p14:creationId xmlns:p14="http://schemas.microsoft.com/office/powerpoint/2010/main" val="275950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Grp="1" noChangeAspect="1"/>
          </p:cNvGraphicFramePr>
          <p:nvPr>
            <p:ph sz="half" idx="1"/>
          </p:nvPr>
        </p:nvGraphicFramePr>
        <p:xfrm>
          <a:off x="4876800" y="3581400"/>
          <a:ext cx="4038600" cy="2339975"/>
        </p:xfrm>
        <a:graphic>
          <a:graphicData uri="http://schemas.openxmlformats.org/presentationml/2006/ole">
            <mc:AlternateContent xmlns:mc="http://schemas.openxmlformats.org/markup-compatibility/2006">
              <mc:Choice xmlns:v="urn:schemas-microsoft-com:vml" Requires="v">
                <p:oleObj spid="_x0000_s10476" name="Visio" r:id="rId3" imgW="4051300" imgH="2349500" progId="Visio.Drawing.6">
                  <p:embed/>
                </p:oleObj>
              </mc:Choice>
              <mc:Fallback>
                <p:oleObj name="Visio" r:id="rId3" imgW="4051300" imgH="2349500" progId="Visio.Drawing.6">
                  <p:embed/>
                  <p:pic>
                    <p:nvPicPr>
                      <p:cNvPr id="153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581400"/>
                        <a:ext cx="4038600" cy="233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3"/>
          <p:cNvGraphicFramePr>
            <a:graphicFrameLocks noGrp="1" noChangeAspect="1"/>
          </p:cNvGraphicFramePr>
          <p:nvPr>
            <p:ph sz="half" idx="2"/>
            <p:extLst>
              <p:ext uri="{D42A27DB-BD31-4B8C-83A1-F6EECF244321}">
                <p14:modId xmlns:p14="http://schemas.microsoft.com/office/powerpoint/2010/main" val="2952047147"/>
              </p:ext>
            </p:extLst>
          </p:nvPr>
        </p:nvGraphicFramePr>
        <p:xfrm>
          <a:off x="152400" y="1400230"/>
          <a:ext cx="4648200" cy="3598863"/>
        </p:xfrm>
        <a:graphic>
          <a:graphicData uri="http://schemas.openxmlformats.org/presentationml/2006/ole">
            <mc:AlternateContent xmlns:mc="http://schemas.openxmlformats.org/markup-compatibility/2006">
              <mc:Choice xmlns:v="urn:schemas-microsoft-com:vml" Requires="v">
                <p:oleObj spid="_x0000_s10477" name="Visio" r:id="rId5" imgW="6350000" imgH="4673600" progId="Visio.Drawing.6">
                  <p:embed/>
                </p:oleObj>
              </mc:Choice>
              <mc:Fallback>
                <p:oleObj name="Visio" r:id="rId5" imgW="6350000" imgH="4673600" progId="Visio.Drawing.6">
                  <p:embed/>
                  <p:pic>
                    <p:nvPicPr>
                      <p:cNvPr id="15363" name="Object 3"/>
                      <p:cNvPicPr>
                        <a:picLocks noChangeAspect="1" noChangeArrowheads="1"/>
                      </p:cNvPicPr>
                      <p:nvPr/>
                    </p:nvPicPr>
                    <p:blipFill>
                      <a:blip r:embed="rId6">
                        <a:extLst>
                          <a:ext uri="{28A0092B-C50C-407E-A947-70E740481C1C}">
                            <a14:useLocalDpi xmlns:a14="http://schemas.microsoft.com/office/drawing/2010/main" val="0"/>
                          </a:ext>
                        </a:extLst>
                      </a:blip>
                      <a:srcRect l="2985" t="4062" r="5971"/>
                      <a:stretch>
                        <a:fillRect/>
                      </a:stretch>
                    </p:blipFill>
                    <p:spPr bwMode="auto">
                      <a:xfrm>
                        <a:off x="152400" y="1400230"/>
                        <a:ext cx="4648200" cy="359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Oval 11"/>
          <p:cNvSpPr>
            <a:spLocks noChangeArrowheads="1"/>
          </p:cNvSpPr>
          <p:nvPr/>
        </p:nvSpPr>
        <p:spPr bwMode="auto">
          <a:xfrm>
            <a:off x="7924800" y="3886200"/>
            <a:ext cx="1066800" cy="609600"/>
          </a:xfrm>
          <a:prstGeom prst="ellipse">
            <a:avLst/>
          </a:pr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5365" name="Line 12"/>
          <p:cNvSpPr>
            <a:spLocks noChangeShapeType="1"/>
          </p:cNvSpPr>
          <p:nvPr/>
        </p:nvSpPr>
        <p:spPr bwMode="auto">
          <a:xfrm flipH="1" flipV="1">
            <a:off x="7924800" y="2667000"/>
            <a:ext cx="304800" cy="1219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6" name="Text Box 13"/>
          <p:cNvSpPr txBox="1">
            <a:spLocks noChangeArrowheads="1"/>
          </p:cNvSpPr>
          <p:nvPr/>
        </p:nvSpPr>
        <p:spPr bwMode="auto">
          <a:xfrm>
            <a:off x="6324600" y="22860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a:t>Support vectors</a:t>
            </a:r>
          </a:p>
        </p:txBody>
      </p:sp>
      <p:sp>
        <p:nvSpPr>
          <p:cNvPr id="8" name="标题 1">
            <a:extLst>
              <a:ext uri="{FF2B5EF4-FFF2-40B4-BE49-F238E27FC236}">
                <a16:creationId xmlns:a16="http://schemas.microsoft.com/office/drawing/2014/main" id="{C0B6192F-8EF9-4ED4-BACF-955032FBC60A}"/>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线性</a:t>
            </a:r>
            <a:r>
              <a:rPr lang="en-US" altLang="zh-CN" sz="3600" dirty="0">
                <a:solidFill>
                  <a:schemeClr val="bg1"/>
                </a:solidFill>
                <a:latin typeface="微软雅黑" panose="020B0503020204020204" pitchFamily="34" charset="-122"/>
                <a:ea typeface="微软雅黑" panose="020B0503020204020204" pitchFamily="34" charset="-122"/>
              </a:rPr>
              <a:t>SVM</a:t>
            </a:r>
            <a:r>
              <a:rPr lang="zh-CN" altLang="en-US" sz="3600" dirty="0">
                <a:solidFill>
                  <a:schemeClr val="bg1"/>
                </a:solidFill>
                <a:latin typeface="微软雅黑" panose="020B0503020204020204" pitchFamily="34" charset="-122"/>
                <a:ea typeface="微软雅黑" panose="020B0503020204020204" pitchFamily="34" charset="-122"/>
              </a:rPr>
              <a:t>实例</a:t>
            </a:r>
          </a:p>
        </p:txBody>
      </p:sp>
      <p:sp>
        <p:nvSpPr>
          <p:cNvPr id="9" name="Rectangle 2">
            <a:extLst>
              <a:ext uri="{FF2B5EF4-FFF2-40B4-BE49-F238E27FC236}">
                <a16:creationId xmlns:a16="http://schemas.microsoft.com/office/drawing/2014/main" id="{B6EC0452-6B2E-496A-B405-36DB3C8440C1}"/>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10" name="灯片编号占位符 2">
            <a:extLst>
              <a:ext uri="{FF2B5EF4-FFF2-40B4-BE49-F238E27FC236}">
                <a16:creationId xmlns:a16="http://schemas.microsoft.com/office/drawing/2014/main" id="{4D897C9F-2599-4F76-9BB9-21BE96DB0C48}"/>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14</a:t>
            </a:fld>
            <a:endParaRPr lang="es-ES" altLang="zh-CN">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6" name="Rectangle 3"/>
              <p:cNvSpPr>
                <a:spLocks noGrp="1" noChangeArrowheads="1"/>
              </p:cNvSpPr>
              <p:nvPr>
                <p:ph type="body" idx="1"/>
              </p:nvPr>
            </p:nvSpPr>
            <p:spPr>
              <a:xfrm>
                <a:off x="457200" y="1124744"/>
                <a:ext cx="8229600" cy="4525963"/>
              </a:xfrm>
            </p:spPr>
            <p:txBody>
              <a:bodyPr/>
              <a:lstStyle/>
              <a:p>
                <a:pPr>
                  <a:lnSpc>
                    <a:spcPct val="150000"/>
                  </a:lnSpc>
                </a:pPr>
                <a:r>
                  <a:rPr lang="zh-CN" altLang="en-US" sz="2800" b="0" i="0" dirty="0">
                    <a:solidFill>
                      <a:srgbClr val="2E3033"/>
                    </a:solidFill>
                    <a:effectLst/>
                    <a:latin typeface="Arial" panose="020B0604020202020204" pitchFamily="34" charset="0"/>
                  </a:rPr>
                  <a:t>决策边界只依赖于支持向量</a:t>
                </a:r>
                <a:endParaRPr lang="en-US" altLang="en-US" sz="2800" dirty="0"/>
              </a:p>
              <a:p>
                <a:pPr lvl="1">
                  <a:lnSpc>
                    <a:spcPct val="150000"/>
                  </a:lnSpc>
                </a:pPr>
                <a:r>
                  <a:rPr lang="zh-CN" altLang="en-US" sz="2400" b="0" i="0" dirty="0">
                    <a:solidFill>
                      <a:srgbClr val="2E3033"/>
                    </a:solidFill>
                    <a:effectLst/>
                    <a:latin typeface="Arial" panose="020B0604020202020204" pitchFamily="34" charset="0"/>
                  </a:rPr>
                  <a:t>如果不同的数据集具有相同的支持向量，则其决策边界不会改变</a:t>
                </a:r>
                <a:endParaRPr lang="en-US" altLang="en-US" sz="2400" dirty="0"/>
              </a:p>
              <a:p>
                <a:pPr lvl="1">
                  <a:lnSpc>
                    <a:spcPct val="150000"/>
                  </a:lnSpc>
                </a:pPr>
                <a:r>
                  <a:rPr lang="zh-CN" altLang="en-US" sz="2400" dirty="0"/>
                  <a:t>基于训练集得到</a:t>
                </a:r>
                <a14:m>
                  <m:oMath xmlns:m="http://schemas.openxmlformats.org/officeDocument/2006/math">
                    <m:acc>
                      <m:accPr>
                        <m:chr m:val="⃗"/>
                        <m:ctrlPr>
                          <a:rPr lang="zh-CN" altLang="en-US" sz="2400" i="1" smtClean="0">
                            <a:solidFill>
                              <a:srgbClr val="000000"/>
                            </a:solidFill>
                            <a:latin typeface="Cambria Math" panose="02040503050406030204" pitchFamily="18" charset="0"/>
                          </a:rPr>
                        </m:ctrlPr>
                      </m:accPr>
                      <m:e>
                        <m:r>
                          <m:rPr>
                            <m:nor/>
                          </m:rPr>
                          <a:rPr lang="zh-CN" altLang="en-US" sz="2400" i="0">
                            <a:solidFill>
                              <a:srgbClr val="000000"/>
                            </a:solidFill>
                            <a:latin typeface="Cambria Math" panose="02040503050406030204" pitchFamily="18" charset="0"/>
                          </a:rPr>
                          <m:t>w</m:t>
                        </m:r>
                      </m:e>
                    </m:acc>
                  </m:oMath>
                </a14:m>
                <a:r>
                  <a:rPr lang="zh-CN" altLang="en-US" sz="2400" dirty="0"/>
                  <a:t>和</a:t>
                </a:r>
                <a14:m>
                  <m:oMath xmlns:m="http://schemas.openxmlformats.org/officeDocument/2006/math">
                    <m:r>
                      <m:rPr>
                        <m:sty m:val="p"/>
                      </m:rPr>
                      <a:rPr lang="zh-CN" altLang="en-US" sz="2400">
                        <a:solidFill>
                          <a:srgbClr val="000000"/>
                        </a:solidFill>
                        <a:latin typeface="Cambria Math" panose="02040503050406030204" pitchFamily="18" charset="0"/>
                      </a:rPr>
                      <m:t>b</m:t>
                    </m:r>
                  </m:oMath>
                </a14:m>
                <a:r>
                  <a:rPr lang="zh-CN" altLang="en-US" sz="2400" dirty="0"/>
                  <a:t>之后，如何进行分类</a:t>
                </a:r>
                <a:r>
                  <a:rPr lang="en-US" altLang="en-US" sz="2400" dirty="0"/>
                  <a:t>? </a:t>
                </a:r>
              </a:p>
              <a:p>
                <a:pPr marL="457200" lvl="1" indent="0">
                  <a:lnSpc>
                    <a:spcPct val="150000"/>
                  </a:lnSpc>
                  <a:buNone/>
                </a:pPr>
                <a:r>
                  <a:rPr lang="en-US" altLang="zh-CN" sz="2400" dirty="0"/>
                  <a:t>	</a:t>
                </a:r>
                <a:r>
                  <a:rPr lang="zh-CN" altLang="en-US" sz="2400" dirty="0"/>
                  <a:t>假设</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𝑖</m:t>
                        </m:r>
                      </m:sub>
                    </m:sSub>
                  </m:oMath>
                </a14:m>
                <a:r>
                  <a:rPr lang="zh-CN" altLang="en-US" sz="2400" dirty="0"/>
                  <a:t>是待测数据</a:t>
                </a:r>
                <a:endParaRPr lang="en-US" altLang="zh-CN" sz="2400" dirty="0"/>
              </a:p>
              <a:p>
                <a:pPr marL="457200" lvl="1" indent="0">
                  <a:lnSpc>
                    <a:spcPct val="150000"/>
                  </a:lnSpc>
                  <a:buNone/>
                </a:pPr>
                <a14:m>
                  <m:oMathPara xmlns:m="http://schemas.openxmlformats.org/officeDocument/2006/math">
                    <m:oMathParaPr>
                      <m:jc m:val="centerGroup"/>
                    </m:oMathParaPr>
                    <m:oMath xmlns:m="http://schemas.openxmlformats.org/officeDocument/2006/math">
                      <m:r>
                        <a:rPr lang="zh-CN" altLang="en-US" sz="2400" i="1" smtClean="0">
                          <a:solidFill>
                            <a:srgbClr val="000000"/>
                          </a:solidFill>
                          <a:latin typeface="Cambria Math" panose="02040503050406030204" pitchFamily="18" charset="0"/>
                        </a:rPr>
                        <m:t>𝑓</m:t>
                      </m:r>
                      <m:r>
                        <a:rPr lang="zh-CN" altLang="en-US" sz="2400" i="1" smtClean="0">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𝑥</m:t>
                              </m:r>
                            </m:e>
                          </m:acc>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d>
                        <m:dPr>
                          <m:begChr m:val="{"/>
                          <m:endChr m:val=""/>
                          <m:ctrlPr>
                            <a:rPr lang="zh-CN" altLang="en-US" sz="2400" i="1">
                              <a:solidFill>
                                <a:srgbClr val="000000"/>
                              </a:solidFill>
                              <a:latin typeface="Cambria Math" panose="02040503050406030204" pitchFamily="18" charset="0"/>
                            </a:rPr>
                          </m:ctrlPr>
                        </m:dPr>
                        <m:e>
                          <m:m>
                            <m:mPr>
                              <m:plcHide m:val="on"/>
                              <m:mcs>
                                <m:mc>
                                  <m:mcPr>
                                    <m:count m:val="2"/>
                                    <m:mcJc m:val="center"/>
                                  </m:mcPr>
                                </m:mc>
                              </m:mcs>
                              <m:ctrlPr>
                                <a:rPr lang="zh-CN" altLang="en-US" sz="2400" i="1">
                                  <a:solidFill>
                                    <a:srgbClr val="000000"/>
                                  </a:solidFill>
                                  <a:latin typeface="Cambria Math" panose="02040503050406030204" pitchFamily="18" charset="0"/>
                                </a:rPr>
                              </m:ctrlPr>
                            </m:mPr>
                            <m:mr>
                              <m:e>
                                <m:r>
                                  <a:rPr lang="zh-CN" altLang="en-US" sz="2400" i="1">
                                    <a:solidFill>
                                      <a:srgbClr val="000000"/>
                                    </a:solidFill>
                                    <a:latin typeface="Cambria Math" panose="02040503050406030204" pitchFamily="18" charset="0"/>
                                  </a:rPr>
                                  <m:t>1</m:t>
                                </m:r>
                              </m:e>
                              <m:e>
                                <m:r>
                                  <m:rPr>
                                    <m:nor/>
                                  </m:rPr>
                                  <a:rPr lang="zh-CN" altLang="en-US" sz="2400" i="0">
                                    <a:solidFill>
                                      <a:srgbClr val="000000"/>
                                    </a:solidFill>
                                    <a:latin typeface="Cambria Math" panose="02040503050406030204" pitchFamily="18" charset="0"/>
                                  </a:rPr>
                                  <m:t>if</m:t>
                                </m:r>
                                <m:r>
                                  <m:rPr>
                                    <m:nor/>
                                  </m:rPr>
                                  <a:rPr lang="zh-CN" altLang="en-US" sz="2400" i="0">
                                    <a:solidFill>
                                      <a:srgbClr val="000000"/>
                                    </a:solidFill>
                                    <a:latin typeface="Cambria Math" panose="02040503050406030204" pitchFamily="18" charset="0"/>
                                  </a:rPr>
                                  <m:t> </m:t>
                                </m:r>
                                <m:acc>
                                  <m:accPr>
                                    <m:chr m:val="⃗"/>
                                    <m:ctrlPr>
                                      <a:rPr lang="zh-CN" altLang="en-US" sz="2400" i="1">
                                        <a:solidFill>
                                          <a:srgbClr val="000000"/>
                                        </a:solidFill>
                                        <a:latin typeface="Cambria Math" panose="02040503050406030204" pitchFamily="18" charset="0"/>
                                      </a:rPr>
                                    </m:ctrlPr>
                                  </m:accPr>
                                  <m:e>
                                    <m:r>
                                      <m:rPr>
                                        <m:nor/>
                                      </m:rPr>
                                      <a:rPr lang="zh-CN" altLang="en-US" sz="2400" i="0">
                                        <a:solidFill>
                                          <a:srgbClr val="000000"/>
                                        </a:solidFill>
                                        <a:latin typeface="Cambria Math" panose="02040503050406030204" pitchFamily="18" charset="0"/>
                                      </a:rPr>
                                      <m:t>w</m:t>
                                    </m:r>
                                  </m:e>
                                </m:acc>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m:rPr>
                                            <m:sty m:val="p"/>
                                          </m:rPr>
                                          <a:rPr lang="zh-CN" altLang="en-US" sz="2400" i="0">
                                            <a:solidFill>
                                              <a:srgbClr val="000000"/>
                                            </a:solidFill>
                                            <a:latin typeface="Cambria Math" panose="02040503050406030204" pitchFamily="18" charset="0"/>
                                          </a:rPr>
                                          <m:t>x</m:t>
                                        </m:r>
                                      </m:e>
                                    </m:acc>
                                  </m:e>
                                  <m:sub>
                                    <m:r>
                                      <m:rPr>
                                        <m:sty m:val="p"/>
                                      </m:rPr>
                                      <a:rPr lang="zh-CN" altLang="en-US" sz="2400" i="0">
                                        <a:solidFill>
                                          <a:srgbClr val="000000"/>
                                        </a:solidFill>
                                        <a:latin typeface="Cambria Math" panose="02040503050406030204" pitchFamily="18" charset="0"/>
                                      </a:rPr>
                                      <m:t>i</m:t>
                                    </m:r>
                                  </m:sub>
                                </m:sSub>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b</m:t>
                                </m:r>
                                <m:r>
                                  <a:rPr lang="zh-CN" altLang="en-US" sz="2400" i="1">
                                    <a:solidFill>
                                      <a:srgbClr val="000000"/>
                                    </a:solidFill>
                                    <a:latin typeface="Cambria Math" panose="02040503050406030204" pitchFamily="18" charset="0"/>
                                  </a:rPr>
                                  <m:t>≥</m:t>
                                </m:r>
                                <m:r>
                                  <a:rPr lang="zh-CN" altLang="en-US" sz="2400" i="0">
                                    <a:solidFill>
                                      <a:srgbClr val="000000"/>
                                    </a:solidFill>
                                    <a:latin typeface="Cambria Math" panose="02040503050406030204" pitchFamily="18" charset="0"/>
                                  </a:rPr>
                                  <m:t>1</m:t>
                                </m:r>
                              </m:e>
                            </m:mr>
                            <m:mr>
                              <m:e>
                                <m:r>
                                  <a:rPr lang="zh-CN" altLang="en-US" sz="2400" i="1">
                                    <a:solidFill>
                                      <a:srgbClr val="000000"/>
                                    </a:solidFill>
                                    <a:latin typeface="Cambria Math" panose="02040503050406030204" pitchFamily="18" charset="0"/>
                                  </a:rPr>
                                  <m:t>−1</m:t>
                                </m:r>
                              </m:e>
                              <m:e>
                                <m:r>
                                  <m:rPr>
                                    <m:nor/>
                                  </m:rPr>
                                  <a:rPr lang="zh-CN" altLang="en-US" sz="2400" i="0">
                                    <a:solidFill>
                                      <a:srgbClr val="000000"/>
                                    </a:solidFill>
                                    <a:latin typeface="Cambria Math" panose="02040503050406030204" pitchFamily="18" charset="0"/>
                                  </a:rPr>
                                  <m:t>if</m:t>
                                </m:r>
                                <m:r>
                                  <m:rPr>
                                    <m:nor/>
                                  </m:rPr>
                                  <a:rPr lang="zh-CN" altLang="en-US" sz="2400" i="0">
                                    <a:solidFill>
                                      <a:srgbClr val="000000"/>
                                    </a:solidFill>
                                    <a:latin typeface="Cambria Math" panose="02040503050406030204" pitchFamily="18" charset="0"/>
                                  </a:rPr>
                                  <m:t> </m:t>
                                </m:r>
                                <m:acc>
                                  <m:accPr>
                                    <m:chr m:val="⃗"/>
                                    <m:ctrlPr>
                                      <a:rPr lang="zh-CN" altLang="en-US" sz="2400" i="1">
                                        <a:solidFill>
                                          <a:srgbClr val="000000"/>
                                        </a:solidFill>
                                        <a:latin typeface="Cambria Math" panose="02040503050406030204" pitchFamily="18" charset="0"/>
                                      </a:rPr>
                                    </m:ctrlPr>
                                  </m:accPr>
                                  <m:e>
                                    <m:r>
                                      <m:rPr>
                                        <m:nor/>
                                      </m:rPr>
                                      <a:rPr lang="zh-CN" altLang="en-US" sz="2400" i="0">
                                        <a:solidFill>
                                          <a:srgbClr val="000000"/>
                                        </a:solidFill>
                                        <a:latin typeface="Cambria Math" panose="02040503050406030204" pitchFamily="18" charset="0"/>
                                      </a:rPr>
                                      <m:t>w</m:t>
                                    </m:r>
                                  </m:e>
                                </m:acc>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m:rPr>
                                            <m:sty m:val="p"/>
                                          </m:rPr>
                                          <a:rPr lang="zh-CN" altLang="en-US" sz="2400" i="0">
                                            <a:solidFill>
                                              <a:srgbClr val="000000"/>
                                            </a:solidFill>
                                            <a:latin typeface="Cambria Math" panose="02040503050406030204" pitchFamily="18" charset="0"/>
                                          </a:rPr>
                                          <m:t>x</m:t>
                                        </m:r>
                                      </m:e>
                                    </m:acc>
                                  </m:e>
                                  <m:sub>
                                    <m:r>
                                      <m:rPr>
                                        <m:sty m:val="p"/>
                                      </m:rPr>
                                      <a:rPr lang="zh-CN" altLang="en-US" sz="2400" i="0">
                                        <a:solidFill>
                                          <a:srgbClr val="000000"/>
                                        </a:solidFill>
                                        <a:latin typeface="Cambria Math" panose="02040503050406030204" pitchFamily="18" charset="0"/>
                                      </a:rPr>
                                      <m:t>i</m:t>
                                    </m:r>
                                  </m:sub>
                                </m:sSub>
                                <m:r>
                                  <a:rPr lang="zh-CN" altLang="en-US" sz="2400" i="1">
                                    <a:solidFill>
                                      <a:srgbClr val="000000"/>
                                    </a:solidFill>
                                    <a:latin typeface="Cambria Math" panose="02040503050406030204" pitchFamily="18" charset="0"/>
                                  </a:rPr>
                                  <m:t>+</m:t>
                                </m:r>
                                <m:r>
                                  <m:rPr>
                                    <m:sty m:val="p"/>
                                  </m:rPr>
                                  <a:rPr lang="zh-CN" altLang="en-US" sz="2400" i="0">
                                    <a:solidFill>
                                      <a:srgbClr val="000000"/>
                                    </a:solidFill>
                                    <a:latin typeface="Cambria Math" panose="02040503050406030204" pitchFamily="18" charset="0"/>
                                  </a:rPr>
                                  <m:t>b</m:t>
                                </m:r>
                                <m:r>
                                  <a:rPr lang="zh-CN" altLang="en-US" sz="2400" i="1">
                                    <a:solidFill>
                                      <a:srgbClr val="000000"/>
                                    </a:solidFill>
                                    <a:latin typeface="Cambria Math" panose="02040503050406030204" pitchFamily="18" charset="0"/>
                                  </a:rPr>
                                  <m:t>≤−</m:t>
                                </m:r>
                                <m:r>
                                  <a:rPr lang="zh-CN" altLang="en-US" sz="2400" i="0">
                                    <a:solidFill>
                                      <a:srgbClr val="000000"/>
                                    </a:solidFill>
                                    <a:latin typeface="Cambria Math" panose="02040503050406030204" pitchFamily="18" charset="0"/>
                                  </a:rPr>
                                  <m:t>1</m:t>
                                </m:r>
                              </m:e>
                            </m:mr>
                          </m:m>
                        </m:e>
                      </m:d>
                    </m:oMath>
                  </m:oMathPara>
                </a14:m>
                <a:endParaRPr lang="zh-CN" altLang="en-US" sz="2400" dirty="0"/>
              </a:p>
              <a:p>
                <a:pPr marL="457200" lvl="1" indent="0">
                  <a:lnSpc>
                    <a:spcPct val="150000"/>
                  </a:lnSpc>
                  <a:buNone/>
                </a:pPr>
                <a:endParaRPr lang="en-US" altLang="en-US" baseline="-25000" dirty="0"/>
              </a:p>
            </p:txBody>
          </p:sp>
        </mc:Choice>
        <mc:Fallback xmlns="">
          <p:sp>
            <p:nvSpPr>
              <p:cNvPr id="16386" name="Rectangle 3"/>
              <p:cNvSpPr>
                <a:spLocks noGrp="1" noRot="1" noChangeAspect="1" noMove="1" noResize="1" noEditPoints="1" noAdjustHandles="1" noChangeArrowheads="1" noChangeShapeType="1" noTextEdit="1"/>
              </p:cNvSpPr>
              <p:nvPr>
                <p:ph type="body" idx="1"/>
              </p:nvPr>
            </p:nvSpPr>
            <p:spPr>
              <a:xfrm>
                <a:off x="457200" y="1124744"/>
                <a:ext cx="8229600" cy="4525963"/>
              </a:xfrm>
              <a:blipFill>
                <a:blip r:embed="rId2"/>
                <a:stretch>
                  <a:fillRect l="-1333"/>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2FC565CF-CD64-45DC-8B12-098CB3CA02F2}"/>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基于线性</a:t>
            </a:r>
            <a:r>
              <a:rPr lang="en-US" altLang="zh-CN" sz="3600" dirty="0">
                <a:solidFill>
                  <a:schemeClr val="bg1"/>
                </a:solidFill>
                <a:latin typeface="微软雅黑" panose="020B0503020204020204" pitchFamily="34" charset="-122"/>
                <a:ea typeface="微软雅黑" panose="020B0503020204020204" pitchFamily="34" charset="-122"/>
              </a:rPr>
              <a:t>SVM</a:t>
            </a:r>
            <a:r>
              <a:rPr lang="zh-CN" altLang="en-US" sz="3600" dirty="0">
                <a:solidFill>
                  <a:schemeClr val="bg1"/>
                </a:solidFill>
                <a:latin typeface="微软雅黑" panose="020B0503020204020204" pitchFamily="34" charset="-122"/>
                <a:ea typeface="微软雅黑" panose="020B0503020204020204" pitchFamily="34" charset="-122"/>
              </a:rPr>
              <a:t>进行学习</a:t>
            </a:r>
          </a:p>
        </p:txBody>
      </p:sp>
      <p:sp>
        <p:nvSpPr>
          <p:cNvPr id="4" name="Rectangle 2">
            <a:extLst>
              <a:ext uri="{FF2B5EF4-FFF2-40B4-BE49-F238E27FC236}">
                <a16:creationId xmlns:a16="http://schemas.microsoft.com/office/drawing/2014/main" id="{5F7D1DDA-1451-42B1-890F-F9D9429274FC}"/>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5" name="灯片编号占位符 2">
            <a:extLst>
              <a:ext uri="{FF2B5EF4-FFF2-40B4-BE49-F238E27FC236}">
                <a16:creationId xmlns:a16="http://schemas.microsoft.com/office/drawing/2014/main" id="{C3799E9B-6D1A-41D7-91C1-1BA5B7687C4F}"/>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15</a:t>
            </a:fld>
            <a:endParaRPr lang="es-ES" altLang="zh-CN">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381000" y="1417638"/>
            <a:ext cx="8229600" cy="4525963"/>
          </a:xfrm>
        </p:spPr>
        <p:txBody>
          <a:bodyPr/>
          <a:lstStyle/>
          <a:p>
            <a:r>
              <a:rPr lang="zh-CN" altLang="en-US" dirty="0"/>
              <a:t>如果问题线性不可分该如何解决？</a:t>
            </a:r>
            <a:endParaRPr lang="en-US" altLang="en-US" dirty="0"/>
          </a:p>
        </p:txBody>
      </p:sp>
      <p:graphicFrame>
        <p:nvGraphicFramePr>
          <p:cNvPr id="17411" name="Object 2"/>
          <p:cNvGraphicFramePr>
            <a:graphicFrameLocks noGrp="1" noChangeAspect="1"/>
          </p:cNvGraphicFramePr>
          <p:nvPr>
            <p:ph sz="half" idx="4294967295"/>
          </p:nvPr>
        </p:nvGraphicFramePr>
        <p:xfrm>
          <a:off x="2209800" y="1917700"/>
          <a:ext cx="4724400" cy="4457700"/>
        </p:xfrm>
        <a:graphic>
          <a:graphicData uri="http://schemas.openxmlformats.org/presentationml/2006/ole">
            <mc:AlternateContent xmlns:mc="http://schemas.openxmlformats.org/markup-compatibility/2006">
              <mc:Choice xmlns:v="urn:schemas-microsoft-com:vml" Requires="v">
                <p:oleObj spid="_x0000_s12407" name="Visio" r:id="rId3" imgW="7442200" imgH="7023100" progId="Visio.Drawing.6">
                  <p:embed/>
                </p:oleObj>
              </mc:Choice>
              <mc:Fallback>
                <p:oleObj name="Visio" r:id="rId3" imgW="7442200" imgH="7023100" progId="Visio.Drawing.6">
                  <p:embed/>
                  <p:pic>
                    <p:nvPicPr>
                      <p:cNvPr id="174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17700"/>
                        <a:ext cx="47244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4"/>
          <p:cNvGrpSpPr>
            <a:grpSpLocks/>
          </p:cNvGrpSpPr>
          <p:nvPr/>
        </p:nvGrpSpPr>
        <p:grpSpPr bwMode="auto">
          <a:xfrm>
            <a:off x="2514600" y="2590800"/>
            <a:ext cx="4038600" cy="3124200"/>
            <a:chOff x="1584" y="1632"/>
            <a:chExt cx="2544" cy="1968"/>
          </a:xfrm>
        </p:grpSpPr>
        <p:sp>
          <p:nvSpPr>
            <p:cNvPr id="17413" name="Oval 8"/>
            <p:cNvSpPr>
              <a:spLocks noChangeArrowheads="1"/>
            </p:cNvSpPr>
            <p:nvPr/>
          </p:nvSpPr>
          <p:spPr bwMode="auto">
            <a:xfrm>
              <a:off x="1584" y="1632"/>
              <a:ext cx="336" cy="336"/>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7414" name="Oval 9"/>
            <p:cNvSpPr>
              <a:spLocks noChangeArrowheads="1"/>
            </p:cNvSpPr>
            <p:nvPr/>
          </p:nvSpPr>
          <p:spPr bwMode="auto">
            <a:xfrm>
              <a:off x="2304" y="2208"/>
              <a:ext cx="336" cy="336"/>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7415" name="Oval 10"/>
            <p:cNvSpPr>
              <a:spLocks noChangeArrowheads="1"/>
            </p:cNvSpPr>
            <p:nvPr/>
          </p:nvSpPr>
          <p:spPr bwMode="auto">
            <a:xfrm>
              <a:off x="2208" y="1680"/>
              <a:ext cx="336" cy="336"/>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7416" name="Oval 11"/>
            <p:cNvSpPr>
              <a:spLocks noChangeArrowheads="1"/>
            </p:cNvSpPr>
            <p:nvPr/>
          </p:nvSpPr>
          <p:spPr bwMode="auto">
            <a:xfrm>
              <a:off x="2832" y="3264"/>
              <a:ext cx="336" cy="336"/>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7417" name="Oval 12"/>
            <p:cNvSpPr>
              <a:spLocks noChangeArrowheads="1"/>
            </p:cNvSpPr>
            <p:nvPr/>
          </p:nvSpPr>
          <p:spPr bwMode="auto">
            <a:xfrm>
              <a:off x="3312" y="2400"/>
              <a:ext cx="336" cy="336"/>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17418" name="Oval 13"/>
            <p:cNvSpPr>
              <a:spLocks noChangeArrowheads="1"/>
            </p:cNvSpPr>
            <p:nvPr/>
          </p:nvSpPr>
          <p:spPr bwMode="auto">
            <a:xfrm>
              <a:off x="3792" y="2736"/>
              <a:ext cx="336" cy="336"/>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grpSp>
      <p:sp>
        <p:nvSpPr>
          <p:cNvPr id="13" name="标题 1">
            <a:extLst>
              <a:ext uri="{FF2B5EF4-FFF2-40B4-BE49-F238E27FC236}">
                <a16:creationId xmlns:a16="http://schemas.microsoft.com/office/drawing/2014/main" id="{BC0691CF-04AF-4778-9D02-4364EC5CCEAD}"/>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Support Vector Machines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2" name="Rectangle 2">
            <a:extLst>
              <a:ext uri="{FF2B5EF4-FFF2-40B4-BE49-F238E27FC236}">
                <a16:creationId xmlns:a16="http://schemas.microsoft.com/office/drawing/2014/main" id="{81C9AD2A-54D0-4F7F-9609-80E4B76BA1BE}"/>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14" name="灯片编号占位符 2">
            <a:extLst>
              <a:ext uri="{FF2B5EF4-FFF2-40B4-BE49-F238E27FC236}">
                <a16:creationId xmlns:a16="http://schemas.microsoft.com/office/drawing/2014/main" id="{85D2D1E1-0C3C-4DA8-8295-9B83657AADE7}"/>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16</a:t>
            </a:fld>
            <a:endParaRPr lang="es-ES" altLang="zh-C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34" name="Rectangle 3"/>
              <p:cNvSpPr>
                <a:spLocks noGrp="1" noChangeArrowheads="1"/>
              </p:cNvSpPr>
              <p:nvPr>
                <p:ph type="body" idx="1"/>
              </p:nvPr>
            </p:nvSpPr>
            <p:spPr>
              <a:xfrm>
                <a:off x="533400" y="847253"/>
                <a:ext cx="8215064" cy="5246043"/>
              </a:xfrm>
            </p:spPr>
            <p:txBody>
              <a:bodyPr/>
              <a:lstStyle/>
              <a:p>
                <a:pPr>
                  <a:lnSpc>
                    <a:spcPct val="150000"/>
                  </a:lnSpc>
                </a:pPr>
                <a:r>
                  <a:rPr lang="zh-CN" altLang="en-US" dirty="0"/>
                  <a:t>如果问题线性不可分该如何解决</a:t>
                </a:r>
                <a:r>
                  <a:rPr lang="en-US" altLang="en-US" dirty="0"/>
                  <a:t>?</a:t>
                </a:r>
              </a:p>
              <a:p>
                <a:pPr lvl="1">
                  <a:lnSpc>
                    <a:spcPct val="150000"/>
                  </a:lnSpc>
                </a:pPr>
                <a:r>
                  <a:rPr lang="zh-CN" altLang="en-US" dirty="0"/>
                  <a:t>引入松弛变量</a:t>
                </a:r>
                <a:r>
                  <a:rPr lang="en-US" altLang="en-US" dirty="0"/>
                  <a:t>slack variables</a:t>
                </a:r>
              </a:p>
              <a:p>
                <a:pPr lvl="2">
                  <a:lnSpc>
                    <a:spcPct val="150000"/>
                  </a:lnSpc>
                </a:pPr>
                <a14:m>
                  <m:oMath xmlns:m="http://schemas.openxmlformats.org/officeDocument/2006/math">
                    <m:limLow>
                      <m:limLowPr>
                        <m:ctrlPr>
                          <a:rPr lang="en-US" altLang="zh-CN" b="0" i="1" dirty="0" smtClean="0">
                            <a:solidFill>
                              <a:srgbClr val="000000"/>
                            </a:solidFill>
                            <a:latin typeface="Cambria Math" panose="02040503050406030204" pitchFamily="18" charset="0"/>
                          </a:rPr>
                        </m:ctrlPr>
                      </m:limLowPr>
                      <m:e>
                        <m:r>
                          <m:rPr>
                            <m:sty m:val="p"/>
                          </m:rPr>
                          <a:rPr lang="en-US" altLang="zh-CN" i="0" dirty="0" smtClean="0">
                            <a:solidFill>
                              <a:srgbClr val="000000"/>
                            </a:solidFill>
                            <a:latin typeface="Cambria Math" panose="02040503050406030204" pitchFamily="18" charset="0"/>
                          </a:rPr>
                          <m:t>min</m:t>
                        </m:r>
                      </m:e>
                      <m:lim>
                        <m:r>
                          <a:rPr lang="en-US" altLang="zh-CN" b="0" i="1" dirty="0" smtClean="0">
                            <a:solidFill>
                              <a:srgbClr val="000000"/>
                            </a:solidFill>
                            <a:latin typeface="Cambria Math" panose="02040503050406030204" pitchFamily="18" charset="0"/>
                          </a:rPr>
                          <m:t>𝑤</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𝑏</m:t>
                        </m:r>
                        <m:r>
                          <a:rPr lang="en-US" altLang="zh-CN" b="0" i="1" dirty="0"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𝜉</m:t>
                        </m:r>
                      </m:lim>
                    </m:limLow>
                    <m:r>
                      <a:rPr lang="en-US" altLang="zh-CN" b="0" i="1" dirty="0" smtClean="0">
                        <a:solidFill>
                          <a:srgbClr val="000000"/>
                        </a:solidFill>
                        <a:latin typeface="Cambria Math" panose="02040503050406030204" pitchFamily="18" charset="0"/>
                      </a:rPr>
                      <m:t> </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𝑤</m:t>
                            </m:r>
                          </m:e>
                        </m:acc>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d>
                      <m:dPr>
                        <m:ctrlPr>
                          <a:rPr lang="zh-CN" altLang="en-US" i="1">
                            <a:solidFill>
                              <a:srgbClr val="000000"/>
                            </a:solidFill>
                            <a:latin typeface="Cambria Math" panose="02040503050406030204" pitchFamily="18" charset="0"/>
                          </a:rPr>
                        </m:ctrlPr>
                      </m:dPr>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𝑁</m:t>
                            </m:r>
                          </m:sup>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𝜉</m:t>
                                </m:r>
                              </m:e>
                              <m:sub>
                                <m:r>
                                  <a:rPr lang="zh-CN" altLang="en-US" i="1">
                                    <a:solidFill>
                                      <a:srgbClr val="000000"/>
                                    </a:solidFill>
                                    <a:latin typeface="Cambria Math" panose="02040503050406030204" pitchFamily="18" charset="0"/>
                                  </a:rPr>
                                  <m:t>𝑖</m:t>
                                </m:r>
                              </m:sub>
                              <m:sup>
                                <m:r>
                                  <a:rPr lang="zh-CN" altLang="en-US" i="1">
                                    <a:solidFill>
                                      <a:srgbClr val="000000"/>
                                    </a:solidFill>
                                    <a:latin typeface="Cambria Math" panose="02040503050406030204" pitchFamily="18" charset="0"/>
                                  </a:rPr>
                                  <m:t>𝑘</m:t>
                                </m:r>
                              </m:sup>
                            </m:sSubSup>
                          </m:e>
                        </m:nary>
                      </m:e>
                    </m:d>
                  </m:oMath>
                </a14:m>
                <a:endParaRPr lang="en-US" altLang="zh-CN" dirty="0"/>
              </a:p>
              <a:p>
                <a:pPr marL="914400" lvl="2" indent="0">
                  <a:buNone/>
                </a:pPr>
                <a:r>
                  <a:rPr lang="en-US" altLang="zh-CN" dirty="0"/>
                  <a:t>   </a:t>
                </a:r>
                <a14:m>
                  <m:oMath xmlns:m="http://schemas.openxmlformats.org/officeDocument/2006/math">
                    <m:r>
                      <m:rPr>
                        <m:sty m:val="p"/>
                      </m:rPr>
                      <a:rPr lang="en-US" altLang="zh-CN" b="0" i="0" smtClean="0">
                        <a:solidFill>
                          <a:srgbClr val="000000"/>
                        </a:solidFill>
                        <a:latin typeface="Cambria Math" panose="02040503050406030204" pitchFamily="18" charset="0"/>
                      </a:rPr>
                      <m:t>s</m:t>
                    </m:r>
                    <m:r>
                      <a:rPr lang="en-US" altLang="zh-CN" b="0" i="0" smtClean="0">
                        <a:solidFill>
                          <a:srgbClr val="000000"/>
                        </a:solidFill>
                        <a:latin typeface="Cambria Math" panose="02040503050406030204" pitchFamily="18" charset="0"/>
                      </a:rPr>
                      <m:t>.</m:t>
                    </m:r>
                    <m:r>
                      <m:rPr>
                        <m:sty m:val="p"/>
                      </m:rPr>
                      <a:rPr lang="en-US" altLang="zh-CN" b="0" i="0" smtClean="0">
                        <a:solidFill>
                          <a:srgbClr val="000000"/>
                        </a:solidFill>
                        <a:latin typeface="Cambria Math" panose="02040503050406030204" pitchFamily="18" charset="0"/>
                      </a:rPr>
                      <m:t>t</m:t>
                    </m:r>
                    <m:r>
                      <a:rPr lang="en-US" altLang="zh-CN" b="0" i="0" smtClean="0">
                        <a:solidFill>
                          <a:srgbClr val="000000"/>
                        </a:solidFill>
                        <a:latin typeface="Cambria Math" panose="02040503050406030204" pitchFamily="18" charset="0"/>
                      </a:rPr>
                      <m:t>    </m:t>
                    </m:r>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1</m:t>
                              </m:r>
                            </m:e>
                            <m:e>
                              <m:r>
                                <m:rPr>
                                  <m:nor/>
                                </m:rPr>
                                <a:rPr lang="zh-CN" altLang="en-US" i="0">
                                  <a:solidFill>
                                    <a:srgbClr val="000000"/>
                                  </a:solidFill>
                                  <a:latin typeface="Cambria Math" panose="02040503050406030204" pitchFamily="18" charset="0"/>
                                </a:rPr>
                                <m:t>if</m:t>
                              </m:r>
                              <m:r>
                                <m:rPr>
                                  <m:nor/>
                                </m:rPr>
                                <a:rPr lang="zh-CN" altLang="en-US" i="0">
                                  <a:solidFill>
                                    <a:srgbClr val="000000"/>
                                  </a:solidFill>
                                  <a:latin typeface="Cambria Math" panose="02040503050406030204" pitchFamily="18" charset="0"/>
                                </a:rPr>
                                <m:t> </m:t>
                              </m:r>
                              <m:acc>
                                <m:accPr>
                                  <m:chr m:val="⃗"/>
                                  <m:ctrlPr>
                                    <a:rPr lang="zh-CN" altLang="en-US" i="1">
                                      <a:solidFill>
                                        <a:srgbClr val="000000"/>
                                      </a:solidFill>
                                      <a:latin typeface="Cambria Math" panose="02040503050406030204" pitchFamily="18" charset="0"/>
                                    </a:rPr>
                                  </m:ctrlPr>
                                </m:accPr>
                                <m:e>
                                  <m:r>
                                    <m:rPr>
                                      <m:nor/>
                                    </m:rPr>
                                    <a:rPr lang="zh-CN" altLang="en-US" i="0">
                                      <a:solidFill>
                                        <a:srgbClr val="000000"/>
                                      </a:solidFill>
                                      <a:latin typeface="Cambria Math" panose="02040503050406030204" pitchFamily="18" charset="0"/>
                                    </a:rPr>
                                    <m:t>w</m:t>
                                  </m:r>
                                </m:e>
                              </m:ac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m:rPr>
                                          <m:sty m:val="p"/>
                                        </m:rPr>
                                        <a:rPr lang="zh-CN" altLang="en-US" i="0">
                                          <a:solidFill>
                                            <a:srgbClr val="000000"/>
                                          </a:solidFill>
                                          <a:latin typeface="Cambria Math" panose="02040503050406030204" pitchFamily="18" charset="0"/>
                                        </a:rPr>
                                        <m:t>x</m:t>
                                      </m:r>
                                    </m:e>
                                  </m:acc>
                                </m:e>
                                <m:sub>
                                  <m:r>
                                    <m:rPr>
                                      <m:sty m:val="p"/>
                                    </m:rPr>
                                    <a:rPr lang="zh-CN" altLang="en-US" i="0">
                                      <a:solidFill>
                                        <a:srgbClr val="000000"/>
                                      </a:solidFill>
                                      <a:latin typeface="Cambria Math" panose="02040503050406030204" pitchFamily="18" charset="0"/>
                                    </a:rPr>
                                    <m:t>i</m:t>
                                  </m:r>
                                </m:sub>
                              </m:sSub>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b</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𝜉</m:t>
                                  </m:r>
                                </m:e>
                                <m:sub>
                                  <m:r>
                                    <m:rPr>
                                      <m:sty m:val="p"/>
                                    </m:rPr>
                                    <a:rPr lang="zh-CN" altLang="en-US" i="0">
                                      <a:solidFill>
                                        <a:srgbClr val="000000"/>
                                      </a:solidFill>
                                      <a:latin typeface="Cambria Math" panose="02040503050406030204" pitchFamily="18" charset="0"/>
                                    </a:rPr>
                                    <m:t>i</m:t>
                                  </m:r>
                                </m:sub>
                              </m:sSub>
                            </m:e>
                          </m:mr>
                          <m:mr>
                            <m:e>
                              <m:r>
                                <a:rPr lang="zh-CN" altLang="en-US" i="1">
                                  <a:solidFill>
                                    <a:srgbClr val="000000"/>
                                  </a:solidFill>
                                  <a:latin typeface="Cambria Math" panose="02040503050406030204" pitchFamily="18" charset="0"/>
                                </a:rPr>
                                <m:t>−1</m:t>
                              </m:r>
                            </m:e>
                            <m:e>
                              <m:r>
                                <a:rPr lang="en-US" altLang="zh-CN" b="0" i="1" smtClean="0">
                                  <a:solidFill>
                                    <a:srgbClr val="000000"/>
                                  </a:solidFill>
                                  <a:latin typeface="Cambria Math" panose="02040503050406030204" pitchFamily="18" charset="0"/>
                                </a:rPr>
                                <m:t> </m:t>
                              </m:r>
                              <m:r>
                                <m:rPr>
                                  <m:nor/>
                                </m:rPr>
                                <a:rPr lang="zh-CN" altLang="en-US" i="0">
                                  <a:solidFill>
                                    <a:srgbClr val="000000"/>
                                  </a:solidFill>
                                  <a:latin typeface="Cambria Math" panose="02040503050406030204" pitchFamily="18" charset="0"/>
                                </a:rPr>
                                <m:t>if</m:t>
                              </m:r>
                              <m:r>
                                <m:rPr>
                                  <m:nor/>
                                </m:rPr>
                                <a:rPr lang="zh-CN" altLang="en-US" i="0">
                                  <a:solidFill>
                                    <a:srgbClr val="000000"/>
                                  </a:solidFill>
                                  <a:latin typeface="Cambria Math" panose="02040503050406030204" pitchFamily="18" charset="0"/>
                                </a:rPr>
                                <m:t> </m:t>
                              </m:r>
                              <m:acc>
                                <m:accPr>
                                  <m:chr m:val="⃗"/>
                                  <m:ctrlPr>
                                    <a:rPr lang="zh-CN" altLang="en-US" i="1">
                                      <a:solidFill>
                                        <a:srgbClr val="000000"/>
                                      </a:solidFill>
                                      <a:latin typeface="Cambria Math" panose="02040503050406030204" pitchFamily="18" charset="0"/>
                                    </a:rPr>
                                  </m:ctrlPr>
                                </m:accPr>
                                <m:e>
                                  <m:r>
                                    <m:rPr>
                                      <m:nor/>
                                    </m:rPr>
                                    <a:rPr lang="zh-CN" altLang="en-US" i="0">
                                      <a:solidFill>
                                        <a:srgbClr val="000000"/>
                                      </a:solidFill>
                                      <a:latin typeface="Cambria Math" panose="02040503050406030204" pitchFamily="18" charset="0"/>
                                    </a:rPr>
                                    <m:t>w</m:t>
                                  </m:r>
                                </m:e>
                              </m:ac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m:rPr>
                                          <m:sty m:val="p"/>
                                        </m:rPr>
                                        <a:rPr lang="zh-CN" altLang="en-US" i="0">
                                          <a:solidFill>
                                            <a:srgbClr val="000000"/>
                                          </a:solidFill>
                                          <a:latin typeface="Cambria Math" panose="02040503050406030204" pitchFamily="18" charset="0"/>
                                        </a:rPr>
                                        <m:t>x</m:t>
                                      </m:r>
                                    </m:e>
                                  </m:acc>
                                </m:e>
                                <m:sub>
                                  <m:r>
                                    <m:rPr>
                                      <m:sty m:val="p"/>
                                    </m:rPr>
                                    <a:rPr lang="zh-CN" altLang="en-US" i="0">
                                      <a:solidFill>
                                        <a:srgbClr val="000000"/>
                                      </a:solidFill>
                                      <a:latin typeface="Cambria Math" panose="02040503050406030204" pitchFamily="18" charset="0"/>
                                    </a:rPr>
                                    <m:t>i</m:t>
                                  </m:r>
                                </m:sub>
                              </m:sSub>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b</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𝜉</m:t>
                                  </m:r>
                                </m:e>
                                <m:sub>
                                  <m:r>
                                    <m:rPr>
                                      <m:sty m:val="p"/>
                                    </m:rPr>
                                    <a:rPr lang="zh-CN" altLang="en-US" i="0">
                                      <a:solidFill>
                                        <a:srgbClr val="000000"/>
                                      </a:solidFill>
                                      <a:latin typeface="Cambria Math" panose="02040503050406030204" pitchFamily="18" charset="0"/>
                                    </a:rPr>
                                    <m:t>i</m:t>
                                  </m:r>
                                </m:sub>
                              </m:sSub>
                            </m:e>
                          </m:mr>
                        </m:m>
                      </m:e>
                    </m:d>
                  </m:oMath>
                </a14:m>
                <a:endParaRPr lang="en-US" altLang="en-US" dirty="0"/>
              </a:p>
              <a:p>
                <a:pPr marL="914400" lvl="2" indent="0">
                  <a:lnSpc>
                    <a:spcPct val="150000"/>
                  </a:lnSpc>
                  <a:buNone/>
                </a:pPr>
                <a:endParaRPr lang="en-US" altLang="en-US" dirty="0"/>
              </a:p>
            </p:txBody>
          </p:sp>
        </mc:Choice>
        <mc:Fallback xmlns="">
          <p:sp>
            <p:nvSpPr>
              <p:cNvPr id="18434" name="Rectangle 3"/>
              <p:cNvSpPr>
                <a:spLocks noGrp="1" noRot="1" noChangeAspect="1" noMove="1" noResize="1" noEditPoints="1" noAdjustHandles="1" noChangeArrowheads="1" noChangeShapeType="1" noTextEdit="1"/>
              </p:cNvSpPr>
              <p:nvPr>
                <p:ph type="body" idx="1"/>
              </p:nvPr>
            </p:nvSpPr>
            <p:spPr>
              <a:xfrm>
                <a:off x="533400" y="847253"/>
                <a:ext cx="8215064" cy="5246043"/>
              </a:xfrm>
              <a:blipFill>
                <a:blip r:embed="rId2"/>
                <a:stretch>
                  <a:fillRect l="-1707"/>
                </a:stretch>
              </a:blipFill>
            </p:spPr>
            <p:txBody>
              <a:bodyPr/>
              <a:lstStyle/>
              <a:p>
                <a:r>
                  <a:rPr lang="zh-CN" altLang="en-US">
                    <a:noFill/>
                  </a:rPr>
                  <a:t> </a:t>
                </a:r>
              </a:p>
            </p:txBody>
          </p:sp>
        </mc:Fallback>
      </mc:AlternateContent>
      <p:sp>
        <p:nvSpPr>
          <p:cNvPr id="12" name="标题 1">
            <a:extLst>
              <a:ext uri="{FF2B5EF4-FFF2-40B4-BE49-F238E27FC236}">
                <a16:creationId xmlns:a16="http://schemas.microsoft.com/office/drawing/2014/main" id="{667EAC10-E172-4809-87CD-F52C419D295E}"/>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Support Vector Machines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Rectangle 2">
            <a:extLst>
              <a:ext uri="{FF2B5EF4-FFF2-40B4-BE49-F238E27FC236}">
                <a16:creationId xmlns:a16="http://schemas.microsoft.com/office/drawing/2014/main" id="{E1832613-A7C9-427D-8B69-2EE572BAA74A}"/>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5" name="灯片编号占位符 2">
            <a:extLst>
              <a:ext uri="{FF2B5EF4-FFF2-40B4-BE49-F238E27FC236}">
                <a16:creationId xmlns:a16="http://schemas.microsoft.com/office/drawing/2014/main" id="{F98FB14D-D65F-4146-871C-762A96F631C9}"/>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17</a:t>
            </a:fld>
            <a:endParaRPr lang="es-ES" altLang="zh-CN">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458" name="Rectangle 3"/>
              <p:cNvSpPr>
                <a:spLocks noGrp="1" noChangeArrowheads="1"/>
              </p:cNvSpPr>
              <p:nvPr>
                <p:ph type="body" sz="half" idx="4294967295"/>
              </p:nvPr>
            </p:nvSpPr>
            <p:spPr>
              <a:xfrm>
                <a:off x="381000" y="5943600"/>
                <a:ext cx="8534400" cy="381000"/>
              </a:xfrm>
            </p:spPr>
            <p:txBody>
              <a:bodyPr/>
              <a:lstStyle/>
              <a:p>
                <a:pPr>
                  <a:lnSpc>
                    <a:spcPct val="90000"/>
                  </a:lnSpc>
                </a:pPr>
                <a:r>
                  <a:rPr lang="zh-CN" altLang="en-US" sz="2000" dirty="0"/>
                  <a:t>找到优化</a:t>
                </a:r>
                <a14:m>
                  <m:oMath xmlns:m="http://schemas.openxmlformats.org/officeDocument/2006/math">
                    <m:f>
                      <m:fPr>
                        <m:ctrlPr>
                          <a:rPr lang="zh-CN" altLang="en-US" sz="2000" i="1" smtClean="0">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𝑤</m:t>
                            </m:r>
                          </m:e>
                        </m:acc>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2</m:t>
                            </m:r>
                          </m:sup>
                        </m:sSup>
                      </m:num>
                      <m:den>
                        <m:r>
                          <a:rPr lang="zh-CN" altLang="en-US" sz="2000" i="1">
                            <a:solidFill>
                              <a:srgbClr val="000000"/>
                            </a:solidFill>
                            <a:latin typeface="Cambria Math" panose="02040503050406030204" pitchFamily="18" charset="0"/>
                          </a:rPr>
                          <m:t>2</m:t>
                        </m:r>
                      </m:den>
                    </m:f>
                  </m:oMath>
                </a14:m>
                <a:r>
                  <a:rPr lang="zh-CN" altLang="en-US" sz="2000" i="0" dirty="0">
                    <a:solidFill>
                      <a:srgbClr val="000000"/>
                    </a:solidFill>
                    <a:latin typeface="+mj-lt"/>
                  </a:rPr>
                  <a:t>和</a:t>
                </a:r>
                <a14:m>
                  <m:oMath xmlns:m="http://schemas.openxmlformats.org/officeDocument/2006/math">
                    <m:r>
                      <a:rPr lang="zh-CN" altLang="en-US" sz="2000" i="1">
                        <a:solidFill>
                          <a:srgbClr val="000000"/>
                        </a:solidFill>
                        <a:latin typeface="Cambria Math" panose="02040503050406030204" pitchFamily="18" charset="0"/>
                      </a:rPr>
                      <m:t>𝐶</m:t>
                    </m:r>
                    <m:d>
                      <m:dPr>
                        <m:ctrlPr>
                          <a:rPr lang="zh-CN" altLang="en-US" sz="2000" i="1">
                            <a:solidFill>
                              <a:srgbClr val="000000"/>
                            </a:solidFill>
                            <a:latin typeface="Cambria Math" panose="02040503050406030204" pitchFamily="18" charset="0"/>
                          </a:rPr>
                        </m:ctrlPr>
                      </m:dPr>
                      <m:e>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𝑁</m:t>
                            </m:r>
                          </m:sup>
                          <m:e>
                            <m:sSubSup>
                              <m:sSubSupPr>
                                <m:ctrlPr>
                                  <a:rPr lang="zh-CN" altLang="en-US" sz="2000" i="1">
                                    <a:solidFill>
                                      <a:srgbClr val="000000"/>
                                    </a:solidFill>
                                    <a:latin typeface="Cambria Math" panose="02040503050406030204" pitchFamily="18" charset="0"/>
                                  </a:rPr>
                                </m:ctrlPr>
                              </m:sSubSupPr>
                              <m:e>
                                <m:r>
                                  <a:rPr lang="zh-CN" altLang="en-US" sz="2000" i="1">
                                    <a:solidFill>
                                      <a:srgbClr val="000000"/>
                                    </a:solidFill>
                                    <a:latin typeface="Cambria Math" panose="02040503050406030204" pitchFamily="18" charset="0"/>
                                  </a:rPr>
                                  <m:t>𝜉</m:t>
                                </m:r>
                              </m:e>
                              <m:sub>
                                <m:r>
                                  <a:rPr lang="zh-CN" altLang="en-US" sz="2000" i="1">
                                    <a:solidFill>
                                      <a:srgbClr val="000000"/>
                                    </a:solidFill>
                                    <a:latin typeface="Cambria Math" panose="02040503050406030204" pitchFamily="18" charset="0"/>
                                  </a:rPr>
                                  <m:t>𝑖</m:t>
                                </m:r>
                              </m:sub>
                              <m:sup>
                                <m:r>
                                  <a:rPr lang="zh-CN" altLang="en-US" sz="2000" i="1">
                                    <a:solidFill>
                                      <a:srgbClr val="000000"/>
                                    </a:solidFill>
                                    <a:latin typeface="Cambria Math" panose="02040503050406030204" pitchFamily="18" charset="0"/>
                                  </a:rPr>
                                  <m:t>𝑘</m:t>
                                </m:r>
                              </m:sup>
                            </m:sSubSup>
                          </m:e>
                        </m:nary>
                      </m:e>
                    </m:d>
                  </m:oMath>
                </a14:m>
                <a:r>
                  <a:rPr lang="zh-CN" altLang="en-US" sz="2000" dirty="0"/>
                  <a:t>两个因素的超平面</a:t>
                </a:r>
                <a:endParaRPr lang="en-US" altLang="en-US" sz="2000" dirty="0"/>
              </a:p>
            </p:txBody>
          </p:sp>
        </mc:Choice>
        <mc:Fallback xmlns="">
          <p:sp>
            <p:nvSpPr>
              <p:cNvPr id="19458" name="Rectangle 3"/>
              <p:cNvSpPr>
                <a:spLocks noGrp="1" noRot="1" noChangeAspect="1" noMove="1" noResize="1" noEditPoints="1" noAdjustHandles="1" noChangeArrowheads="1" noChangeShapeType="1" noTextEdit="1"/>
              </p:cNvSpPr>
              <p:nvPr>
                <p:ph type="body" sz="half" idx="4294967295"/>
              </p:nvPr>
            </p:nvSpPr>
            <p:spPr>
              <a:xfrm>
                <a:off x="381000" y="5943600"/>
                <a:ext cx="8534400" cy="381000"/>
              </a:xfrm>
              <a:blipFill>
                <a:blip r:embed="rId3"/>
                <a:stretch>
                  <a:fillRect l="-643" b="-49206"/>
                </a:stretch>
              </a:blipFill>
            </p:spPr>
            <p:txBody>
              <a:bodyPr/>
              <a:lstStyle/>
              <a:p>
                <a:r>
                  <a:rPr lang="zh-CN" altLang="en-US">
                    <a:noFill/>
                  </a:rPr>
                  <a:t> </a:t>
                </a:r>
              </a:p>
            </p:txBody>
          </p:sp>
        </mc:Fallback>
      </mc:AlternateContent>
      <p:graphicFrame>
        <p:nvGraphicFramePr>
          <p:cNvPr id="19459" name="Object 2"/>
          <p:cNvGraphicFramePr>
            <a:graphicFrameLocks noGrp="1" noChangeAspect="1"/>
          </p:cNvGraphicFramePr>
          <p:nvPr>
            <p:ph sz="half" idx="4294967295"/>
          </p:nvPr>
        </p:nvGraphicFramePr>
        <p:xfrm>
          <a:off x="2362200" y="1195388"/>
          <a:ext cx="4876800" cy="4602162"/>
        </p:xfrm>
        <a:graphic>
          <a:graphicData uri="http://schemas.openxmlformats.org/presentationml/2006/ole">
            <mc:AlternateContent xmlns:mc="http://schemas.openxmlformats.org/markup-compatibility/2006">
              <mc:Choice xmlns:v="urn:schemas-microsoft-com:vml" Requires="v">
                <p:oleObj spid="_x0000_s14455" name="Visio" r:id="rId4" imgW="7442200" imgH="7023100" progId="Visio.Drawing.6">
                  <p:embed/>
                </p:oleObj>
              </mc:Choice>
              <mc:Fallback>
                <p:oleObj name="Visio" r:id="rId4" imgW="7442200" imgH="7023100" progId="Visio.Drawing.6">
                  <p:embed/>
                  <p:pic>
                    <p:nvPicPr>
                      <p:cNvPr id="1945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19538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Oval 2"/>
          <p:cNvSpPr>
            <a:spLocks noChangeArrowheads="1"/>
          </p:cNvSpPr>
          <p:nvPr/>
        </p:nvSpPr>
        <p:spPr bwMode="auto">
          <a:xfrm>
            <a:off x="3048000" y="2971800"/>
            <a:ext cx="152400" cy="152400"/>
          </a:xfrm>
          <a:prstGeom prst="ellipse">
            <a:avLst/>
          </a:prstGeom>
          <a:solidFill>
            <a:schemeClr val="bg1"/>
          </a:solidFill>
          <a:ln w="12700">
            <a:solidFill>
              <a:srgbClr val="C00000"/>
            </a:solidFill>
            <a:round/>
            <a:headEnd/>
            <a:tailEnd/>
          </a:ln>
        </p:spPr>
        <p:txBody>
          <a:bodyP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4" name="Rectangle 3"/>
          <p:cNvSpPr>
            <a:spLocks noChangeArrowheads="1"/>
          </p:cNvSpPr>
          <p:nvPr/>
        </p:nvSpPr>
        <p:spPr bwMode="auto">
          <a:xfrm>
            <a:off x="6350000" y="3784600"/>
            <a:ext cx="152400" cy="152400"/>
          </a:xfrm>
          <a:prstGeom prst="rect">
            <a:avLst/>
          </a:prstGeom>
          <a:solidFill>
            <a:srgbClr val="006600"/>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7" name="标题 1">
            <a:extLst>
              <a:ext uri="{FF2B5EF4-FFF2-40B4-BE49-F238E27FC236}">
                <a16:creationId xmlns:a16="http://schemas.microsoft.com/office/drawing/2014/main" id="{961C5D69-A082-41A9-8661-2BCD78DD1866}"/>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Support Vector Machines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 name="Rectangle 2">
            <a:extLst>
              <a:ext uri="{FF2B5EF4-FFF2-40B4-BE49-F238E27FC236}">
                <a16:creationId xmlns:a16="http://schemas.microsoft.com/office/drawing/2014/main" id="{C92FF0BC-1E05-48E2-8248-A9DC9A775BE4}"/>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9" name="灯片编号占位符 2">
            <a:extLst>
              <a:ext uri="{FF2B5EF4-FFF2-40B4-BE49-F238E27FC236}">
                <a16:creationId xmlns:a16="http://schemas.microsoft.com/office/drawing/2014/main" id="{4C3C6E14-E099-4FB6-98FE-B3AA93559FD1}"/>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18</a:t>
            </a:fld>
            <a:endParaRPr lang="es-ES" altLang="zh-C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body" idx="1"/>
          </p:nvPr>
        </p:nvSpPr>
        <p:spPr>
          <a:xfrm>
            <a:off x="683568" y="980728"/>
            <a:ext cx="8229600" cy="4525963"/>
          </a:xfrm>
        </p:spPr>
        <p:txBody>
          <a:bodyPr/>
          <a:lstStyle/>
          <a:p>
            <a:r>
              <a:rPr lang="zh-CN" altLang="en-US" b="0" i="0" dirty="0">
                <a:effectLst/>
                <a:latin typeface="Arial" panose="020B0604020202020204" pitchFamily="34" charset="0"/>
              </a:rPr>
              <a:t>如果决策边界不是线性的呢</a:t>
            </a:r>
            <a:r>
              <a:rPr lang="en-US" altLang="en-US" dirty="0"/>
              <a:t>?</a:t>
            </a:r>
          </a:p>
        </p:txBody>
      </p:sp>
      <p:pic>
        <p:nvPicPr>
          <p:cNvPr id="20483" name="Picture 10"/>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t="4103" r="6154"/>
          <a:stretch>
            <a:fillRect/>
          </a:stretch>
        </p:blipFill>
        <p:spPr>
          <a:xfrm>
            <a:off x="2051720" y="1579909"/>
            <a:ext cx="4648200" cy="3562350"/>
          </a:xfrm>
          <a:noFill/>
        </p:spPr>
      </p:pic>
      <p:pic>
        <p:nvPicPr>
          <p:cNvPr id="20484" name="Picture 13"/>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115616" y="5142259"/>
            <a:ext cx="6629180" cy="1171600"/>
          </a:xfrm>
          <a:noFill/>
        </p:spPr>
      </p:pic>
      <p:sp>
        <p:nvSpPr>
          <p:cNvPr id="6" name="标题 1">
            <a:extLst>
              <a:ext uri="{FF2B5EF4-FFF2-40B4-BE49-F238E27FC236}">
                <a16:creationId xmlns:a16="http://schemas.microsoft.com/office/drawing/2014/main" id="{1986A87F-5766-4B27-9FCC-B6F57FDBE711}"/>
              </a:ext>
            </a:extLst>
          </p:cNvPr>
          <p:cNvSpPr txBox="1">
            <a:spLocks noChangeArrowheads="1"/>
          </p:cNvSpPr>
          <p:nvPr/>
        </p:nvSpPr>
        <p:spPr bwMode="auto">
          <a:xfrm>
            <a:off x="0" y="-831"/>
            <a:ext cx="86044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Nonlinear Support Vector Machines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7" name="Rectangle 2">
            <a:extLst>
              <a:ext uri="{FF2B5EF4-FFF2-40B4-BE49-F238E27FC236}">
                <a16:creationId xmlns:a16="http://schemas.microsoft.com/office/drawing/2014/main" id="{C2394D88-B7A8-4CF8-9960-929E791669D5}"/>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8" name="灯片编号占位符 2">
            <a:extLst>
              <a:ext uri="{FF2B5EF4-FFF2-40B4-BE49-F238E27FC236}">
                <a16:creationId xmlns:a16="http://schemas.microsoft.com/office/drawing/2014/main" id="{83885FB5-7FD4-4C7E-B8F1-01842B8A05D2}"/>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19</a:t>
            </a:fld>
            <a:endParaRPr lang="es-ES" altLang="zh-CN">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330775AE-62F6-4791-9BFF-4103ACA465BE}"/>
              </a:ext>
            </a:extLst>
          </p:cNvPr>
          <p:cNvSpPr>
            <a:spLocks noGrp="1" noChangeArrowheads="1"/>
          </p:cNvSpPr>
          <p:nvPr>
            <p:ph type="title"/>
          </p:nvPr>
        </p:nvSpPr>
        <p:spPr>
          <a:xfrm>
            <a:off x="0" y="-831"/>
            <a:ext cx="6323144" cy="732668"/>
          </a:xfrm>
        </p:spPr>
        <p:txBody>
          <a:bodyPr/>
          <a:lstStyle/>
          <a:p>
            <a:pPr algn="l"/>
            <a:r>
              <a:rPr lang="zh-CN" altLang="en-US" sz="4000">
                <a:solidFill>
                  <a:schemeClr val="bg1"/>
                </a:solidFill>
                <a:latin typeface="微软雅黑" panose="020B0503020204020204" pitchFamily="34" charset="-122"/>
                <a:ea typeface="微软雅黑" panose="020B0503020204020204" pitchFamily="34" charset="-122"/>
              </a:rPr>
              <a:t>目标：</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4099" name="内容占位符 2">
            <a:extLst>
              <a:ext uri="{FF2B5EF4-FFF2-40B4-BE49-F238E27FC236}">
                <a16:creationId xmlns:a16="http://schemas.microsoft.com/office/drawing/2014/main" id="{26AE317A-7F7D-4926-907A-77698EA659AD}"/>
              </a:ext>
            </a:extLst>
          </p:cNvPr>
          <p:cNvSpPr>
            <a:spLocks noGrp="1" noChangeArrowheads="1"/>
          </p:cNvSpPr>
          <p:nvPr>
            <p:ph idx="1"/>
          </p:nvPr>
        </p:nvSpPr>
        <p:spPr>
          <a:xfrm>
            <a:off x="457200" y="1052736"/>
            <a:ext cx="8229600" cy="4525963"/>
          </a:xfrm>
        </p:spPr>
        <p:txBody>
          <a:bodyPr/>
          <a:lstStyle/>
          <a:p>
            <a:pPr marL="0" indent="0">
              <a:buNone/>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认识支持向量机（</a:t>
            </a:r>
            <a:r>
              <a:rPr lang="en-US" altLang="zh-CN" sz="2400" dirty="0">
                <a:latin typeface="微软雅黑" panose="020B0503020204020204" pitchFamily="34" charset="-122"/>
                <a:ea typeface="微软雅黑" panose="020B0503020204020204" pitchFamily="34" charset="-122"/>
              </a:rPr>
              <a:t>SVM</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构建线性</a:t>
            </a:r>
            <a:r>
              <a:rPr lang="en-US" altLang="zh-CN" sz="2400" dirty="0">
                <a:latin typeface="微软雅黑" panose="020B0503020204020204" pitchFamily="34" charset="-122"/>
                <a:ea typeface="微软雅黑" panose="020B0503020204020204" pitchFamily="34" charset="-122"/>
              </a:rPr>
              <a:t>SVM</a:t>
            </a:r>
          </a:p>
          <a:p>
            <a:pPr>
              <a:lnSpc>
                <a:spcPct val="150000"/>
              </a:lnSpc>
            </a:pPr>
            <a:r>
              <a:rPr lang="zh-CN" altLang="en-US" sz="2400" dirty="0">
                <a:latin typeface="微软雅黑" panose="020B0503020204020204" pitchFamily="34" charset="-122"/>
                <a:ea typeface="微软雅黑" panose="020B0503020204020204" pitchFamily="34" charset="-122"/>
              </a:rPr>
              <a:t>构建非线性</a:t>
            </a:r>
            <a:r>
              <a:rPr lang="en-US" altLang="zh-CN" sz="2400" dirty="0">
                <a:latin typeface="微软雅黑" panose="020B0503020204020204" pitchFamily="34" charset="-122"/>
                <a:ea typeface="微软雅黑" panose="020B0503020204020204" pitchFamily="34" charset="-122"/>
              </a:rPr>
              <a:t>SVM</a:t>
            </a:r>
          </a:p>
          <a:p>
            <a:pPr>
              <a:lnSpc>
                <a:spcPct val="150000"/>
              </a:lnSpc>
            </a:pPr>
            <a:r>
              <a:rPr lang="zh-CN" altLang="en-US" sz="2400" dirty="0">
                <a:latin typeface="微软雅黑" panose="020B0503020204020204" pitchFamily="34" charset="-122"/>
                <a:ea typeface="微软雅黑" panose="020B0503020204020204" pitchFamily="34" charset="-122"/>
              </a:rPr>
              <a:t>核函数</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p:txBody>
      </p:sp>
      <p:sp>
        <p:nvSpPr>
          <p:cNvPr id="5" name="Rectangle 2">
            <a:extLst>
              <a:ext uri="{FF2B5EF4-FFF2-40B4-BE49-F238E27FC236}">
                <a16:creationId xmlns:a16="http://schemas.microsoft.com/office/drawing/2014/main" id="{B85FA351-FB0A-4D2F-810C-85DB35C1FC1C}"/>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6" name="灯片编号占位符 2">
            <a:extLst>
              <a:ext uri="{FF2B5EF4-FFF2-40B4-BE49-F238E27FC236}">
                <a16:creationId xmlns:a16="http://schemas.microsoft.com/office/drawing/2014/main" id="{C98C7145-8427-4CF2-84A9-2AC2512C3B44}"/>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2</a:t>
            </a:fld>
            <a:endParaRPr lang="es-ES" altLang="zh-CN">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374848" y="890587"/>
            <a:ext cx="8229600" cy="4525963"/>
          </a:xfrm>
        </p:spPr>
        <p:txBody>
          <a:bodyPr/>
          <a:lstStyle/>
          <a:p>
            <a:r>
              <a:rPr lang="zh-CN" altLang="en-US" b="0" i="0" dirty="0">
                <a:solidFill>
                  <a:srgbClr val="2E3033"/>
                </a:solidFill>
                <a:effectLst/>
                <a:latin typeface="Arial" panose="020B0604020202020204" pitchFamily="34" charset="0"/>
              </a:rPr>
              <a:t>将数据转换到高维空间</a:t>
            </a:r>
            <a:endParaRPr lang="en-US" altLang="en-US" dirty="0"/>
          </a:p>
        </p:txBody>
      </p:sp>
      <p:pic>
        <p:nvPicPr>
          <p:cNvPr id="21508" name="Picture 6"/>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r="5882"/>
          <a:stretch>
            <a:fillRect/>
          </a:stretch>
        </p:blipFill>
        <p:spPr>
          <a:xfrm>
            <a:off x="70048" y="1847056"/>
            <a:ext cx="4876800" cy="3886200"/>
          </a:xfrm>
          <a:noFill/>
        </p:spPr>
      </p:pic>
      <p:pic>
        <p:nvPicPr>
          <p:cNvPr id="21509" name="Picture 8"/>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946848" y="2060848"/>
            <a:ext cx="3429000" cy="627063"/>
          </a:xfrm>
          <a:noFill/>
        </p:spPr>
      </p:pic>
      <mc:AlternateContent xmlns:mc="http://schemas.openxmlformats.org/markup-compatibility/2006" xmlns:a14="http://schemas.microsoft.com/office/drawing/2010/main">
        <mc:Choice Requires="a14">
          <p:sp>
            <p:nvSpPr>
              <p:cNvPr id="21511" name="Object 2"/>
              <p:cNvSpPr txBox="1">
                <a:spLocks noGrp="1"/>
              </p:cNvSpPr>
              <p:nvPr>
                <p:ph sz="half" idx="4294967295"/>
              </p:nvPr>
            </p:nvSpPr>
            <p:spPr bwMode="auto">
              <a:xfrm>
                <a:off x="5632648" y="5054873"/>
                <a:ext cx="2971800" cy="587375"/>
              </a:xfrm>
              <a:prstGeom prst="rect">
                <a:avLst/>
              </a:prstGeom>
              <a:noFill/>
              <a:ln>
                <a:noFill/>
              </a:ln>
              <a:effectLst/>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𝑤</m:t>
                          </m:r>
                        </m:e>
                      </m:acc>
                      <m:r>
                        <a:rPr lang="zh-CN" altLang="en-US" i="1">
                          <a:solidFill>
                            <a:srgbClr val="000000"/>
                          </a:solidFill>
                          <a:latin typeface="Cambria Math" panose="02040503050406030204" pitchFamily="18" charset="0"/>
                        </a:rPr>
                        <m:t>•</m:t>
                      </m:r>
                      <m:r>
                        <a:rPr lang="en-US" altLang="en-US" i="1" dirty="0">
                          <a:latin typeface="Cambria Math" panose="02040503050406030204" pitchFamily="18" charset="0"/>
                          <a:ea typeface="Cambria Math" panose="02040503050406030204" pitchFamily="18" charset="0"/>
                          <a:sym typeface="Symbol" panose="05050102010706020507" pitchFamily="18" charset="2"/>
                        </a:rPr>
                        <m:t>𝛷</m:t>
                      </m:r>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𝑏</m:t>
                      </m:r>
                      <m:r>
                        <a:rPr lang="zh-CN" altLang="en-US" i="1">
                          <a:solidFill>
                            <a:srgbClr val="000000"/>
                          </a:solidFill>
                          <a:latin typeface="Cambria Math" panose="02040503050406030204" pitchFamily="18" charset="0"/>
                        </a:rPr>
                        <m:t>=0</m:t>
                      </m:r>
                    </m:oMath>
                  </m:oMathPara>
                </a14:m>
                <a:endParaRPr lang="zh-CN" altLang="en-US" dirty="0"/>
              </a:p>
            </p:txBody>
          </p:sp>
        </mc:Choice>
        <mc:Fallback xmlns="">
          <p:sp>
            <p:nvSpPr>
              <p:cNvPr id="21511" name="Object 2"/>
              <p:cNvSpPr txBox="1">
                <a:spLocks noRot="1" noChangeAspect="1" noMove="1" noResize="1" noEditPoints="1" noAdjustHandles="1" noChangeArrowheads="1" noChangeShapeType="1" noTextEdit="1"/>
              </p:cNvSpPr>
              <p:nvPr>
                <p:ph sz="half" idx="4294967295"/>
              </p:nvPr>
            </p:nvSpPr>
            <p:spPr bwMode="auto">
              <a:xfrm>
                <a:off x="5632648" y="5054873"/>
                <a:ext cx="2971800" cy="587375"/>
              </a:xfrm>
              <a:prstGeom prst="rect">
                <a:avLst/>
              </a:prstGeom>
              <a:blipFill>
                <a:blip r:embed="rId6"/>
                <a:stretch>
                  <a:fillRect/>
                </a:stretch>
              </a:blipFill>
              <a:ln>
                <a:noFill/>
              </a:ln>
              <a:effectLst/>
            </p:spPr>
            <p:txBody>
              <a:bodyPr/>
              <a:lstStyle/>
              <a:p>
                <a:r>
                  <a:rPr lang="zh-CN" altLang="en-US">
                    <a:noFill/>
                  </a:rPr>
                  <a:t> </a:t>
                </a:r>
              </a:p>
            </p:txBody>
          </p:sp>
        </mc:Fallback>
      </mc:AlternateContent>
      <p:sp>
        <p:nvSpPr>
          <p:cNvPr id="21512" name="Text Box 16"/>
          <p:cNvSpPr txBox="1">
            <a:spLocks noChangeArrowheads="1"/>
          </p:cNvSpPr>
          <p:nvPr/>
        </p:nvSpPr>
        <p:spPr bwMode="auto">
          <a:xfrm>
            <a:off x="5175448" y="4499248"/>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zh-CN" altLang="en-US" sz="2000" dirty="0"/>
              <a:t>决策边界</a:t>
            </a:r>
            <a:r>
              <a:rPr lang="en-US" altLang="en-US" sz="2000" dirty="0"/>
              <a:t>:</a:t>
            </a:r>
          </a:p>
        </p:txBody>
      </p:sp>
      <p:sp>
        <p:nvSpPr>
          <p:cNvPr id="12" name="标题 1">
            <a:extLst>
              <a:ext uri="{FF2B5EF4-FFF2-40B4-BE49-F238E27FC236}">
                <a16:creationId xmlns:a16="http://schemas.microsoft.com/office/drawing/2014/main" id="{EC008B5E-31D7-4EC6-814E-DF2632206797}"/>
              </a:ext>
            </a:extLst>
          </p:cNvPr>
          <p:cNvSpPr txBox="1">
            <a:spLocks noChangeArrowheads="1"/>
          </p:cNvSpPr>
          <p:nvPr/>
        </p:nvSpPr>
        <p:spPr bwMode="auto">
          <a:xfrm>
            <a:off x="0" y="-831"/>
            <a:ext cx="86044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Nonlinear Support Vector Machines</a:t>
            </a:r>
            <a:endParaRPr lang="zh-CN" altLang="en-US" sz="36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26765C-5B07-4FCB-AA9C-7DD6F4DC469B}"/>
                  </a:ext>
                </a:extLst>
              </p:cNvPr>
              <p:cNvSpPr txBox="1"/>
              <p:nvPr/>
            </p:nvSpPr>
            <p:spPr>
              <a:xfrm>
                <a:off x="5175448" y="2901703"/>
                <a:ext cx="3063018" cy="280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Φ</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2</m:t>
                          </m:r>
                        </m:sub>
                        <m:sup>
                          <m:r>
                            <a:rPr lang="en-US" altLang="zh-CN" b="0" i="1" smtClean="0">
                              <a:latin typeface="Cambria Math" panose="02040503050406030204" pitchFamily="18" charset="0"/>
                            </a:rPr>
                            <m:t>2</m:t>
                          </m:r>
                        </m:sup>
                      </m:sSubSup>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2" name="文本框 1">
                <a:extLst>
                  <a:ext uri="{FF2B5EF4-FFF2-40B4-BE49-F238E27FC236}">
                    <a16:creationId xmlns:a16="http://schemas.microsoft.com/office/drawing/2014/main" id="{8426765C-5B07-4FCB-AA9C-7DD6F4DC469B}"/>
                  </a:ext>
                </a:extLst>
              </p:cNvPr>
              <p:cNvSpPr txBox="1">
                <a:spLocks noRot="1" noChangeAspect="1" noMove="1" noResize="1" noEditPoints="1" noAdjustHandles="1" noChangeArrowheads="1" noChangeShapeType="1" noTextEdit="1"/>
              </p:cNvSpPr>
              <p:nvPr/>
            </p:nvSpPr>
            <p:spPr>
              <a:xfrm>
                <a:off x="5175448" y="2901703"/>
                <a:ext cx="3063018" cy="280718"/>
              </a:xfrm>
              <a:prstGeom prst="rect">
                <a:avLst/>
              </a:prstGeom>
              <a:blipFill>
                <a:blip r:embed="rId7"/>
                <a:stretch>
                  <a:fillRect l="-1195" r="-2390" b="-36957"/>
                </a:stretch>
              </a:blipFill>
            </p:spPr>
            <p:txBody>
              <a:bodyPr/>
              <a:lstStyle/>
              <a:p>
                <a:r>
                  <a:rPr lang="zh-CN" altLang="en-US">
                    <a:noFill/>
                  </a:rPr>
                  <a:t> </a:t>
                </a:r>
              </a:p>
            </p:txBody>
          </p:sp>
        </mc:Fallback>
      </mc:AlternateContent>
      <p:sp>
        <p:nvSpPr>
          <p:cNvPr id="9" name="Rectangle 2">
            <a:extLst>
              <a:ext uri="{FF2B5EF4-FFF2-40B4-BE49-F238E27FC236}">
                <a16:creationId xmlns:a16="http://schemas.microsoft.com/office/drawing/2014/main" id="{DDEF8CD5-DA82-4DE3-AFCE-93E17BDEDFF9}"/>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10" name="灯片编号占位符 2">
            <a:extLst>
              <a:ext uri="{FF2B5EF4-FFF2-40B4-BE49-F238E27FC236}">
                <a16:creationId xmlns:a16="http://schemas.microsoft.com/office/drawing/2014/main" id="{2B83DE3F-2A1F-40D1-B4EE-201C0E6C18DF}"/>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20</a:t>
            </a:fld>
            <a:endParaRPr lang="es-ES" altLang="zh-CN">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3"/>
              <p:cNvSpPr>
                <a:spLocks noGrp="1" noChangeArrowheads="1"/>
              </p:cNvSpPr>
              <p:nvPr>
                <p:ph type="body" idx="1"/>
              </p:nvPr>
            </p:nvSpPr>
            <p:spPr>
              <a:xfrm>
                <a:off x="457200" y="992187"/>
                <a:ext cx="8229600" cy="4525963"/>
              </a:xfrm>
            </p:spPr>
            <p:txBody>
              <a:bodyPr/>
              <a:lstStyle/>
              <a:p>
                <a:r>
                  <a:rPr lang="zh-CN" altLang="en-US" sz="2400" dirty="0"/>
                  <a:t>优化问题</a:t>
                </a:r>
                <a:r>
                  <a:rPr lang="en-US" altLang="en-US" sz="2400" dirty="0"/>
                  <a:t>: </a:t>
                </a:r>
              </a:p>
              <a:p>
                <a:pPr marL="0" indent="0">
                  <a:buNone/>
                </a:pPr>
                <a:r>
                  <a:rPr lang="en-US" altLang="zh-CN" sz="2400" b="0" dirty="0">
                    <a:solidFill>
                      <a:srgbClr val="000000"/>
                    </a:solidFill>
                  </a:rPr>
                  <a:t>                  </a:t>
                </a:r>
                <a14:m>
                  <m:oMath xmlns:m="http://schemas.openxmlformats.org/officeDocument/2006/math">
                    <m:sSub>
                      <m:sSubPr>
                        <m:ctrlPr>
                          <a:rPr lang="en-US" altLang="zh-CN" sz="2400" b="0" i="1" smtClean="0">
                            <a:solidFill>
                              <a:srgbClr val="000000"/>
                            </a:solidFill>
                            <a:latin typeface="Cambria Math" panose="02040503050406030204" pitchFamily="18" charset="0"/>
                          </a:rPr>
                        </m:ctrlPr>
                      </m:sSubPr>
                      <m:e>
                        <m:r>
                          <m:rPr>
                            <m:sty m:val="p"/>
                          </m:rPr>
                          <a:rPr lang="en-US" altLang="zh-CN" sz="2400" i="1">
                            <a:solidFill>
                              <a:srgbClr val="000000"/>
                            </a:solidFill>
                            <a:latin typeface="Cambria Math" panose="02040503050406030204" pitchFamily="18" charset="0"/>
                          </a:rPr>
                          <m:t>min</m:t>
                        </m:r>
                      </m:e>
                      <m:sub>
                        <m:r>
                          <a:rPr lang="en-US" altLang="zh-CN" sz="2400" b="0" i="1" smtClean="0">
                            <a:solidFill>
                              <a:srgbClr val="000000"/>
                            </a:solidFill>
                            <a:latin typeface="Cambria Math" panose="02040503050406030204" pitchFamily="18" charset="0"/>
                          </a:rPr>
                          <m:t>𝑤</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𝑏</m:t>
                        </m:r>
                      </m:sub>
                    </m:sSub>
                    <m:r>
                      <a:rPr lang="en-US" altLang="zh-CN" sz="2400" b="0" i="1" smtClean="0">
                        <a:solidFill>
                          <a:srgbClr val="000000"/>
                        </a:solidFill>
                        <a:latin typeface="Cambria Math" panose="02040503050406030204" pitchFamily="18" charset="0"/>
                      </a:rPr>
                      <m:t> </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pitchFamily="18" charset="0"/>
                              </a:rPr>
                              <m:t>𝑤</m:t>
                            </m:r>
                          </m:e>
                        </m:acc>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r>
                              <a:rPr lang="zh-CN" altLang="en-US" sz="2400" i="1">
                                <a:solidFill>
                                  <a:srgbClr val="000000"/>
                                </a:solidFill>
                                <a:latin typeface="Cambria Math" panose="02040503050406030204" pitchFamily="18" charset="0"/>
                              </a:rPr>
                              <m:t>2</m:t>
                            </m:r>
                          </m:sup>
                        </m:sSup>
                      </m:num>
                      <m:den>
                        <m:r>
                          <a:rPr lang="zh-CN" altLang="en-US" sz="2400" i="1">
                            <a:solidFill>
                              <a:srgbClr val="000000"/>
                            </a:solidFill>
                            <a:latin typeface="Cambria Math" panose="02040503050406030204" pitchFamily="18" charset="0"/>
                          </a:rPr>
                          <m:t>2</m:t>
                        </m:r>
                      </m:den>
                    </m:f>
                  </m:oMath>
                </a14:m>
                <a:endParaRPr lang="en-US" altLang="zh-CN" sz="2400" i="1" dirty="0">
                  <a:solidFill>
                    <a:srgbClr val="000000"/>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altLang="zh-CN" sz="2400" b="0" i="1" dirty="0" smtClean="0">
                          <a:latin typeface="Cambria Math" panose="02040503050406030204" pitchFamily="18" charset="0"/>
                        </a:rPr>
                        <m:t>                         </m:t>
                      </m:r>
                      <m:r>
                        <m:rPr>
                          <m:sty m:val="p"/>
                        </m:rPr>
                        <a:rPr lang="en-US" altLang="zh-CN" sz="2400" i="1" dirty="0">
                          <a:latin typeface="Cambria Math" panose="02040503050406030204" pitchFamily="18" charset="0"/>
                        </a:rPr>
                        <m:t>s</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      </m:t>
                      </m:r>
                      <m:sSub>
                        <m:sSubPr>
                          <m:ctrlPr>
                            <a:rPr lang="en-US" altLang="zh-CN"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 </m:t>
                          </m:r>
                          <m:r>
                            <a:rPr lang="en-US" altLang="zh-CN" sz="2400" i="1">
                              <a:solidFill>
                                <a:srgbClr val="000000"/>
                              </a:solidFill>
                              <a:latin typeface="Cambria Math" panose="02040503050406030204" pitchFamily="18" charset="0"/>
                            </a:rPr>
                            <m:t>𝑦</m:t>
                          </m:r>
                        </m:e>
                        <m:sub>
                          <m:r>
                            <a:rPr lang="en-US" altLang="zh-CN" sz="2400" i="1">
                              <a:solidFill>
                                <a:srgbClr val="000000"/>
                              </a:solidFill>
                              <a:latin typeface="Cambria Math" panose="02040503050406030204" pitchFamily="18" charset="0"/>
                            </a:rPr>
                            <m:t>𝑖</m:t>
                          </m:r>
                        </m:sub>
                      </m:sSub>
                      <m:d>
                        <m:dPr>
                          <m:ctrlPr>
                            <a:rPr lang="en-US" altLang="zh-CN" sz="2400" i="1">
                              <a:solidFill>
                                <a:srgbClr val="000000"/>
                              </a:solidFill>
                              <a:latin typeface="Cambria Math" panose="02040503050406030204" pitchFamily="18" charset="0"/>
                            </a:rPr>
                          </m:ctrlPr>
                        </m:dPr>
                        <m:e>
                          <m:r>
                            <m:rPr>
                              <m:sty m:val="p"/>
                            </m:rPr>
                            <a:rPr lang="en-US" altLang="zh-CN" sz="2400" i="1">
                              <a:solidFill>
                                <a:srgbClr val="000000"/>
                              </a:solidFill>
                              <a:latin typeface="Cambria Math" panose="02040503050406030204" pitchFamily="18" charset="0"/>
                            </a:rPr>
                            <m:t>w</m:t>
                          </m:r>
                          <m:r>
                            <a:rPr lang="en-US" altLang="zh-CN" sz="2400" i="1">
                              <a:solidFill>
                                <a:srgbClr val="000000"/>
                              </a:solidFill>
                              <a:latin typeface="Cambria Math" panose="02040503050406030204" pitchFamily="18" charset="0"/>
                            </a:rPr>
                            <m:t>•</m:t>
                          </m:r>
                          <m:r>
                            <m:rPr>
                              <m:sty m:val="p"/>
                            </m:rPr>
                            <a:rPr lang="en-US" altLang="zh-CN" sz="2400" b="0" i="0" smtClean="0">
                              <a:solidFill>
                                <a:srgbClr val="000000"/>
                              </a:solidFill>
                              <a:latin typeface="Cambria Math" panose="02040503050406030204" pitchFamily="18" charset="0"/>
                            </a:rPr>
                            <m:t>Φ</m:t>
                          </m:r>
                          <m:r>
                            <a:rPr lang="en-US" altLang="zh-CN" sz="2400" b="0" i="1" smtClean="0">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m:rPr>
                                  <m:sty m:val="p"/>
                                </m:rPr>
                                <a:rPr lang="en-US" altLang="zh-CN" sz="2400" i="1">
                                  <a:solidFill>
                                    <a:srgbClr val="000000"/>
                                  </a:solidFill>
                                  <a:latin typeface="Cambria Math" panose="02040503050406030204" pitchFamily="18" charset="0"/>
                                </a:rPr>
                                <m:t>x</m:t>
                              </m:r>
                            </m:e>
                            <m:sub>
                              <m:r>
                                <a:rPr lang="en-US" altLang="zh-CN" sz="2400" i="1">
                                  <a:solidFill>
                                    <a:srgbClr val="000000"/>
                                  </a:solidFill>
                                  <a:latin typeface="Cambria Math" panose="02040503050406030204" pitchFamily="18" charset="0"/>
                                </a:rPr>
                                <m:t>𝑖</m:t>
                              </m:r>
                            </m:sub>
                          </m:sSub>
                          <m:r>
                            <a:rPr lang="en-US" altLang="zh-CN" sz="2400" b="0" i="1" smtClean="0">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𝑏</m:t>
                          </m:r>
                        </m:e>
                      </m:d>
                      <m:r>
                        <a:rPr lang="en-US" altLang="zh-CN" sz="2400" i="1">
                          <a:solidFill>
                            <a:srgbClr val="000000"/>
                          </a:solidFill>
                          <a:latin typeface="Cambria Math" panose="02040503050406030204" pitchFamily="18" charset="0"/>
                        </a:rPr>
                        <m:t>≥1,</m:t>
                      </m:r>
                      <m:r>
                        <m:rPr>
                          <m:nor/>
                        </m:rPr>
                        <a:rPr lang="en-US" altLang="zh-CN" sz="2400">
                          <a:solidFill>
                            <a:srgbClr val="000000"/>
                          </a:solidFill>
                          <a:latin typeface="Cambria Math" panose="02040503050406030204" pitchFamily="18" charset="0"/>
                        </a:rPr>
                        <m:t>  </m:t>
                      </m:r>
                      <m:r>
                        <a:rPr lang="en-US" altLang="zh-CN" sz="2400" i="1" smtClean="0">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=1,2,...,</m:t>
                      </m:r>
                      <m:r>
                        <a:rPr lang="en-US" altLang="zh-CN" sz="2400" b="0" i="1" smtClean="0">
                          <a:solidFill>
                            <a:srgbClr val="000000"/>
                          </a:solidFill>
                          <a:latin typeface="Cambria Math" panose="02040503050406030204" pitchFamily="18" charset="0"/>
                        </a:rPr>
                        <m:t>𝑁</m:t>
                      </m:r>
                    </m:oMath>
                  </m:oMathPara>
                </a14:m>
                <a:endParaRPr lang="en-US" altLang="zh-CN" dirty="0"/>
              </a:p>
              <a:p>
                <a:pPr marL="457200" lvl="1" indent="0">
                  <a:buNone/>
                </a:pPr>
                <a:r>
                  <a:rPr lang="zh-CN" altLang="en-US" sz="2400" dirty="0"/>
                  <a:t>和线性</a:t>
                </a:r>
                <a:r>
                  <a:rPr lang="en-US" altLang="zh-CN" sz="2400" dirty="0"/>
                  <a:t>SVM</a:t>
                </a:r>
                <a:r>
                  <a:rPr lang="zh-CN" altLang="en-US" sz="2400" dirty="0"/>
                  <a:t>相比该方程只是将约束条件中的</a:t>
                </a:r>
                <a14:m>
                  <m:oMath xmlns:m="http://schemas.openxmlformats.org/officeDocument/2006/math">
                    <m:r>
                      <a:rPr lang="en-US" altLang="zh-CN" sz="2400" b="0" i="1" smtClean="0">
                        <a:latin typeface="Cambria Math" panose="02040503050406030204" pitchFamily="18" charset="0"/>
                      </a:rPr>
                      <m:t>𝑥</m:t>
                    </m:r>
                  </m:oMath>
                </a14:m>
                <a:r>
                  <a:rPr lang="zh-CN" altLang="en-US" sz="2400" dirty="0">
                    <a:sym typeface="Symbol" panose="05050102010706020507" pitchFamily="18" charset="2"/>
                  </a:rPr>
                  <a:t>替换为</a:t>
                </a:r>
                <a14:m>
                  <m:oMath xmlns:m="http://schemas.openxmlformats.org/officeDocument/2006/math">
                    <m:r>
                      <a:rPr lang="en-US" altLang="en-US" sz="2400" i="1" dirty="0">
                        <a:latin typeface="Cambria Math" panose="02040503050406030204" pitchFamily="18" charset="0"/>
                        <a:ea typeface="Cambria Math" panose="02040503050406030204" pitchFamily="18" charset="0"/>
                        <a:sym typeface="Symbol" panose="05050102010706020507" pitchFamily="18" charset="2"/>
                      </a:rPr>
                      <m:t>𝛷</m:t>
                    </m:r>
                    <m:r>
                      <a:rPr lang="en-US" altLang="zh-CN" sz="2400" b="0" i="1" smtClean="0">
                        <a:latin typeface="Cambria Math" panose="02040503050406030204" pitchFamily="18" charset="0"/>
                        <a:sym typeface="Symbol" panose="05050102010706020507" pitchFamily="18" charset="2"/>
                      </a:rPr>
                      <m:t>(</m:t>
                    </m:r>
                    <m:r>
                      <a:rPr lang="en-US" altLang="zh-CN" sz="2400" b="1" i="1" smtClean="0">
                        <a:latin typeface="Cambria Math" panose="02040503050406030204" pitchFamily="18" charset="0"/>
                        <a:sym typeface="Symbol" panose="05050102010706020507" pitchFamily="18" charset="2"/>
                      </a:rPr>
                      <m:t>𝒙</m:t>
                    </m:r>
                    <m:r>
                      <a:rPr lang="en-US" altLang="zh-CN" sz="2400" b="0" i="1" smtClean="0">
                        <a:latin typeface="Cambria Math" panose="02040503050406030204" pitchFamily="18" charset="0"/>
                        <a:sym typeface="Symbol" panose="05050102010706020507" pitchFamily="18" charset="2"/>
                      </a:rPr>
                      <m:t>)</m:t>
                    </m:r>
                    <m:r>
                      <a:rPr lang="zh-CN" altLang="en-US" sz="2400" i="1">
                        <a:latin typeface="Cambria Math" panose="02040503050406030204" pitchFamily="18" charset="0"/>
                        <a:sym typeface="Symbol" panose="05050102010706020507" pitchFamily="18" charset="2"/>
                      </a:rPr>
                      <m:t>。</m:t>
                    </m:r>
                  </m:oMath>
                </a14:m>
                <a:endParaRPr lang="en-US" altLang="en-US" sz="2400" dirty="0">
                  <a:sym typeface="Symbol" panose="05050102010706020507" pitchFamily="18" charset="2"/>
                </a:endParaRPr>
              </a:p>
            </p:txBody>
          </p:sp>
        </mc:Choice>
        <mc:Fallback xmlns="">
          <p:sp>
            <p:nvSpPr>
              <p:cNvPr id="22530" name="Rectangle 3"/>
              <p:cNvSpPr>
                <a:spLocks noGrp="1" noRot="1" noChangeAspect="1" noMove="1" noResize="1" noEditPoints="1" noAdjustHandles="1" noChangeArrowheads="1" noChangeShapeType="1" noTextEdit="1"/>
              </p:cNvSpPr>
              <p:nvPr>
                <p:ph type="body" idx="1"/>
              </p:nvPr>
            </p:nvSpPr>
            <p:spPr>
              <a:xfrm>
                <a:off x="457200" y="992187"/>
                <a:ext cx="8229600" cy="4525963"/>
              </a:xfrm>
              <a:blipFill>
                <a:blip r:embed="rId2"/>
                <a:stretch>
                  <a:fillRect l="-963" t="-1078"/>
                </a:stretch>
              </a:blipFill>
            </p:spPr>
            <p:txBody>
              <a:bodyPr/>
              <a:lstStyle/>
              <a:p>
                <a:r>
                  <a:rPr lang="zh-CN" altLang="en-US">
                    <a:noFill/>
                  </a:rPr>
                  <a:t> </a:t>
                </a:r>
              </a:p>
            </p:txBody>
          </p:sp>
        </mc:Fallback>
      </mc:AlternateContent>
      <p:pic>
        <p:nvPicPr>
          <p:cNvPr id="22531" name="Picture 6"/>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l="3448" r="6897"/>
          <a:stretch>
            <a:fillRect/>
          </a:stretch>
        </p:blipFill>
        <p:spPr>
          <a:xfrm>
            <a:off x="1000472" y="3548063"/>
            <a:ext cx="4191000" cy="933450"/>
          </a:xfrm>
          <a:noFill/>
        </p:spPr>
      </p:pic>
      <p:pic>
        <p:nvPicPr>
          <p:cNvPr id="22533" name="Picture 8"/>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l="7018" b="11021"/>
          <a:stretch>
            <a:fillRect/>
          </a:stretch>
        </p:blipFill>
        <p:spPr>
          <a:xfrm>
            <a:off x="1000472" y="4314705"/>
            <a:ext cx="4114800" cy="1254125"/>
          </a:xfrm>
          <a:noFill/>
        </p:spPr>
      </p:pic>
      <p:pic>
        <p:nvPicPr>
          <p:cNvPr id="22534" name="Picture 10"/>
          <p:cNvPicPr>
            <a:picLocks noChangeAspect="1" noChangeArrowheads="1"/>
          </p:cNvPicPr>
          <p:nvPr/>
        </p:nvPicPr>
        <p:blipFill>
          <a:blip r:embed="rId5">
            <a:extLst>
              <a:ext uri="{28A0092B-C50C-407E-A947-70E740481C1C}">
                <a14:useLocalDpi xmlns:a14="http://schemas.microsoft.com/office/drawing/2010/main" val="0"/>
              </a:ext>
            </a:extLst>
          </a:blip>
          <a:srcRect l="2802" r="3355"/>
          <a:stretch>
            <a:fillRect/>
          </a:stretch>
        </p:blipFill>
        <p:spPr bwMode="auto">
          <a:xfrm>
            <a:off x="1000472" y="5568830"/>
            <a:ext cx="60198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 name="标题 1">
            <a:extLst>
              <a:ext uri="{FF2B5EF4-FFF2-40B4-BE49-F238E27FC236}">
                <a16:creationId xmlns:a16="http://schemas.microsoft.com/office/drawing/2014/main" id="{C2983523-A5D9-49C3-AF07-07B96A7DDA74}"/>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基于非线性</a:t>
            </a:r>
            <a:r>
              <a:rPr lang="en-US" altLang="zh-CN" sz="3600" dirty="0">
                <a:solidFill>
                  <a:schemeClr val="bg1"/>
                </a:solidFill>
                <a:latin typeface="微软雅黑" panose="020B0503020204020204" pitchFamily="34" charset="-122"/>
                <a:ea typeface="微软雅黑" panose="020B0503020204020204" pitchFamily="34" charset="-122"/>
              </a:rPr>
              <a:t>SVM</a:t>
            </a:r>
            <a:r>
              <a:rPr lang="zh-CN" altLang="en-US" sz="3600" dirty="0">
                <a:solidFill>
                  <a:schemeClr val="bg1"/>
                </a:solidFill>
                <a:latin typeface="微软雅黑" panose="020B0503020204020204" pitchFamily="34" charset="-122"/>
                <a:ea typeface="微软雅黑" panose="020B0503020204020204" pitchFamily="34" charset="-122"/>
              </a:rPr>
              <a:t>进行学习</a:t>
            </a:r>
          </a:p>
        </p:txBody>
      </p:sp>
      <p:sp>
        <p:nvSpPr>
          <p:cNvPr id="7" name="Rectangle 2">
            <a:extLst>
              <a:ext uri="{FF2B5EF4-FFF2-40B4-BE49-F238E27FC236}">
                <a16:creationId xmlns:a16="http://schemas.microsoft.com/office/drawing/2014/main" id="{035A9896-3D23-4CEE-A8B8-FE48A0A7277A}"/>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9" name="灯片编号占位符 2">
            <a:extLst>
              <a:ext uri="{FF2B5EF4-FFF2-40B4-BE49-F238E27FC236}">
                <a16:creationId xmlns:a16="http://schemas.microsoft.com/office/drawing/2014/main" id="{650CF151-CFC0-4E12-9343-F34B95F24A50}"/>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21</a:t>
            </a:fld>
            <a:endParaRPr lang="es-ES" altLang="zh-CN">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4" name="Rectangle 3"/>
              <p:cNvSpPr>
                <a:spLocks noGrp="1" noChangeArrowheads="1"/>
              </p:cNvSpPr>
              <p:nvPr>
                <p:ph type="body" idx="1"/>
              </p:nvPr>
            </p:nvSpPr>
            <p:spPr>
              <a:xfrm>
                <a:off x="457200" y="1268760"/>
                <a:ext cx="8229600" cy="4525963"/>
              </a:xfrm>
            </p:spPr>
            <p:txBody>
              <a:bodyPr/>
              <a:lstStyle/>
              <a:p>
                <a:pPr>
                  <a:lnSpc>
                    <a:spcPct val="150000"/>
                  </a:lnSpc>
                </a:pPr>
                <a:r>
                  <a:rPr lang="zh-CN" altLang="en-US" dirty="0"/>
                  <a:t>问题</a:t>
                </a:r>
                <a:r>
                  <a:rPr lang="en-US" altLang="en-US" dirty="0"/>
                  <a:t>:</a:t>
                </a:r>
              </a:p>
              <a:p>
                <a:pPr lvl="1">
                  <a:lnSpc>
                    <a:spcPct val="150000"/>
                  </a:lnSpc>
                </a:pPr>
                <a:r>
                  <a:rPr lang="zh-CN" altLang="en-US" dirty="0"/>
                  <a:t>什么样的映射函数</a:t>
                </a:r>
                <a:r>
                  <a:rPr lang="en-US" altLang="zh-CN" dirty="0"/>
                  <a:t>(</a:t>
                </a:r>
                <a:r>
                  <a:rPr lang="en-US" altLang="en-US" dirty="0"/>
                  <a:t>mapping function)</a:t>
                </a:r>
                <a14:m>
                  <m:oMath xmlns:m="http://schemas.openxmlformats.org/officeDocument/2006/math">
                    <m:r>
                      <a:rPr lang="en-US" altLang="en-US" i="1" dirty="0">
                        <a:latin typeface="Cambria Math" panose="02040503050406030204" pitchFamily="18" charset="0"/>
                        <a:ea typeface="Cambria Math" panose="02040503050406030204" pitchFamily="18" charset="0"/>
                        <a:sym typeface="Symbol" panose="05050102010706020507" pitchFamily="18" charset="2"/>
                      </a:rPr>
                      <m:t>𝛷</m:t>
                    </m:r>
                  </m:oMath>
                </a14:m>
                <a:r>
                  <a:rPr lang="zh-CN" altLang="en-US" dirty="0">
                    <a:sym typeface="Symbol" panose="05050102010706020507" pitchFamily="18" charset="2"/>
                  </a:rPr>
                  <a:t>可以被使用</a:t>
                </a:r>
                <a:r>
                  <a:rPr lang="en-US" altLang="en-US" dirty="0">
                    <a:sym typeface="Symbol" panose="05050102010706020507" pitchFamily="18" charset="2"/>
                  </a:rPr>
                  <a:t>?</a:t>
                </a:r>
              </a:p>
              <a:p>
                <a:pPr lvl="1">
                  <a:lnSpc>
                    <a:spcPct val="150000"/>
                  </a:lnSpc>
                </a:pPr>
                <a:r>
                  <a:rPr lang="zh-CN" altLang="en-US" dirty="0">
                    <a:sym typeface="Symbol" panose="05050102010706020507" pitchFamily="18" charset="2"/>
                  </a:rPr>
                  <a:t>如何在高维空间中进行计算</a:t>
                </a:r>
                <a:r>
                  <a:rPr lang="en-US" altLang="en-US" dirty="0">
                    <a:sym typeface="Symbol" panose="05050102010706020507" pitchFamily="18" charset="2"/>
                  </a:rPr>
                  <a:t>?</a:t>
                </a:r>
              </a:p>
              <a:p>
                <a:pPr lvl="2">
                  <a:lnSpc>
                    <a:spcPct val="150000"/>
                  </a:lnSpc>
                </a:pPr>
                <a:r>
                  <a:rPr lang="zh-CN" altLang="en-US" dirty="0">
                    <a:sym typeface="Symbol" panose="05050102010706020507" pitchFamily="18" charset="2"/>
                  </a:rPr>
                  <a:t>大多数计算都涉及点积 </a:t>
                </a:r>
                <a14:m>
                  <m:oMath xmlns:m="http://schemas.openxmlformats.org/officeDocument/2006/math">
                    <m:r>
                      <a:rPr lang="en-US" altLang="en-US" b="0" i="1" dirty="0" smtClean="0">
                        <a:latin typeface="Cambria Math" panose="02040503050406030204" pitchFamily="18" charset="0"/>
                        <a:ea typeface="Cambria Math" panose="02040503050406030204" pitchFamily="18" charset="0"/>
                        <a:sym typeface="Symbol" panose="05050102010706020507" pitchFamily="18" charset="2"/>
                      </a:rPr>
                      <m:t>𝛷</m:t>
                    </m:r>
                    <m:r>
                      <a:rPr lang="en-US" altLang="en-US" b="0" i="1" dirty="0">
                        <a:latin typeface="Cambria Math" panose="02040503050406030204" pitchFamily="18" charset="0"/>
                        <a:sym typeface="Symbol" panose="05050102010706020507" pitchFamily="18" charset="2"/>
                      </a:rPr>
                      <m:t>(</m:t>
                    </m:r>
                    <m:sSub>
                      <m:sSubPr>
                        <m:ctrlPr>
                          <a:rPr lang="en-US" altLang="en-US" b="0" i="1" dirty="0" smtClean="0">
                            <a:latin typeface="Cambria Math" panose="02040503050406030204" pitchFamily="18" charset="0"/>
                            <a:ea typeface="Cambria Math" panose="02040503050406030204" pitchFamily="18" charset="0"/>
                            <a:sym typeface="Symbol" panose="05050102010706020507" pitchFamily="18" charset="2"/>
                          </a:rPr>
                        </m:ctrlPr>
                      </m:sSubPr>
                      <m:e>
                        <m:r>
                          <a:rPr lang="en-US" altLang="en-US" b="0" i="1" dirty="0">
                            <a:latin typeface="Cambria Math" panose="02040503050406030204" pitchFamily="18" charset="0"/>
                            <a:sym typeface="Symbol" panose="05050102010706020507" pitchFamily="18" charset="2"/>
                          </a:rPr>
                          <m:t>𝑥</m:t>
                        </m:r>
                      </m:e>
                      <m:sub>
                        <m:r>
                          <a:rPr lang="en-US" altLang="en-US" b="0" i="1" dirty="0">
                            <a:latin typeface="Cambria Math" panose="02040503050406030204" pitchFamily="18" charset="0"/>
                            <a:sym typeface="Symbol" panose="05050102010706020507" pitchFamily="18" charset="2"/>
                          </a:rPr>
                          <m:t>𝑖</m:t>
                        </m:r>
                      </m:sub>
                    </m:sSub>
                    <m:r>
                      <a:rPr lang="en-US" altLang="en-US" b="0"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ea typeface="Cambria Math" panose="02040503050406030204" pitchFamily="18" charset="0"/>
                        <a:sym typeface="Symbol" panose="05050102010706020507" pitchFamily="18" charset="2"/>
                      </a:rPr>
                      <m:t>𝛷</m:t>
                    </m:r>
                    <m:r>
                      <a:rPr lang="en-US" altLang="en-US" b="0" i="1" dirty="0">
                        <a:latin typeface="Cambria Math" panose="02040503050406030204" pitchFamily="18" charset="0"/>
                        <a:sym typeface="Symbol" panose="05050102010706020507" pitchFamily="18" charset="2"/>
                      </a:rPr>
                      <m:t>(</m:t>
                    </m:r>
                    <m:r>
                      <a:rPr lang="en-US" altLang="en-US" b="0" i="1" dirty="0" err="1">
                        <a:latin typeface="Cambria Math" panose="02040503050406030204" pitchFamily="18" charset="0"/>
                        <a:sym typeface="Symbol" panose="05050102010706020507" pitchFamily="18" charset="2"/>
                      </a:rPr>
                      <m:t>𝑥</m:t>
                    </m:r>
                    <m:r>
                      <a:rPr lang="en-US" altLang="en-US" b="0" i="1" baseline="-25000" dirty="0" err="1">
                        <a:latin typeface="Cambria Math" panose="02040503050406030204" pitchFamily="18" charset="0"/>
                        <a:sym typeface="Symbol" panose="05050102010706020507" pitchFamily="18" charset="2"/>
                      </a:rPr>
                      <m:t>𝑗</m:t>
                    </m:r>
                    <m:r>
                      <a:rPr lang="en-US" altLang="en-US" b="0" i="1" dirty="0">
                        <a:latin typeface="Cambria Math" panose="02040503050406030204" pitchFamily="18" charset="0"/>
                        <a:sym typeface="Symbol" panose="05050102010706020507" pitchFamily="18" charset="2"/>
                      </a:rPr>
                      <m:t>) </m:t>
                    </m:r>
                  </m:oMath>
                </a14:m>
                <a:endParaRPr lang="en-US" altLang="en-US" i="1" dirty="0">
                  <a:sym typeface="Symbol" panose="05050102010706020507" pitchFamily="18" charset="2"/>
                </a:endParaRPr>
              </a:p>
              <a:p>
                <a:pPr lvl="2">
                  <a:lnSpc>
                    <a:spcPct val="150000"/>
                  </a:lnSpc>
                </a:pPr>
                <a:r>
                  <a:rPr lang="zh-CN" altLang="en-US" b="0" i="0" dirty="0">
                    <a:solidFill>
                      <a:srgbClr val="2E3033"/>
                    </a:solidFill>
                    <a:effectLst/>
                    <a:latin typeface="Arial" panose="020B0604020202020204" pitchFamily="34" charset="0"/>
                  </a:rPr>
                  <a:t>维数灾难 </a:t>
                </a:r>
                <a:r>
                  <a:rPr lang="en-US" altLang="en-US" dirty="0">
                    <a:sym typeface="Symbol" panose="05050102010706020507" pitchFamily="18" charset="2"/>
                  </a:rPr>
                  <a:t>Curse of dimensionality?</a:t>
                </a:r>
              </a:p>
            </p:txBody>
          </p:sp>
        </mc:Choice>
        <mc:Fallback xmlns="">
          <p:sp>
            <p:nvSpPr>
              <p:cNvPr id="23554" name="Rectangle 3"/>
              <p:cNvSpPr>
                <a:spLocks noGrp="1" noRot="1" noChangeAspect="1" noMove="1" noResize="1" noEditPoints="1" noAdjustHandles="1" noChangeArrowheads="1" noChangeShapeType="1" noTextEdit="1"/>
              </p:cNvSpPr>
              <p:nvPr>
                <p:ph type="body" idx="1"/>
              </p:nvPr>
            </p:nvSpPr>
            <p:spPr>
              <a:xfrm>
                <a:off x="457200" y="1268760"/>
                <a:ext cx="8229600" cy="4525963"/>
              </a:xfrm>
              <a:blipFill>
                <a:blip r:embed="rId3"/>
                <a:stretch>
                  <a:fillRect l="-1704"/>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BE3FAE96-F8D8-478A-B0B7-AF0ADAD3BBBB}"/>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基于非线性</a:t>
            </a:r>
            <a:r>
              <a:rPr lang="en-US" altLang="zh-CN" sz="3600" dirty="0">
                <a:solidFill>
                  <a:schemeClr val="bg1"/>
                </a:solidFill>
                <a:latin typeface="微软雅黑" panose="020B0503020204020204" pitchFamily="34" charset="-122"/>
                <a:ea typeface="微软雅黑" panose="020B0503020204020204" pitchFamily="34" charset="-122"/>
              </a:rPr>
              <a:t>SVM</a:t>
            </a:r>
            <a:r>
              <a:rPr lang="zh-CN" altLang="en-US" sz="3600" dirty="0">
                <a:solidFill>
                  <a:schemeClr val="bg1"/>
                </a:solidFill>
                <a:latin typeface="微软雅黑" panose="020B0503020204020204" pitchFamily="34" charset="-122"/>
                <a:ea typeface="微软雅黑" panose="020B0503020204020204" pitchFamily="34" charset="-122"/>
              </a:rPr>
              <a:t>进行学习</a:t>
            </a:r>
          </a:p>
        </p:txBody>
      </p:sp>
      <p:sp>
        <p:nvSpPr>
          <p:cNvPr id="5" name="Rectangle 2">
            <a:extLst>
              <a:ext uri="{FF2B5EF4-FFF2-40B4-BE49-F238E27FC236}">
                <a16:creationId xmlns:a16="http://schemas.microsoft.com/office/drawing/2014/main" id="{D25B5362-19A6-4B80-ACAD-5256AA3A291A}"/>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6" name="灯片编号占位符 2">
            <a:extLst>
              <a:ext uri="{FF2B5EF4-FFF2-40B4-BE49-F238E27FC236}">
                <a16:creationId xmlns:a16="http://schemas.microsoft.com/office/drawing/2014/main" id="{5C608C8D-3C4D-4CFA-83C7-63ACC27C8B37}"/>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22</a:t>
            </a:fld>
            <a:endParaRPr lang="es-ES" altLang="zh-CN">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578" name="Rectangle 3"/>
              <p:cNvSpPr>
                <a:spLocks noGrp="1" noChangeArrowheads="1"/>
              </p:cNvSpPr>
              <p:nvPr>
                <p:ph type="body" idx="1"/>
              </p:nvPr>
            </p:nvSpPr>
            <p:spPr>
              <a:xfrm>
                <a:off x="457200" y="980728"/>
                <a:ext cx="8229600" cy="4525963"/>
              </a:xfrm>
            </p:spPr>
            <p:txBody>
              <a:bodyPr/>
              <a:lstStyle/>
              <a:p>
                <a:pPr>
                  <a:lnSpc>
                    <a:spcPct val="150000"/>
                  </a:lnSpc>
                </a:pPr>
                <a:r>
                  <a:rPr lang="zh-CN" altLang="en-US" dirty="0"/>
                  <a:t>核函数技巧 </a:t>
                </a:r>
                <a:r>
                  <a:rPr lang="en-US" altLang="en-US" dirty="0"/>
                  <a:t>Kernel Trick:</a:t>
                </a:r>
              </a:p>
              <a:p>
                <a:pPr lvl="1">
                  <a:lnSpc>
                    <a:spcPct val="150000"/>
                  </a:lnSpc>
                  <a:spcAft>
                    <a:spcPts val="1000"/>
                  </a:spcAft>
                </a:pPr>
                <a14:m>
                  <m:oMath xmlns:m="http://schemas.openxmlformats.org/officeDocument/2006/math">
                    <m:r>
                      <m:rPr>
                        <m:sty m:val="p"/>
                      </m:rPr>
                      <a:rPr lang="en-US" altLang="en-US" b="0" i="0" dirty="0" smtClean="0">
                        <a:latin typeface="Cambria Math" panose="02040503050406030204" pitchFamily="18" charset="0"/>
                        <a:ea typeface="Cambria Math" panose="02040503050406030204" pitchFamily="18" charset="0"/>
                        <a:sym typeface="Symbol" panose="05050102010706020507" pitchFamily="18" charset="2"/>
                      </a:rPr>
                      <m:t>Φ</m:t>
                    </m:r>
                    <m:r>
                      <a:rPr lang="en-US" altLang="en-US" b="0" i="1" dirty="0" smtClean="0">
                        <a:latin typeface="Cambria Math" panose="02040503050406030204" pitchFamily="18" charset="0"/>
                        <a:sym typeface="Symbol" panose="05050102010706020507" pitchFamily="18" charset="2"/>
                      </a:rPr>
                      <m:t>(</m:t>
                    </m:r>
                    <m:r>
                      <a:rPr lang="en-US" altLang="en-US" b="0" i="1" dirty="0" smtClean="0">
                        <a:latin typeface="Cambria Math" panose="02040503050406030204" pitchFamily="18" charset="0"/>
                        <a:sym typeface="Symbol" panose="05050102010706020507" pitchFamily="18" charset="2"/>
                      </a:rPr>
                      <m:t>𝑥𝑖</m:t>
                    </m:r>
                    <m:r>
                      <a:rPr lang="en-US" altLang="en-US" b="0" i="1" dirty="0" smtClean="0">
                        <a:latin typeface="Cambria Math" panose="02040503050406030204" pitchFamily="18" charset="0"/>
                        <a:sym typeface="Symbol" panose="05050102010706020507" pitchFamily="18" charset="2"/>
                      </a:rPr>
                      <m:t>)</m:t>
                    </m:r>
                    <m:r>
                      <m:rPr>
                        <m:sty m:val="p"/>
                      </m:rPr>
                      <a:rPr lang="en-US" altLang="en-US" i="0" dirty="0" smtClean="0">
                        <a:latin typeface="Cambria Math" panose="02040503050406030204" pitchFamily="18" charset="0"/>
                        <a:ea typeface="Cambria Math" panose="02040503050406030204" pitchFamily="18" charset="0"/>
                        <a:sym typeface="Symbol" panose="05050102010706020507" pitchFamily="18" charset="2"/>
                      </a:rPr>
                      <m:t>Φ</m:t>
                    </m:r>
                    <m:r>
                      <a:rPr lang="en-US" altLang="en-US" b="0" i="1" dirty="0" smtClean="0">
                        <a:latin typeface="Cambria Math" panose="02040503050406030204" pitchFamily="18" charset="0"/>
                        <a:sym typeface="Symbol" panose="05050102010706020507" pitchFamily="18" charset="2"/>
                      </a:rPr>
                      <m:t>(</m:t>
                    </m:r>
                    <m:r>
                      <a:rPr lang="en-US" altLang="en-US" b="0" i="1" dirty="0" smtClean="0">
                        <a:latin typeface="Cambria Math" panose="02040503050406030204" pitchFamily="18" charset="0"/>
                        <a:sym typeface="Symbol" panose="05050102010706020507" pitchFamily="18" charset="2"/>
                      </a:rPr>
                      <m:t>𝑥𝑗</m:t>
                    </m:r>
                    <m:r>
                      <a:rPr lang="en-US" altLang="en-US" b="0" i="1" dirty="0" smtClean="0">
                        <a:latin typeface="Cambria Math" panose="02040503050406030204" pitchFamily="18" charset="0"/>
                        <a:sym typeface="Symbol" panose="05050102010706020507" pitchFamily="18" charset="2"/>
                      </a:rPr>
                      <m:t>) = </m:t>
                    </m:r>
                    <m:r>
                      <a:rPr lang="en-US" altLang="en-US" i="1" dirty="0">
                        <a:latin typeface="Cambria Math" panose="02040503050406030204" pitchFamily="18" charset="0"/>
                      </a:rPr>
                      <m:t>𝐾</m:t>
                    </m:r>
                    <m:r>
                      <a:rPr lang="en-US" altLang="en-US" i="1" dirty="0">
                        <a:latin typeface="Cambria Math" panose="02040503050406030204" pitchFamily="18" charset="0"/>
                      </a:rPr>
                      <m:t>(</m:t>
                    </m:r>
                    <m:r>
                      <a:rPr lang="en-US" altLang="en-US" i="1" dirty="0">
                        <a:latin typeface="Cambria Math" panose="02040503050406030204" pitchFamily="18" charset="0"/>
                        <a:sym typeface="Symbol" panose="05050102010706020507" pitchFamily="18" charset="2"/>
                      </a:rPr>
                      <m:t>𝑥</m:t>
                    </m:r>
                    <m:r>
                      <a:rPr lang="en-US" altLang="en-US" i="1" baseline="-25000" dirty="0">
                        <a:latin typeface="Cambria Math" panose="02040503050406030204" pitchFamily="18" charset="0"/>
                        <a:sym typeface="Symbol" panose="05050102010706020507" pitchFamily="18" charset="2"/>
                      </a:rPr>
                      <m:t>𝑖</m:t>
                    </m:r>
                    <m:r>
                      <a:rPr lang="en-US" altLang="en-US" i="1" dirty="0">
                        <a:latin typeface="Cambria Math" panose="02040503050406030204" pitchFamily="18" charset="0"/>
                      </a:rPr>
                      <m:t>, </m:t>
                    </m:r>
                    <m:r>
                      <a:rPr lang="en-US" altLang="en-US" i="1" dirty="0" err="1">
                        <a:latin typeface="Cambria Math" panose="02040503050406030204" pitchFamily="18" charset="0"/>
                        <a:sym typeface="Symbol" panose="05050102010706020507" pitchFamily="18" charset="2"/>
                      </a:rPr>
                      <m:t>𝑥</m:t>
                    </m:r>
                    <m:r>
                      <a:rPr lang="en-US" altLang="en-US" i="1" baseline="-25000" dirty="0" err="1">
                        <a:latin typeface="Cambria Math" panose="02040503050406030204" pitchFamily="18" charset="0"/>
                        <a:sym typeface="Symbol" panose="05050102010706020507" pitchFamily="18" charset="2"/>
                      </a:rPr>
                      <m:t>𝑗</m:t>
                    </m:r>
                    <m:r>
                      <a:rPr lang="en-US" altLang="en-US" i="1" dirty="0">
                        <a:latin typeface="Cambria Math" panose="02040503050406030204" pitchFamily="18" charset="0"/>
                      </a:rPr>
                      <m:t>) </m:t>
                    </m:r>
                  </m:oMath>
                </a14:m>
                <a:endParaRPr lang="en-US" altLang="en-US" dirty="0">
                  <a:sym typeface="Symbol" panose="05050102010706020507" pitchFamily="18" charset="2"/>
                </a:endParaRPr>
              </a:p>
              <a:p>
                <a:pPr lvl="1">
                  <a:lnSpc>
                    <a:spcPct val="150000"/>
                  </a:lnSpc>
                  <a:spcAft>
                    <a:spcPts val="1000"/>
                  </a:spcAft>
                </a:pPr>
                <a14:m>
                  <m:oMath xmlns:m="http://schemas.openxmlformats.org/officeDocument/2006/math">
                    <m:r>
                      <a:rPr lang="en-US" altLang="en-US" i="1" dirty="0" smtClean="0">
                        <a:latin typeface="Cambria Math" panose="02040503050406030204" pitchFamily="18" charset="0"/>
                      </a:rPr>
                      <m:t>𝐾</m:t>
                    </m:r>
                    <m:r>
                      <a:rPr lang="en-US" altLang="en-US" i="1" dirty="0" smtClean="0">
                        <a:latin typeface="Cambria Math" panose="02040503050406030204" pitchFamily="18" charset="0"/>
                      </a:rPr>
                      <m:t>(</m:t>
                    </m:r>
                    <m:r>
                      <a:rPr lang="en-US" altLang="en-US" i="1" dirty="0">
                        <a:latin typeface="Cambria Math" panose="02040503050406030204" pitchFamily="18" charset="0"/>
                        <a:sym typeface="Symbol" panose="05050102010706020507" pitchFamily="18" charset="2"/>
                      </a:rPr>
                      <m:t>𝑥</m:t>
                    </m:r>
                    <m:r>
                      <a:rPr lang="en-US" altLang="en-US" i="1" baseline="-25000" dirty="0">
                        <a:latin typeface="Cambria Math" panose="02040503050406030204" pitchFamily="18" charset="0"/>
                        <a:sym typeface="Symbol" panose="05050102010706020507" pitchFamily="18" charset="2"/>
                      </a:rPr>
                      <m:t>𝑖</m:t>
                    </m:r>
                    <m:r>
                      <a:rPr lang="en-US" altLang="en-US" i="1" dirty="0">
                        <a:latin typeface="Cambria Math" panose="02040503050406030204" pitchFamily="18" charset="0"/>
                      </a:rPr>
                      <m:t>, </m:t>
                    </m:r>
                    <m:r>
                      <a:rPr lang="en-US" altLang="en-US" i="1" dirty="0" err="1">
                        <a:latin typeface="Cambria Math" panose="02040503050406030204" pitchFamily="18" charset="0"/>
                        <a:sym typeface="Symbol" panose="05050102010706020507" pitchFamily="18" charset="2"/>
                      </a:rPr>
                      <m:t>𝑥</m:t>
                    </m:r>
                    <m:r>
                      <a:rPr lang="en-US" altLang="en-US" i="1" baseline="-25000" dirty="0" err="1">
                        <a:latin typeface="Cambria Math" panose="02040503050406030204" pitchFamily="18" charset="0"/>
                        <a:sym typeface="Symbol" panose="05050102010706020507" pitchFamily="18" charset="2"/>
                      </a:rPr>
                      <m:t>𝑗</m:t>
                    </m:r>
                    <m:r>
                      <a:rPr lang="en-US" altLang="en-US" i="1" dirty="0">
                        <a:latin typeface="Cambria Math" panose="02040503050406030204" pitchFamily="18" charset="0"/>
                      </a:rPr>
                      <m:t>) </m:t>
                    </m:r>
                  </m:oMath>
                </a14:m>
                <a:r>
                  <a:rPr lang="zh-CN" altLang="en-US" dirty="0"/>
                  <a:t>是一个核函数 </a:t>
                </a:r>
                <a:r>
                  <a:rPr lang="en-US" altLang="en-US" dirty="0"/>
                  <a:t>(</a:t>
                </a:r>
                <a:r>
                  <a:rPr lang="zh-CN" altLang="en-US" b="0" i="0" dirty="0">
                    <a:solidFill>
                      <a:srgbClr val="2E3033"/>
                    </a:solidFill>
                    <a:effectLst/>
                    <a:latin typeface="Arial" panose="020B0604020202020204" pitchFamily="34" charset="0"/>
                  </a:rPr>
                  <a:t>用原始空间中的坐标表示</a:t>
                </a:r>
                <a:r>
                  <a:rPr lang="en-US" altLang="en-US" dirty="0"/>
                  <a:t>)</a:t>
                </a:r>
              </a:p>
              <a:p>
                <a:pPr lvl="2">
                  <a:lnSpc>
                    <a:spcPct val="150000"/>
                  </a:lnSpc>
                  <a:spcAft>
                    <a:spcPts val="1000"/>
                  </a:spcAft>
                </a:pPr>
                <a:r>
                  <a:rPr lang="en-US" altLang="en-US" dirty="0"/>
                  <a:t> </a:t>
                </a:r>
                <a:r>
                  <a:rPr lang="zh-CN" altLang="en-US" dirty="0"/>
                  <a:t>例如</a:t>
                </a:r>
                <a:r>
                  <a:rPr lang="en-US" altLang="en-US" dirty="0"/>
                  <a:t>:</a:t>
                </a:r>
              </a:p>
            </p:txBody>
          </p:sp>
        </mc:Choice>
        <mc:Fallback xmlns="">
          <p:sp>
            <p:nvSpPr>
              <p:cNvPr id="24578" name="Rectangle 3"/>
              <p:cNvSpPr>
                <a:spLocks noGrp="1" noRot="1" noChangeAspect="1" noMove="1" noResize="1" noEditPoints="1" noAdjustHandles="1" noChangeArrowheads="1" noChangeShapeType="1" noTextEdit="1"/>
              </p:cNvSpPr>
              <p:nvPr>
                <p:ph type="body" idx="1"/>
              </p:nvPr>
            </p:nvSpPr>
            <p:spPr>
              <a:xfrm>
                <a:off x="457200" y="980728"/>
                <a:ext cx="8229600" cy="4525963"/>
              </a:xfrm>
              <a:blipFill>
                <a:blip r:embed="rId2"/>
                <a:stretch>
                  <a:fillRect l="-1704" r="-222"/>
                </a:stretch>
              </a:blipFill>
            </p:spPr>
            <p:txBody>
              <a:bodyPr/>
              <a:lstStyle/>
              <a:p>
                <a:r>
                  <a:rPr lang="zh-CN" altLang="en-US">
                    <a:noFill/>
                  </a:rPr>
                  <a:t> </a:t>
                </a:r>
              </a:p>
            </p:txBody>
          </p:sp>
        </mc:Fallback>
      </mc:AlternateContent>
      <p:pic>
        <p:nvPicPr>
          <p:cNvPr id="24579" name="Picture 4"/>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2801455" y="4293096"/>
            <a:ext cx="4038600" cy="1657350"/>
          </a:xfrm>
          <a:noFill/>
        </p:spPr>
      </p:pic>
      <p:sp>
        <p:nvSpPr>
          <p:cNvPr id="5" name="标题 1">
            <a:extLst>
              <a:ext uri="{FF2B5EF4-FFF2-40B4-BE49-F238E27FC236}">
                <a16:creationId xmlns:a16="http://schemas.microsoft.com/office/drawing/2014/main" id="{25838F70-6D95-418A-BF95-8604249D24A8}"/>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基于非线性</a:t>
            </a:r>
            <a:r>
              <a:rPr lang="en-US" altLang="zh-CN" sz="3600" dirty="0">
                <a:solidFill>
                  <a:schemeClr val="bg1"/>
                </a:solidFill>
                <a:latin typeface="微软雅黑" panose="020B0503020204020204" pitchFamily="34" charset="-122"/>
                <a:ea typeface="微软雅黑" panose="020B0503020204020204" pitchFamily="34" charset="-122"/>
              </a:rPr>
              <a:t>SVM</a:t>
            </a:r>
            <a:r>
              <a:rPr lang="zh-CN" altLang="en-US" sz="3600" dirty="0">
                <a:solidFill>
                  <a:schemeClr val="bg1"/>
                </a:solidFill>
                <a:latin typeface="微软雅黑" panose="020B0503020204020204" pitchFamily="34" charset="-122"/>
                <a:ea typeface="微软雅黑" panose="020B0503020204020204" pitchFamily="34" charset="-122"/>
              </a:rPr>
              <a:t>进行学习</a:t>
            </a:r>
          </a:p>
        </p:txBody>
      </p:sp>
      <p:sp>
        <p:nvSpPr>
          <p:cNvPr id="6" name="Rectangle 2">
            <a:extLst>
              <a:ext uri="{FF2B5EF4-FFF2-40B4-BE49-F238E27FC236}">
                <a16:creationId xmlns:a16="http://schemas.microsoft.com/office/drawing/2014/main" id="{31F022F9-BEBB-4545-A642-F608FA61D66F}"/>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7" name="灯片编号占位符 2">
            <a:extLst>
              <a:ext uri="{FF2B5EF4-FFF2-40B4-BE49-F238E27FC236}">
                <a16:creationId xmlns:a16="http://schemas.microsoft.com/office/drawing/2014/main" id="{E3A76CB7-A328-4462-9F59-95E4441A84D7}"/>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23</a:t>
            </a:fld>
            <a:endParaRPr lang="es-ES" altLang="zh-CN">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257408"/>
            <a:ext cx="5638800" cy="4227513"/>
          </a:xfrm>
          <a:noFill/>
        </p:spPr>
      </p:pic>
      <p:sp>
        <p:nvSpPr>
          <p:cNvPr id="25603" name="Text Box 12"/>
          <p:cNvSpPr txBox="1">
            <a:spLocks noChangeArrowheads="1"/>
          </p:cNvSpPr>
          <p:nvPr/>
        </p:nvSpPr>
        <p:spPr bwMode="auto">
          <a:xfrm>
            <a:off x="2663788" y="5641160"/>
            <a:ext cx="3816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anose="05010101010101010101"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zh-CN" altLang="en-US" sz="1800" dirty="0"/>
              <a:t>基于二次多项式核的支持向量机</a:t>
            </a:r>
            <a:endParaRPr lang="en-US" altLang="en-US" sz="1800" dirty="0"/>
          </a:p>
        </p:txBody>
      </p:sp>
      <p:sp>
        <p:nvSpPr>
          <p:cNvPr id="8" name="标题 1">
            <a:extLst>
              <a:ext uri="{FF2B5EF4-FFF2-40B4-BE49-F238E27FC236}">
                <a16:creationId xmlns:a16="http://schemas.microsoft.com/office/drawing/2014/main" id="{2F375D2E-1532-48C6-81D2-95D70DDA5C04}"/>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非线性</a:t>
            </a:r>
            <a:r>
              <a:rPr lang="en-US" altLang="zh-CN" sz="3600" dirty="0">
                <a:solidFill>
                  <a:schemeClr val="bg1"/>
                </a:solidFill>
                <a:latin typeface="微软雅黑" panose="020B0503020204020204" pitchFamily="34" charset="-122"/>
                <a:ea typeface="微软雅黑" panose="020B0503020204020204" pitchFamily="34" charset="-122"/>
              </a:rPr>
              <a:t>SVM</a:t>
            </a:r>
            <a:r>
              <a:rPr lang="zh-CN" altLang="en-US" sz="3600" dirty="0">
                <a:solidFill>
                  <a:schemeClr val="bg1"/>
                </a:solidFill>
                <a:latin typeface="微软雅黑" panose="020B0503020204020204" pitchFamily="34" charset="-122"/>
                <a:ea typeface="微软雅黑" panose="020B0503020204020204" pitchFamily="34" charset="-122"/>
              </a:rPr>
              <a:t>实例</a:t>
            </a:r>
          </a:p>
        </p:txBody>
      </p:sp>
      <p:sp>
        <p:nvSpPr>
          <p:cNvPr id="5" name="Rectangle 2">
            <a:extLst>
              <a:ext uri="{FF2B5EF4-FFF2-40B4-BE49-F238E27FC236}">
                <a16:creationId xmlns:a16="http://schemas.microsoft.com/office/drawing/2014/main" id="{8D19F5C4-73BD-4959-93FE-48178D4E336C}"/>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6" name="灯片编号占位符 2">
            <a:extLst>
              <a:ext uri="{FF2B5EF4-FFF2-40B4-BE49-F238E27FC236}">
                <a16:creationId xmlns:a16="http://schemas.microsoft.com/office/drawing/2014/main" id="{B31F2128-D190-45FF-8FF7-0CE5BBDB0FB3}"/>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24</a:t>
            </a:fld>
            <a:endParaRPr lang="es-ES" altLang="zh-CN">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626" name="Rectangle 3"/>
              <p:cNvSpPr>
                <a:spLocks noGrp="1" noChangeArrowheads="1"/>
              </p:cNvSpPr>
              <p:nvPr>
                <p:ph type="body" idx="1"/>
              </p:nvPr>
            </p:nvSpPr>
            <p:spPr>
              <a:xfrm>
                <a:off x="457200" y="908720"/>
                <a:ext cx="8651304" cy="5328592"/>
              </a:xfrm>
            </p:spPr>
            <p:txBody>
              <a:bodyPr/>
              <a:lstStyle/>
              <a:p>
                <a:pPr>
                  <a:lnSpc>
                    <a:spcPct val="150000"/>
                  </a:lnSpc>
                </a:pPr>
                <a:r>
                  <a:rPr lang="zh-CN" altLang="en-US" sz="2400" dirty="0"/>
                  <a:t>使用核函数的优点</a:t>
                </a:r>
                <a:r>
                  <a:rPr lang="en-US" altLang="en-US" sz="2400" dirty="0"/>
                  <a:t>:</a:t>
                </a:r>
              </a:p>
              <a:p>
                <a:pPr lvl="1">
                  <a:lnSpc>
                    <a:spcPct val="150000"/>
                  </a:lnSpc>
                </a:pPr>
                <a:r>
                  <a:rPr lang="zh-CN" altLang="en-US" sz="2000" dirty="0"/>
                  <a:t>不需要知道映射函数</a:t>
                </a:r>
                <a14:m>
                  <m:oMath xmlns:m="http://schemas.openxmlformats.org/officeDocument/2006/math">
                    <m:r>
                      <a:rPr lang="en-US" altLang="en-US" sz="2000" dirty="0">
                        <a:latin typeface="Cambria Math" panose="02040503050406030204" pitchFamily="18" charset="0"/>
                        <a:sym typeface="Symbol" panose="05050102010706020507" pitchFamily="18" charset="2"/>
                      </a:rPr>
                      <m:t>𝛷</m:t>
                    </m:r>
                    <m:r>
                      <a:rPr lang="zh-CN" altLang="en-US" sz="2000" dirty="0">
                        <a:latin typeface="Cambria Math" panose="02040503050406030204" pitchFamily="18" charset="0"/>
                        <a:sym typeface="Symbol" panose="05050102010706020507" pitchFamily="18" charset="2"/>
                      </a:rPr>
                      <m:t>的</m:t>
                    </m:r>
                  </m:oMath>
                </a14:m>
                <a:r>
                  <a:rPr lang="zh-CN" altLang="en-US" sz="2000" dirty="0">
                    <a:sym typeface="Symbol" panose="05050102010706020507" pitchFamily="18" charset="2"/>
                  </a:rPr>
                  <a:t>具体形式</a:t>
                </a:r>
                <a:endParaRPr lang="en-US" altLang="en-US" sz="2000" dirty="0">
                  <a:sym typeface="Symbol" panose="05050102010706020507" pitchFamily="18" charset="2"/>
                </a:endParaRPr>
              </a:p>
              <a:p>
                <a:pPr lvl="1">
                  <a:lnSpc>
                    <a:spcPct val="150000"/>
                  </a:lnSpc>
                </a:pPr>
                <a:r>
                  <a:rPr lang="zh-CN" altLang="en-US" sz="2000" dirty="0">
                    <a:sym typeface="Symbol" panose="05050102010706020507" pitchFamily="18" charset="2"/>
                  </a:rPr>
                  <a:t>在原始空间中进行点乘 </a:t>
                </a:r>
                <a14:m>
                  <m:oMath xmlns:m="http://schemas.openxmlformats.org/officeDocument/2006/math">
                    <m:r>
                      <a:rPr lang="en-US" altLang="en-US" sz="2000" b="0" i="1" dirty="0" smtClean="0">
                        <a:latin typeface="Cambria Math" panose="02040503050406030204" pitchFamily="18" charset="0"/>
                        <a:ea typeface="Cambria Math" panose="02040503050406030204" pitchFamily="18" charset="0"/>
                        <a:sym typeface="Symbol" panose="05050102010706020507" pitchFamily="18" charset="2"/>
                      </a:rPr>
                      <m:t>𝛷</m:t>
                    </m:r>
                    <m:r>
                      <a:rPr lang="en-US" altLang="en-US" sz="2000" b="0" i="1" dirty="0">
                        <a:latin typeface="Cambria Math" panose="02040503050406030204" pitchFamily="18" charset="0"/>
                        <a:sym typeface="Symbol" panose="05050102010706020507" pitchFamily="18" charset="2"/>
                      </a:rPr>
                      <m:t>(</m:t>
                    </m:r>
                    <m:sSub>
                      <m:sSubPr>
                        <m:ctrlPr>
                          <a:rPr lang="en-US" altLang="en-US" sz="2000" b="0" i="1" dirty="0" smtClean="0">
                            <a:latin typeface="Cambria Math" panose="02040503050406030204" pitchFamily="18" charset="0"/>
                            <a:ea typeface="Cambria Math" panose="02040503050406030204" pitchFamily="18" charset="0"/>
                            <a:sym typeface="Symbol" panose="05050102010706020507" pitchFamily="18" charset="2"/>
                          </a:rPr>
                        </m:ctrlPr>
                      </m:sSubPr>
                      <m:e>
                        <m:r>
                          <a:rPr lang="en-US" altLang="en-US" sz="2000" b="0" i="1" dirty="0">
                            <a:latin typeface="Cambria Math" panose="02040503050406030204" pitchFamily="18" charset="0"/>
                            <a:sym typeface="Symbol" panose="05050102010706020507" pitchFamily="18" charset="2"/>
                          </a:rPr>
                          <m:t>𝑥</m:t>
                        </m:r>
                      </m:e>
                      <m:sub>
                        <m:r>
                          <a:rPr lang="en-US" altLang="en-US" sz="2000" b="0" i="1" dirty="0">
                            <a:latin typeface="Cambria Math" panose="02040503050406030204" pitchFamily="18" charset="0"/>
                            <a:sym typeface="Symbol" panose="05050102010706020507" pitchFamily="18" charset="2"/>
                          </a:rPr>
                          <m:t>𝑖</m:t>
                        </m:r>
                      </m:sub>
                    </m:sSub>
                    <m:r>
                      <a:rPr lang="en-US" altLang="en-US" sz="2000" b="0" i="1" dirty="0">
                        <a:latin typeface="Cambria Math" panose="02040503050406030204" pitchFamily="18" charset="0"/>
                        <a:sym typeface="Symbol" panose="05050102010706020507" pitchFamily="18" charset="2"/>
                      </a:rPr>
                      <m:t>)</m:t>
                    </m:r>
                    <m:r>
                      <a:rPr lang="en-US" altLang="en-US" sz="2000" i="1" dirty="0">
                        <a:latin typeface="Cambria Math" panose="02040503050406030204" pitchFamily="18" charset="0"/>
                        <a:ea typeface="Cambria Math" panose="02040503050406030204" pitchFamily="18" charset="0"/>
                        <a:sym typeface="Symbol" panose="05050102010706020507" pitchFamily="18" charset="2"/>
                      </a:rPr>
                      <m:t>𝛷</m:t>
                    </m:r>
                    <m:r>
                      <a:rPr lang="en-US" altLang="en-US" sz="2000" b="0" i="1" dirty="0">
                        <a:latin typeface="Cambria Math" panose="02040503050406030204" pitchFamily="18" charset="0"/>
                        <a:sym typeface="Symbol" panose="05050102010706020507" pitchFamily="18" charset="2"/>
                      </a:rPr>
                      <m:t>(</m:t>
                    </m:r>
                    <m:r>
                      <a:rPr lang="en-US" altLang="en-US" sz="2000" b="0" i="1" dirty="0" err="1">
                        <a:latin typeface="Cambria Math" panose="02040503050406030204" pitchFamily="18" charset="0"/>
                        <a:sym typeface="Symbol" panose="05050102010706020507" pitchFamily="18" charset="2"/>
                      </a:rPr>
                      <m:t>𝑥</m:t>
                    </m:r>
                    <m:r>
                      <a:rPr lang="en-US" altLang="en-US" sz="2000" b="0" i="1" baseline="-25000" dirty="0" err="1">
                        <a:latin typeface="Cambria Math" panose="02040503050406030204" pitchFamily="18" charset="0"/>
                        <a:sym typeface="Symbol" panose="05050102010706020507" pitchFamily="18" charset="2"/>
                      </a:rPr>
                      <m:t>𝑗</m:t>
                    </m:r>
                    <m:r>
                      <a:rPr lang="en-US" altLang="en-US" sz="2000" b="0" i="1" dirty="0">
                        <a:latin typeface="Cambria Math" panose="02040503050406030204" pitchFamily="18" charset="0"/>
                        <a:sym typeface="Symbol" panose="05050102010706020507" pitchFamily="18" charset="2"/>
                      </a:rPr>
                      <m:t>)</m:t>
                    </m:r>
                  </m:oMath>
                </a14:m>
                <a:r>
                  <a:rPr lang="zh-CN" altLang="en-US" sz="2000" dirty="0">
                    <a:sym typeface="Symbol" panose="05050102010706020507" pitchFamily="18" charset="2"/>
                  </a:rPr>
                  <a:t>，复杂度只取决于支持向量而不是数据集的维度，避免了维度诅咒。</a:t>
                </a:r>
                <a:endParaRPr lang="en-US" altLang="en-US" sz="2000" dirty="0">
                  <a:sym typeface="Symbol" panose="05050102010706020507" pitchFamily="18" charset="2"/>
                </a:endParaRPr>
              </a:p>
              <a:p>
                <a:pPr lvl="2">
                  <a:lnSpc>
                    <a:spcPct val="150000"/>
                  </a:lnSpc>
                </a:pPr>
                <a:endParaRPr lang="en-US" altLang="en-US" sz="1800" dirty="0">
                  <a:sym typeface="Symbol" panose="05050102010706020507" pitchFamily="18" charset="2"/>
                </a:endParaRPr>
              </a:p>
              <a:p>
                <a:pPr>
                  <a:lnSpc>
                    <a:spcPct val="150000"/>
                  </a:lnSpc>
                </a:pPr>
                <a:r>
                  <a:rPr lang="zh-CN" altLang="en-US" sz="2400" dirty="0">
                    <a:sym typeface="Symbol" panose="05050102010706020507" pitchFamily="18" charset="2"/>
                  </a:rPr>
                  <a:t>不是所有的函数都可以做核函数：</a:t>
                </a:r>
                <a:endParaRPr lang="en-US" altLang="en-US" sz="2400" dirty="0">
                  <a:sym typeface="Symbol" panose="05050102010706020507" pitchFamily="18" charset="2"/>
                </a:endParaRPr>
              </a:p>
              <a:p>
                <a:pPr lvl="1">
                  <a:lnSpc>
                    <a:spcPct val="150000"/>
                  </a:lnSpc>
                </a:pPr>
                <a:r>
                  <a:rPr lang="en-US" altLang="en-US" sz="2000" dirty="0">
                    <a:sym typeface="Symbol" panose="05050102010706020507" pitchFamily="18" charset="2"/>
                  </a:rPr>
                  <a:t>Mercer’s </a:t>
                </a:r>
                <a:r>
                  <a:rPr lang="zh-CN" altLang="en-US" sz="2000" dirty="0">
                    <a:sym typeface="Symbol" panose="05050102010706020507" pitchFamily="18" charset="2"/>
                  </a:rPr>
                  <a:t>定理（充分条件）：任何半正定的函数都可以作为核函数。</a:t>
                </a:r>
                <a:endParaRPr lang="en-US" altLang="zh-CN" sz="2000" dirty="0">
                  <a:sym typeface="Symbol" panose="05050102010706020507" pitchFamily="18" charset="2"/>
                </a:endParaRPr>
              </a:p>
              <a:p>
                <a:pPr lvl="1">
                  <a:lnSpc>
                    <a:spcPct val="150000"/>
                  </a:lnSpc>
                </a:pPr>
                <a:endParaRPr lang="en-US" altLang="zh-CN" sz="2000" dirty="0">
                  <a:sym typeface="Symbol" panose="05050102010706020507" pitchFamily="18" charset="2"/>
                </a:endParaRPr>
              </a:p>
              <a:p>
                <a:pPr lvl="1">
                  <a:lnSpc>
                    <a:spcPct val="150000"/>
                  </a:lnSpc>
                </a:pPr>
                <a:endParaRPr lang="en-US" altLang="zh-CN" sz="2000" dirty="0">
                  <a:sym typeface="Symbol" panose="05050102010706020507" pitchFamily="18" charset="2"/>
                </a:endParaRPr>
              </a:p>
              <a:p>
                <a:pPr marL="457200" lvl="1" indent="0">
                  <a:lnSpc>
                    <a:spcPct val="150000"/>
                  </a:lnSpc>
                  <a:buNone/>
                </a:pPr>
                <a:r>
                  <a:rPr lang="zh-CN" altLang="en-US" sz="1600" dirty="0">
                    <a:sym typeface="Symbol" panose="05050102010706020507" pitchFamily="18" charset="2"/>
                  </a:rPr>
                  <a:t>定义：若 </a:t>
                </a:r>
                <a14:m>
                  <m:oMath xmlns:m="http://schemas.openxmlformats.org/officeDocument/2006/math">
                    <m:r>
                      <a:rPr lang="en-US" altLang="zh-CN" sz="1600" i="1" dirty="0" smtClean="0">
                        <a:latin typeface="Cambria Math" panose="02040503050406030204" pitchFamily="18" charset="0"/>
                        <a:sym typeface="Symbol" panose="05050102010706020507" pitchFamily="18" charset="2"/>
                      </a:rPr>
                      <m:t>𝑉</m:t>
                    </m:r>
                    <m:r>
                      <a:rPr lang="en-US" altLang="zh-CN" sz="1600" i="1" dirty="0" smtClean="0">
                        <a:latin typeface="Cambria Math" panose="02040503050406030204" pitchFamily="18" charset="0"/>
                        <a:sym typeface="Symbol" panose="05050102010706020507" pitchFamily="18" charset="2"/>
                      </a:rPr>
                      <m:t>(0)=0</m:t>
                    </m:r>
                  </m:oMath>
                </a14:m>
                <a:r>
                  <a:rPr lang="zh-CN" altLang="en-US" sz="1600" dirty="0">
                    <a:sym typeface="Symbol" panose="05050102010706020507" pitchFamily="18" charset="2"/>
                  </a:rPr>
                  <a:t>，若对域</a:t>
                </a:r>
                <a14:m>
                  <m:oMath xmlns:m="http://schemas.openxmlformats.org/officeDocument/2006/math">
                    <m:r>
                      <m:rPr>
                        <m:sty m:val="p"/>
                      </m:rPr>
                      <a:rPr lang="el-GR" altLang="zh-CN" sz="1600" i="0" dirty="0" smtClean="0">
                        <a:latin typeface="Cambria Math" panose="02040503050406030204" pitchFamily="18" charset="0"/>
                        <a:sym typeface="Symbol" panose="05050102010706020507" pitchFamily="18" charset="2"/>
                      </a:rPr>
                      <m:t>Ω</m:t>
                    </m:r>
                  </m:oMath>
                </a14:m>
                <a:r>
                  <a:rPr lang="zh-CN" altLang="en-US" sz="1600" dirty="0">
                    <a:sym typeface="Symbol" panose="05050102010706020507" pitchFamily="18" charset="2"/>
                  </a:rPr>
                  <a:t>中所有的非零向量</a:t>
                </a:r>
                <a14:m>
                  <m:oMath xmlns:m="http://schemas.openxmlformats.org/officeDocument/2006/math">
                    <m:r>
                      <a:rPr lang="en-US" altLang="zh-CN" sz="1600" b="1" i="1" dirty="0" smtClean="0">
                        <a:latin typeface="Cambria Math" panose="02040503050406030204" pitchFamily="18" charset="0"/>
                        <a:sym typeface="Symbol" panose="05050102010706020507" pitchFamily="18" charset="2"/>
                      </a:rPr>
                      <m:t>𝒙</m:t>
                    </m:r>
                  </m:oMath>
                </a14:m>
                <a:r>
                  <a:rPr lang="zh-CN" altLang="en-US" sz="1600" dirty="0">
                    <a:sym typeface="Symbol" panose="05050102010706020507" pitchFamily="18" charset="2"/>
                  </a:rPr>
                  <a:t>，恒有 </a:t>
                </a:r>
                <a14:m>
                  <m:oMath xmlns:m="http://schemas.openxmlformats.org/officeDocument/2006/math">
                    <m:r>
                      <a:rPr lang="en-US" altLang="zh-CN" sz="1600" i="1" dirty="0" smtClean="0">
                        <a:latin typeface="Cambria Math" panose="02040503050406030204" pitchFamily="18" charset="0"/>
                        <a:sym typeface="Symbol" panose="05050102010706020507" pitchFamily="18" charset="2"/>
                      </a:rPr>
                      <m:t>𝑉</m:t>
                    </m:r>
                    <m:r>
                      <a:rPr lang="en-US" altLang="zh-CN" sz="1600" i="1" dirty="0" smtClean="0">
                        <a:latin typeface="Cambria Math" panose="02040503050406030204" pitchFamily="18" charset="0"/>
                        <a:sym typeface="Symbol" panose="05050102010706020507" pitchFamily="18" charset="2"/>
                      </a:rPr>
                      <m:t> ( </m:t>
                    </m:r>
                    <m:r>
                      <a:rPr lang="en-US" altLang="zh-CN" sz="1600" i="1" dirty="0" smtClean="0">
                        <a:latin typeface="Cambria Math" panose="02040503050406030204" pitchFamily="18" charset="0"/>
                        <a:sym typeface="Symbol" panose="05050102010706020507" pitchFamily="18" charset="2"/>
                      </a:rPr>
                      <m:t>𝑥</m:t>
                    </m:r>
                    <m:r>
                      <a:rPr lang="en-US" altLang="zh-CN" sz="1600" i="1" dirty="0" smtClean="0">
                        <a:latin typeface="Cambria Math" panose="02040503050406030204" pitchFamily="18" charset="0"/>
                        <a:sym typeface="Symbol" panose="05050102010706020507" pitchFamily="18" charset="2"/>
                      </a:rPr>
                      <m:t> )≥0 </m:t>
                    </m:r>
                  </m:oMath>
                </a14:m>
                <a:r>
                  <a:rPr lang="zh-CN" altLang="en-US" sz="1600" dirty="0">
                    <a:sym typeface="Symbol" panose="05050102010706020507" pitchFamily="18" charset="2"/>
                  </a:rPr>
                  <a:t>，则称标量函数 </a:t>
                </a:r>
                <a14:m>
                  <m:oMath xmlns:m="http://schemas.openxmlformats.org/officeDocument/2006/math">
                    <m:r>
                      <a:rPr lang="en-US" altLang="zh-CN" sz="1600" i="1" dirty="0" smtClean="0">
                        <a:latin typeface="Cambria Math" panose="02040503050406030204" pitchFamily="18" charset="0"/>
                        <a:sym typeface="Symbol" panose="05050102010706020507" pitchFamily="18" charset="2"/>
                      </a:rPr>
                      <m:t>𝑉</m:t>
                    </m:r>
                    <m:r>
                      <a:rPr lang="en-US" altLang="zh-CN" sz="1600" i="1" dirty="0" smtClean="0">
                        <a:latin typeface="Cambria Math" panose="02040503050406030204" pitchFamily="18" charset="0"/>
                        <a:sym typeface="Symbol" panose="05050102010706020507" pitchFamily="18" charset="2"/>
                      </a:rPr>
                      <m:t> ( </m:t>
                    </m:r>
                    <m:r>
                      <a:rPr lang="en-US" altLang="zh-CN" sz="1600" i="1" dirty="0" smtClean="0">
                        <a:latin typeface="Cambria Math" panose="02040503050406030204" pitchFamily="18" charset="0"/>
                        <a:sym typeface="Symbol" panose="05050102010706020507" pitchFamily="18" charset="2"/>
                      </a:rPr>
                      <m:t>𝑥</m:t>
                    </m:r>
                    <m:r>
                      <a:rPr lang="en-US" altLang="zh-CN" sz="1600" i="1" dirty="0" smtClean="0">
                        <a:latin typeface="Cambria Math" panose="02040503050406030204" pitchFamily="18" charset="0"/>
                        <a:sym typeface="Symbol" panose="05050102010706020507" pitchFamily="18" charset="2"/>
                      </a:rPr>
                      <m:t> ) </m:t>
                    </m:r>
                  </m:oMath>
                </a14:m>
                <a:r>
                  <a:rPr lang="zh-CN" altLang="en-US" sz="1600" dirty="0">
                    <a:sym typeface="Symbol" panose="05050102010706020507" pitchFamily="18" charset="2"/>
                  </a:rPr>
                  <a:t>在域 </a:t>
                </a:r>
                <a14:m>
                  <m:oMath xmlns:m="http://schemas.openxmlformats.org/officeDocument/2006/math">
                    <m:r>
                      <m:rPr>
                        <m:sty m:val="p"/>
                      </m:rPr>
                      <a:rPr lang="el-GR" altLang="zh-CN" sz="1600" dirty="0">
                        <a:latin typeface="Cambria Math" panose="02040503050406030204" pitchFamily="18" charset="0"/>
                        <a:sym typeface="Symbol" panose="05050102010706020507" pitchFamily="18" charset="2"/>
                      </a:rPr>
                      <m:t>Ω</m:t>
                    </m:r>
                  </m:oMath>
                </a14:m>
                <a:r>
                  <a:rPr lang="el-GR" altLang="zh-CN" sz="1600" dirty="0">
                    <a:sym typeface="Symbol" panose="05050102010706020507" pitchFamily="18" charset="2"/>
                  </a:rPr>
                  <a:t> </a:t>
                </a:r>
                <a:r>
                  <a:rPr lang="zh-CN" altLang="en-US" sz="1600" dirty="0">
                    <a:sym typeface="Symbol" panose="05050102010706020507" pitchFamily="18" charset="2"/>
                  </a:rPr>
                  <a:t>内是半正定的。</a:t>
                </a:r>
                <a:r>
                  <a:rPr lang="en-US" altLang="zh-CN" sz="1600" dirty="0">
                    <a:sym typeface="Symbol" panose="05050102010706020507" pitchFamily="18" charset="2"/>
                  </a:rPr>
                  <a:t> </a:t>
                </a:r>
                <a14:m>
                  <m:oMath xmlns:m="http://schemas.openxmlformats.org/officeDocument/2006/math">
                    <m:r>
                      <a:rPr lang="en-US" altLang="zh-CN" sz="1600" i="1" dirty="0">
                        <a:latin typeface="Cambria Math" panose="02040503050406030204" pitchFamily="18" charset="0"/>
                        <a:sym typeface="Symbol" panose="05050102010706020507" pitchFamily="18" charset="2"/>
                      </a:rPr>
                      <m:t>𝑉</m:t>
                    </m:r>
                    <m:r>
                      <a:rPr lang="en-US" altLang="zh-CN" sz="1600" i="1" dirty="0">
                        <a:latin typeface="Cambria Math" panose="02040503050406030204" pitchFamily="18" charset="0"/>
                        <a:sym typeface="Symbol" panose="05050102010706020507" pitchFamily="18" charset="2"/>
                      </a:rPr>
                      <m:t> ( </m:t>
                    </m:r>
                    <m:r>
                      <a:rPr lang="en-US" altLang="zh-CN" sz="1600" i="1" dirty="0">
                        <a:latin typeface="Cambria Math" panose="02040503050406030204" pitchFamily="18" charset="0"/>
                        <a:sym typeface="Symbol" panose="05050102010706020507" pitchFamily="18" charset="2"/>
                      </a:rPr>
                      <m:t>𝑥</m:t>
                    </m:r>
                    <m:r>
                      <a:rPr lang="en-US" altLang="zh-CN" sz="1600" i="1" dirty="0">
                        <a:latin typeface="Cambria Math" panose="02040503050406030204" pitchFamily="18" charset="0"/>
                        <a:sym typeface="Symbol" panose="05050102010706020507" pitchFamily="18" charset="2"/>
                      </a:rPr>
                      <m:t> )</m:t>
                    </m:r>
                  </m:oMath>
                </a14:m>
                <a:r>
                  <a:rPr lang="zh-CN" altLang="en-US" sz="1600" dirty="0">
                    <a:sym typeface="Symbol" panose="05050102010706020507" pitchFamily="18" charset="2"/>
                  </a:rPr>
                  <a:t>是半正定的简记为 </a:t>
                </a:r>
                <a14:m>
                  <m:oMath xmlns:m="http://schemas.openxmlformats.org/officeDocument/2006/math">
                    <m:r>
                      <a:rPr lang="en-US" altLang="zh-CN" sz="1600" i="1" dirty="0" smtClean="0">
                        <a:latin typeface="Cambria Math" panose="02040503050406030204" pitchFamily="18" charset="0"/>
                        <a:sym typeface="Symbol" panose="05050102010706020507" pitchFamily="18" charset="2"/>
                      </a:rPr>
                      <m:t>𝑉</m:t>
                    </m:r>
                    <m:r>
                      <a:rPr lang="en-US" altLang="zh-CN" sz="1600" i="1" dirty="0" smtClean="0">
                        <a:latin typeface="Cambria Math" panose="02040503050406030204" pitchFamily="18" charset="0"/>
                        <a:sym typeface="Symbol" panose="05050102010706020507" pitchFamily="18" charset="2"/>
                      </a:rPr>
                      <m:t> ( </m:t>
                    </m:r>
                    <m:r>
                      <a:rPr lang="en-US" altLang="zh-CN" sz="1600" i="1" dirty="0" smtClean="0">
                        <a:latin typeface="Cambria Math" panose="02040503050406030204" pitchFamily="18" charset="0"/>
                        <a:sym typeface="Symbol" panose="05050102010706020507" pitchFamily="18" charset="2"/>
                      </a:rPr>
                      <m:t>𝑥</m:t>
                    </m:r>
                    <m:r>
                      <a:rPr lang="en-US" altLang="zh-CN" sz="1600" i="1" dirty="0" smtClean="0">
                        <a:latin typeface="Cambria Math" panose="02040503050406030204" pitchFamily="18" charset="0"/>
                        <a:sym typeface="Symbol" panose="05050102010706020507" pitchFamily="18" charset="2"/>
                      </a:rPr>
                      <m:t> ) ≥ 0 </m:t>
                    </m:r>
                  </m:oMath>
                </a14:m>
                <a:r>
                  <a:rPr lang="zh-CN" altLang="en-US" sz="1600" dirty="0">
                    <a:sym typeface="Symbol" panose="05050102010706020507" pitchFamily="18" charset="2"/>
                  </a:rPr>
                  <a:t>。</a:t>
                </a:r>
              </a:p>
              <a:p>
                <a:pPr marL="457200" lvl="1" indent="0">
                  <a:lnSpc>
                    <a:spcPct val="150000"/>
                  </a:lnSpc>
                  <a:buNone/>
                </a:pPr>
                <a:endParaRPr lang="en-US" altLang="zh-CN" sz="2400" dirty="0">
                  <a:sym typeface="Symbol" panose="05050102010706020507" pitchFamily="18" charset="2"/>
                </a:endParaRPr>
              </a:p>
            </p:txBody>
          </p:sp>
        </mc:Choice>
        <mc:Fallback xmlns="">
          <p:sp>
            <p:nvSpPr>
              <p:cNvPr id="26626" name="Rectangle 3"/>
              <p:cNvSpPr>
                <a:spLocks noGrp="1" noRot="1" noChangeAspect="1" noMove="1" noResize="1" noEditPoints="1" noAdjustHandles="1" noChangeArrowheads="1" noChangeShapeType="1" noTextEdit="1"/>
              </p:cNvSpPr>
              <p:nvPr>
                <p:ph type="body" idx="1"/>
              </p:nvPr>
            </p:nvSpPr>
            <p:spPr>
              <a:xfrm>
                <a:off x="457200" y="908720"/>
                <a:ext cx="8651304" cy="5328592"/>
              </a:xfrm>
              <a:blipFill>
                <a:blip r:embed="rId2"/>
                <a:stretch>
                  <a:fillRect l="-916" r="-70" b="-5034"/>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75B0B2D3-188F-4C5B-8541-FD639B7CA62D}"/>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基于非线性</a:t>
            </a:r>
            <a:r>
              <a:rPr lang="en-US" altLang="zh-CN" sz="3600" dirty="0">
                <a:solidFill>
                  <a:schemeClr val="bg1"/>
                </a:solidFill>
                <a:latin typeface="微软雅黑" panose="020B0503020204020204" pitchFamily="34" charset="-122"/>
                <a:ea typeface="微软雅黑" panose="020B0503020204020204" pitchFamily="34" charset="-122"/>
              </a:rPr>
              <a:t>SVM</a:t>
            </a:r>
            <a:r>
              <a:rPr lang="zh-CN" altLang="en-US" sz="3600" dirty="0">
                <a:solidFill>
                  <a:schemeClr val="bg1"/>
                </a:solidFill>
                <a:latin typeface="微软雅黑" panose="020B0503020204020204" pitchFamily="34" charset="-122"/>
                <a:ea typeface="微软雅黑" panose="020B0503020204020204" pitchFamily="34" charset="-122"/>
              </a:rPr>
              <a:t>进行学习</a:t>
            </a:r>
          </a:p>
        </p:txBody>
      </p:sp>
      <p:sp>
        <p:nvSpPr>
          <p:cNvPr id="5" name="Rectangle 2">
            <a:extLst>
              <a:ext uri="{FF2B5EF4-FFF2-40B4-BE49-F238E27FC236}">
                <a16:creationId xmlns:a16="http://schemas.microsoft.com/office/drawing/2014/main" id="{98C3C3AB-94DF-46DA-A754-C0B38C0EE559}"/>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6" name="灯片编号占位符 2">
            <a:extLst>
              <a:ext uri="{FF2B5EF4-FFF2-40B4-BE49-F238E27FC236}">
                <a16:creationId xmlns:a16="http://schemas.microsoft.com/office/drawing/2014/main" id="{BD879247-62C5-43E3-BA38-EF376D32692B}"/>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25</a:t>
            </a:fld>
            <a:endParaRPr lang="es-ES" altLang="zh-CN">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411162" y="1143000"/>
            <a:ext cx="8351837" cy="5181600"/>
          </a:xfrm>
        </p:spPr>
        <p:txBody>
          <a:bodyPr>
            <a:normAutofit fontScale="77500" lnSpcReduction="20000"/>
          </a:bodyPr>
          <a:lstStyle/>
          <a:p>
            <a:pPr>
              <a:lnSpc>
                <a:spcPct val="120000"/>
              </a:lnSpc>
              <a:spcAft>
                <a:spcPts val="300"/>
              </a:spcAft>
            </a:pPr>
            <a:r>
              <a:rPr lang="zh-CN" altLang="en-US" sz="2600" dirty="0"/>
              <a:t>学习问题被表述为一个凸优化问题</a:t>
            </a:r>
            <a:endParaRPr lang="en-US" altLang="en-US" sz="2600" dirty="0"/>
          </a:p>
          <a:p>
            <a:pPr lvl="1">
              <a:lnSpc>
                <a:spcPct val="120000"/>
              </a:lnSpc>
              <a:spcAft>
                <a:spcPts val="300"/>
              </a:spcAft>
            </a:pPr>
            <a:r>
              <a:rPr lang="zh-CN" altLang="en-US" sz="2600" dirty="0"/>
              <a:t>凸优化算法可以找到其全局最优解</a:t>
            </a:r>
            <a:r>
              <a:rPr lang="en-US" altLang="en-US" sz="2600" dirty="0"/>
              <a:t> </a:t>
            </a:r>
          </a:p>
          <a:p>
            <a:pPr lvl="1">
              <a:lnSpc>
                <a:spcPct val="120000"/>
              </a:lnSpc>
              <a:spcAft>
                <a:spcPts val="300"/>
              </a:spcAft>
            </a:pPr>
            <a:r>
              <a:rPr lang="zh-CN" altLang="en-US" sz="2600" dirty="0"/>
              <a:t>有许多其他使用贪心策略的方法可以用来寻找局部最优解</a:t>
            </a:r>
            <a:endParaRPr lang="en-US" altLang="zh-CN" sz="2600" dirty="0"/>
          </a:p>
          <a:p>
            <a:pPr lvl="1">
              <a:lnSpc>
                <a:spcPct val="120000"/>
              </a:lnSpc>
              <a:spcAft>
                <a:spcPts val="300"/>
              </a:spcAft>
            </a:pPr>
            <a:r>
              <a:rPr lang="zh-CN" altLang="en-US" sz="2600" dirty="0"/>
              <a:t>模型建立的计算复杂度高</a:t>
            </a:r>
            <a:endParaRPr lang="en-US" altLang="en-US" sz="2400" dirty="0"/>
          </a:p>
          <a:p>
            <a:pPr>
              <a:lnSpc>
                <a:spcPct val="120000"/>
              </a:lnSpc>
              <a:spcAft>
                <a:spcPts val="300"/>
              </a:spcAft>
            </a:pPr>
            <a:r>
              <a:rPr lang="zh-CN" altLang="en-US" sz="2600" dirty="0"/>
              <a:t>对噪声鲁棒性高 </a:t>
            </a:r>
            <a:endParaRPr lang="en-US" altLang="zh-CN" sz="2600" dirty="0"/>
          </a:p>
          <a:p>
            <a:pPr>
              <a:lnSpc>
                <a:spcPct val="120000"/>
              </a:lnSpc>
              <a:spcAft>
                <a:spcPts val="300"/>
              </a:spcAft>
            </a:pPr>
            <a:r>
              <a:rPr lang="zh-CN" altLang="en-US" sz="2600" dirty="0"/>
              <a:t>通过最大化决策边界的边际来处理过拟合问题</a:t>
            </a:r>
            <a:endParaRPr lang="en-US" altLang="en-US" sz="2600" dirty="0"/>
          </a:p>
          <a:p>
            <a:pPr>
              <a:lnSpc>
                <a:spcPct val="120000"/>
              </a:lnSpc>
              <a:spcAft>
                <a:spcPts val="300"/>
              </a:spcAft>
            </a:pPr>
            <a:r>
              <a:rPr lang="zh-CN" altLang="en-US" sz="2600" dirty="0"/>
              <a:t>比许多其他算法相比，</a:t>
            </a:r>
            <a:r>
              <a:rPr lang="en-US" altLang="zh-CN" sz="2600" dirty="0"/>
              <a:t>SVM</a:t>
            </a:r>
            <a:r>
              <a:rPr lang="zh-CN" altLang="en-US" sz="2600" dirty="0"/>
              <a:t>能够更好地处理不相关和冗余</a:t>
            </a:r>
            <a:endParaRPr lang="en-US" altLang="en-US" sz="2600" dirty="0"/>
          </a:p>
          <a:p>
            <a:pPr>
              <a:lnSpc>
                <a:spcPct val="120000"/>
              </a:lnSpc>
              <a:spcAft>
                <a:spcPts val="300"/>
              </a:spcAft>
            </a:pPr>
            <a:r>
              <a:rPr lang="zh-CN" altLang="en-US" sz="2600" dirty="0"/>
              <a:t>使用者需要提供内核函数和代价函数的类型</a:t>
            </a:r>
            <a:endParaRPr lang="en-US" altLang="en-US" sz="2600" dirty="0"/>
          </a:p>
          <a:p>
            <a:pPr>
              <a:lnSpc>
                <a:spcPct val="120000"/>
              </a:lnSpc>
              <a:spcAft>
                <a:spcPts val="300"/>
              </a:spcAft>
            </a:pPr>
            <a:r>
              <a:rPr lang="zh-CN" altLang="en-US" sz="2600" dirty="0"/>
              <a:t>该方法难以处理缺失的值</a:t>
            </a:r>
            <a:endParaRPr lang="en-US" altLang="en-US" sz="2600" dirty="0"/>
          </a:p>
          <a:p>
            <a:pPr>
              <a:lnSpc>
                <a:spcPct val="120000"/>
              </a:lnSpc>
              <a:spcAft>
                <a:spcPts val="300"/>
              </a:spcAft>
            </a:pPr>
            <a:r>
              <a:rPr lang="zh-CN" altLang="en-US" sz="2600" dirty="0"/>
              <a:t>二次规划问题求解将涉及</a:t>
            </a:r>
            <a:r>
              <a:rPr lang="en-US" altLang="zh-CN" sz="2600" dirty="0"/>
              <a:t>m</a:t>
            </a:r>
            <a:r>
              <a:rPr lang="zh-CN" altLang="en-US" sz="2600" dirty="0"/>
              <a:t>阶矩阵的计算</a:t>
            </a:r>
            <a:r>
              <a:rPr lang="en-US" altLang="zh-CN" sz="2600" dirty="0"/>
              <a:t>(m</a:t>
            </a:r>
            <a:r>
              <a:rPr lang="zh-CN" altLang="en-US" sz="2600" dirty="0"/>
              <a:t>为样本的个数</a:t>
            </a:r>
            <a:r>
              <a:rPr lang="en-US" altLang="zh-CN" sz="2600" dirty="0"/>
              <a:t>), </a:t>
            </a:r>
            <a:r>
              <a:rPr lang="zh-CN" altLang="en-US" sz="2600" dirty="0"/>
              <a:t>因此</a:t>
            </a:r>
            <a:r>
              <a:rPr lang="en-US" altLang="zh-CN" sz="2600" dirty="0"/>
              <a:t>SVM</a:t>
            </a:r>
            <a:r>
              <a:rPr lang="zh-CN" altLang="en-US" sz="2600" dirty="0"/>
              <a:t>不适用于超大数据集。</a:t>
            </a:r>
            <a:r>
              <a:rPr lang="en-US" altLang="zh-CN" sz="2600" dirty="0"/>
              <a:t>(SMO</a:t>
            </a:r>
            <a:r>
              <a:rPr lang="zh-CN" altLang="en-US" sz="2600" dirty="0"/>
              <a:t>算法可以缓解这个问题</a:t>
            </a:r>
            <a:r>
              <a:rPr lang="en-US" altLang="zh-CN" sz="2600" dirty="0"/>
              <a:t>)</a:t>
            </a:r>
          </a:p>
          <a:p>
            <a:pPr>
              <a:lnSpc>
                <a:spcPct val="120000"/>
              </a:lnSpc>
              <a:spcAft>
                <a:spcPts val="300"/>
              </a:spcAft>
            </a:pPr>
            <a:r>
              <a:rPr lang="zh-CN" altLang="en-US" sz="2600" dirty="0"/>
              <a:t>只适用于二分类问题。</a:t>
            </a:r>
            <a:r>
              <a:rPr lang="en-US" altLang="zh-CN" sz="2600" dirty="0"/>
              <a:t>(SVM</a:t>
            </a:r>
            <a:r>
              <a:rPr lang="zh-CN" altLang="en-US" sz="2600" dirty="0"/>
              <a:t>的推广</a:t>
            </a:r>
            <a:r>
              <a:rPr lang="en-US" altLang="zh-CN" sz="2600" dirty="0"/>
              <a:t>SVR</a:t>
            </a:r>
            <a:r>
              <a:rPr lang="zh-CN" altLang="en-US" sz="2600" dirty="0"/>
              <a:t>也适用于回归问题；可以通过多个</a:t>
            </a:r>
            <a:r>
              <a:rPr lang="en-US" altLang="zh-CN" sz="2600" dirty="0"/>
              <a:t>SVM</a:t>
            </a:r>
            <a:r>
              <a:rPr lang="zh-CN" altLang="en-US" sz="2600" dirty="0"/>
              <a:t>的组合来解决多分类问题</a:t>
            </a:r>
            <a:r>
              <a:rPr lang="en-US" altLang="zh-CN" sz="2600" dirty="0"/>
              <a:t>)</a:t>
            </a:r>
            <a:endParaRPr lang="en-US" altLang="en-US" sz="2600" dirty="0"/>
          </a:p>
        </p:txBody>
      </p:sp>
      <p:sp>
        <p:nvSpPr>
          <p:cNvPr id="4" name="标题 1">
            <a:extLst>
              <a:ext uri="{FF2B5EF4-FFF2-40B4-BE49-F238E27FC236}">
                <a16:creationId xmlns:a16="http://schemas.microsoft.com/office/drawing/2014/main" id="{19E45D83-A55B-485F-8076-AD6C3A08E575}"/>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SVM</a:t>
            </a:r>
            <a:r>
              <a:rPr lang="zh-CN" altLang="en-US" sz="3600" dirty="0">
                <a:solidFill>
                  <a:schemeClr val="bg1"/>
                </a:solidFill>
                <a:latin typeface="微软雅黑" panose="020B0503020204020204" pitchFamily="34" charset="-122"/>
                <a:ea typeface="微软雅黑" panose="020B0503020204020204" pitchFamily="34" charset="-122"/>
              </a:rPr>
              <a:t>的特点</a:t>
            </a:r>
          </a:p>
        </p:txBody>
      </p:sp>
      <p:sp>
        <p:nvSpPr>
          <p:cNvPr id="5" name="Rectangle 2">
            <a:extLst>
              <a:ext uri="{FF2B5EF4-FFF2-40B4-BE49-F238E27FC236}">
                <a16:creationId xmlns:a16="http://schemas.microsoft.com/office/drawing/2014/main" id="{78ED5168-6A4A-43C9-9D09-DA80BCA36562}"/>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6" name="灯片编号占位符 2">
            <a:extLst>
              <a:ext uri="{FF2B5EF4-FFF2-40B4-BE49-F238E27FC236}">
                <a16:creationId xmlns:a16="http://schemas.microsoft.com/office/drawing/2014/main" id="{6920D09D-2856-4FC5-9330-6D8527CBE4CF}"/>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26</a:t>
            </a:fld>
            <a:endParaRPr lang="es-ES" altLang="zh-CN">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7"/>
              <p:cNvSpPr>
                <a:spLocks noGrp="1" noChangeArrowheads="1"/>
              </p:cNvSpPr>
              <p:nvPr>
                <p:ph type="body" idx="1"/>
              </p:nvPr>
            </p:nvSpPr>
            <p:spPr>
              <a:xfrm>
                <a:off x="457200" y="731837"/>
                <a:ext cx="8363272" cy="5793507"/>
              </a:xfrm>
            </p:spPr>
            <p:txBody>
              <a:bodyPr/>
              <a:lstStyle/>
              <a:p>
                <a:pPr marL="0" indent="0">
                  <a:lnSpc>
                    <a:spcPct val="150000"/>
                  </a:lnSpc>
                  <a:buNone/>
                </a:pPr>
                <a14:m>
                  <m:oMathPara xmlns:m="http://schemas.openxmlformats.org/officeDocument/2006/math">
                    <m:oMathParaPr>
                      <m:jc m:val="left"/>
                    </m:oMathParaPr>
                    <m:oMath xmlns:m="http://schemas.openxmlformats.org/officeDocument/2006/math">
                      <m:r>
                        <a:rPr lang="en-US" altLang="zh-CN" sz="2000" b="0" i="1" smtClean="0">
                          <a:solidFill>
                            <a:srgbClr val="000000"/>
                          </a:solidFill>
                          <a:latin typeface="Cambria Math" panose="02040503050406030204" pitchFamily="18" charset="0"/>
                        </a:rPr>
                        <m:t>  </m:t>
                      </m:r>
                      <m:sSub>
                        <m:sSubPr>
                          <m:ctrlPr>
                            <a:rPr lang="en-US" altLang="zh-CN" sz="2000" b="0" i="1" smtClean="0">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m:rPr>
                              <m:sty m:val="p"/>
                            </m:rPr>
                            <a:rPr lang="en-US" altLang="zh-CN" sz="2000" i="1">
                              <a:solidFill>
                                <a:srgbClr val="000000"/>
                              </a:solidFill>
                              <a:latin typeface="Cambria Math" panose="02040503050406030204" pitchFamily="18" charset="0"/>
                            </a:rPr>
                            <m:t>min</m:t>
                          </m:r>
                        </m:e>
                        <m:sub>
                          <m:r>
                            <a:rPr lang="en-US" altLang="zh-CN" sz="2000" b="0" i="1" smtClean="0">
                              <a:solidFill>
                                <a:srgbClr val="000000"/>
                              </a:solidFill>
                              <a:latin typeface="Cambria Math" panose="02040503050406030204" pitchFamily="18" charset="0"/>
                            </a:rPr>
                            <m:t>𝑤</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𝑏</m:t>
                          </m:r>
                        </m:sub>
                      </m:sSub>
                      <m:r>
                        <a:rPr lang="en-US" altLang="zh-CN" sz="2000" b="0" i="1" smtClean="0">
                          <a:solidFill>
                            <a:srgbClr val="000000"/>
                          </a:solidFill>
                          <a:latin typeface="Cambria Math" panose="02040503050406030204" pitchFamily="18" charset="0"/>
                        </a:rPr>
                        <m:t>   </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𝑤</m:t>
                              </m:r>
                            </m:e>
                          </m:acc>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2</m:t>
                              </m:r>
                            </m:sup>
                          </m:sSup>
                        </m:num>
                        <m:den>
                          <m:r>
                            <a:rPr lang="zh-CN" altLang="en-US" sz="2000" i="1">
                              <a:solidFill>
                                <a:srgbClr val="000000"/>
                              </a:solidFill>
                              <a:latin typeface="Cambria Math" panose="02040503050406030204" pitchFamily="18" charset="0"/>
                            </a:rPr>
                            <m:t>2</m:t>
                          </m:r>
                        </m:den>
                      </m:f>
                    </m:oMath>
                  </m:oMathPara>
                </a14:m>
                <a:endParaRPr lang="en-US" altLang="zh-CN" sz="2000" i="1" dirty="0">
                  <a:solidFill>
                    <a:srgbClr val="000000"/>
                  </a:solidFill>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r>
                        <a:rPr lang="en-US" altLang="zh-CN" sz="2000" b="0" i="1" dirty="0" smtClean="0">
                          <a:latin typeface="Cambria Math" panose="02040503050406030204" pitchFamily="18" charset="0"/>
                        </a:rPr>
                        <m:t>        </m:t>
                      </m:r>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sSub>
                        <m:sSubPr>
                          <m:ctrlPr>
                            <a:rPr lang="en-US" altLang="zh-CN" sz="2000" i="1">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𝑦</m:t>
                          </m:r>
                        </m:e>
                        <m:sub>
                          <m:r>
                            <a:rPr lang="en-US" altLang="zh-CN" sz="2000" i="1">
                              <a:solidFill>
                                <a:srgbClr val="000000"/>
                              </a:solidFill>
                              <a:latin typeface="Cambria Math" panose="02040503050406030204" pitchFamily="18" charset="0"/>
                            </a:rPr>
                            <m:t>𝑖</m:t>
                          </m:r>
                        </m:sub>
                      </m:sSub>
                      <m:d>
                        <m:dPr>
                          <m:ctrlPr>
                            <a:rPr lang="en-US" altLang="zh-CN" sz="2000" i="1">
                              <a:solidFill>
                                <a:srgbClr val="000000"/>
                              </a:solidFill>
                              <a:latin typeface="Cambria Math" panose="02040503050406030204" pitchFamily="18" charset="0"/>
                            </a:rPr>
                          </m:ctrlPr>
                        </m:dPr>
                        <m:e>
                          <m:r>
                            <m:rPr>
                              <m:sty m:val="p"/>
                            </m:rPr>
                            <a:rPr lang="en-US" altLang="zh-CN" sz="2000" i="1">
                              <a:solidFill>
                                <a:srgbClr val="000000"/>
                              </a:solidFill>
                              <a:latin typeface="Cambria Math" panose="02040503050406030204" pitchFamily="18" charset="0"/>
                            </a:rPr>
                            <m:t>w</m:t>
                          </m:r>
                          <m:r>
                            <a:rPr lang="en-US" altLang="zh-CN" sz="2000" i="1">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m:rPr>
                                  <m:sty m:val="p"/>
                                </m:rPr>
                                <a:rPr lang="en-US" altLang="zh-CN" sz="2000" i="1">
                                  <a:solidFill>
                                    <a:srgbClr val="000000"/>
                                  </a:solidFill>
                                  <a:latin typeface="Cambria Math" panose="02040503050406030204" pitchFamily="18" charset="0"/>
                                </a:rPr>
                                <m:t>x</m:t>
                              </m:r>
                            </m:e>
                            <m:sub>
                              <m:r>
                                <a:rPr lang="en-US" altLang="zh-CN" sz="2000" i="1">
                                  <a:solidFill>
                                    <a:srgbClr val="000000"/>
                                  </a:solidFill>
                                  <a:latin typeface="Cambria Math" panose="02040503050406030204" pitchFamily="18" charset="0"/>
                                </a:rPr>
                                <m:t>𝑖</m:t>
                              </m:r>
                            </m:sub>
                          </m:sSub>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e>
                      </m:d>
                      <m:r>
                        <a:rPr lang="en-US" altLang="zh-CN" sz="2000" i="1">
                          <a:solidFill>
                            <a:srgbClr val="000000"/>
                          </a:solidFill>
                          <a:latin typeface="Cambria Math" panose="02040503050406030204" pitchFamily="18" charset="0"/>
                        </a:rPr>
                        <m:t>≥1,</m:t>
                      </m:r>
                      <m:r>
                        <m:rPr>
                          <m:nor/>
                        </m:rPr>
                        <a:rPr lang="en-US" altLang="zh-CN" sz="200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b="0" i="1" smtClean="0">
                          <a:solidFill>
                            <a:srgbClr val="000000"/>
                          </a:solidFill>
                          <a:latin typeface="Cambria Math" panose="02040503050406030204" pitchFamily="18" charset="0"/>
                        </a:rPr>
                        <m:t>𝑁</m:t>
                      </m:r>
                    </m:oMath>
                  </m:oMathPara>
                </a14:m>
                <a:endParaRPr lang="en-US" altLang="zh-CN" sz="2000" dirty="0"/>
              </a:p>
              <a:p>
                <a:pPr marL="0" indent="0">
                  <a:lnSpc>
                    <a:spcPct val="150000"/>
                  </a:lnSpc>
                  <a:buNone/>
                </a:pPr>
                <a:r>
                  <a:rPr lang="zh-CN" altLang="en-US" sz="2000" dirty="0"/>
                  <a:t>上述优化问题可以抽象描述为</a:t>
                </a:r>
                <a:endParaRPr lang="en-US" altLang="zh-CN" sz="2000" dirty="0"/>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altLang="zh-CN" sz="2000" b="0" i="1" smtClean="0">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m:rPr>
                              <m:sty m:val="p"/>
                            </m:rPr>
                            <a:rPr lang="en-US" altLang="zh-CN" sz="2000" i="1">
                              <a:solidFill>
                                <a:srgbClr val="000000"/>
                              </a:solidFill>
                              <a:latin typeface="Cambria Math" panose="02040503050406030204" pitchFamily="18" charset="0"/>
                            </a:rPr>
                            <m:t>min</m:t>
                          </m:r>
                        </m:e>
                        <m:sub>
                          <m:r>
                            <a:rPr lang="en-US" altLang="zh-CN" sz="2000" b="0" i="1" smtClean="0">
                              <a:solidFill>
                                <a:srgbClr val="000000"/>
                              </a:solidFill>
                              <a:latin typeface="Cambria Math" panose="02040503050406030204" pitchFamily="18" charset="0"/>
                            </a:rPr>
                            <m:t>𝑥</m:t>
                          </m:r>
                        </m:sub>
                      </m:sSub>
                      <m:r>
                        <a:rPr lang="en-US" altLang="zh-CN" sz="2000" b="0" i="1" smtClean="0">
                          <a:solidFill>
                            <a:srgbClr val="000000"/>
                          </a:solidFill>
                          <a:latin typeface="Cambria Math" panose="02040503050406030204" pitchFamily="18" charset="0"/>
                        </a:rPr>
                        <m:t> </m:t>
                      </m:r>
                      <m:r>
                        <a:rPr lang="en-US" altLang="zh-CN" sz="2000" b="0" i="1" smtClean="0">
                          <a:solidFill>
                            <a:srgbClr val="000000"/>
                          </a:solidFill>
                          <a:latin typeface="Cambria Math" panose="02040503050406030204" pitchFamily="18" charset="0"/>
                        </a:rPr>
                        <m:t>𝑓</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m:t>
                      </m:r>
                    </m:oMath>
                  </m:oMathPara>
                </a14:m>
                <a:endParaRPr lang="en-US" altLang="zh-CN" sz="2000" i="1" dirty="0">
                  <a:solidFill>
                    <a:srgbClr val="000000"/>
                  </a:solidFill>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r>
                        <a:rPr lang="en-US" altLang="zh-CN" sz="2000" b="0" i="1" dirty="0" smtClean="0">
                          <a:latin typeface="Cambria Math" panose="02040503050406030204" pitchFamily="18" charset="0"/>
                        </a:rPr>
                        <m:t>    </m:t>
                      </m:r>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r>
                        <a:rPr lang="en-US" altLang="zh-CN" sz="2000" i="1" smtClean="0">
                          <a:solidFill>
                            <a:srgbClr val="000000"/>
                          </a:solidFill>
                          <a:latin typeface="Cambria Math" panose="02040503050406030204" pitchFamily="18" charset="0"/>
                        </a:rPr>
                        <m:t>𝑔</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)≥0</m:t>
                      </m:r>
                    </m:oMath>
                  </m:oMathPara>
                </a14:m>
                <a:endParaRPr lang="en-US" altLang="zh-CN" sz="2000" dirty="0"/>
              </a:p>
              <a:p>
                <a:pPr marL="0" indent="0">
                  <a:lnSpc>
                    <a:spcPct val="150000"/>
                  </a:lnSpc>
                  <a:buNone/>
                </a:pPr>
                <a:endParaRPr lang="en-US" altLang="zh-CN" sz="2000" dirty="0"/>
              </a:p>
              <a:p>
                <a:pPr marL="0" indent="0">
                  <a:lnSpc>
                    <a:spcPct val="150000"/>
                  </a:lnSpc>
                  <a:buNone/>
                </a:pPr>
                <a:r>
                  <a:rPr lang="zh-CN" altLang="en-US" sz="2000" dirty="0"/>
                  <a:t>注意：</a:t>
                </a:r>
                <a:r>
                  <a:rPr lang="en-US" altLang="zh-CN" sz="2000" dirty="0">
                    <a:solidFill>
                      <a:srgbClr val="000000"/>
                    </a:solidFill>
                  </a:rPr>
                  <a:t> </a:t>
                </a:r>
                <a14:m>
                  <m:oMath xmlns:m="http://schemas.openxmlformats.org/officeDocument/2006/math">
                    <m:r>
                      <m:rPr>
                        <m:sty m:val="p"/>
                      </m:rPr>
                      <a:rPr lang="en-US" altLang="zh-CN" sz="2000" b="0" i="0" smtClean="0">
                        <a:solidFill>
                          <a:srgbClr val="000000"/>
                        </a:solidFill>
                        <a:latin typeface="Cambria Math" panose="02040503050406030204" pitchFamily="18" charset="0"/>
                      </a:rPr>
                      <m:t>∇</m:t>
                    </m:r>
                    <m:r>
                      <a:rPr lang="en-US" altLang="zh-CN" sz="2000" i="1" smtClean="0">
                        <a:solidFill>
                          <a:srgbClr val="000000"/>
                        </a:solidFill>
                        <a:latin typeface="Cambria Math" panose="02040503050406030204" pitchFamily="18" charset="0"/>
                      </a:rPr>
                      <m:t>𝑔</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的</m:t>
                    </m:r>
                  </m:oMath>
                </a14:m>
                <a:r>
                  <a:rPr lang="zh-CN" altLang="en-US" sz="2000" dirty="0"/>
                  <a:t>方向指向</a:t>
                </a:r>
                <a:endParaRPr lang="en-US" altLang="zh-CN" sz="2000" dirty="0"/>
              </a:p>
              <a:p>
                <a:pPr marL="0" indent="0">
                  <a:lnSpc>
                    <a:spcPct val="150000"/>
                  </a:lnSpc>
                  <a:buNone/>
                </a:pPr>
                <a:r>
                  <a:rPr lang="zh-CN" altLang="en-US" sz="2000" dirty="0"/>
                  <a:t>可行域</a:t>
                </a:r>
                <a14:m>
                  <m:oMath xmlns:m="http://schemas.openxmlformats.org/officeDocument/2006/math">
                    <m:r>
                      <a:rPr lang="en-US" altLang="zh-CN" sz="2000" i="1" dirty="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𝑔</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𝑥</m:t>
                    </m:r>
                    <m:r>
                      <a:rPr lang="en-US" altLang="zh-CN" sz="2000" i="1">
                        <a:solidFill>
                          <a:srgbClr val="000000"/>
                        </a:solidFill>
                        <a:latin typeface="Cambria Math" panose="02040503050406030204" pitchFamily="18" charset="0"/>
                      </a:rPr>
                      <m:t>)≥0}</m:t>
                    </m:r>
                  </m:oMath>
                </a14:m>
                <a:endParaRPr lang="en-US" altLang="zh-CN" sz="2000" dirty="0"/>
              </a:p>
              <a:p>
                <a:pPr marL="0" indent="0">
                  <a:lnSpc>
                    <a:spcPct val="150000"/>
                  </a:lnSpc>
                  <a:buNone/>
                </a:pPr>
                <a:endParaRPr lang="en-US" altLang="zh-CN" sz="2000" dirty="0"/>
              </a:p>
              <a:p>
                <a:pPr marL="0" indent="0">
                  <a:buNone/>
                </a:pPr>
                <a:endParaRPr lang="en-US" altLang="zh-CN" sz="2000" dirty="0"/>
              </a:p>
            </p:txBody>
          </p:sp>
        </mc:Choice>
        <mc:Fallback xmlns="">
          <p:sp>
            <p:nvSpPr>
              <p:cNvPr id="14338" name="Rectangle 7"/>
              <p:cNvSpPr>
                <a:spLocks noGrp="1" noRot="1" noChangeAspect="1" noMove="1" noResize="1" noEditPoints="1" noAdjustHandles="1" noChangeArrowheads="1" noChangeShapeType="1" noTextEdit="1"/>
              </p:cNvSpPr>
              <p:nvPr>
                <p:ph type="body" idx="1"/>
              </p:nvPr>
            </p:nvSpPr>
            <p:spPr>
              <a:xfrm>
                <a:off x="457200" y="731837"/>
                <a:ext cx="8363272" cy="5793507"/>
              </a:xfrm>
              <a:blipFill>
                <a:blip r:embed="rId2"/>
                <a:stretch>
                  <a:fillRect l="-729"/>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CEA8DF5F-776C-4B55-B057-273019AABC57}"/>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拉格朗日乘子法</a:t>
            </a:r>
          </a:p>
        </p:txBody>
      </p:sp>
      <p:pic>
        <p:nvPicPr>
          <p:cNvPr id="17410" name="Picture 2">
            <a:extLst>
              <a:ext uri="{FF2B5EF4-FFF2-40B4-BE49-F238E27FC236}">
                <a16:creationId xmlns:a16="http://schemas.microsoft.com/office/drawing/2014/main" id="{31A6836C-F684-4880-B48A-873711328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2564904"/>
            <a:ext cx="4901962" cy="35283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
            <a:extLst>
              <a:ext uri="{FF2B5EF4-FFF2-40B4-BE49-F238E27FC236}">
                <a16:creationId xmlns:a16="http://schemas.microsoft.com/office/drawing/2014/main" id="{40097F4D-403F-4078-9AD0-D519C35117AF}"/>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19" name="灯片编号占位符 2">
            <a:extLst>
              <a:ext uri="{FF2B5EF4-FFF2-40B4-BE49-F238E27FC236}">
                <a16:creationId xmlns:a16="http://schemas.microsoft.com/office/drawing/2014/main" id="{0694FDDF-4009-4CDC-8F88-7592C991707D}"/>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27</a:t>
            </a:fld>
            <a:endParaRPr lang="es-ES" altLang="zh-CN">
              <a:solidFill>
                <a:schemeClr val="bg1"/>
              </a:solidFill>
            </a:endParaRPr>
          </a:p>
        </p:txBody>
      </p:sp>
    </p:spTree>
    <p:extLst>
      <p:ext uri="{BB962C8B-B14F-4D97-AF65-F5344CB8AC3E}">
        <p14:creationId xmlns:p14="http://schemas.microsoft.com/office/powerpoint/2010/main" val="2871812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7"/>
              <p:cNvSpPr>
                <a:spLocks noGrp="1" noChangeArrowheads="1"/>
              </p:cNvSpPr>
              <p:nvPr>
                <p:ph type="body" idx="1"/>
              </p:nvPr>
            </p:nvSpPr>
            <p:spPr>
              <a:xfrm>
                <a:off x="457200" y="731837"/>
                <a:ext cx="8363272" cy="5793507"/>
              </a:xfrm>
            </p:spPr>
            <p:txBody>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altLang="zh-CN" sz="2000" b="0" i="1" smtClean="0">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m:rPr>
                              <m:sty m:val="p"/>
                            </m:rPr>
                            <a:rPr lang="en-US" altLang="zh-CN" sz="2000" i="1">
                              <a:solidFill>
                                <a:srgbClr val="000000"/>
                              </a:solidFill>
                              <a:latin typeface="Cambria Math" panose="02040503050406030204" pitchFamily="18" charset="0"/>
                            </a:rPr>
                            <m:t>min</m:t>
                          </m:r>
                        </m:e>
                        <m:sub>
                          <m:r>
                            <a:rPr lang="en-US" altLang="zh-CN" sz="2000" b="0" i="1" smtClean="0">
                              <a:solidFill>
                                <a:srgbClr val="000000"/>
                              </a:solidFill>
                              <a:latin typeface="Cambria Math" panose="02040503050406030204" pitchFamily="18" charset="0"/>
                            </a:rPr>
                            <m:t>𝑥</m:t>
                          </m:r>
                        </m:sub>
                      </m:sSub>
                      <m:r>
                        <a:rPr lang="en-US" altLang="zh-CN" sz="2000" b="0" i="1" smtClean="0">
                          <a:solidFill>
                            <a:srgbClr val="000000"/>
                          </a:solidFill>
                          <a:latin typeface="Cambria Math" panose="02040503050406030204" pitchFamily="18" charset="0"/>
                        </a:rPr>
                        <m:t> </m:t>
                      </m:r>
                      <m:r>
                        <a:rPr lang="en-US" altLang="zh-CN" sz="2000" b="0" i="1" smtClean="0">
                          <a:solidFill>
                            <a:srgbClr val="000000"/>
                          </a:solidFill>
                          <a:latin typeface="Cambria Math" panose="02040503050406030204" pitchFamily="18" charset="0"/>
                        </a:rPr>
                        <m:t>𝑓</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m:t>
                      </m:r>
                    </m:oMath>
                  </m:oMathPara>
                </a14:m>
                <a:endParaRPr lang="en-US" altLang="zh-CN" sz="2000" i="1" dirty="0">
                  <a:solidFill>
                    <a:srgbClr val="000000"/>
                  </a:solidFill>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r>
                        <a:rPr lang="en-US" altLang="zh-CN" sz="2000" b="0" i="1" dirty="0" smtClean="0">
                          <a:latin typeface="Cambria Math" panose="02040503050406030204" pitchFamily="18" charset="0"/>
                        </a:rPr>
                        <m:t>    </m:t>
                      </m:r>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r>
                        <a:rPr lang="en-US" altLang="zh-CN" sz="2000" i="1" smtClean="0">
                          <a:solidFill>
                            <a:srgbClr val="000000"/>
                          </a:solidFill>
                          <a:latin typeface="Cambria Math" panose="02040503050406030204" pitchFamily="18" charset="0"/>
                        </a:rPr>
                        <m:t>𝑔</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)≥0</m:t>
                      </m:r>
                    </m:oMath>
                  </m:oMathPara>
                </a14:m>
                <a:endParaRPr lang="en-US" altLang="zh-CN" sz="2000" dirty="0"/>
              </a:p>
              <a:p>
                <a:pPr marL="0" indent="0">
                  <a:lnSpc>
                    <a:spcPct val="150000"/>
                  </a:lnSpc>
                  <a:buNone/>
                </a:pPr>
                <a:r>
                  <a:rPr lang="zh-CN" altLang="en-US" sz="2000" dirty="0"/>
                  <a:t>上述问题的解可以归结为两种情况：</a:t>
                </a:r>
                <a:endParaRPr lang="en-US" altLang="zh-CN" sz="2000" dirty="0"/>
              </a:p>
              <a:p>
                <a:pPr marL="0" indent="0">
                  <a:lnSpc>
                    <a:spcPct val="150000"/>
                  </a:lnSpc>
                  <a:buNone/>
                </a:pPr>
                <a:r>
                  <a:rPr lang="zh-CN" altLang="en-US" sz="2000" dirty="0"/>
                  <a:t>（</a:t>
                </a:r>
                <a:r>
                  <a:rPr lang="en-US" altLang="zh-CN" sz="2000" dirty="0"/>
                  <a:t>1</a:t>
                </a:r>
                <a:r>
                  <a:rPr lang="zh-CN" altLang="en-US" sz="2000" dirty="0"/>
                  <a:t>）</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i="1" dirty="0">
                            <a:latin typeface="Cambria Math" panose="02040503050406030204" pitchFamily="18" charset="0"/>
                          </a:rPr>
                          <m:t>𝑥</m:t>
                        </m:r>
                      </m:e>
                      <m:sup>
                        <m:r>
                          <a:rPr lang="en-US" altLang="zh-CN" sz="2000" b="0" i="1" dirty="0" smtClean="0">
                            <a:latin typeface="Cambria Math" panose="02040503050406030204" pitchFamily="18" charset="0"/>
                          </a:rPr>
                          <m:t>∗</m:t>
                        </m:r>
                      </m:sup>
                    </m:sSup>
                    <m:r>
                      <a:rPr lang="zh-CN" altLang="en-US" sz="2000" i="1" dirty="0">
                        <a:latin typeface="Cambria Math" panose="02040503050406030204" pitchFamily="18" charset="0"/>
                      </a:rPr>
                      <m:t>在</m:t>
                    </m:r>
                  </m:oMath>
                </a14:m>
                <a:r>
                  <a:rPr lang="zh-CN" altLang="en-US" sz="2000" dirty="0"/>
                  <a:t>可行域的边界上，即</a:t>
                </a:r>
                <a14:m>
                  <m:oMath xmlns:m="http://schemas.openxmlformats.org/officeDocument/2006/math">
                    <m:r>
                      <a:rPr lang="en-US" altLang="zh-CN" sz="2000" i="1">
                        <a:solidFill>
                          <a:srgbClr val="000000"/>
                        </a:solidFill>
                        <a:latin typeface="Cambria Math" panose="02040503050406030204" pitchFamily="18" charset="0"/>
                      </a:rPr>
                      <m:t>𝑔</m:t>
                    </m:r>
                    <m:d>
                      <m:dPr>
                        <m:ctrlPr>
                          <a:rPr lang="en-US" altLang="zh-CN" sz="2000" i="1">
                            <a:solidFill>
                              <a:srgbClr val="000000"/>
                            </a:solidFill>
                            <a:latin typeface="Cambria Math" panose="02040503050406030204" pitchFamily="18" charset="0"/>
                          </a:rPr>
                        </m:ctrlPr>
                      </m:dPr>
                      <m:e>
                        <m:sSup>
                          <m:sSupPr>
                            <m:ctrlPr>
                              <a:rPr lang="en-US" altLang="zh-CN" sz="2000" b="0" i="1" smtClean="0">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r>
                          <a:rPr lang="en-US" altLang="zh-CN" sz="2000" b="0" i="1" smtClean="0">
                            <a:solidFill>
                              <a:srgbClr val="000000"/>
                            </a:solidFill>
                            <a:latin typeface="Cambria Math" panose="02040503050406030204" pitchFamily="18" charset="0"/>
                          </a:rPr>
                          <m:t> </m:t>
                        </m:r>
                      </m:e>
                    </m:d>
                    <m:r>
                      <a:rPr lang="en-US" altLang="zh-CN" sz="2000" b="0" i="1" smtClean="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0</m:t>
                    </m:r>
                  </m:oMath>
                </a14:m>
                <a:r>
                  <a:rPr lang="zh-CN" altLang="en-US" sz="2000" dirty="0"/>
                  <a:t>，此时</a:t>
                </a:r>
                <a:r>
                  <a:rPr lang="en-US" altLang="zh-CN" sz="2000" dirty="0"/>
                  <a:t> </a:t>
                </a:r>
                <a14:m>
                  <m:oMath xmlns:m="http://schemas.openxmlformats.org/officeDocument/2006/math">
                    <m:r>
                      <m:rPr>
                        <m:sty m:val="p"/>
                      </m:rPr>
                      <a:rPr lang="en-US" altLang="zh-CN" sz="2000">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 </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b="0" i="1" smtClean="0">
                            <a:latin typeface="Cambria Math" panose="02040503050406030204" pitchFamily="18" charset="0"/>
                          </a:rPr>
                          <m:t>∗</m:t>
                        </m:r>
                      </m:sup>
                    </m:sSup>
                    <m:r>
                      <m:rPr>
                        <m:sty m:val="p"/>
                      </m:rPr>
                      <a:rPr lang="en-US" altLang="zh-CN" sz="2000">
                        <a:latin typeface="Cambria Math" panose="02040503050406030204" pitchFamily="18" charset="0"/>
                      </a:rPr>
                      <m:t>∇</m:t>
                    </m:r>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i="1">
                            <a:latin typeface="Cambria Math" panose="02040503050406030204" pitchFamily="18" charset="0"/>
                          </a:rPr>
                          <m:t>∗</m:t>
                        </m:r>
                      </m:sup>
                    </m:sSup>
                    <m:r>
                      <a:rPr lang="en-US" altLang="zh-CN" sz="2000" i="1">
                        <a:latin typeface="Cambria Math" panose="02040503050406030204" pitchFamily="18" charset="0"/>
                      </a:rPr>
                      <m:t>&gt;0</m:t>
                    </m:r>
                  </m:oMath>
                </a14:m>
                <a:r>
                  <a:rPr lang="zh-CN" altLang="en-US" sz="2000" dirty="0"/>
                  <a:t>。</a:t>
                </a:r>
                <a:endParaRPr lang="en-US" altLang="zh-CN" sz="2000" dirty="0"/>
              </a:p>
              <a:p>
                <a:pPr marL="0" indent="0">
                  <a:lnSpc>
                    <a:spcPct val="150000"/>
                  </a:lnSpc>
                  <a:buNone/>
                </a:pPr>
                <a:r>
                  <a:rPr lang="zh-CN" altLang="en-US" sz="2000" dirty="0"/>
                  <a:t>这意味着</a:t>
                </a:r>
                <a14:m>
                  <m:oMath xmlns:m="http://schemas.openxmlformats.org/officeDocument/2006/math">
                    <m:r>
                      <m:rPr>
                        <m:sty m:val="p"/>
                      </m:rPr>
                      <a:rPr lang="en-US" altLang="zh-CN" sz="2000">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e>
                    </m:d>
                    <m:r>
                      <a:rPr lang="en-US" altLang="zh-CN" sz="2000" i="1">
                        <a:latin typeface="Cambria Math" panose="02040503050406030204" pitchFamily="18" charset="0"/>
                      </a:rPr>
                      <m:t> </m:t>
                    </m:r>
                  </m:oMath>
                </a14:m>
                <a:r>
                  <a:rPr lang="zh-CN" altLang="en-US" sz="2000" i="0" dirty="0">
                    <a:latin typeface="+mj-lt"/>
                  </a:rPr>
                  <a:t>与</a:t>
                </a:r>
                <a14:m>
                  <m:oMath xmlns:m="http://schemas.openxmlformats.org/officeDocument/2006/math">
                    <m:r>
                      <m:rPr>
                        <m:sty m:val="p"/>
                      </m:rPr>
                      <a:rPr lang="en-US" altLang="zh-CN" sz="2000" b="0" i="0" smtClean="0">
                        <a:solidFill>
                          <a:srgbClr val="000000"/>
                        </a:solidFill>
                        <a:latin typeface="Cambria Math" panose="02040503050406030204" pitchFamily="18" charset="0"/>
                      </a:rPr>
                      <m:t>∇</m:t>
                    </m:r>
                    <m:r>
                      <a:rPr lang="en-US" altLang="zh-CN" sz="2000" i="1" smtClean="0">
                        <a:solidFill>
                          <a:srgbClr val="000000"/>
                        </a:solidFill>
                        <a:latin typeface="Cambria Math" panose="02040503050406030204" pitchFamily="18" charset="0"/>
                      </a:rPr>
                      <m:t>𝑔</m:t>
                    </m:r>
                    <m:r>
                      <a:rPr lang="en-US" altLang="zh-CN" sz="2000" b="0" i="1" smtClean="0">
                        <a:solidFill>
                          <a:srgbClr val="000000"/>
                        </a:solidFill>
                        <a:latin typeface="Cambria Math" panose="02040503050406030204" pitchFamily="18" charset="0"/>
                      </a:rPr>
                      <m:t>(</m:t>
                    </m:r>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r>
                      <a:rPr lang="en-US" altLang="zh-CN" sz="2000" b="0" i="1" smtClean="0">
                        <a:solidFill>
                          <a:srgbClr val="000000"/>
                        </a:solidFill>
                        <a:latin typeface="Cambria Math" panose="02040503050406030204" pitchFamily="18" charset="0"/>
                      </a:rPr>
                      <m:t>)</m:t>
                    </m:r>
                  </m:oMath>
                </a14:m>
                <a:r>
                  <a:rPr lang="zh-CN" altLang="en-US" sz="2000" i="0" dirty="0">
                    <a:solidFill>
                      <a:srgbClr val="000000"/>
                    </a:solidFill>
                    <a:latin typeface="+mj-lt"/>
                  </a:rPr>
                  <a:t>的</a:t>
                </a:r>
                <a:r>
                  <a:rPr lang="zh-CN" altLang="en-US" sz="2000" dirty="0"/>
                  <a:t>方向相同，都指向可行域</a:t>
                </a:r>
                <a14:m>
                  <m:oMath xmlns:m="http://schemas.openxmlformats.org/officeDocument/2006/math">
                    <m:r>
                      <a:rPr lang="en-US" altLang="zh-CN" sz="2000" i="1" dirty="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𝑔</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𝑥</m:t>
                    </m:r>
                    <m:r>
                      <a:rPr lang="en-US" altLang="zh-CN" sz="2000" i="1">
                        <a:solidFill>
                          <a:srgbClr val="000000"/>
                        </a:solidFill>
                        <a:latin typeface="Cambria Math" panose="02040503050406030204" pitchFamily="18" charset="0"/>
                      </a:rPr>
                      <m:t>)≥0}</m:t>
                    </m:r>
                  </m:oMath>
                </a14:m>
                <a:r>
                  <a:rPr lang="zh-CN" altLang="en-US" sz="2000" dirty="0"/>
                  <a:t>内。这种情况下</a:t>
                </a:r>
                <a14:m>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zh-CN" altLang="en-US" sz="2000" dirty="0"/>
                  <a:t>无法再继续减少，否则会离开可行域。</a:t>
                </a:r>
                <a:endParaRPr lang="en-US" altLang="zh-CN" sz="2000" dirty="0"/>
              </a:p>
              <a:p>
                <a:pPr marL="0" indent="0">
                  <a:lnSpc>
                    <a:spcPct val="150000"/>
                  </a:lnSpc>
                  <a:buNone/>
                </a:pPr>
                <a:r>
                  <a:rPr lang="zh-CN" altLang="en-US" sz="2000" dirty="0"/>
                  <a:t>（</a:t>
                </a:r>
                <a:r>
                  <a:rPr lang="en-US" altLang="zh-CN" sz="2000" dirty="0"/>
                  <a:t>2</a:t>
                </a:r>
                <a:r>
                  <a:rPr lang="zh-CN" altLang="en-US" sz="2000" dirty="0"/>
                  <a:t>）</a:t>
                </a:r>
                <a:r>
                  <a:rPr lang="en-US" altLang="zh-CN" sz="2000" b="0" dirty="0"/>
                  <a:t> </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i="1" dirty="0">
                            <a:latin typeface="Cambria Math" panose="02040503050406030204" pitchFamily="18" charset="0"/>
                          </a:rPr>
                          <m:t>𝑥</m:t>
                        </m:r>
                      </m:e>
                      <m:sup>
                        <m:r>
                          <a:rPr lang="en-US" altLang="zh-CN" sz="2000" b="0" i="1" dirty="0" smtClean="0">
                            <a:latin typeface="Cambria Math" panose="02040503050406030204" pitchFamily="18" charset="0"/>
                          </a:rPr>
                          <m:t>∗</m:t>
                        </m:r>
                      </m:sup>
                    </m:sSup>
                    <m:r>
                      <a:rPr lang="zh-CN" altLang="en-US" sz="2000" i="1" dirty="0">
                        <a:latin typeface="Cambria Math" panose="02040503050406030204" pitchFamily="18" charset="0"/>
                      </a:rPr>
                      <m:t>在</m:t>
                    </m:r>
                  </m:oMath>
                </a14:m>
                <a:r>
                  <a:rPr lang="zh-CN" altLang="en-US" sz="2000" dirty="0"/>
                  <a:t>可行域的内部，即</a:t>
                </a:r>
                <a14:m>
                  <m:oMath xmlns:m="http://schemas.openxmlformats.org/officeDocument/2006/math">
                    <m:r>
                      <a:rPr lang="en-US" altLang="zh-CN" sz="2000" i="1">
                        <a:solidFill>
                          <a:srgbClr val="000000"/>
                        </a:solidFill>
                        <a:latin typeface="Cambria Math" panose="02040503050406030204" pitchFamily="18" charset="0"/>
                      </a:rPr>
                      <m:t>𝑔</m:t>
                    </m:r>
                    <m:d>
                      <m:dPr>
                        <m:ctrlPr>
                          <a:rPr lang="en-US" altLang="zh-CN" sz="2000" i="1">
                            <a:solidFill>
                              <a:srgbClr val="000000"/>
                            </a:solidFill>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r>
                          <a:rPr lang="en-US" altLang="zh-CN" sz="2000" i="1">
                            <a:solidFill>
                              <a:srgbClr val="000000"/>
                            </a:solidFill>
                            <a:latin typeface="Cambria Math" panose="02040503050406030204" pitchFamily="18" charset="0"/>
                          </a:rPr>
                          <m:t> </m:t>
                        </m:r>
                      </m:e>
                    </m:d>
                    <m:r>
                      <a:rPr lang="en-US" altLang="zh-CN" sz="2000" b="0" i="1" smtClean="0">
                        <a:solidFill>
                          <a:srgbClr val="000000"/>
                        </a:solidFill>
                        <a:latin typeface="Cambria Math" panose="02040503050406030204" pitchFamily="18" charset="0"/>
                      </a:rPr>
                      <m:t>&gt;</m:t>
                    </m:r>
                    <m:r>
                      <a:rPr lang="en-US" altLang="zh-CN" sz="2000" i="1">
                        <a:solidFill>
                          <a:srgbClr val="000000"/>
                        </a:solidFill>
                        <a:latin typeface="Cambria Math" panose="02040503050406030204" pitchFamily="18" charset="0"/>
                      </a:rPr>
                      <m:t>0</m:t>
                    </m:r>
                    <m:r>
                      <a:rPr lang="zh-CN" altLang="en-US" sz="2000" i="1">
                        <a:solidFill>
                          <a:srgbClr val="000000"/>
                        </a:solidFill>
                        <a:latin typeface="Cambria Math" panose="02040503050406030204" pitchFamily="18" charset="0"/>
                      </a:rPr>
                      <m:t>。</m:t>
                    </m:r>
                  </m:oMath>
                </a14:m>
                <a:r>
                  <a:rPr lang="zh-CN" altLang="en-US" sz="2000" dirty="0"/>
                  <a:t>此时必然有</a:t>
                </a:r>
                <a14:m>
                  <m:oMath xmlns:m="http://schemas.openxmlformats.org/officeDocument/2006/math">
                    <m:r>
                      <m:rPr>
                        <m:sty m:val="p"/>
                      </m:rPr>
                      <a:rPr lang="en-US" altLang="zh-CN" sz="2000">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e>
                    </m:d>
                    <m:r>
                      <a:rPr lang="en-US" altLang="zh-CN" sz="2000" i="1">
                        <a:latin typeface="Cambria Math" panose="02040503050406030204" pitchFamily="18" charset="0"/>
                      </a:rPr>
                      <m:t>=</m:t>
                    </m:r>
                    <m:r>
                      <a:rPr lang="en-US" altLang="zh-CN" sz="2000" b="0" i="1" smtClean="0">
                        <a:latin typeface="Cambria Math" panose="02040503050406030204" pitchFamily="18" charset="0"/>
                      </a:rPr>
                      <m:t>0</m:t>
                    </m:r>
                    <m:r>
                      <a:rPr lang="zh-CN" altLang="en-US" sz="2000" i="1">
                        <a:latin typeface="Cambria Math" panose="02040503050406030204" pitchFamily="18" charset="0"/>
                      </a:rPr>
                      <m:t>，</m:t>
                    </m:r>
                  </m:oMath>
                </a14:m>
                <a:r>
                  <a:rPr lang="zh-CN" altLang="en-US" sz="2000" dirty="0"/>
                  <a:t>这样</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𝜆</m:t>
                        </m:r>
                      </m:e>
                      <m:sup>
                        <m:r>
                          <a:rPr lang="en-US" altLang="zh-CN" sz="2000" b="0" i="1" dirty="0" smtClean="0">
                            <a:latin typeface="Cambria Math" panose="02040503050406030204" pitchFamily="18" charset="0"/>
                          </a:rPr>
                          <m:t>∗</m:t>
                        </m:r>
                      </m:sup>
                    </m:sSup>
                    <m:r>
                      <a:rPr lang="en-US" altLang="zh-CN" sz="2000" b="0" i="1" dirty="0" smtClean="0">
                        <a:latin typeface="Cambria Math" panose="02040503050406030204" pitchFamily="18" charset="0"/>
                      </a:rPr>
                      <m:t>=0</m:t>
                    </m:r>
                  </m:oMath>
                </a14:m>
                <a:r>
                  <a:rPr lang="zh-CN" altLang="en-US" sz="2000" dirty="0"/>
                  <a:t>。</a:t>
                </a:r>
                <a:endParaRPr lang="en-US" altLang="zh-CN" sz="2000" dirty="0"/>
              </a:p>
            </p:txBody>
          </p:sp>
        </mc:Choice>
        <mc:Fallback xmlns="">
          <p:sp>
            <p:nvSpPr>
              <p:cNvPr id="14338" name="Rectangle 7"/>
              <p:cNvSpPr>
                <a:spLocks noGrp="1" noRot="1" noChangeAspect="1" noMove="1" noResize="1" noEditPoints="1" noAdjustHandles="1" noChangeArrowheads="1" noChangeShapeType="1" noTextEdit="1"/>
              </p:cNvSpPr>
              <p:nvPr>
                <p:ph type="body" idx="1"/>
              </p:nvPr>
            </p:nvSpPr>
            <p:spPr>
              <a:xfrm>
                <a:off x="457200" y="731837"/>
                <a:ext cx="8363272" cy="5793507"/>
              </a:xfrm>
              <a:blipFill>
                <a:blip r:embed="rId2"/>
                <a:stretch>
                  <a:fillRect l="-729"/>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CEA8DF5F-776C-4B55-B057-273019AABC57}"/>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拉格朗日乘子法</a:t>
            </a:r>
          </a:p>
        </p:txBody>
      </p:sp>
      <p:sp>
        <p:nvSpPr>
          <p:cNvPr id="4" name="Rectangle 2">
            <a:extLst>
              <a:ext uri="{FF2B5EF4-FFF2-40B4-BE49-F238E27FC236}">
                <a16:creationId xmlns:a16="http://schemas.microsoft.com/office/drawing/2014/main" id="{AF4FDB83-0DF5-4139-9F49-729E232B33EA}"/>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5" name="灯片编号占位符 2">
            <a:extLst>
              <a:ext uri="{FF2B5EF4-FFF2-40B4-BE49-F238E27FC236}">
                <a16:creationId xmlns:a16="http://schemas.microsoft.com/office/drawing/2014/main" id="{29267BEF-F398-412E-947B-22573A324FBD}"/>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28</a:t>
            </a:fld>
            <a:endParaRPr lang="es-ES" altLang="zh-CN">
              <a:solidFill>
                <a:schemeClr val="bg1"/>
              </a:solidFill>
            </a:endParaRPr>
          </a:p>
        </p:txBody>
      </p:sp>
    </p:spTree>
    <p:extLst>
      <p:ext uri="{BB962C8B-B14F-4D97-AF65-F5344CB8AC3E}">
        <p14:creationId xmlns:p14="http://schemas.microsoft.com/office/powerpoint/2010/main" val="927805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7"/>
              <p:cNvSpPr>
                <a:spLocks noGrp="1" noChangeArrowheads="1"/>
              </p:cNvSpPr>
              <p:nvPr>
                <p:ph type="body" idx="1"/>
              </p:nvPr>
            </p:nvSpPr>
            <p:spPr>
              <a:xfrm>
                <a:off x="457200" y="731837"/>
                <a:ext cx="8363272" cy="5793507"/>
              </a:xfrm>
            </p:spPr>
            <p:txBody>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altLang="zh-CN" sz="2000" b="0" i="1" smtClean="0">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m:rPr>
                              <m:sty m:val="p"/>
                            </m:rPr>
                            <a:rPr lang="en-US" altLang="zh-CN" sz="2000" i="1">
                              <a:solidFill>
                                <a:srgbClr val="000000"/>
                              </a:solidFill>
                              <a:latin typeface="Cambria Math" panose="02040503050406030204" pitchFamily="18" charset="0"/>
                            </a:rPr>
                            <m:t>min</m:t>
                          </m:r>
                        </m:e>
                        <m:sub>
                          <m:r>
                            <a:rPr lang="en-US" altLang="zh-CN" sz="2000" b="0" i="1" smtClean="0">
                              <a:solidFill>
                                <a:srgbClr val="000000"/>
                              </a:solidFill>
                              <a:latin typeface="Cambria Math" panose="02040503050406030204" pitchFamily="18" charset="0"/>
                            </a:rPr>
                            <m:t>𝑥</m:t>
                          </m:r>
                        </m:sub>
                      </m:sSub>
                      <m:r>
                        <a:rPr lang="en-US" altLang="zh-CN" sz="2000" b="0" i="1" smtClean="0">
                          <a:solidFill>
                            <a:srgbClr val="000000"/>
                          </a:solidFill>
                          <a:latin typeface="Cambria Math" panose="02040503050406030204" pitchFamily="18" charset="0"/>
                        </a:rPr>
                        <m:t> </m:t>
                      </m:r>
                      <m:r>
                        <a:rPr lang="en-US" altLang="zh-CN" sz="2000" b="0" i="1" smtClean="0">
                          <a:solidFill>
                            <a:srgbClr val="000000"/>
                          </a:solidFill>
                          <a:latin typeface="Cambria Math" panose="02040503050406030204" pitchFamily="18" charset="0"/>
                        </a:rPr>
                        <m:t>𝑓</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m:t>
                      </m:r>
                    </m:oMath>
                  </m:oMathPara>
                </a14:m>
                <a:endParaRPr lang="en-US" altLang="zh-CN" sz="2000" i="1" dirty="0">
                  <a:solidFill>
                    <a:srgbClr val="000000"/>
                  </a:solidFill>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r>
                        <a:rPr lang="en-US" altLang="zh-CN" sz="2000" b="0" i="1" dirty="0" smtClean="0">
                          <a:latin typeface="Cambria Math" panose="02040503050406030204" pitchFamily="18" charset="0"/>
                        </a:rPr>
                        <m:t>    </m:t>
                      </m:r>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r>
                        <a:rPr lang="en-US" altLang="zh-CN" sz="2000" i="1" smtClean="0">
                          <a:solidFill>
                            <a:srgbClr val="000000"/>
                          </a:solidFill>
                          <a:latin typeface="Cambria Math" panose="02040503050406030204" pitchFamily="18" charset="0"/>
                        </a:rPr>
                        <m:t>𝑔</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)≥0</m:t>
                      </m:r>
                    </m:oMath>
                  </m:oMathPara>
                </a14:m>
                <a:endParaRPr lang="en-US" altLang="zh-CN" sz="2000" dirty="0"/>
              </a:p>
              <a:p>
                <a:pPr marL="0" indent="0">
                  <a:lnSpc>
                    <a:spcPct val="150000"/>
                  </a:lnSpc>
                  <a:buNone/>
                </a:pPr>
                <a:r>
                  <a:rPr lang="zh-CN" altLang="en-US" sz="2000" dirty="0"/>
                  <a:t>解的两种情况：</a:t>
                </a:r>
                <a:endParaRPr lang="en-US" altLang="zh-CN" sz="2000" dirty="0"/>
              </a:p>
              <a:p>
                <a:pPr marL="0" indent="0">
                  <a:lnSpc>
                    <a:spcPct val="150000"/>
                  </a:lnSpc>
                  <a:buNone/>
                </a:pPr>
                <a:r>
                  <a:rPr lang="zh-CN" altLang="en-US" sz="2000" dirty="0"/>
                  <a:t>（</a:t>
                </a:r>
                <a:r>
                  <a:rPr lang="en-US" altLang="zh-CN" sz="2000" dirty="0"/>
                  <a:t>1</a:t>
                </a:r>
                <a:r>
                  <a:rPr lang="zh-CN" altLang="en-US" sz="2000" dirty="0"/>
                  <a:t>）</a:t>
                </a:r>
                <a14:m>
                  <m:oMath xmlns:m="http://schemas.openxmlformats.org/officeDocument/2006/math">
                    <m:r>
                      <a:rPr lang="en-US" altLang="zh-CN" sz="2000" i="1">
                        <a:solidFill>
                          <a:srgbClr val="000000"/>
                        </a:solidFill>
                        <a:latin typeface="Cambria Math" panose="02040503050406030204" pitchFamily="18" charset="0"/>
                      </a:rPr>
                      <m:t>𝑔</m:t>
                    </m:r>
                    <m:d>
                      <m:dPr>
                        <m:ctrlPr>
                          <a:rPr lang="en-US" altLang="zh-CN" sz="2000" i="1">
                            <a:solidFill>
                              <a:srgbClr val="000000"/>
                            </a:solidFill>
                            <a:latin typeface="Cambria Math" panose="02040503050406030204" pitchFamily="18" charset="0"/>
                          </a:rPr>
                        </m:ctrlPr>
                      </m:dPr>
                      <m:e>
                        <m:sSup>
                          <m:sSupPr>
                            <m:ctrlPr>
                              <a:rPr lang="en-US" altLang="zh-CN" sz="2000" b="0" i="1" smtClean="0">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r>
                          <a:rPr lang="en-US" altLang="zh-CN" sz="2000" b="0" i="1" smtClean="0">
                            <a:solidFill>
                              <a:srgbClr val="000000"/>
                            </a:solidFill>
                            <a:latin typeface="Cambria Math" panose="02040503050406030204" pitchFamily="18" charset="0"/>
                          </a:rPr>
                          <m:t> </m:t>
                        </m:r>
                      </m:e>
                    </m:d>
                    <m:r>
                      <a:rPr lang="en-US" altLang="zh-CN" sz="2000" b="0" i="1" smtClean="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0</m:t>
                    </m:r>
                  </m:oMath>
                </a14:m>
                <a:r>
                  <a:rPr lang="zh-CN" altLang="en-US" sz="2000" dirty="0"/>
                  <a:t>，</a:t>
                </a:r>
                <a14:m>
                  <m:oMath xmlns:m="http://schemas.openxmlformats.org/officeDocument/2006/math">
                    <m:r>
                      <m:rPr>
                        <m:sty m:val="p"/>
                      </m:rPr>
                      <a:rPr lang="en-US" altLang="zh-CN" sz="2000">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b="0" i="1" smtClean="0">
                            <a:latin typeface="Cambria Math" panose="02040503050406030204" pitchFamily="18" charset="0"/>
                          </a:rPr>
                          <m:t>∗</m:t>
                        </m:r>
                      </m:sup>
                    </m:sSup>
                    <m:r>
                      <a:rPr lang="en-US" altLang="zh-CN" sz="2000" b="0" i="0" smtClean="0">
                        <a:latin typeface="Cambria Math" panose="02040503050406030204" pitchFamily="18" charset="0"/>
                      </a:rPr>
                      <m:t> </m:t>
                    </m:r>
                    <m:r>
                      <m:rPr>
                        <m:sty m:val="p"/>
                      </m:rPr>
                      <a:rPr lang="en-US" altLang="zh-CN" sz="2000">
                        <a:latin typeface="Cambria Math" panose="02040503050406030204" pitchFamily="18" charset="0"/>
                      </a:rPr>
                      <m:t>∇</m:t>
                    </m:r>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i="1">
                            <a:latin typeface="Cambria Math" panose="02040503050406030204" pitchFamily="18" charset="0"/>
                          </a:rPr>
                          <m:t>∗</m:t>
                        </m:r>
                      </m:sup>
                    </m:sSup>
                    <m:r>
                      <a:rPr lang="en-US" altLang="zh-CN" sz="2000" i="1">
                        <a:latin typeface="Cambria Math" panose="02040503050406030204" pitchFamily="18" charset="0"/>
                      </a:rPr>
                      <m:t>&gt;0</m:t>
                    </m:r>
                  </m:oMath>
                </a14:m>
                <a:r>
                  <a:rPr lang="zh-CN" altLang="en-US" sz="2000" dirty="0"/>
                  <a:t>。</a:t>
                </a:r>
                <a:endParaRPr lang="en-US" altLang="zh-CN" sz="2000" dirty="0"/>
              </a:p>
              <a:p>
                <a:pPr marL="0" indent="0">
                  <a:lnSpc>
                    <a:spcPct val="150000"/>
                  </a:lnSpc>
                  <a:buNone/>
                </a:pPr>
                <a:r>
                  <a:rPr lang="zh-CN" altLang="en-US" sz="2000" dirty="0"/>
                  <a:t>（</a:t>
                </a:r>
                <a:r>
                  <a:rPr lang="en-US" altLang="zh-CN" sz="2000" dirty="0"/>
                  <a:t>2</a:t>
                </a:r>
                <a:r>
                  <a:rPr lang="zh-CN" altLang="en-US" sz="2000" dirty="0"/>
                  <a:t>）</a:t>
                </a:r>
                <a:r>
                  <a:rPr lang="en-US" altLang="zh-CN" sz="2000" b="0" dirty="0"/>
                  <a:t> </a:t>
                </a:r>
                <a14:m>
                  <m:oMath xmlns:m="http://schemas.openxmlformats.org/officeDocument/2006/math">
                    <m:r>
                      <a:rPr lang="en-US" altLang="zh-CN" sz="2000" i="1">
                        <a:solidFill>
                          <a:srgbClr val="000000"/>
                        </a:solidFill>
                        <a:latin typeface="Cambria Math" panose="02040503050406030204" pitchFamily="18" charset="0"/>
                      </a:rPr>
                      <m:t>𝑔</m:t>
                    </m:r>
                    <m:d>
                      <m:dPr>
                        <m:ctrlPr>
                          <a:rPr lang="en-US" altLang="zh-CN" sz="2000" i="1">
                            <a:solidFill>
                              <a:srgbClr val="000000"/>
                            </a:solidFill>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r>
                          <a:rPr lang="en-US" altLang="zh-CN" sz="2000" i="1">
                            <a:solidFill>
                              <a:srgbClr val="000000"/>
                            </a:solidFill>
                            <a:latin typeface="Cambria Math" panose="02040503050406030204" pitchFamily="18" charset="0"/>
                          </a:rPr>
                          <m:t> </m:t>
                        </m:r>
                      </m:e>
                    </m:d>
                    <m:r>
                      <a:rPr lang="en-US" altLang="zh-CN" sz="2000" b="0" i="1" smtClean="0">
                        <a:solidFill>
                          <a:srgbClr val="000000"/>
                        </a:solidFill>
                        <a:latin typeface="Cambria Math" panose="02040503050406030204" pitchFamily="18" charset="0"/>
                      </a:rPr>
                      <m:t>&gt;</m:t>
                    </m:r>
                    <m:r>
                      <a:rPr lang="en-US" altLang="zh-CN" sz="2000" i="1">
                        <a:solidFill>
                          <a:srgbClr val="000000"/>
                        </a:solidFill>
                        <a:latin typeface="Cambria Math" panose="02040503050406030204" pitchFamily="18" charset="0"/>
                      </a:rPr>
                      <m:t>0</m:t>
                    </m:r>
                    <m:r>
                      <a:rPr lang="zh-CN" altLang="en-US" sz="2000" i="1">
                        <a:solidFill>
                          <a:srgbClr val="000000"/>
                        </a:solidFill>
                        <a:latin typeface="Cambria Math" panose="02040503050406030204" pitchFamily="18" charset="0"/>
                      </a:rPr>
                      <m:t>。</m:t>
                    </m:r>
                  </m:oMath>
                </a14:m>
                <a:r>
                  <a:rPr lang="zh-CN" altLang="en-US" sz="2000" dirty="0"/>
                  <a:t>此时必然有</a:t>
                </a:r>
                <a14:m>
                  <m:oMath xmlns:m="http://schemas.openxmlformats.org/officeDocument/2006/math">
                    <m:r>
                      <m:rPr>
                        <m:sty m:val="p"/>
                      </m:rPr>
                      <a:rPr lang="en-US" altLang="zh-CN" sz="2000">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e>
                    </m:d>
                    <m:r>
                      <a:rPr lang="en-US" altLang="zh-CN" sz="2000" i="1">
                        <a:latin typeface="Cambria Math" panose="02040503050406030204" pitchFamily="18" charset="0"/>
                      </a:rPr>
                      <m:t>=</m:t>
                    </m:r>
                    <m:r>
                      <a:rPr lang="en-US" altLang="zh-CN" sz="2000" b="0" i="1" smtClean="0">
                        <a:latin typeface="Cambria Math" panose="02040503050406030204" pitchFamily="18" charset="0"/>
                      </a:rPr>
                      <m:t>0</m:t>
                    </m:r>
                    <m:r>
                      <a:rPr lang="zh-CN" altLang="en-US" sz="2000" i="1">
                        <a:latin typeface="Cambria Math" panose="02040503050406030204" pitchFamily="18" charset="0"/>
                      </a:rPr>
                      <m:t>，</m:t>
                    </m:r>
                  </m:oMath>
                </a14:m>
                <a:r>
                  <a:rPr lang="zh-CN" altLang="en-US" sz="2000" dirty="0"/>
                  <a:t>这样</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i="1">
                            <a:latin typeface="Cambria Math" panose="02040503050406030204" pitchFamily="18" charset="0"/>
                          </a:rPr>
                          <m:t>∗</m:t>
                        </m:r>
                      </m:sup>
                    </m:sSup>
                    <m:r>
                      <a:rPr lang="en-US" altLang="zh-CN" sz="2000" b="0" i="1" dirty="0" smtClean="0">
                        <a:latin typeface="Cambria Math" panose="02040503050406030204" pitchFamily="18" charset="0"/>
                      </a:rPr>
                      <m:t>=0</m:t>
                    </m:r>
                  </m:oMath>
                </a14:m>
                <a:r>
                  <a:rPr lang="zh-CN" altLang="en-US" sz="2000" dirty="0"/>
                  <a:t>。</a:t>
                </a:r>
                <a:endParaRPr lang="en-US" altLang="zh-CN" sz="2000" dirty="0"/>
              </a:p>
              <a:p>
                <a:pPr marL="0" indent="0">
                  <a:lnSpc>
                    <a:spcPct val="150000"/>
                  </a:lnSpc>
                  <a:buNone/>
                </a:pPr>
                <a:r>
                  <a:rPr lang="zh-CN" altLang="en-US" sz="2000" dirty="0"/>
                  <a:t>结合上述两种情况，可以得到如下</a:t>
                </a:r>
                <a:r>
                  <a:rPr lang="en-US" altLang="zh-CN" sz="2000" dirty="0">
                    <a:solidFill>
                      <a:srgbClr val="FF0000"/>
                    </a:solidFill>
                  </a:rPr>
                  <a:t>KKT</a:t>
                </a:r>
                <a:r>
                  <a:rPr lang="zh-CN" altLang="en-US" sz="2000" dirty="0">
                    <a:solidFill>
                      <a:srgbClr val="FF0000"/>
                    </a:solidFill>
                  </a:rPr>
                  <a:t>条件</a:t>
                </a:r>
                <a:r>
                  <a:rPr lang="zh-CN" altLang="en-US" sz="2000" dirty="0"/>
                  <a:t>（</a:t>
                </a:r>
                <a:r>
                  <a:rPr lang="zh-CN" altLang="en-US" sz="2000" dirty="0">
                    <a:solidFill>
                      <a:srgbClr val="025198"/>
                    </a:solidFill>
                  </a:rPr>
                  <a:t>当</a:t>
                </a:r>
                <a14:m>
                  <m:oMath xmlns:m="http://schemas.openxmlformats.org/officeDocument/2006/math">
                    <m:r>
                      <a:rPr lang="en-US" altLang="zh-CN" sz="2000" b="0" i="1" smtClean="0">
                        <a:solidFill>
                          <a:srgbClr val="025198"/>
                        </a:solidFill>
                        <a:latin typeface="Cambria Math" panose="02040503050406030204" pitchFamily="18" charset="0"/>
                      </a:rPr>
                      <m:t>𝑓</m:t>
                    </m:r>
                    <m:r>
                      <a:rPr lang="en-US" altLang="zh-CN" sz="2000" b="0" i="1" smtClean="0">
                        <a:solidFill>
                          <a:srgbClr val="025198"/>
                        </a:solidFill>
                        <a:latin typeface="Cambria Math" panose="02040503050406030204" pitchFamily="18" charset="0"/>
                      </a:rPr>
                      <m:t>(</m:t>
                    </m:r>
                    <m:r>
                      <a:rPr lang="en-US" altLang="zh-CN" sz="2000" b="0" i="1" smtClean="0">
                        <a:solidFill>
                          <a:srgbClr val="025198"/>
                        </a:solidFill>
                        <a:latin typeface="Cambria Math" panose="02040503050406030204" pitchFamily="18" charset="0"/>
                      </a:rPr>
                      <m:t>𝑥</m:t>
                    </m:r>
                    <m:r>
                      <a:rPr lang="en-US" altLang="zh-CN" sz="2000" b="0" i="1" smtClean="0">
                        <a:solidFill>
                          <a:srgbClr val="025198"/>
                        </a:solidFill>
                        <a:latin typeface="Cambria Math" panose="02040503050406030204" pitchFamily="18" charset="0"/>
                      </a:rPr>
                      <m:t>)</m:t>
                    </m:r>
                  </m:oMath>
                </a14:m>
                <a:r>
                  <a:rPr lang="zh-CN" altLang="en-US" sz="2000" dirty="0">
                    <a:solidFill>
                      <a:srgbClr val="025198"/>
                    </a:solidFill>
                  </a:rPr>
                  <a:t>为凸函数，</a:t>
                </a:r>
                <a:r>
                  <a:rPr lang="en-US" altLang="zh-CN" sz="2000" dirty="0">
                    <a:solidFill>
                      <a:srgbClr val="025198"/>
                    </a:solidFill>
                  </a:rPr>
                  <a:t> </a:t>
                </a:r>
                <a14:m>
                  <m:oMath xmlns:m="http://schemas.openxmlformats.org/officeDocument/2006/math">
                    <m:r>
                      <a:rPr lang="en-US" altLang="zh-CN" sz="2000" i="1" smtClean="0">
                        <a:solidFill>
                          <a:srgbClr val="025198"/>
                        </a:solidFill>
                        <a:latin typeface="Cambria Math" panose="02040503050406030204" pitchFamily="18" charset="0"/>
                      </a:rPr>
                      <m:t>𝑔</m:t>
                    </m:r>
                    <m:r>
                      <a:rPr lang="en-US" altLang="zh-CN" sz="2000" b="0" i="1" smtClean="0">
                        <a:solidFill>
                          <a:srgbClr val="025198"/>
                        </a:solidFill>
                        <a:latin typeface="Cambria Math" panose="02040503050406030204" pitchFamily="18" charset="0"/>
                      </a:rPr>
                      <m:t>(</m:t>
                    </m:r>
                    <m:r>
                      <a:rPr lang="en-US" altLang="zh-CN" sz="2000" b="0" i="1" smtClean="0">
                        <a:solidFill>
                          <a:srgbClr val="025198"/>
                        </a:solidFill>
                        <a:latin typeface="Cambria Math" panose="02040503050406030204" pitchFamily="18" charset="0"/>
                      </a:rPr>
                      <m:t>𝑥</m:t>
                    </m:r>
                    <m:r>
                      <a:rPr lang="en-US" altLang="zh-CN" sz="2000" b="0" i="1" smtClean="0">
                        <a:solidFill>
                          <a:srgbClr val="025198"/>
                        </a:solidFill>
                        <a:latin typeface="Cambria Math" panose="02040503050406030204" pitchFamily="18" charset="0"/>
                      </a:rPr>
                      <m:t>) </m:t>
                    </m:r>
                  </m:oMath>
                </a14:m>
                <a:r>
                  <a:rPr lang="zh-CN" altLang="en-US" sz="2000" dirty="0">
                    <a:solidFill>
                      <a:srgbClr val="025198"/>
                    </a:solidFill>
                  </a:rPr>
                  <a:t>为凹函数时，该条件为充要条件</a:t>
                </a:r>
                <a:r>
                  <a:rPr lang="zh-CN" altLang="en-US" sz="2000" dirty="0"/>
                  <a:t>）：</a:t>
                </a:r>
                <a:endParaRPr lang="en-US" altLang="zh-CN" sz="2000" dirty="0"/>
              </a:p>
              <a:p>
                <a:pPr marL="0" indent="0">
                  <a:buNone/>
                </a:pPr>
                <a14:m>
                  <m:oMathPara xmlns:m="http://schemas.openxmlformats.org/officeDocument/2006/math">
                    <m:oMathParaPr>
                      <m:jc m:val="left"/>
                    </m:oMathParaPr>
                    <m:oMath xmlns:m="http://schemas.openxmlformats.org/officeDocument/2006/math">
                      <m:r>
                        <m:rPr>
                          <m:sty m:val="p"/>
                        </m:rPr>
                        <a:rPr lang="en-US" altLang="zh-CN" sz="200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e>
                      </m:d>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i="1">
                              <a:latin typeface="Cambria Math" panose="02040503050406030204" pitchFamily="18" charset="0"/>
                            </a:rPr>
                            <m:t>∗</m:t>
                          </m:r>
                        </m:sup>
                      </m:sSup>
                      <m:r>
                        <m:rPr>
                          <m:sty m:val="p"/>
                        </m:rPr>
                        <a:rPr lang="en-US" altLang="zh-CN" sz="200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e>
                      </m:d>
                      <m:r>
                        <a:rPr lang="en-US" altLang="zh-CN" sz="2000" b="0" i="1" smtClean="0">
                          <a:latin typeface="Cambria Math" panose="02040503050406030204" pitchFamily="18" charset="0"/>
                        </a:rPr>
                        <m:t>=0</m:t>
                      </m:r>
                    </m:oMath>
                  </m:oMathPara>
                </a14:m>
                <a:endParaRPr lang="en-US" altLang="zh-CN"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i="1">
                              <a:latin typeface="Cambria Math" panose="02040503050406030204" pitchFamily="18" charset="0"/>
                            </a:rPr>
                            <m:t>∗</m:t>
                          </m:r>
                        </m:sup>
                      </m:sSup>
                      <m:r>
                        <a:rPr lang="en-US" altLang="zh-CN" sz="2000" i="1">
                          <a:solidFill>
                            <a:srgbClr val="000000"/>
                          </a:solidFill>
                          <a:latin typeface="Cambria Math" panose="02040503050406030204" pitchFamily="18" charset="0"/>
                        </a:rPr>
                        <m:t>≥</m:t>
                      </m:r>
                      <m:r>
                        <a:rPr lang="en-US" altLang="zh-CN" sz="2000" b="0" i="1" smtClean="0">
                          <a:latin typeface="Cambria Math" panose="02040503050406030204" pitchFamily="18" charset="0"/>
                        </a:rPr>
                        <m:t>0</m:t>
                      </m:r>
                    </m:oMath>
                  </m:oMathPara>
                </a14:m>
                <a:endParaRPr lang="en-US" altLang="zh-CN" sz="2000" dirty="0"/>
              </a:p>
              <a:p>
                <a:pPr marL="0" indent="0">
                  <a:buNone/>
                </a:pPr>
                <a14:m>
                  <m:oMathPara xmlns:m="http://schemas.openxmlformats.org/officeDocument/2006/math">
                    <m:oMathParaPr>
                      <m:jc m:val="left"/>
                    </m:oMathParaPr>
                    <m:oMath xmlns:m="http://schemas.openxmlformats.org/officeDocument/2006/math">
                      <m:r>
                        <a:rPr lang="en-US" altLang="zh-CN" sz="2000" i="1" smtClean="0">
                          <a:solidFill>
                            <a:srgbClr val="000000"/>
                          </a:solidFill>
                          <a:latin typeface="Cambria Math" panose="02040503050406030204" pitchFamily="18" charset="0"/>
                        </a:rPr>
                        <m:t>𝑔</m:t>
                      </m:r>
                      <m:r>
                        <a:rPr lang="en-US" altLang="zh-CN" sz="2000" b="0" i="1" smtClean="0">
                          <a:solidFill>
                            <a:srgbClr val="000000"/>
                          </a:solidFill>
                          <a:latin typeface="Cambria Math" panose="02040503050406030204" pitchFamily="18" charset="0"/>
                        </a:rPr>
                        <m:t>(</m:t>
                      </m:r>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r>
                        <a:rPr lang="en-US" altLang="zh-CN" sz="2000" b="0" i="1" smtClean="0">
                          <a:solidFill>
                            <a:srgbClr val="000000"/>
                          </a:solidFill>
                          <a:latin typeface="Cambria Math" panose="02040503050406030204" pitchFamily="18" charset="0"/>
                        </a:rPr>
                        <m:t>)≥0</m:t>
                      </m:r>
                    </m:oMath>
                  </m:oMathPara>
                </a14:m>
                <a:endParaRPr lang="en-US" altLang="zh-CN" sz="2000" dirty="0"/>
              </a:p>
              <a:p>
                <a:pPr marL="0" indent="0">
                  <a:buNone/>
                </a:pPr>
                <a14:m>
                  <m:oMathPara xmlns:m="http://schemas.openxmlformats.org/officeDocument/2006/math">
                    <m:oMathParaPr>
                      <m:jc m:val="left"/>
                    </m:oMathParaPr>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i="1">
                              <a:latin typeface="Cambria Math" panose="02040503050406030204" pitchFamily="18" charset="0"/>
                            </a:rPr>
                            <m:t>∗</m:t>
                          </m:r>
                        </m:sup>
                      </m:sSup>
                      <m:r>
                        <a:rPr lang="en-US" altLang="zh-CN" sz="2000" i="1" smtClean="0">
                          <a:solidFill>
                            <a:srgbClr val="000000"/>
                          </a:solidFill>
                          <a:latin typeface="Cambria Math" panose="02040503050406030204" pitchFamily="18" charset="0"/>
                        </a:rPr>
                        <m:t>𝑔</m:t>
                      </m:r>
                      <m:d>
                        <m:dPr>
                          <m:ctrlPr>
                            <a:rPr lang="en-US" altLang="zh-CN" sz="2000" b="0" i="1" smtClean="0">
                              <a:solidFill>
                                <a:srgbClr val="000000"/>
                              </a:solidFill>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e>
                      </m:d>
                      <m:r>
                        <a:rPr lang="en-US" altLang="zh-CN" sz="2000" b="0" i="1" smtClean="0">
                          <a:solidFill>
                            <a:srgbClr val="000000"/>
                          </a:solidFill>
                          <a:latin typeface="Cambria Math" panose="02040503050406030204" pitchFamily="18" charset="0"/>
                        </a:rPr>
                        <m:t>=0</m:t>
                      </m:r>
                    </m:oMath>
                  </m:oMathPara>
                </a14:m>
                <a:endParaRPr lang="en-US" altLang="zh-CN" sz="2000" dirty="0"/>
              </a:p>
              <a:p>
                <a:pPr marL="0" indent="0">
                  <a:lnSpc>
                    <a:spcPct val="150000"/>
                  </a:lnSpc>
                  <a:buNone/>
                </a:pPr>
                <a:r>
                  <a:rPr lang="zh-CN" altLang="en-US" sz="2000" dirty="0"/>
                  <a:t>定义拉格朗日方程：</a:t>
                </a:r>
                <a14:m>
                  <m:oMath xmlns:m="http://schemas.openxmlformats.org/officeDocument/2006/math">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r>
                      <a:rPr lang="en-US" altLang="zh-CN" sz="2000" b="0" i="1" smtClean="0">
                        <a:latin typeface="Cambria Math" panose="02040503050406030204" pitchFamily="18" charset="0"/>
                      </a:rPr>
                      <m:t>𝑔</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endParaRPr lang="en-US" altLang="zh-CN" sz="2000" dirty="0"/>
              </a:p>
              <a:p>
                <a:pPr marL="0" indent="0">
                  <a:lnSpc>
                    <a:spcPct val="150000"/>
                  </a:lnSpc>
                  <a:buNone/>
                </a:pPr>
                <a:endParaRPr lang="en-US" altLang="zh-CN" sz="2000" b="0" i="1" dirty="0">
                  <a:latin typeface="Cambria Math" panose="02040503050406030204" pitchFamily="18" charset="0"/>
                </a:endParaRPr>
              </a:p>
              <a:p>
                <a:pPr marL="0" indent="0">
                  <a:lnSpc>
                    <a:spcPct val="150000"/>
                  </a:lnSpc>
                  <a:buNone/>
                </a:pPr>
                <a:endParaRPr lang="en-US" altLang="zh-CN" sz="2000" dirty="0"/>
              </a:p>
              <a:p>
                <a:pPr marL="0" indent="0">
                  <a:buNone/>
                </a:pPr>
                <a:endParaRPr lang="en-US" altLang="zh-CN" sz="2000" dirty="0"/>
              </a:p>
            </p:txBody>
          </p:sp>
        </mc:Choice>
        <mc:Fallback xmlns="">
          <p:sp>
            <p:nvSpPr>
              <p:cNvPr id="14338" name="Rectangle 7"/>
              <p:cNvSpPr>
                <a:spLocks noGrp="1" noRot="1" noChangeAspect="1" noMove="1" noResize="1" noEditPoints="1" noAdjustHandles="1" noChangeArrowheads="1" noChangeShapeType="1" noTextEdit="1"/>
              </p:cNvSpPr>
              <p:nvPr>
                <p:ph type="body" idx="1"/>
              </p:nvPr>
            </p:nvSpPr>
            <p:spPr>
              <a:xfrm>
                <a:off x="457200" y="731837"/>
                <a:ext cx="8363272" cy="5793507"/>
              </a:xfrm>
              <a:blipFill>
                <a:blip r:embed="rId2"/>
                <a:stretch>
                  <a:fillRect l="-729"/>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CEA8DF5F-776C-4B55-B057-273019AABC57}"/>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拉格朗日乘子法</a:t>
            </a:r>
          </a:p>
        </p:txBody>
      </p:sp>
      <p:sp>
        <p:nvSpPr>
          <p:cNvPr id="4" name="Rectangle 2">
            <a:extLst>
              <a:ext uri="{FF2B5EF4-FFF2-40B4-BE49-F238E27FC236}">
                <a16:creationId xmlns:a16="http://schemas.microsoft.com/office/drawing/2014/main" id="{2A01FAE9-6EBA-42CA-A7D4-44E47785910B}"/>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5" name="灯片编号占位符 2">
            <a:extLst>
              <a:ext uri="{FF2B5EF4-FFF2-40B4-BE49-F238E27FC236}">
                <a16:creationId xmlns:a16="http://schemas.microsoft.com/office/drawing/2014/main" id="{F06B0882-9631-429A-ABB2-BBA93FD423E4}"/>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29</a:t>
            </a:fld>
            <a:endParaRPr lang="es-ES" altLang="zh-CN">
              <a:solidFill>
                <a:schemeClr val="bg1"/>
              </a:solidFill>
            </a:endParaRPr>
          </a:p>
        </p:txBody>
      </p:sp>
    </p:spTree>
    <p:extLst>
      <p:ext uri="{BB962C8B-B14F-4D97-AF65-F5344CB8AC3E}">
        <p14:creationId xmlns:p14="http://schemas.microsoft.com/office/powerpoint/2010/main" val="180349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body" sz="half" idx="4294967295"/>
          </p:nvPr>
        </p:nvSpPr>
        <p:spPr>
          <a:xfrm>
            <a:off x="1259632" y="5866571"/>
            <a:ext cx="6768752" cy="381000"/>
          </a:xfrm>
        </p:spPr>
        <p:txBody>
          <a:bodyPr/>
          <a:lstStyle/>
          <a:p>
            <a:pPr>
              <a:lnSpc>
                <a:spcPct val="90000"/>
              </a:lnSpc>
            </a:pPr>
            <a:r>
              <a:rPr lang="zh-CN" altLang="en-US" sz="2000" dirty="0"/>
              <a:t>目标：找到一个将数据分离的线性超平面</a:t>
            </a:r>
            <a:r>
              <a:rPr lang="en-US" altLang="zh-CN" sz="2000" dirty="0"/>
              <a:t>(</a:t>
            </a:r>
            <a:r>
              <a:rPr lang="zh-CN" altLang="en-US" sz="2000" dirty="0">
                <a:solidFill>
                  <a:srgbClr val="FF0000"/>
                </a:solidFill>
              </a:rPr>
              <a:t>决策边界</a:t>
            </a:r>
            <a:r>
              <a:rPr lang="en-US" altLang="zh-CN" sz="2000" dirty="0"/>
              <a:t>)</a:t>
            </a:r>
            <a:endParaRPr lang="en-US" altLang="en-US" sz="2000" dirty="0"/>
          </a:p>
        </p:txBody>
      </p:sp>
      <p:graphicFrame>
        <p:nvGraphicFramePr>
          <p:cNvPr id="6147" name="Object 2"/>
          <p:cNvGraphicFramePr>
            <a:graphicFrameLocks noGrp="1" noChangeAspect="1"/>
          </p:cNvGraphicFramePr>
          <p:nvPr>
            <p:ph sz="half" idx="4294967295"/>
          </p:nvPr>
        </p:nvGraphicFramePr>
        <p:xfrm>
          <a:off x="2362200" y="1195388"/>
          <a:ext cx="4876800" cy="4602162"/>
        </p:xfrm>
        <a:graphic>
          <a:graphicData uri="http://schemas.openxmlformats.org/presentationml/2006/ole">
            <mc:AlternateContent xmlns:mc="http://schemas.openxmlformats.org/markup-compatibility/2006">
              <mc:Choice xmlns:v="urn:schemas-microsoft-com:vml" Requires="v">
                <p:oleObj spid="_x0000_s1143" name="Visio" r:id="rId3" imgW="7442200" imgH="7023100" progId="Visio.Drawing.6">
                  <p:embed/>
                </p:oleObj>
              </mc:Choice>
              <mc:Fallback>
                <p:oleObj name="Visio" r:id="rId3" imgW="7442200" imgH="7023100" progId="Visio.Drawing.6">
                  <p:embed/>
                  <p:pic>
                    <p:nvPicPr>
                      <p:cNvPr id="614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19538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5172DF65-FE82-4170-949C-CB04DA32E5D9}"/>
              </a:ext>
            </a:extLst>
          </p:cNvPr>
          <p:cNvSpPr txBox="1">
            <a:spLocks noChangeArrowheads="1"/>
          </p:cNvSpPr>
          <p:nvPr/>
        </p:nvSpPr>
        <p:spPr bwMode="auto">
          <a:xfrm>
            <a:off x="0" y="-831"/>
            <a:ext cx="6323144"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4000" dirty="0">
                <a:solidFill>
                  <a:schemeClr val="bg1"/>
                </a:solidFill>
                <a:latin typeface="微软雅黑" panose="020B0503020204020204" pitchFamily="34" charset="-122"/>
                <a:ea typeface="微软雅黑" panose="020B0503020204020204" pitchFamily="34" charset="-122"/>
              </a:rPr>
              <a:t>SVM</a:t>
            </a:r>
            <a:r>
              <a:rPr lang="zh-CN" altLang="en-US" sz="4000" dirty="0">
                <a:solidFill>
                  <a:schemeClr val="bg1"/>
                </a:solidFill>
                <a:latin typeface="微软雅黑" panose="020B0503020204020204" pitchFamily="34" charset="-122"/>
                <a:ea typeface="微软雅黑" panose="020B0503020204020204" pitchFamily="34" charset="-122"/>
              </a:rPr>
              <a:t>目标</a:t>
            </a:r>
          </a:p>
        </p:txBody>
      </p:sp>
      <p:sp>
        <p:nvSpPr>
          <p:cNvPr id="6" name="Rectangle 2">
            <a:extLst>
              <a:ext uri="{FF2B5EF4-FFF2-40B4-BE49-F238E27FC236}">
                <a16:creationId xmlns:a16="http://schemas.microsoft.com/office/drawing/2014/main" id="{FCA0E2F9-FFB8-481C-BC63-D42453A89E86}"/>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7" name="灯片编号占位符 2">
            <a:extLst>
              <a:ext uri="{FF2B5EF4-FFF2-40B4-BE49-F238E27FC236}">
                <a16:creationId xmlns:a16="http://schemas.microsoft.com/office/drawing/2014/main" id="{C7855986-F42A-4B2B-8490-7556D9A9BF39}"/>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3</a:t>
            </a:fld>
            <a:endParaRPr lang="es-ES" altLang="zh-CN">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7"/>
              <p:cNvSpPr>
                <a:spLocks noGrp="1" noChangeArrowheads="1"/>
              </p:cNvSpPr>
              <p:nvPr>
                <p:ph type="body" idx="1"/>
              </p:nvPr>
            </p:nvSpPr>
            <p:spPr>
              <a:xfrm>
                <a:off x="457200" y="731837"/>
                <a:ext cx="8363272" cy="5793507"/>
              </a:xfrm>
            </p:spPr>
            <p:txBody>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altLang="zh-CN" sz="2000" b="0" i="1" smtClean="0">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m:rPr>
                              <m:sty m:val="p"/>
                            </m:rPr>
                            <a:rPr lang="en-US" altLang="zh-CN" sz="2000" i="1">
                              <a:solidFill>
                                <a:srgbClr val="000000"/>
                              </a:solidFill>
                              <a:latin typeface="Cambria Math" panose="02040503050406030204" pitchFamily="18" charset="0"/>
                            </a:rPr>
                            <m:t>min</m:t>
                          </m:r>
                        </m:e>
                        <m:sub>
                          <m:r>
                            <a:rPr lang="en-US" altLang="zh-CN" sz="2000" b="0" i="1" smtClean="0">
                              <a:solidFill>
                                <a:srgbClr val="000000"/>
                              </a:solidFill>
                              <a:latin typeface="Cambria Math" panose="02040503050406030204" pitchFamily="18" charset="0"/>
                            </a:rPr>
                            <m:t>𝑥</m:t>
                          </m:r>
                        </m:sub>
                      </m:sSub>
                      <m:r>
                        <a:rPr lang="en-US" altLang="zh-CN" sz="2000" b="0" i="1" smtClean="0">
                          <a:solidFill>
                            <a:srgbClr val="000000"/>
                          </a:solidFill>
                          <a:latin typeface="Cambria Math" panose="02040503050406030204" pitchFamily="18" charset="0"/>
                        </a:rPr>
                        <m:t> </m:t>
                      </m:r>
                      <m:r>
                        <a:rPr lang="en-US" altLang="zh-CN" sz="2000" b="0" i="1" smtClean="0">
                          <a:solidFill>
                            <a:srgbClr val="000000"/>
                          </a:solidFill>
                          <a:latin typeface="Cambria Math" panose="02040503050406030204" pitchFamily="18" charset="0"/>
                        </a:rPr>
                        <m:t>𝑓</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m:t>
                      </m:r>
                    </m:oMath>
                  </m:oMathPara>
                </a14:m>
                <a:endParaRPr lang="en-US" altLang="zh-CN" sz="2000" i="1" dirty="0">
                  <a:solidFill>
                    <a:srgbClr val="000000"/>
                  </a:solidFill>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r>
                        <a:rPr lang="en-US" altLang="zh-CN" sz="2000" b="0" i="1" dirty="0" smtClean="0">
                          <a:latin typeface="Cambria Math" panose="02040503050406030204" pitchFamily="18" charset="0"/>
                        </a:rPr>
                        <m:t>    </m:t>
                      </m:r>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r>
                        <a:rPr lang="en-US" altLang="zh-CN" sz="2000" i="1" smtClean="0">
                          <a:solidFill>
                            <a:srgbClr val="000000"/>
                          </a:solidFill>
                          <a:latin typeface="Cambria Math" panose="02040503050406030204" pitchFamily="18" charset="0"/>
                        </a:rPr>
                        <m:t>𝑔</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)≥0</m:t>
                      </m:r>
                    </m:oMath>
                  </m:oMathPara>
                </a14:m>
                <a:endParaRPr lang="en-US" altLang="zh-CN" sz="2000" dirty="0"/>
              </a:p>
              <a:p>
                <a:pPr marL="0" indent="0">
                  <a:lnSpc>
                    <a:spcPct val="150000"/>
                  </a:lnSpc>
                  <a:buNone/>
                </a:pPr>
                <a:r>
                  <a:rPr lang="en-US" altLang="zh-CN" sz="2000" b="0" dirty="0">
                    <a:latin typeface="Cambria Math" panose="02040503050406030204" pitchFamily="18" charset="0"/>
                  </a:rPr>
                  <a:t>Duality</a:t>
                </a:r>
                <a:r>
                  <a:rPr lang="zh-CN" altLang="en-US" sz="2000" b="0" dirty="0">
                    <a:latin typeface="Cambria Math" panose="02040503050406030204" pitchFamily="18" charset="0"/>
                  </a:rPr>
                  <a:t>：</a:t>
                </a:r>
                <a:endParaRPr lang="en-US" altLang="zh-CN" sz="2000" b="0" dirty="0">
                  <a:latin typeface="Cambria Math" panose="02040503050406030204" pitchFamily="18" charset="0"/>
                </a:endParaRPr>
              </a:p>
              <a:p>
                <a:pPr marL="0" indent="0">
                  <a:lnSpc>
                    <a:spcPct val="150000"/>
                  </a:lnSpc>
                  <a:buNone/>
                </a:pPr>
                <a:r>
                  <a:rPr lang="zh-CN" altLang="en-US" sz="2000" dirty="0">
                    <a:latin typeface="Cambria Math" panose="02040503050406030204" pitchFamily="18" charset="0"/>
                  </a:rPr>
                  <a:t>假设</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i="1">
                            <a:latin typeface="Cambria Math" panose="02040503050406030204" pitchFamily="18" charset="0"/>
                          </a:rPr>
                          <m:t>∗</m:t>
                        </m:r>
                      </m:sup>
                    </m:sSup>
                  </m:oMath>
                </a14:m>
                <a:r>
                  <a:rPr lang="zh-CN" altLang="en-US" sz="2000" b="0" dirty="0">
                    <a:latin typeface="Cambria Math" panose="02040503050406030204" pitchFamily="18" charset="0"/>
                  </a:rPr>
                  <a:t>是已知的，那么</a:t>
                </a:r>
                <a14:m>
                  <m:oMath xmlns:m="http://schemas.openxmlformats.org/officeDocument/2006/math">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min</m:t>
                        </m:r>
                      </m:e>
                      <m:lim>
                        <m:r>
                          <a:rPr lang="en-US" altLang="zh-CN" sz="2000" b="0" i="1" smtClean="0">
                            <a:latin typeface="Cambria Math" panose="02040503050406030204" pitchFamily="18" charset="0"/>
                          </a:rPr>
                          <m:t>𝑥</m:t>
                        </m:r>
                      </m:lim>
                    </m:limLow>
                    <m:r>
                      <a:rPr lang="en-US" altLang="zh-CN" sz="2000" b="0" i="0" smtClean="0">
                        <a:latin typeface="Cambria Math" panose="02040503050406030204" pitchFamily="18" charset="0"/>
                      </a:rPr>
                      <m:t> </m:t>
                    </m:r>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b="0" i="1" smtClean="0">
                                <a:latin typeface="Cambria Math" panose="02040503050406030204" pitchFamily="18" charset="0"/>
                              </a:rPr>
                              <m:t>∗</m:t>
                            </m:r>
                          </m:sup>
                        </m:sSup>
                      </m:e>
                    </m:d>
                    <m:r>
                      <a:rPr lang="en-US" altLang="zh-CN" sz="2000" i="1">
                        <a:latin typeface="Cambria Math" panose="02040503050406030204" pitchFamily="18" charset="0"/>
                      </a:rPr>
                      <m:t>=</m:t>
                    </m:r>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min</m:t>
                        </m:r>
                      </m:e>
                      <m:lim>
                        <m:r>
                          <a:rPr lang="en-US" altLang="zh-CN" sz="2000" i="1">
                            <a:latin typeface="Cambria Math" panose="02040503050406030204" pitchFamily="18" charset="0"/>
                          </a:rPr>
                          <m:t>𝑥</m:t>
                        </m:r>
                      </m:lim>
                    </m:limLow>
                    <m:r>
                      <a:rPr lang="en-US" altLang="zh-CN" sz="2000" b="0" i="1" smtClean="0">
                        <a:latin typeface="Cambria Math" panose="02040503050406030204" pitchFamily="18" charset="0"/>
                      </a:rPr>
                      <m:t> </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i="1">
                            <a:latin typeface="Cambria Math" panose="02040503050406030204" pitchFamily="18" charset="0"/>
                          </a:rPr>
                          <m:t>∗</m:t>
                        </m:r>
                      </m:sup>
                    </m:sSup>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oMath>
                </a14:m>
                <a:r>
                  <a:rPr lang="zh-CN" altLang="en-US" sz="2000" dirty="0"/>
                  <a:t>。根据</a:t>
                </a:r>
                <a:r>
                  <a:rPr lang="en-US" altLang="zh-CN" sz="2000" dirty="0"/>
                  <a:t>KKT</a:t>
                </a:r>
                <a:r>
                  <a:rPr lang="zh-CN" altLang="en-US" sz="2000" dirty="0"/>
                  <a:t>条件</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m:t>
                        </m:r>
                      </m:sup>
                    </m:sSup>
                    <m:r>
                      <a:rPr lang="zh-CN" altLang="en-US" sz="2000" i="1">
                        <a:latin typeface="Cambria Math" panose="02040503050406030204" pitchFamily="18" charset="0"/>
                      </a:rPr>
                      <m:t>时</m:t>
                    </m:r>
                  </m:oMath>
                </a14:m>
                <a:r>
                  <a:rPr lang="zh-CN" altLang="en-US" sz="2000" dirty="0"/>
                  <a:t>，</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i="1">
                            <a:latin typeface="Cambria Math" panose="02040503050406030204" pitchFamily="18" charset="0"/>
                          </a:rPr>
                          <m:t>∗</m:t>
                        </m:r>
                      </m:sup>
                    </m:sSup>
                    <m:r>
                      <a:rPr lang="en-US" altLang="zh-CN" sz="2000" i="1">
                        <a:solidFill>
                          <a:srgbClr val="000000"/>
                        </a:solidFill>
                        <a:latin typeface="Cambria Math" panose="02040503050406030204" pitchFamily="18" charset="0"/>
                      </a:rPr>
                      <m:t>𝑔</m:t>
                    </m:r>
                    <m:d>
                      <m:dPr>
                        <m:ctrlPr>
                          <a:rPr lang="en-US" altLang="zh-CN" sz="2000" i="1">
                            <a:solidFill>
                              <a:srgbClr val="000000"/>
                            </a:solidFill>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a:rPr lang="en-US" altLang="zh-CN"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sup>
                        </m:sSup>
                      </m:e>
                    </m:d>
                    <m:r>
                      <a:rPr lang="en-US" altLang="zh-CN" sz="2000" i="1">
                        <a:solidFill>
                          <a:srgbClr val="000000"/>
                        </a:solidFill>
                        <a:latin typeface="Cambria Math" panose="02040503050406030204" pitchFamily="18" charset="0"/>
                      </a:rPr>
                      <m:t>=0</m:t>
                    </m:r>
                    <m:r>
                      <a:rPr lang="zh-CN" altLang="en-US" sz="2000" i="1" smtClean="0">
                        <a:solidFill>
                          <a:srgbClr val="000000"/>
                        </a:solidFill>
                        <a:latin typeface="Cambria Math" panose="02040503050406030204" pitchFamily="18" charset="0"/>
                      </a:rPr>
                      <m:t>。</m:t>
                    </m:r>
                  </m:oMath>
                </a14:m>
                <a:r>
                  <a:rPr lang="zh-CN" altLang="en-US" sz="2000" dirty="0"/>
                  <a:t>这样可以推出</a:t>
                </a:r>
                <a14:m>
                  <m:oMath xmlns:m="http://schemas.openxmlformats.org/officeDocument/2006/math">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min</m:t>
                        </m:r>
                      </m:e>
                      <m:lim>
                        <m:r>
                          <a:rPr lang="en-US" altLang="zh-CN" sz="2000" i="1">
                            <a:latin typeface="Cambria Math" panose="02040503050406030204" pitchFamily="18" charset="0"/>
                          </a:rPr>
                          <m:t>𝑥</m:t>
                        </m:r>
                      </m:lim>
                    </m:limLow>
                    <m:r>
                      <a:rPr lang="en-US" altLang="zh-CN" sz="2000">
                        <a:latin typeface="Cambria Math" panose="02040503050406030204" pitchFamily="18" charset="0"/>
                      </a:rPr>
                      <m:t> </m:t>
                    </m:r>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𝜆</m:t>
                            </m:r>
                          </m:e>
                          <m:sup>
                            <m:r>
                              <a:rPr lang="en-US" altLang="zh-CN" sz="2000" i="1">
                                <a:latin typeface="Cambria Math" panose="02040503050406030204" pitchFamily="18" charset="0"/>
                              </a:rPr>
                              <m:t>∗</m:t>
                            </m:r>
                          </m:sup>
                        </m:sSup>
                      </m:e>
                    </m:d>
                    <m:r>
                      <a:rPr lang="en-US" altLang="zh-CN" sz="2000" i="1">
                        <a:latin typeface="Cambria Math" panose="02040503050406030204" pitchFamily="18" charset="0"/>
                      </a:rPr>
                      <m:t>=</m:t>
                    </m:r>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min</m:t>
                        </m:r>
                      </m:e>
                      <m:lim>
                        <m:r>
                          <a:rPr lang="en-US" altLang="zh-CN" sz="2000" i="1">
                            <a:latin typeface="Cambria Math" panose="02040503050406030204" pitchFamily="18" charset="0"/>
                          </a:rPr>
                          <m:t>𝑥</m:t>
                        </m:r>
                      </m:lim>
                    </m:limLow>
                    <m:r>
                      <a:rPr lang="en-US" altLang="zh-CN" sz="2000" i="1">
                        <a:latin typeface="Cambria Math" panose="02040503050406030204" pitchFamily="18" charset="0"/>
                      </a:rPr>
                      <m:t> </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t>= </a:t>
                </a:r>
                <a14:m>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b="0" i="1" smtClean="0">
                                <a:latin typeface="Cambria Math" panose="02040503050406030204" pitchFamily="18" charset="0"/>
                              </a:rPr>
                              <m:t>∗</m:t>
                            </m:r>
                          </m:sup>
                        </m:sSup>
                      </m:e>
                    </m:d>
                    <m:r>
                      <a:rPr lang="zh-CN" altLang="en-US" sz="2000" i="1">
                        <a:latin typeface="Cambria Math" panose="02040503050406030204" pitchFamily="18" charset="0"/>
                      </a:rPr>
                      <m:t>。</m:t>
                    </m:r>
                  </m:oMath>
                </a14:m>
                <a:endParaRPr lang="en-US" altLang="zh-CN" sz="2000" dirty="0"/>
              </a:p>
              <a:p>
                <a:pPr marL="0" indent="0">
                  <a:lnSpc>
                    <a:spcPct val="150000"/>
                  </a:lnSpc>
                  <a:buNone/>
                </a:pPr>
                <a:endParaRPr lang="en-US" altLang="zh-CN" sz="2000" dirty="0"/>
              </a:p>
              <a:p>
                <a:pPr marL="0" indent="0">
                  <a:lnSpc>
                    <a:spcPct val="150000"/>
                  </a:lnSpc>
                  <a:buNone/>
                </a:pPr>
                <a:r>
                  <a:rPr lang="zh-CN" altLang="en-US" sz="2000" dirty="0"/>
                  <a:t>定义</a:t>
                </a:r>
                <a14:m>
                  <m:oMath xmlns:m="http://schemas.openxmlformats.org/officeDocument/2006/math">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𝜆</m:t>
                        </m:r>
                      </m:e>
                    </m:d>
                    <m:r>
                      <a:rPr lang="en-US" altLang="zh-CN" sz="2000" b="0" i="1" smtClean="0">
                        <a:latin typeface="Cambria Math" panose="02040503050406030204" pitchFamily="18" charset="0"/>
                      </a:rPr>
                      <m:t>:=</m:t>
                    </m:r>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min</m:t>
                        </m:r>
                      </m:e>
                      <m:lim>
                        <m:r>
                          <a:rPr lang="en-US" altLang="zh-CN" sz="2000" i="1">
                            <a:latin typeface="Cambria Math" panose="02040503050406030204" pitchFamily="18" charset="0"/>
                          </a:rPr>
                          <m:t>𝑥</m:t>
                        </m:r>
                      </m:lim>
                    </m:limLow>
                    <m:r>
                      <a:rPr lang="en-US" altLang="zh-CN" sz="2000">
                        <a:latin typeface="Cambria Math" panose="02040503050406030204" pitchFamily="18" charset="0"/>
                      </a:rPr>
                      <m:t> </m:t>
                    </m:r>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𝜆</m:t>
                        </m:r>
                      </m:e>
                    </m:d>
                    <m:r>
                      <a:rPr lang="en-US" altLang="zh-CN" sz="2000" b="0" i="1" smtClean="0">
                        <a:latin typeface="Cambria Math" panose="02040503050406030204" pitchFamily="18" charset="0"/>
                      </a:rPr>
                      <m:t>=</m:t>
                    </m:r>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min</m:t>
                        </m:r>
                      </m:e>
                      <m:lim>
                        <m:r>
                          <a:rPr lang="en-US" altLang="zh-CN" sz="2000" i="1">
                            <a:latin typeface="Cambria Math" panose="02040503050406030204" pitchFamily="18" charset="0"/>
                          </a:rPr>
                          <m:t>𝑥</m:t>
                        </m:r>
                      </m:lim>
                    </m:limLow>
                    <m:r>
                      <a:rPr lang="en-US" altLang="zh-CN" sz="2000" i="1">
                        <a:latin typeface="Cambria Math" panose="02040503050406030204" pitchFamily="18" charset="0"/>
                      </a:rPr>
                      <m:t> </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𝜆</m:t>
                    </m:r>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zh-CN" altLang="en-US" sz="2000" dirty="0"/>
                  <a:t>，其中</a:t>
                </a:r>
                <a14:m>
                  <m:oMath xmlns:m="http://schemas.openxmlformats.org/officeDocument/2006/math">
                    <m:r>
                      <a:rPr lang="en-US" altLang="zh-CN" sz="2000" i="1">
                        <a:latin typeface="Cambria Math" panose="02040503050406030204" pitchFamily="18" charset="0"/>
                      </a:rPr>
                      <m:t>𝜆</m:t>
                    </m:r>
                    <m:r>
                      <a:rPr lang="en-US" altLang="zh-CN" sz="2000" i="1">
                        <a:solidFill>
                          <a:srgbClr val="000000"/>
                        </a:solidFill>
                        <a:latin typeface="Cambria Math" panose="02040503050406030204" pitchFamily="18" charset="0"/>
                      </a:rPr>
                      <m:t>≥</m:t>
                    </m:r>
                    <m:r>
                      <a:rPr lang="en-US" altLang="zh-CN" sz="2000" i="1">
                        <a:latin typeface="Cambria Math" panose="02040503050406030204" pitchFamily="18" charset="0"/>
                      </a:rPr>
                      <m:t>0</m:t>
                    </m:r>
                  </m:oMath>
                </a14:m>
                <a:r>
                  <a:rPr lang="zh-CN" altLang="en-US" sz="2000" i="0" dirty="0">
                    <a:latin typeface="+mj-lt"/>
                  </a:rPr>
                  <a:t>，由于</a:t>
                </a:r>
                <a:r>
                  <a:rPr lang="zh-CN" altLang="en-US" sz="2000" i="0" dirty="0">
                    <a:solidFill>
                      <a:srgbClr val="000000"/>
                    </a:solidFill>
                    <a:latin typeface="+mj-lt"/>
                  </a:rPr>
                  <a:t>可行域</a:t>
                </a:r>
                <a14:m>
                  <m:oMath xmlns:m="http://schemas.openxmlformats.org/officeDocument/2006/math">
                    <m:r>
                      <a:rPr lang="en-US" altLang="zh-CN" sz="2000" i="1">
                        <a:solidFill>
                          <a:srgbClr val="000000"/>
                        </a:solidFill>
                        <a:latin typeface="Cambria Math" panose="02040503050406030204" pitchFamily="18" charset="0"/>
                      </a:rPr>
                      <m:t>𝑔</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𝑥</m:t>
                    </m:r>
                    <m:r>
                      <a:rPr lang="en-US" altLang="zh-CN" sz="2000" i="1">
                        <a:solidFill>
                          <a:srgbClr val="000000"/>
                        </a:solidFill>
                        <a:latin typeface="Cambria Math" panose="02040503050406030204" pitchFamily="18" charset="0"/>
                      </a:rPr>
                      <m:t>)≥0</m:t>
                    </m:r>
                    <m:r>
                      <a:rPr lang="zh-CN" altLang="en-US" sz="2000" i="1" smtClean="0">
                        <a:solidFill>
                          <a:srgbClr val="000000"/>
                        </a:solidFill>
                        <a:latin typeface="Cambria Math" panose="02040503050406030204" pitchFamily="18" charset="0"/>
                      </a:rPr>
                      <m:t>，</m:t>
                    </m:r>
                  </m:oMath>
                </a14:m>
                <a:r>
                  <a:rPr lang="zh-CN" altLang="en-US" sz="2000" dirty="0"/>
                  <a:t>这样</a:t>
                </a:r>
                <a14:m>
                  <m:oMath xmlns:m="http://schemas.openxmlformats.org/officeDocument/2006/math">
                    <m:r>
                      <a:rPr lang="en-US" altLang="zh-CN" sz="2000" i="1">
                        <a:latin typeface="Cambria Math" panose="02040503050406030204" pitchFamily="18" charset="0"/>
                      </a:rPr>
                      <m:t>𝜆</m:t>
                    </m:r>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)≥0</m:t>
                    </m:r>
                    <m:r>
                      <a:rPr lang="zh-CN" altLang="en-US" sz="2000" i="1" smtClean="0">
                        <a:solidFill>
                          <a:srgbClr val="000000"/>
                        </a:solidFill>
                        <a:latin typeface="Cambria Math" panose="02040503050406030204" pitchFamily="18" charset="0"/>
                      </a:rPr>
                      <m:t>，</m:t>
                    </m:r>
                  </m:oMath>
                </a14:m>
                <a:r>
                  <a:rPr lang="zh-CN" altLang="en-US" sz="2000" dirty="0"/>
                  <a:t>进而我们有</a:t>
                </a:r>
                <a14:m>
                  <m:oMath xmlns:m="http://schemas.openxmlformats.org/officeDocument/2006/math">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𝜆</m:t>
                        </m:r>
                      </m:e>
                    </m:d>
                    <m:r>
                      <a:rPr lang="en-US" altLang="zh-CN" sz="2000" b="0" i="1" smtClean="0">
                        <a:latin typeface="Cambria Math" panose="02040503050406030204" pitchFamily="18" charset="0"/>
                      </a:rPr>
                      <m:t>≤</m:t>
                    </m:r>
                    <m:limLow>
                      <m:limLowPr>
                        <m:ctrlPr>
                          <a:rPr lang="en-US" altLang="zh-CN" sz="2000" i="1" dirty="0">
                            <a:latin typeface="Cambria Math" panose="02040503050406030204" pitchFamily="18" charset="0"/>
                          </a:rPr>
                        </m:ctrlPr>
                      </m:limLowPr>
                      <m:e>
                        <m:r>
                          <m:rPr>
                            <m:sty m:val="p"/>
                          </m:rPr>
                          <a:rPr lang="en-US" altLang="zh-CN" sz="2000" dirty="0">
                            <a:latin typeface="Cambria Math" panose="02040503050406030204" pitchFamily="18" charset="0"/>
                          </a:rPr>
                          <m:t>min</m:t>
                        </m:r>
                      </m:e>
                      <m:lim>
                        <m:r>
                          <a:rPr lang="en-US" altLang="zh-CN" sz="2000" i="1" dirty="0">
                            <a:latin typeface="Cambria Math" panose="02040503050406030204" pitchFamily="18" charset="0"/>
                          </a:rPr>
                          <m:t>𝑔</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𝑥</m:t>
                            </m:r>
                          </m:e>
                        </m:d>
                        <m:r>
                          <a:rPr lang="en-US" altLang="zh-CN" sz="2000" i="1" dirty="0">
                            <a:latin typeface="Cambria Math" panose="02040503050406030204" pitchFamily="18" charset="0"/>
                          </a:rPr>
                          <m:t>≥0</m:t>
                        </m:r>
                      </m:lim>
                    </m:limLow>
                    <m:r>
                      <a:rPr lang="en-US" altLang="zh-CN" sz="2000" i="1" dirty="0">
                        <a:latin typeface="Cambria Math" panose="02040503050406030204" pitchFamily="18" charset="0"/>
                      </a:rPr>
                      <m:t>𝑓</m:t>
                    </m:r>
                    <m:r>
                      <a:rPr lang="en-US" altLang="zh-CN" sz="2000" i="1" dirty="0">
                        <a:latin typeface="Cambria Math" panose="02040503050406030204" pitchFamily="18" charset="0"/>
                      </a:rPr>
                      <m:t>(</m:t>
                    </m:r>
                    <m:r>
                      <a:rPr lang="en-US" altLang="zh-CN" sz="2000" i="1" dirty="0">
                        <a:latin typeface="Cambria Math" panose="02040503050406030204" pitchFamily="18" charset="0"/>
                      </a:rPr>
                      <m:t>𝑥</m:t>
                    </m:r>
                    <m:r>
                      <a:rPr lang="en-US" altLang="zh-CN" sz="2000" i="1" dirty="0">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sup>
                        </m:sSup>
                      </m:e>
                    </m:d>
                  </m:oMath>
                </a14:m>
                <a:r>
                  <a:rPr lang="zh-CN" altLang="en-US" sz="2000" dirty="0"/>
                  <a:t>。也就是说</a:t>
                </a:r>
                <a14:m>
                  <m:oMath xmlns:m="http://schemas.openxmlformats.org/officeDocument/2006/math">
                    <m:r>
                      <a:rPr lang="en-US" altLang="zh-CN" sz="2000" i="1" smtClean="0">
                        <a:latin typeface="Cambria Math" panose="02040503050406030204" pitchFamily="18" charset="0"/>
                      </a:rPr>
                      <m:t>𝑞</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𝜆</m:t>
                        </m:r>
                      </m:e>
                    </m:d>
                  </m:oMath>
                </a14:m>
                <a:r>
                  <a:rPr lang="zh-CN" altLang="en-US" sz="2000" dirty="0"/>
                  <a:t>是</a:t>
                </a:r>
                <a14:m>
                  <m:oMath xmlns:m="http://schemas.openxmlformats.org/officeDocument/2006/math">
                    <m:r>
                      <a:rPr lang="en-US" altLang="zh-CN" sz="2000" i="1" smtClean="0">
                        <a:latin typeface="Cambria Math" panose="02040503050406030204" pitchFamily="18" charset="0"/>
                      </a:rPr>
                      <m:t>𝑓</m:t>
                    </m:r>
                    <m:d>
                      <m:dPr>
                        <m:ctrlPr>
                          <a:rPr lang="en-US" altLang="zh-CN" sz="200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sup>
                        </m:sSup>
                      </m:e>
                    </m:d>
                  </m:oMath>
                </a14:m>
                <a:r>
                  <a:rPr lang="zh-CN" altLang="en-US" sz="2000" dirty="0"/>
                  <a:t>的下界，这样可以通过最大化</a:t>
                </a:r>
                <a14:m>
                  <m:oMath xmlns:m="http://schemas.openxmlformats.org/officeDocument/2006/math">
                    <m:r>
                      <a:rPr lang="en-US" altLang="zh-CN" sz="2000" i="1">
                        <a:latin typeface="Cambria Math" panose="02040503050406030204" pitchFamily="18" charset="0"/>
                      </a:rPr>
                      <m:t>𝑞</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𝜆</m:t>
                        </m:r>
                      </m:e>
                    </m:d>
                  </m:oMath>
                </a14:m>
                <a:r>
                  <a:rPr lang="zh-CN" altLang="en-US" sz="2000" dirty="0"/>
                  <a:t>来得到</a:t>
                </a:r>
                <a14:m>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sup>
                        </m:sSup>
                      </m:e>
                    </m:d>
                  </m:oMath>
                </a14:m>
                <a:r>
                  <a:rPr lang="zh-CN" altLang="en-US" sz="2000" dirty="0"/>
                  <a:t>。</a:t>
                </a:r>
                <a:endParaRPr lang="en-US" altLang="zh-CN" sz="2000" dirty="0"/>
              </a:p>
            </p:txBody>
          </p:sp>
        </mc:Choice>
        <mc:Fallback xmlns="">
          <p:sp>
            <p:nvSpPr>
              <p:cNvPr id="14338" name="Rectangle 7"/>
              <p:cNvSpPr>
                <a:spLocks noGrp="1" noRot="1" noChangeAspect="1" noMove="1" noResize="1" noEditPoints="1" noAdjustHandles="1" noChangeArrowheads="1" noChangeShapeType="1" noTextEdit="1"/>
              </p:cNvSpPr>
              <p:nvPr>
                <p:ph type="body" idx="1"/>
              </p:nvPr>
            </p:nvSpPr>
            <p:spPr>
              <a:xfrm>
                <a:off x="457200" y="731837"/>
                <a:ext cx="8363272" cy="5793507"/>
              </a:xfrm>
              <a:blipFill>
                <a:blip r:embed="rId2"/>
                <a:stretch>
                  <a:fillRect l="-729"/>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CEA8DF5F-776C-4B55-B057-273019AABC57}"/>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拉格朗日乘子法</a:t>
            </a:r>
          </a:p>
        </p:txBody>
      </p:sp>
      <p:sp>
        <p:nvSpPr>
          <p:cNvPr id="4" name="Rectangle 2">
            <a:extLst>
              <a:ext uri="{FF2B5EF4-FFF2-40B4-BE49-F238E27FC236}">
                <a16:creationId xmlns:a16="http://schemas.microsoft.com/office/drawing/2014/main" id="{99769871-02DC-4AC6-9110-633212944EF3}"/>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5" name="灯片编号占位符 2">
            <a:extLst>
              <a:ext uri="{FF2B5EF4-FFF2-40B4-BE49-F238E27FC236}">
                <a16:creationId xmlns:a16="http://schemas.microsoft.com/office/drawing/2014/main" id="{F4F1E293-9218-4DE4-B937-A4FDCE75E6E7}"/>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30</a:t>
            </a:fld>
            <a:endParaRPr lang="es-ES" altLang="zh-CN">
              <a:solidFill>
                <a:schemeClr val="bg1"/>
              </a:solidFill>
            </a:endParaRPr>
          </a:p>
        </p:txBody>
      </p:sp>
    </p:spTree>
    <p:extLst>
      <p:ext uri="{BB962C8B-B14F-4D97-AF65-F5344CB8AC3E}">
        <p14:creationId xmlns:p14="http://schemas.microsoft.com/office/powerpoint/2010/main" val="1151656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7"/>
              <p:cNvSpPr>
                <a:spLocks noGrp="1" noChangeArrowheads="1"/>
              </p:cNvSpPr>
              <p:nvPr>
                <p:ph type="body" idx="1"/>
              </p:nvPr>
            </p:nvSpPr>
            <p:spPr>
              <a:xfrm>
                <a:off x="457200" y="731837"/>
                <a:ext cx="8363272" cy="5793507"/>
              </a:xfrm>
            </p:spPr>
            <p:txBody>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altLang="zh-CN" sz="2000" b="0" i="1" smtClean="0">
                              <a:solidFill>
                                <a:srgbClr val="000000"/>
                              </a:solidFill>
                              <a:latin typeface="Cambria Math" panose="02040503050406030204" pitchFamily="18" charset="0"/>
                            </a:rPr>
                          </m:ctrlPr>
                        </m:sSubPr>
                        <m:e>
                          <m:r>
                            <a:rPr lang="en-US" altLang="zh-CN" sz="2000" b="0" i="1" smtClean="0">
                              <a:solidFill>
                                <a:srgbClr val="000000"/>
                              </a:solidFill>
                              <a:latin typeface="Cambria Math" panose="02040503050406030204" pitchFamily="18" charset="0"/>
                            </a:rPr>
                            <m:t>   </m:t>
                          </m:r>
                          <m:r>
                            <m:rPr>
                              <m:sty m:val="p"/>
                            </m:rPr>
                            <a:rPr lang="en-US" altLang="zh-CN" sz="2000" i="1">
                              <a:solidFill>
                                <a:srgbClr val="000000"/>
                              </a:solidFill>
                              <a:latin typeface="Cambria Math" panose="02040503050406030204" pitchFamily="18" charset="0"/>
                            </a:rPr>
                            <m:t>min</m:t>
                          </m:r>
                        </m:e>
                        <m:sub>
                          <m:r>
                            <a:rPr lang="en-US" altLang="zh-CN" sz="2000" b="0" i="1" smtClean="0">
                              <a:solidFill>
                                <a:srgbClr val="000000"/>
                              </a:solidFill>
                              <a:latin typeface="Cambria Math" panose="02040503050406030204" pitchFamily="18" charset="0"/>
                            </a:rPr>
                            <m:t>𝑥</m:t>
                          </m:r>
                        </m:sub>
                      </m:sSub>
                      <m:r>
                        <a:rPr lang="en-US" altLang="zh-CN" sz="2000" b="0" i="1" smtClean="0">
                          <a:solidFill>
                            <a:srgbClr val="000000"/>
                          </a:solidFill>
                          <a:latin typeface="Cambria Math" panose="02040503050406030204" pitchFamily="18" charset="0"/>
                        </a:rPr>
                        <m:t> </m:t>
                      </m:r>
                      <m:r>
                        <a:rPr lang="en-US" altLang="zh-CN" sz="2000" b="0" i="1" smtClean="0">
                          <a:solidFill>
                            <a:srgbClr val="000000"/>
                          </a:solidFill>
                          <a:latin typeface="Cambria Math" panose="02040503050406030204" pitchFamily="18" charset="0"/>
                        </a:rPr>
                        <m:t>𝑓</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m:t>
                      </m:r>
                    </m:oMath>
                  </m:oMathPara>
                </a14:m>
                <a:endParaRPr lang="en-US" altLang="zh-CN" sz="2000" i="1" dirty="0">
                  <a:solidFill>
                    <a:srgbClr val="000000"/>
                  </a:solidFill>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r>
                        <a:rPr lang="en-US" altLang="zh-CN" sz="2000" b="0" i="1" dirty="0" smtClean="0">
                          <a:latin typeface="Cambria Math" panose="02040503050406030204" pitchFamily="18" charset="0"/>
                        </a:rPr>
                        <m:t>    </m:t>
                      </m:r>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r>
                        <a:rPr lang="en-US" altLang="zh-CN" sz="2000" i="1" smtClean="0">
                          <a:solidFill>
                            <a:srgbClr val="000000"/>
                          </a:solidFill>
                          <a:latin typeface="Cambria Math" panose="02040503050406030204" pitchFamily="18" charset="0"/>
                        </a:rPr>
                        <m:t>𝑔</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)≥0</m:t>
                      </m:r>
                    </m:oMath>
                  </m:oMathPara>
                </a14:m>
                <a:endParaRPr lang="en-US" altLang="zh-CN" sz="2000" dirty="0"/>
              </a:p>
              <a:p>
                <a:pPr marL="0" indent="0">
                  <a:lnSpc>
                    <a:spcPct val="150000"/>
                  </a:lnSpc>
                  <a:buNone/>
                </a:pPr>
                <a:r>
                  <a:rPr lang="en-US" altLang="zh-CN" sz="2000" b="0" dirty="0">
                    <a:latin typeface="Cambria Math" panose="02040503050406030204" pitchFamily="18" charset="0"/>
                  </a:rPr>
                  <a:t>Dual problem</a:t>
                </a:r>
                <a:r>
                  <a:rPr lang="zh-CN" altLang="en-US" sz="2000" b="0" dirty="0">
                    <a:latin typeface="Cambria Math" panose="02040503050406030204" pitchFamily="18" charset="0"/>
                  </a:rPr>
                  <a:t>：</a:t>
                </a:r>
                <a14:m>
                  <m:oMath xmlns:m="http://schemas.openxmlformats.org/officeDocument/2006/math">
                    <m:sSup>
                      <m:sSupPr>
                        <m:ctrlPr>
                          <a:rPr lang="en-US" altLang="zh-CN" sz="2000" b="0" i="1" dirty="0" smtClean="0">
                            <a:latin typeface="Cambria Math" panose="02040503050406030204" pitchFamily="18" charset="0"/>
                          </a:rPr>
                        </m:ctrlPr>
                      </m:sSupPr>
                      <m:e>
                        <m:r>
                          <m:rPr>
                            <m:sty m:val="p"/>
                          </m:rPr>
                          <a:rPr lang="en-US" altLang="zh-CN" sz="2000" b="0" i="0" dirty="0" smtClean="0">
                            <a:latin typeface="Cambria Math" panose="02040503050406030204" pitchFamily="18" charset="0"/>
                          </a:rPr>
                          <m:t>q</m:t>
                        </m:r>
                      </m:e>
                      <m:sup>
                        <m:r>
                          <a:rPr lang="en-US" altLang="zh-CN" sz="2000" b="0" i="0" dirty="0" smtClean="0">
                            <a:latin typeface="Cambria Math" panose="02040503050406030204" pitchFamily="18" charset="0"/>
                          </a:rPr>
                          <m:t>∗</m:t>
                        </m:r>
                      </m:sup>
                    </m:sSup>
                    <m:r>
                      <a:rPr lang="en-US" altLang="zh-CN" sz="2000" b="0" i="0" dirty="0" smtClean="0">
                        <a:latin typeface="Cambria Math" panose="02040503050406030204" pitchFamily="18" charset="0"/>
                      </a:rPr>
                      <m:t>=</m:t>
                    </m:r>
                    <m:limLow>
                      <m:limLowPr>
                        <m:ctrlPr>
                          <a:rPr lang="en-US" altLang="zh-CN" sz="2000" b="0" i="1" dirty="0" smtClean="0">
                            <a:latin typeface="Cambria Math" panose="02040503050406030204" pitchFamily="18" charset="0"/>
                          </a:rPr>
                        </m:ctrlPr>
                      </m:limLowPr>
                      <m:e>
                        <m:r>
                          <m:rPr>
                            <m:sty m:val="p"/>
                          </m:rPr>
                          <a:rPr lang="en-US" altLang="zh-CN" sz="2000" i="0" dirty="0">
                            <a:latin typeface="Cambria Math" panose="02040503050406030204" pitchFamily="18" charset="0"/>
                          </a:rPr>
                          <m:t>max</m:t>
                        </m:r>
                      </m:e>
                      <m:lim>
                        <m:r>
                          <a:rPr lang="en-US" altLang="zh-CN" sz="2000" b="0" i="1" dirty="0" smtClean="0">
                            <a:latin typeface="Cambria Math" panose="02040503050406030204" pitchFamily="18" charset="0"/>
                          </a:rPr>
                          <m:t>𝜆</m:t>
                        </m:r>
                      </m:lim>
                    </m:limLow>
                    <m:r>
                      <a:rPr lang="en-US" altLang="zh-CN" sz="2000" b="0" i="0" smtClean="0">
                        <a:latin typeface="Cambria Math" panose="02040503050406030204" pitchFamily="18" charset="0"/>
                      </a:rPr>
                      <m:t> </m:t>
                    </m:r>
                    <m:r>
                      <a:rPr lang="en-US" altLang="zh-CN" sz="2000" i="1">
                        <a:latin typeface="Cambria Math" panose="02040503050406030204" pitchFamily="18" charset="0"/>
                      </a:rPr>
                      <m:t>𝑞</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𝜆</m:t>
                        </m:r>
                      </m:e>
                    </m:d>
                  </m:oMath>
                </a14:m>
                <a:endParaRPr lang="en-US" altLang="zh-CN" sz="2000" b="0" dirty="0">
                  <a:latin typeface="Cambria Math" panose="02040503050406030204" pitchFamily="18" charset="0"/>
                </a:endParaRPr>
              </a:p>
              <a:p>
                <a:pPr marL="0" indent="0">
                  <a:lnSpc>
                    <a:spcPct val="150000"/>
                  </a:lnSpc>
                  <a:buNone/>
                </a:pPr>
                <a:endParaRPr lang="en-US" altLang="zh-CN" sz="2000" dirty="0">
                  <a:latin typeface="Cambria Math" panose="02040503050406030204" pitchFamily="18" charset="0"/>
                </a:endParaRPr>
              </a:p>
              <a:p>
                <a:pPr marL="0" indent="0">
                  <a:lnSpc>
                    <a:spcPct val="150000"/>
                  </a:lnSpc>
                  <a:buNone/>
                </a:pPr>
                <a:r>
                  <a:rPr lang="en-US" altLang="zh-CN" sz="2000" b="1" dirty="0">
                    <a:solidFill>
                      <a:srgbClr val="FF0000"/>
                    </a:solidFill>
                    <a:latin typeface="Cambria Math" panose="02040503050406030204" pitchFamily="18" charset="0"/>
                  </a:rPr>
                  <a:t>Weak Duality Theorem</a:t>
                </a:r>
                <a:r>
                  <a:rPr lang="en-US" altLang="zh-CN" sz="2000" dirty="0">
                    <a:latin typeface="Cambria Math" panose="02040503050406030204" pitchFamily="18" charset="0"/>
                  </a:rPr>
                  <a:t>: </a:t>
                </a:r>
                <a14:m>
                  <m:oMath xmlns:m="http://schemas.openxmlformats.org/officeDocument/2006/math">
                    <m:sSup>
                      <m:sSupPr>
                        <m:ctrlPr>
                          <a:rPr lang="en-US" altLang="zh-CN" sz="2000" b="0" i="1" dirty="0" smtClean="0">
                            <a:latin typeface="Cambria Math" panose="02040503050406030204" pitchFamily="18" charset="0"/>
                          </a:rPr>
                        </m:ctrlPr>
                      </m:sSupPr>
                      <m:e>
                        <m:r>
                          <m:rPr>
                            <m:sty m:val="p"/>
                          </m:rPr>
                          <a:rPr lang="en-US" altLang="zh-CN" sz="2000" b="0" i="0" dirty="0" smtClean="0">
                            <a:latin typeface="Cambria Math" panose="02040503050406030204" pitchFamily="18" charset="0"/>
                          </a:rPr>
                          <m:t>q</m:t>
                        </m:r>
                      </m:e>
                      <m:sup>
                        <m:r>
                          <a:rPr lang="en-US" altLang="zh-CN" sz="2000" b="0" i="0" dirty="0" smtClean="0">
                            <a:latin typeface="Cambria Math" panose="02040503050406030204" pitchFamily="18" charset="0"/>
                          </a:rPr>
                          <m:t>∗</m:t>
                        </m:r>
                      </m:sup>
                    </m:sSup>
                    <m:r>
                      <a:rPr lang="en-US" altLang="zh-CN" sz="2000" b="0" i="1" dirty="0" smtClean="0">
                        <a:latin typeface="Cambria Math" panose="02040503050406030204" pitchFamily="18" charset="0"/>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𝑓</m:t>
                        </m:r>
                      </m:e>
                      <m:sup>
                        <m:r>
                          <a:rPr lang="en-US" altLang="zh-CN" sz="2000" b="0" i="1" dirty="0" smtClean="0">
                            <a:latin typeface="Cambria Math" panose="02040503050406030204" pitchFamily="18" charset="0"/>
                          </a:rPr>
                          <m:t>∗</m:t>
                        </m:r>
                      </m:sup>
                    </m:sSup>
                    <m:r>
                      <a:rPr lang="zh-CN" altLang="en-US" sz="2000" i="1" dirty="0">
                        <a:latin typeface="Cambria Math" panose="02040503050406030204" pitchFamily="18" charset="0"/>
                      </a:rPr>
                      <m:t>，</m:t>
                    </m:r>
                  </m:oMath>
                </a14:m>
                <a:r>
                  <a:rPr lang="en-US" altLang="zh-CN" sz="2000" dirty="0"/>
                  <a:t> </a:t>
                </a:r>
                <a:r>
                  <a:rPr lang="zh-CN" altLang="en-US" sz="2000" dirty="0"/>
                  <a:t>若</a:t>
                </a:r>
                <a14:m>
                  <m:oMath xmlns:m="http://schemas.openxmlformats.org/officeDocument/2006/math">
                    <m:sSup>
                      <m:sSupPr>
                        <m:ctrlPr>
                          <a:rPr lang="en-US" altLang="zh-CN" sz="2000" i="1" dirty="0">
                            <a:latin typeface="Cambria Math" panose="02040503050406030204" pitchFamily="18" charset="0"/>
                          </a:rPr>
                        </m:ctrlPr>
                      </m:sSupPr>
                      <m:e>
                        <m:r>
                          <m:rPr>
                            <m:sty m:val="p"/>
                          </m:rPr>
                          <a:rPr lang="en-US" altLang="zh-CN" sz="2000" dirty="0">
                            <a:latin typeface="Cambria Math" panose="02040503050406030204" pitchFamily="18" charset="0"/>
                          </a:rPr>
                          <m:t>q</m:t>
                        </m:r>
                      </m:e>
                      <m:sup>
                        <m:r>
                          <a:rPr lang="en-US" altLang="zh-CN" sz="2000" dirty="0">
                            <a:latin typeface="Cambria Math" panose="02040503050406030204" pitchFamily="18" charset="0"/>
                          </a:rPr>
                          <m:t>∗</m:t>
                        </m:r>
                      </m:sup>
                    </m:sSup>
                    <m:r>
                      <a:rPr lang="en-US" altLang="zh-CN" sz="2000" b="0" i="1" dirty="0" smtClean="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𝑓</m:t>
                        </m:r>
                      </m:e>
                      <m:sup>
                        <m:r>
                          <a:rPr lang="en-US" altLang="zh-CN" sz="2000" i="1" dirty="0">
                            <a:latin typeface="Cambria Math" panose="02040503050406030204" pitchFamily="18" charset="0"/>
                          </a:rPr>
                          <m:t>∗</m:t>
                        </m:r>
                      </m:sup>
                    </m:sSup>
                  </m:oMath>
                </a14:m>
                <a:r>
                  <a:rPr lang="zh-CN" altLang="en-US" sz="2000" b="0" dirty="0">
                    <a:latin typeface="Cambria Math" panose="02040503050406030204" pitchFamily="18" charset="0"/>
                  </a:rPr>
                  <a:t>，那么二者之间</a:t>
                </a:r>
                <a:r>
                  <a:rPr lang="zh-CN" altLang="en-US" sz="2000" dirty="0">
                    <a:latin typeface="Cambria Math" panose="02040503050406030204" pitchFamily="18" charset="0"/>
                  </a:rPr>
                  <a:t>存在</a:t>
                </a:r>
                <a:r>
                  <a:rPr lang="zh-CN" altLang="en-US" sz="2000" b="0" dirty="0">
                    <a:latin typeface="Cambria Math" panose="02040503050406030204" pitchFamily="18" charset="0"/>
                  </a:rPr>
                  <a:t>“</a:t>
                </a:r>
                <a:r>
                  <a:rPr lang="en-US" altLang="zh-CN" sz="2000" b="0" dirty="0">
                    <a:latin typeface="Cambria Math" panose="02040503050406030204" pitchFamily="18" charset="0"/>
                  </a:rPr>
                  <a:t>duality gap</a:t>
                </a:r>
                <a:r>
                  <a:rPr lang="zh-CN" altLang="en-US" sz="2000" b="0" dirty="0">
                    <a:latin typeface="Cambria Math" panose="02040503050406030204" pitchFamily="18" charset="0"/>
                  </a:rPr>
                  <a:t>”。</a:t>
                </a:r>
                <a:endParaRPr lang="en-US" altLang="zh-CN" sz="2000" dirty="0">
                  <a:latin typeface="Cambria Math" panose="02040503050406030204" pitchFamily="18" charset="0"/>
                </a:endParaRPr>
              </a:p>
              <a:p>
                <a:pPr marL="0" indent="0">
                  <a:lnSpc>
                    <a:spcPct val="150000"/>
                  </a:lnSpc>
                  <a:buNone/>
                </a:pPr>
                <a:r>
                  <a:rPr lang="en-US" altLang="zh-CN" sz="2000" b="1" dirty="0">
                    <a:solidFill>
                      <a:srgbClr val="FF0000"/>
                    </a:solidFill>
                    <a:latin typeface="Cambria Math" panose="02040503050406030204" pitchFamily="18" charset="0"/>
                  </a:rPr>
                  <a:t>Strong Duality Theorem</a:t>
                </a:r>
                <a:r>
                  <a:rPr lang="en-US" altLang="zh-CN" sz="2000" b="1" dirty="0">
                    <a:latin typeface="Cambria Math" panose="02040503050406030204" pitchFamily="18" charset="0"/>
                  </a:rPr>
                  <a:t>: </a:t>
                </a:r>
                <a:r>
                  <a:rPr lang="zh-CN" altLang="en-US" sz="2000" dirty="0">
                    <a:latin typeface="Cambria Math" panose="02040503050406030204" pitchFamily="18" charset="0"/>
                  </a:rPr>
                  <a:t>当下述三个条件同时满足时</a:t>
                </a:r>
                <a:r>
                  <a:rPr lang="en-US" altLang="zh-CN" sz="2000" dirty="0"/>
                  <a:t> </a:t>
                </a:r>
                <a14:m>
                  <m:oMath xmlns:m="http://schemas.openxmlformats.org/officeDocument/2006/math">
                    <m:sSup>
                      <m:sSupPr>
                        <m:ctrlPr>
                          <a:rPr lang="en-US" altLang="zh-CN" sz="2000" i="1" dirty="0">
                            <a:latin typeface="Cambria Math" panose="02040503050406030204" pitchFamily="18" charset="0"/>
                          </a:rPr>
                        </m:ctrlPr>
                      </m:sSupPr>
                      <m:e>
                        <m:r>
                          <m:rPr>
                            <m:sty m:val="p"/>
                          </m:rPr>
                          <a:rPr lang="en-US" altLang="zh-CN" sz="2000" dirty="0">
                            <a:latin typeface="Cambria Math" panose="02040503050406030204" pitchFamily="18" charset="0"/>
                          </a:rPr>
                          <m:t>q</m:t>
                        </m:r>
                      </m:e>
                      <m:sup>
                        <m:r>
                          <a:rPr lang="en-US" altLang="zh-CN" sz="2000" dirty="0">
                            <a:latin typeface="Cambria Math" panose="02040503050406030204" pitchFamily="18" charset="0"/>
                          </a:rPr>
                          <m:t>∗</m:t>
                        </m:r>
                      </m:sup>
                    </m:sSup>
                    <m:r>
                      <a:rPr lang="en-US" altLang="zh-CN" sz="2000" i="1" dirty="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𝑓</m:t>
                        </m:r>
                      </m:e>
                      <m:sup>
                        <m:r>
                          <a:rPr lang="en-US" altLang="zh-CN" sz="2000" i="1" dirty="0">
                            <a:latin typeface="Cambria Math" panose="02040503050406030204" pitchFamily="18" charset="0"/>
                          </a:rPr>
                          <m:t>∗</m:t>
                        </m:r>
                      </m:sup>
                    </m:sSup>
                  </m:oMath>
                </a14:m>
                <a:endParaRPr lang="en-US" altLang="zh-CN" sz="2000" dirty="0"/>
              </a:p>
              <a:p>
                <a:pPr marL="0" indent="0">
                  <a:lnSpc>
                    <a:spcPct val="150000"/>
                  </a:lnSpc>
                  <a:buNone/>
                </a:pPr>
                <a:r>
                  <a:rPr lang="zh-CN" altLang="en-US" sz="2000" dirty="0">
                    <a:latin typeface="Cambria Math" panose="02040503050406030204" pitchFamily="18" charset="0"/>
                  </a:rPr>
                  <a:t>（</a:t>
                </a:r>
                <a:r>
                  <a:rPr lang="en-US" altLang="zh-CN" sz="2000" dirty="0">
                    <a:latin typeface="Cambria Math" panose="02040503050406030204" pitchFamily="18" charset="0"/>
                  </a:rPr>
                  <a:t>1</a:t>
                </a:r>
                <a:r>
                  <a:rPr lang="zh-CN" altLang="en-US" sz="2000" dirty="0">
                    <a:latin typeface="Cambria Math" panose="02040503050406030204" pitchFamily="18" charset="0"/>
                  </a:rPr>
                  <a:t>）</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r>
                  <a:rPr lang="en-US" altLang="zh-CN" sz="2000" dirty="0">
                    <a:latin typeface="Cambria Math" panose="02040503050406030204" pitchFamily="18" charset="0"/>
                  </a:rPr>
                  <a:t> </a:t>
                </a:r>
                <a:r>
                  <a:rPr lang="zh-CN" altLang="en-US" sz="2000" dirty="0">
                    <a:latin typeface="Cambria Math" panose="02040503050406030204" pitchFamily="18" charset="0"/>
                  </a:rPr>
                  <a:t>是凸函数；</a:t>
                </a:r>
                <a:endParaRPr lang="en-US" altLang="zh-CN" sz="2000" dirty="0">
                  <a:latin typeface="Cambria Math" panose="02040503050406030204" pitchFamily="18" charset="0"/>
                </a:endParaRPr>
              </a:p>
              <a:p>
                <a:pPr marL="0" indent="0">
                  <a:lnSpc>
                    <a:spcPct val="150000"/>
                  </a:lnSpc>
                  <a:buNone/>
                </a:pPr>
                <a:r>
                  <a:rPr lang="zh-CN" altLang="en-US" sz="2000" dirty="0">
                    <a:latin typeface="Cambria Math" panose="02040503050406030204" pitchFamily="18" charset="0"/>
                  </a:rPr>
                  <a:t>（</a:t>
                </a:r>
                <a:r>
                  <a:rPr lang="en-US" altLang="zh-CN" sz="2000" dirty="0">
                    <a:latin typeface="Cambria Math" panose="02040503050406030204" pitchFamily="18" charset="0"/>
                  </a:rPr>
                  <a:t>2</a:t>
                </a:r>
                <a:r>
                  <a:rPr lang="zh-CN" altLang="en-US" sz="2000" dirty="0">
                    <a:latin typeface="Cambria Math" panose="02040503050406030204" pitchFamily="18" charset="0"/>
                  </a:rPr>
                  <a:t>）</a:t>
                </a:r>
                <a:r>
                  <a:rPr lang="zh-CN" altLang="en-US" sz="2000" dirty="0"/>
                  <a:t>可行域</a:t>
                </a:r>
                <a14:m>
                  <m:oMath xmlns:m="http://schemas.openxmlformats.org/officeDocument/2006/math">
                    <m:r>
                      <a:rPr lang="en-US" altLang="zh-CN" sz="2000" i="1" dirty="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𝑔</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𝑥</m:t>
                    </m:r>
                    <m:r>
                      <a:rPr lang="en-US" altLang="zh-CN" sz="2000" i="1">
                        <a:solidFill>
                          <a:srgbClr val="000000"/>
                        </a:solidFill>
                        <a:latin typeface="Cambria Math" panose="02040503050406030204" pitchFamily="18" charset="0"/>
                      </a:rPr>
                      <m:t>)≥0}</m:t>
                    </m:r>
                  </m:oMath>
                </a14:m>
                <a:r>
                  <a:rPr lang="zh-CN" altLang="en-US" sz="2000" dirty="0">
                    <a:latin typeface="Cambria Math" panose="02040503050406030204" pitchFamily="18" charset="0"/>
                  </a:rPr>
                  <a:t>是凸的；</a:t>
                </a:r>
                <a:endParaRPr lang="en-US" altLang="zh-CN" sz="2000" dirty="0">
                  <a:latin typeface="Cambria Math" panose="02040503050406030204" pitchFamily="18" charset="0"/>
                </a:endParaRPr>
              </a:p>
              <a:p>
                <a:pPr marL="0" indent="0">
                  <a:lnSpc>
                    <a:spcPct val="150000"/>
                  </a:lnSpc>
                  <a:buNone/>
                </a:pPr>
                <a:r>
                  <a:rPr lang="zh-CN" altLang="en-US" sz="2000" dirty="0">
                    <a:latin typeface="Cambria Math" panose="02040503050406030204" pitchFamily="18" charset="0"/>
                  </a:rPr>
                  <a:t>（</a:t>
                </a:r>
                <a:r>
                  <a:rPr lang="en-US" altLang="zh-CN" sz="2000" dirty="0">
                    <a:latin typeface="Cambria Math" panose="02040503050406030204" pitchFamily="18" charset="0"/>
                  </a:rPr>
                  <a:t>3</a:t>
                </a:r>
                <a:r>
                  <a:rPr lang="zh-CN" altLang="en-US" sz="2000" dirty="0">
                    <a:latin typeface="Cambria Math" panose="02040503050406030204" pitchFamily="18" charset="0"/>
                  </a:rPr>
                  <a:t>）</a:t>
                </a:r>
                <a:r>
                  <a:rPr lang="zh-CN" altLang="en-US" sz="2000" dirty="0"/>
                  <a:t>可行域是非退化的（</a:t>
                </a:r>
                <a:r>
                  <a:rPr lang="en-US" altLang="zh-CN" sz="2000" dirty="0"/>
                  <a:t>is not degenerate</a:t>
                </a:r>
                <a:r>
                  <a:rPr lang="zh-CN" altLang="en-US" sz="2000" dirty="0"/>
                  <a:t>）</a:t>
                </a:r>
                <a:r>
                  <a:rPr lang="en-US" altLang="zh-CN" sz="2000" dirty="0"/>
                  <a:t>(</a:t>
                </a:r>
                <a:r>
                  <a:rPr lang="zh-CN" altLang="en-US" sz="2000" dirty="0"/>
                  <a:t>为数学推理使用</a:t>
                </a:r>
                <a:r>
                  <a:rPr lang="en-US" altLang="zh-CN" sz="2000" dirty="0"/>
                  <a:t>)</a:t>
                </a:r>
                <a:r>
                  <a:rPr lang="zh-CN" altLang="en-US" sz="2000" dirty="0"/>
                  <a:t>。</a:t>
                </a:r>
                <a:endParaRPr lang="en-US" altLang="zh-CN" sz="2000" dirty="0">
                  <a:latin typeface="Cambria Math" panose="02040503050406030204" pitchFamily="18" charset="0"/>
                </a:endParaRPr>
              </a:p>
            </p:txBody>
          </p:sp>
        </mc:Choice>
        <mc:Fallback xmlns="">
          <p:sp>
            <p:nvSpPr>
              <p:cNvPr id="14338" name="Rectangle 7"/>
              <p:cNvSpPr>
                <a:spLocks noGrp="1" noRot="1" noChangeAspect="1" noMove="1" noResize="1" noEditPoints="1" noAdjustHandles="1" noChangeArrowheads="1" noChangeShapeType="1" noTextEdit="1"/>
              </p:cNvSpPr>
              <p:nvPr>
                <p:ph type="body" idx="1"/>
              </p:nvPr>
            </p:nvSpPr>
            <p:spPr>
              <a:xfrm>
                <a:off x="457200" y="731837"/>
                <a:ext cx="8363272" cy="5793507"/>
              </a:xfrm>
              <a:blipFill>
                <a:blip r:embed="rId2"/>
                <a:stretch>
                  <a:fillRect l="-729"/>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CEA8DF5F-776C-4B55-B057-273019AABC57}"/>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拉格朗日乘子法</a:t>
            </a:r>
          </a:p>
        </p:txBody>
      </p:sp>
      <p:sp>
        <p:nvSpPr>
          <p:cNvPr id="4" name="Rectangle 2">
            <a:extLst>
              <a:ext uri="{FF2B5EF4-FFF2-40B4-BE49-F238E27FC236}">
                <a16:creationId xmlns:a16="http://schemas.microsoft.com/office/drawing/2014/main" id="{E83250AB-35D2-4E04-B333-4E55713DD40A}"/>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5" name="灯片编号占位符 2">
            <a:extLst>
              <a:ext uri="{FF2B5EF4-FFF2-40B4-BE49-F238E27FC236}">
                <a16:creationId xmlns:a16="http://schemas.microsoft.com/office/drawing/2014/main" id="{ABBE307B-76AB-4C28-A9F3-383AA83F4E99}"/>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31</a:t>
            </a:fld>
            <a:endParaRPr lang="es-ES" altLang="zh-CN">
              <a:solidFill>
                <a:schemeClr val="bg1"/>
              </a:solidFill>
            </a:endParaRPr>
          </a:p>
        </p:txBody>
      </p:sp>
    </p:spTree>
    <p:extLst>
      <p:ext uri="{BB962C8B-B14F-4D97-AF65-F5344CB8AC3E}">
        <p14:creationId xmlns:p14="http://schemas.microsoft.com/office/powerpoint/2010/main" val="36480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7"/>
              <p:cNvSpPr>
                <a:spLocks noGrp="1" noChangeArrowheads="1"/>
              </p:cNvSpPr>
              <p:nvPr>
                <p:ph type="body" idx="1"/>
              </p:nvPr>
            </p:nvSpPr>
            <p:spPr>
              <a:xfrm>
                <a:off x="457200" y="731837"/>
                <a:ext cx="8363272" cy="5793507"/>
              </a:xfrm>
            </p:spPr>
            <p:txBody>
              <a:bodyPr/>
              <a:lstStyle/>
              <a:p>
                <a:pPr marL="0" indent="0">
                  <a:lnSpc>
                    <a:spcPct val="150000"/>
                  </a:lnSpc>
                  <a:buNone/>
                </a:pPr>
                <a:r>
                  <a:rPr lang="en-US" altLang="zh-CN" sz="2000" dirty="0">
                    <a:latin typeface="Cambria Math" panose="02040503050406030204" pitchFamily="18" charset="0"/>
                  </a:rPr>
                  <a:t>SVM Dual</a:t>
                </a:r>
              </a:p>
              <a:p>
                <a:pPr marL="0" lvl="1" indent="0">
                  <a:buNone/>
                </a:pPr>
                <a:r>
                  <a:rPr lang="zh-CN" altLang="en-US" sz="2000" dirty="0"/>
                  <a:t>拉格朗日函数为</a:t>
                </a:r>
                <a:r>
                  <a:rPr lang="en-US" altLang="zh-CN" sz="2000" dirty="0"/>
                  <a:t>:</a:t>
                </a:r>
              </a:p>
              <a:p>
                <a:pPr marL="0" lvl="1"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𝑤</m:t>
                                  </m:r>
                                </m:e>
                              </m:d>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m:rPr>
                              <m:sty m:val="p"/>
                            </m:rPr>
                            <a:rPr lang="en-US" altLang="zh-CN" sz="2000" i="1">
                              <a:latin typeface="Cambria Math" panose="02040503050406030204" pitchFamily="18" charset="0"/>
                            </a:rPr>
                            <m:t>N</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𝜆</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𝑤</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−1]</m:t>
                          </m:r>
                        </m:e>
                      </m:nary>
                    </m:oMath>
                  </m:oMathPara>
                </a14:m>
                <a:endParaRPr lang="en-US" altLang="zh-CN" sz="2000" dirty="0">
                  <a:latin typeface="Cambria Math" panose="02040503050406030204" pitchFamily="18" charset="0"/>
                </a:endParaRPr>
              </a:p>
              <a:p>
                <a:pPr marL="0" lvl="1" indent="0">
                  <a:buNone/>
                </a:pPr>
                <a:r>
                  <a:rPr lang="en-US" altLang="zh-CN" sz="2000" dirty="0">
                    <a:latin typeface="Cambria Math" panose="02040503050406030204" pitchFamily="18" charset="0"/>
                  </a:rPr>
                  <a:t>Dual</a:t>
                </a:r>
                <a:r>
                  <a:rPr lang="zh-CN" altLang="en-US" sz="2000" dirty="0">
                    <a:latin typeface="Cambria Math" panose="02040503050406030204" pitchFamily="18" charset="0"/>
                  </a:rPr>
                  <a:t>问题：</a:t>
                </a:r>
                <a:r>
                  <a:rPr lang="en-US" altLang="zh-CN" sz="2000" b="0" dirty="0"/>
                  <a:t> </a:t>
                </a:r>
                <a14:m>
                  <m:oMath xmlns:m="http://schemas.openxmlformats.org/officeDocument/2006/math">
                    <m:r>
                      <m:rPr>
                        <m:sty m:val="p"/>
                      </m:rPr>
                      <a:rPr lang="en-US" altLang="zh-CN" sz="2000" b="0" i="0" smtClean="0">
                        <a:latin typeface="Cambria Math" panose="02040503050406030204" pitchFamily="18" charset="0"/>
                      </a:rPr>
                      <m:t>L</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𝜆</m:t>
                        </m:r>
                      </m:e>
                    </m:d>
                    <m:r>
                      <a:rPr lang="en-US" altLang="zh-CN" sz="2000" b="0" i="1" smtClean="0">
                        <a:latin typeface="Cambria Math" panose="02040503050406030204" pitchFamily="18" charset="0"/>
                      </a:rPr>
                      <m:t>=</m:t>
                    </m:r>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min</m:t>
                        </m:r>
                      </m:e>
                      <m:lim>
                        <m:r>
                          <m:rPr>
                            <m:sty m:val="p"/>
                          </m:rPr>
                          <a:rPr lang="en-US" altLang="zh-CN" sz="2000" i="1">
                            <a:latin typeface="Cambria Math" panose="02040503050406030204" pitchFamily="18" charset="0"/>
                          </a:rPr>
                          <m:t>w</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lim>
                    </m:limLow>
                    <m:r>
                      <a:rPr lang="en-US" altLang="zh-CN" sz="2000">
                        <a:latin typeface="Cambria Math" panose="02040503050406030204" pitchFamily="18" charset="0"/>
                      </a:rPr>
                      <m:t> </m:t>
                    </m:r>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𝑤</m:t>
                        </m:r>
                        <m:r>
                          <a:rPr lang="en-US" altLang="zh-CN" sz="2000" i="1">
                            <a:latin typeface="Cambria Math" panose="02040503050406030204" pitchFamily="18" charset="0"/>
                          </a:rPr>
                          <m:t>,</m:t>
                        </m:r>
                        <m:r>
                          <a:rPr lang="en-US" altLang="zh-CN" sz="2000" i="1">
                            <a:latin typeface="Cambria Math" panose="02040503050406030204" pitchFamily="18" charset="0"/>
                          </a:rPr>
                          <m:t>𝑏</m:t>
                        </m:r>
                        <m:r>
                          <a:rPr lang="en-US" altLang="zh-CN" sz="2000" i="1">
                            <a:latin typeface="Cambria Math" panose="02040503050406030204" pitchFamily="18" charset="0"/>
                          </a:rPr>
                          <m:t>,</m:t>
                        </m:r>
                        <m:r>
                          <a:rPr lang="en-US" altLang="zh-CN" sz="2000" i="1">
                            <a:latin typeface="Cambria Math" panose="02040503050406030204" pitchFamily="18" charset="0"/>
                          </a:rPr>
                          <m:t>𝜆</m:t>
                        </m:r>
                      </m:e>
                    </m:d>
                  </m:oMath>
                </a14:m>
                <a:endParaRPr lang="en-US" altLang="zh-CN" sz="2000" dirty="0">
                  <a:latin typeface="Cambria Math" panose="02040503050406030204" pitchFamily="18" charset="0"/>
                </a:endParaRPr>
              </a:p>
              <a:p>
                <a:pPr marL="0" lvl="1" indent="0">
                  <a:buNone/>
                </a:pPr>
                <a14:m>
                  <m:oMath xmlns:m="http://schemas.openxmlformats.org/officeDocument/2006/math">
                    <m:r>
                      <a:rPr lang="en-US" altLang="zh-CN" sz="2000" i="1" smtClean="0">
                        <a:latin typeface="Cambria Math" panose="02040503050406030204" pitchFamily="18" charset="0"/>
                      </a:rPr>
                      <m:t>𝐿</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𝑤</m:t>
                        </m:r>
                        <m:r>
                          <a:rPr lang="en-US" altLang="zh-CN" sz="2000" i="1">
                            <a:latin typeface="Cambria Math" panose="02040503050406030204" pitchFamily="18" charset="0"/>
                          </a:rPr>
                          <m:t>,</m:t>
                        </m:r>
                        <m:r>
                          <a:rPr lang="en-US" altLang="zh-CN" sz="2000" i="1">
                            <a:latin typeface="Cambria Math" panose="02040503050406030204" pitchFamily="18" charset="0"/>
                          </a:rPr>
                          <m:t>𝑏</m:t>
                        </m:r>
                        <m:r>
                          <a:rPr lang="en-US" altLang="zh-CN" sz="2000" i="1">
                            <a:latin typeface="Cambria Math" panose="02040503050406030204" pitchFamily="18" charset="0"/>
                          </a:rPr>
                          <m:t>,</m:t>
                        </m:r>
                        <m:r>
                          <a:rPr lang="en-US" altLang="zh-CN" sz="2000" i="1">
                            <a:latin typeface="Cambria Math" panose="02040503050406030204" pitchFamily="18" charset="0"/>
                          </a:rPr>
                          <m:t>𝜆</m:t>
                        </m:r>
                      </m:e>
                    </m:d>
                  </m:oMath>
                </a14:m>
                <a:r>
                  <a:rPr lang="zh-CN" altLang="en-US" sz="2000" dirty="0">
                    <a:latin typeface="Cambria Math" panose="02040503050406030204" pitchFamily="18" charset="0"/>
                  </a:rPr>
                  <a:t>对</a:t>
                </a:r>
                <a14:m>
                  <m:oMath xmlns:m="http://schemas.openxmlformats.org/officeDocument/2006/math">
                    <m:r>
                      <a:rPr lang="en-US" altLang="zh-CN" sz="2000" i="1">
                        <a:latin typeface="Cambria Math" panose="02040503050406030204" pitchFamily="18" charset="0"/>
                      </a:rPr>
                      <m:t>𝑤</m:t>
                    </m:r>
                    <m:r>
                      <a:rPr lang="en-US" altLang="zh-CN" sz="2000" i="1">
                        <a:latin typeface="Cambria Math" panose="02040503050406030204" pitchFamily="18" charset="0"/>
                      </a:rPr>
                      <m:t>,</m:t>
                    </m:r>
                    <m:r>
                      <a:rPr lang="en-US" altLang="zh-CN" sz="2000" i="1">
                        <a:latin typeface="Cambria Math" panose="02040503050406030204" pitchFamily="18" charset="0"/>
                      </a:rPr>
                      <m:t>𝑏</m:t>
                    </m:r>
                  </m:oMath>
                </a14:m>
                <a:r>
                  <a:rPr lang="zh-CN" altLang="en-US" sz="2000" dirty="0">
                    <a:latin typeface="Cambria Math" panose="02040503050406030204" pitchFamily="18" charset="0"/>
                  </a:rPr>
                  <a:t>求导，并将一阶导数置零，可以得到：</a:t>
                </a:r>
                <a:endParaRPr lang="en-US" altLang="zh-CN" sz="2000" dirty="0">
                  <a:latin typeface="Cambria Math" panose="02040503050406030204" pitchFamily="18" charset="0"/>
                </a:endParaRPr>
              </a:p>
              <a:p>
                <a:pPr marL="0" lvl="1" indent="0">
                  <a:buNone/>
                </a:pPr>
                <a14:m>
                  <m:oMathPara xmlns:m="http://schemas.openxmlformats.org/officeDocument/2006/math">
                    <m:oMathParaPr>
                      <m:jc m:val="left"/>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𝐿</m:t>
                          </m:r>
                        </m:num>
                        <m:den>
                          <m:r>
                            <a:rPr lang="en-US" altLang="zh-CN" sz="2000" i="1">
                              <a:latin typeface="Cambria Math" panose="02040503050406030204" pitchFamily="18" charset="0"/>
                            </a:rPr>
                            <m:t>𝜕</m:t>
                          </m:r>
                          <m:r>
                            <a:rPr lang="en-US" altLang="zh-CN" sz="2000" b="0" i="1" smtClean="0">
                              <a:latin typeface="Cambria Math" panose="02040503050406030204" pitchFamily="18" charset="0"/>
                            </a:rPr>
                            <m:t>𝑤</m:t>
                          </m:r>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𝑁</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𝜆</m:t>
                              </m:r>
                            </m:e>
                            <m:sub>
                              <m:r>
                                <a:rPr lang="en-US" altLang="zh-CN" sz="2000" b="0" i="1" smtClean="0">
                                  <a:latin typeface="Cambria Math" panose="02040503050406030204" pitchFamily="18" charset="0"/>
                                </a:rPr>
                                <m:t>𝑖</m:t>
                              </m:r>
                            </m:sub>
                          </m:sSub>
                        </m:e>
                      </m:nary>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=0 ⇒</m:t>
                      </m:r>
                      <m:sSup>
                        <m:sSupPr>
                          <m:ctrlPr>
                            <a:rPr lang="en-US" altLang="zh-CN" sz="2000" b="0" i="1" smtClean="0">
                              <a:solidFill>
                                <a:srgbClr val="025198"/>
                              </a:solidFill>
                              <a:latin typeface="Cambria Math" panose="02040503050406030204" pitchFamily="18" charset="0"/>
                            </a:rPr>
                          </m:ctrlPr>
                        </m:sSupPr>
                        <m:e>
                          <m:r>
                            <a:rPr lang="en-US" altLang="zh-CN" sz="2000" b="0" i="1" smtClean="0">
                              <a:solidFill>
                                <a:srgbClr val="025198"/>
                              </a:solidFill>
                              <a:latin typeface="Cambria Math" panose="02040503050406030204" pitchFamily="18" charset="0"/>
                            </a:rPr>
                            <m:t>𝑤</m:t>
                          </m:r>
                        </m:e>
                        <m:sup>
                          <m:r>
                            <a:rPr lang="en-US" altLang="zh-CN" sz="2000" b="0" i="1" smtClean="0">
                              <a:solidFill>
                                <a:srgbClr val="025198"/>
                              </a:solidFill>
                              <a:latin typeface="Cambria Math" panose="02040503050406030204" pitchFamily="18" charset="0"/>
                            </a:rPr>
                            <m:t>∗</m:t>
                          </m:r>
                        </m:sup>
                      </m:sSup>
                      <m:r>
                        <a:rPr lang="en-US" altLang="zh-CN" sz="2000" b="0" i="1" smtClean="0">
                          <a:solidFill>
                            <a:srgbClr val="025198"/>
                          </a:solidFill>
                          <a:latin typeface="Cambria Math" panose="02040503050406030204" pitchFamily="18" charset="0"/>
                        </a:rPr>
                        <m:t>=</m:t>
                      </m:r>
                      <m:nary>
                        <m:naryPr>
                          <m:chr m:val="∑"/>
                          <m:ctrlPr>
                            <a:rPr lang="en-US" altLang="zh-CN" sz="2000" i="1">
                              <a:solidFill>
                                <a:srgbClr val="025198"/>
                              </a:solidFill>
                              <a:latin typeface="Cambria Math" panose="02040503050406030204" pitchFamily="18" charset="0"/>
                            </a:rPr>
                          </m:ctrlPr>
                        </m:naryPr>
                        <m:sub>
                          <m:r>
                            <a:rPr lang="en-US" altLang="zh-CN" sz="2000" i="1">
                              <a:solidFill>
                                <a:srgbClr val="025198"/>
                              </a:solidFill>
                              <a:latin typeface="Cambria Math" panose="02040503050406030204" pitchFamily="18" charset="0"/>
                            </a:rPr>
                            <m:t>𝑖</m:t>
                          </m:r>
                        </m:sub>
                        <m:sup>
                          <m:r>
                            <a:rPr lang="en-US" altLang="zh-CN" sz="2000" i="1">
                              <a:solidFill>
                                <a:srgbClr val="025198"/>
                              </a:solidFill>
                              <a:latin typeface="Cambria Math" panose="02040503050406030204" pitchFamily="18" charset="0"/>
                            </a:rPr>
                            <m:t>𝑁</m:t>
                          </m:r>
                        </m:sup>
                        <m:e>
                          <m:sSub>
                            <m:sSubPr>
                              <m:ctrlPr>
                                <a:rPr lang="en-US" altLang="zh-CN" sz="2000" i="1">
                                  <a:solidFill>
                                    <a:srgbClr val="025198"/>
                                  </a:solidFill>
                                  <a:latin typeface="Cambria Math" panose="02040503050406030204" pitchFamily="18" charset="0"/>
                                </a:rPr>
                              </m:ctrlPr>
                            </m:sSubPr>
                            <m:e>
                              <m:r>
                                <a:rPr lang="en-US" altLang="zh-CN" sz="2000" i="1">
                                  <a:solidFill>
                                    <a:srgbClr val="025198"/>
                                  </a:solidFill>
                                  <a:latin typeface="Cambria Math" panose="02040503050406030204" pitchFamily="18" charset="0"/>
                                </a:rPr>
                                <m:t>𝜆</m:t>
                              </m:r>
                            </m:e>
                            <m:sub>
                              <m:r>
                                <a:rPr lang="en-US" altLang="zh-CN" sz="2000" i="1">
                                  <a:solidFill>
                                    <a:srgbClr val="025198"/>
                                  </a:solidFill>
                                  <a:latin typeface="Cambria Math" panose="02040503050406030204" pitchFamily="18" charset="0"/>
                                </a:rPr>
                                <m:t>𝑖</m:t>
                              </m:r>
                            </m:sub>
                          </m:sSub>
                        </m:e>
                      </m:nary>
                      <m:sSub>
                        <m:sSubPr>
                          <m:ctrlPr>
                            <a:rPr lang="en-US" altLang="zh-CN" sz="2000" i="1">
                              <a:solidFill>
                                <a:srgbClr val="025198"/>
                              </a:solidFill>
                              <a:latin typeface="Cambria Math" panose="02040503050406030204" pitchFamily="18" charset="0"/>
                            </a:rPr>
                          </m:ctrlPr>
                        </m:sSubPr>
                        <m:e>
                          <m:r>
                            <a:rPr lang="en-US" altLang="zh-CN" sz="2000" i="1">
                              <a:solidFill>
                                <a:srgbClr val="025198"/>
                              </a:solidFill>
                              <a:latin typeface="Cambria Math" panose="02040503050406030204" pitchFamily="18" charset="0"/>
                            </a:rPr>
                            <m:t>𝑦</m:t>
                          </m:r>
                        </m:e>
                        <m:sub>
                          <m:r>
                            <a:rPr lang="en-US" altLang="zh-CN" sz="2000" i="1">
                              <a:solidFill>
                                <a:srgbClr val="025198"/>
                              </a:solidFill>
                              <a:latin typeface="Cambria Math" panose="02040503050406030204" pitchFamily="18" charset="0"/>
                            </a:rPr>
                            <m:t>𝑖</m:t>
                          </m:r>
                        </m:sub>
                      </m:sSub>
                      <m:sSub>
                        <m:sSubPr>
                          <m:ctrlPr>
                            <a:rPr lang="en-US" altLang="zh-CN" sz="2000" i="1">
                              <a:solidFill>
                                <a:srgbClr val="025198"/>
                              </a:solidFill>
                              <a:latin typeface="Cambria Math" panose="02040503050406030204" pitchFamily="18" charset="0"/>
                            </a:rPr>
                          </m:ctrlPr>
                        </m:sSubPr>
                        <m:e>
                          <m:r>
                            <a:rPr lang="en-US" altLang="zh-CN" sz="2000" i="1">
                              <a:solidFill>
                                <a:srgbClr val="025198"/>
                              </a:solidFill>
                              <a:latin typeface="Cambria Math" panose="02040503050406030204" pitchFamily="18" charset="0"/>
                            </a:rPr>
                            <m:t>𝑥</m:t>
                          </m:r>
                        </m:e>
                        <m:sub>
                          <m:r>
                            <a:rPr lang="en-US" altLang="zh-CN" sz="2000" i="1">
                              <a:solidFill>
                                <a:srgbClr val="025198"/>
                              </a:solidFill>
                              <a:latin typeface="Cambria Math" panose="02040503050406030204" pitchFamily="18" charset="0"/>
                            </a:rPr>
                            <m:t>𝑖</m:t>
                          </m:r>
                        </m:sub>
                      </m:sSub>
                    </m:oMath>
                  </m:oMathPara>
                </a14:m>
                <a:endParaRPr lang="en-US" altLang="zh-CN" sz="2000" dirty="0">
                  <a:latin typeface="Cambria Math" panose="02040503050406030204" pitchFamily="18" charset="0"/>
                </a:endParaRPr>
              </a:p>
              <a:p>
                <a:pPr marL="0" lvl="1" indent="0">
                  <a:buNone/>
                </a:pPr>
                <a14:m>
                  <m:oMathPara xmlns:m="http://schemas.openxmlformats.org/officeDocument/2006/math">
                    <m:oMathParaPr>
                      <m:jc m:val="left"/>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𝐿</m:t>
                          </m:r>
                        </m:num>
                        <m:den>
                          <m:r>
                            <a:rPr lang="en-US" altLang="zh-CN" sz="2000" i="1">
                              <a:latin typeface="Cambria Math" panose="02040503050406030204" pitchFamily="18" charset="0"/>
                            </a:rPr>
                            <m:t>𝜕</m:t>
                          </m:r>
                          <m:r>
                            <a:rPr lang="en-US" altLang="zh-CN" sz="2000" b="0" i="1" smtClean="0">
                              <a:latin typeface="Cambria Math" panose="02040503050406030204" pitchFamily="18" charset="0"/>
                            </a:rPr>
                            <m:t>𝑏</m:t>
                          </m:r>
                        </m:den>
                      </m:f>
                      <m:r>
                        <a:rPr lang="en-US" altLang="zh-CN" sz="2000" b="0" i="1" smtClean="0">
                          <a:latin typeface="Cambria Math" panose="02040503050406030204" pitchFamily="18" charset="0"/>
                        </a:rPr>
                        <m:t>=</m:t>
                      </m:r>
                      <m:nary>
                        <m:naryPr>
                          <m:chr m:val="∑"/>
                          <m:ctrlPr>
                            <a:rPr lang="en-US" altLang="zh-CN" sz="2000" b="0" i="1" smtClean="0">
                              <a:solidFill>
                                <a:srgbClr val="025198"/>
                              </a:solidFill>
                              <a:latin typeface="Cambria Math" panose="02040503050406030204" pitchFamily="18" charset="0"/>
                            </a:rPr>
                          </m:ctrlPr>
                        </m:naryPr>
                        <m:sub>
                          <m:r>
                            <a:rPr lang="en-US" altLang="zh-CN" sz="2000" b="0" i="1" smtClean="0">
                              <a:solidFill>
                                <a:srgbClr val="025198"/>
                              </a:solidFill>
                              <a:latin typeface="Cambria Math" panose="02040503050406030204" pitchFamily="18" charset="0"/>
                            </a:rPr>
                            <m:t>𝑖</m:t>
                          </m:r>
                        </m:sub>
                        <m:sup>
                          <m:r>
                            <a:rPr lang="en-US" altLang="zh-CN" sz="2000" b="0" i="1" smtClean="0">
                              <a:solidFill>
                                <a:srgbClr val="025198"/>
                              </a:solidFill>
                              <a:latin typeface="Cambria Math" panose="02040503050406030204" pitchFamily="18" charset="0"/>
                            </a:rPr>
                            <m:t>𝑁</m:t>
                          </m:r>
                        </m:sup>
                        <m:e>
                          <m:sSub>
                            <m:sSubPr>
                              <m:ctrlPr>
                                <a:rPr lang="en-US" altLang="zh-CN" sz="2000" b="0" i="1" smtClean="0">
                                  <a:solidFill>
                                    <a:srgbClr val="025198"/>
                                  </a:solidFill>
                                  <a:latin typeface="Cambria Math" panose="02040503050406030204" pitchFamily="18" charset="0"/>
                                </a:rPr>
                              </m:ctrlPr>
                            </m:sSubPr>
                            <m:e>
                              <m:r>
                                <a:rPr lang="en-US" altLang="zh-CN" sz="2000" b="0" i="1" smtClean="0">
                                  <a:solidFill>
                                    <a:srgbClr val="025198"/>
                                  </a:solidFill>
                                  <a:latin typeface="Cambria Math" panose="02040503050406030204" pitchFamily="18" charset="0"/>
                                </a:rPr>
                                <m:t>𝜆</m:t>
                              </m:r>
                            </m:e>
                            <m:sub>
                              <m:r>
                                <a:rPr lang="en-US" altLang="zh-CN" sz="2000" b="0" i="1" smtClean="0">
                                  <a:solidFill>
                                    <a:srgbClr val="025198"/>
                                  </a:solidFill>
                                  <a:latin typeface="Cambria Math" panose="02040503050406030204" pitchFamily="18" charset="0"/>
                                </a:rPr>
                                <m:t>𝑖</m:t>
                              </m:r>
                            </m:sub>
                          </m:sSub>
                        </m:e>
                      </m:nary>
                      <m:sSub>
                        <m:sSubPr>
                          <m:ctrlPr>
                            <a:rPr lang="en-US" altLang="zh-CN" sz="2000" b="0" i="1" smtClean="0">
                              <a:solidFill>
                                <a:srgbClr val="025198"/>
                              </a:solidFill>
                              <a:latin typeface="Cambria Math" panose="02040503050406030204" pitchFamily="18" charset="0"/>
                            </a:rPr>
                          </m:ctrlPr>
                        </m:sSubPr>
                        <m:e>
                          <m:r>
                            <a:rPr lang="en-US" altLang="zh-CN" sz="2000" b="0" i="1" smtClean="0">
                              <a:solidFill>
                                <a:srgbClr val="025198"/>
                              </a:solidFill>
                              <a:latin typeface="Cambria Math" panose="02040503050406030204" pitchFamily="18" charset="0"/>
                            </a:rPr>
                            <m:t>𝑦</m:t>
                          </m:r>
                        </m:e>
                        <m:sub>
                          <m:r>
                            <a:rPr lang="en-US" altLang="zh-CN" sz="2000" b="0" i="1" smtClean="0">
                              <a:solidFill>
                                <a:srgbClr val="025198"/>
                              </a:solidFill>
                              <a:latin typeface="Cambria Math" panose="02040503050406030204" pitchFamily="18" charset="0"/>
                            </a:rPr>
                            <m:t>𝑖</m:t>
                          </m:r>
                        </m:sub>
                      </m:sSub>
                      <m:r>
                        <a:rPr lang="en-US" altLang="zh-CN" sz="2000" b="0" i="1" smtClean="0">
                          <a:solidFill>
                            <a:srgbClr val="025198"/>
                          </a:solidFill>
                          <a:latin typeface="Cambria Math" panose="02040503050406030204" pitchFamily="18" charset="0"/>
                        </a:rPr>
                        <m:t>=0</m:t>
                      </m:r>
                    </m:oMath>
                  </m:oMathPara>
                </a14:m>
                <a:endParaRPr lang="en-US" altLang="zh-CN" sz="2000" dirty="0">
                  <a:solidFill>
                    <a:srgbClr val="025198"/>
                  </a:solidFill>
                  <a:latin typeface="Cambria Math" panose="02040503050406030204" pitchFamily="18" charset="0"/>
                </a:endParaRPr>
              </a:p>
              <a:p>
                <a:pPr marL="0" lvl="1" indent="0">
                  <a:buNone/>
                </a:pPr>
                <a:r>
                  <a:rPr lang="zh-CN" altLang="en-US" sz="2000" dirty="0">
                    <a:latin typeface="Cambria Math" panose="02040503050406030204" pitchFamily="18" charset="0"/>
                  </a:rPr>
                  <a:t>将</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𝑤</m:t>
                        </m:r>
                      </m:e>
                      <m:sup>
                        <m:r>
                          <a:rPr lang="en-US" altLang="zh-CN" sz="2000" b="0" i="1" smtClean="0">
                            <a:latin typeface="Cambria Math" panose="02040503050406030204" pitchFamily="18" charset="0"/>
                          </a:rPr>
                          <m:t>∗</m:t>
                        </m:r>
                      </m:sup>
                    </m:sSup>
                  </m:oMath>
                </a14:m>
                <a:r>
                  <a:rPr lang="zh-CN" altLang="en-US" sz="2000" dirty="0">
                    <a:latin typeface="Cambria Math" panose="02040503050406030204" pitchFamily="18" charset="0"/>
                  </a:rPr>
                  <a:t>带入</a:t>
                </a:r>
                <a14:m>
                  <m:oMath xmlns:m="http://schemas.openxmlformats.org/officeDocument/2006/math">
                    <m:r>
                      <a:rPr lang="en-US" altLang="zh-CN" sz="2000" i="1">
                        <a:latin typeface="Cambria Math" panose="02040503050406030204" pitchFamily="18" charset="0"/>
                      </a:rPr>
                      <m:t>𝐿</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𝑤</m:t>
                        </m:r>
                        <m:r>
                          <a:rPr lang="en-US" altLang="zh-CN" sz="2000" i="1">
                            <a:latin typeface="Cambria Math" panose="02040503050406030204" pitchFamily="18" charset="0"/>
                          </a:rPr>
                          <m:t>,</m:t>
                        </m:r>
                        <m:r>
                          <a:rPr lang="en-US" altLang="zh-CN" sz="2000" i="1">
                            <a:latin typeface="Cambria Math" panose="02040503050406030204" pitchFamily="18" charset="0"/>
                          </a:rPr>
                          <m:t>𝑏</m:t>
                        </m:r>
                        <m:r>
                          <a:rPr lang="en-US" altLang="zh-CN" sz="2000" i="1">
                            <a:latin typeface="Cambria Math" panose="02040503050406030204" pitchFamily="18" charset="0"/>
                          </a:rPr>
                          <m:t>,</m:t>
                        </m:r>
                        <m:r>
                          <a:rPr lang="en-US" altLang="zh-CN" sz="2000" i="1">
                            <a:latin typeface="Cambria Math" panose="02040503050406030204" pitchFamily="18" charset="0"/>
                          </a:rPr>
                          <m:t>𝜆</m:t>
                        </m:r>
                      </m:e>
                    </m:d>
                  </m:oMath>
                </a14:m>
                <a:endParaRPr lang="en-US" altLang="zh-CN" sz="2000" i="1" dirty="0">
                  <a:latin typeface="Cambria Math" panose="02040503050406030204" pitchFamily="18" charset="0"/>
                </a:endParaRPr>
              </a:p>
              <a:p>
                <a:pPr marL="0" lvl="1" indent="0">
                  <a:buNone/>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m:t>
                      </m:r>
                      <m:r>
                        <m:rPr>
                          <m:sty m:val="p"/>
                        </m:rPr>
                        <a:rPr lang="en-US" altLang="zh-CN" sz="2000" i="1">
                          <a:latin typeface="Cambria Math" panose="02040503050406030204" pitchFamily="18" charset="0"/>
                        </a:rPr>
                        <m:t>L</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𝜆</m:t>
                          </m:r>
                        </m:e>
                      </m:d>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N</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e>
                      </m:nary>
                      <m:r>
                        <a:rPr lang="en-US" altLang="zh-CN" sz="2000" i="1">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N</m:t>
                          </m:r>
                        </m:sup>
                        <m:e>
                          <m:nary>
                            <m:naryPr>
                              <m:chr m:val="∑"/>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𝑗</m:t>
                              </m:r>
                            </m:sub>
                            <m:sup>
                              <m:r>
                                <a:rPr lang="en-US" altLang="zh-CN" sz="2000" i="1">
                                  <a:latin typeface="Cambria Math" panose="02040503050406030204" pitchFamily="18" charset="0"/>
                                </a:rPr>
                                <m:t>𝑁</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e>
                          </m:nary>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b="0" i="1" smtClean="0">
                                  <a:latin typeface="Cambria Math" panose="02040503050406030204" pitchFamily="18" charset="0"/>
                                </a:rPr>
                                <m:t>𝑗</m:t>
                              </m:r>
                            </m:sub>
                          </m:sSub>
                        </m:e>
                      </m:nary>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𝑗</m:t>
                              </m:r>
                            </m:sub>
                          </m:sSub>
                          <m:sSubSup>
                            <m:sSubSupPr>
                              <m:ctrlPr>
                                <a:rPr lang="en-US" altLang="zh-CN" sz="2000" b="0" i="1" smtClean="0">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𝑇</m:t>
                              </m:r>
                            </m:sup>
                          </m:sSubSup>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𝑗</m:t>
                          </m:r>
                        </m:sub>
                      </m:sSub>
                    </m:oMath>
                  </m:oMathPara>
                </a14:m>
                <a:endParaRPr lang="en-US" altLang="zh-CN" sz="2000" i="1" dirty="0">
                  <a:latin typeface="Cambria Math" panose="02040503050406030204" pitchFamily="18" charset="0"/>
                </a:endParaRPr>
              </a:p>
              <a:p>
                <a:pPr marL="0" lvl="1" indent="0">
                  <a:buNone/>
                </a:pPr>
                <a:endParaRPr lang="en-US" altLang="zh-CN" sz="2000" dirty="0">
                  <a:latin typeface="Cambria Math" panose="02040503050406030204" pitchFamily="18" charset="0"/>
                </a:endParaRPr>
              </a:p>
            </p:txBody>
          </p:sp>
        </mc:Choice>
        <mc:Fallback xmlns="">
          <p:sp>
            <p:nvSpPr>
              <p:cNvPr id="14338" name="Rectangle 7"/>
              <p:cNvSpPr>
                <a:spLocks noGrp="1" noRot="1" noChangeAspect="1" noMove="1" noResize="1" noEditPoints="1" noAdjustHandles="1" noChangeArrowheads="1" noChangeShapeType="1" noTextEdit="1"/>
              </p:cNvSpPr>
              <p:nvPr>
                <p:ph type="body" idx="1"/>
              </p:nvPr>
            </p:nvSpPr>
            <p:spPr>
              <a:xfrm>
                <a:off x="457200" y="731837"/>
                <a:ext cx="8363272" cy="5793507"/>
              </a:xfrm>
              <a:blipFill>
                <a:blip r:embed="rId2"/>
                <a:stretch>
                  <a:fillRect l="-729"/>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CEA8DF5F-776C-4B55-B057-273019AABC57}"/>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拉格朗日乘子法</a:t>
            </a:r>
          </a:p>
        </p:txBody>
      </p:sp>
      <p:sp>
        <p:nvSpPr>
          <p:cNvPr id="4" name="Rectangle 2">
            <a:extLst>
              <a:ext uri="{FF2B5EF4-FFF2-40B4-BE49-F238E27FC236}">
                <a16:creationId xmlns:a16="http://schemas.microsoft.com/office/drawing/2014/main" id="{0D6B3744-C540-4550-A709-BB2DEB5A45C8}"/>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5" name="灯片编号占位符 2">
            <a:extLst>
              <a:ext uri="{FF2B5EF4-FFF2-40B4-BE49-F238E27FC236}">
                <a16:creationId xmlns:a16="http://schemas.microsoft.com/office/drawing/2014/main" id="{923D6129-14A7-4C48-8686-3A26EC22DD92}"/>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32</a:t>
            </a:fld>
            <a:endParaRPr lang="es-ES" altLang="zh-CN">
              <a:solidFill>
                <a:schemeClr val="bg1"/>
              </a:solidFill>
            </a:endParaRPr>
          </a:p>
        </p:txBody>
      </p:sp>
    </p:spTree>
    <p:extLst>
      <p:ext uri="{BB962C8B-B14F-4D97-AF65-F5344CB8AC3E}">
        <p14:creationId xmlns:p14="http://schemas.microsoft.com/office/powerpoint/2010/main" val="1953422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7"/>
              <p:cNvSpPr>
                <a:spLocks noGrp="1" noChangeArrowheads="1"/>
              </p:cNvSpPr>
              <p:nvPr>
                <p:ph type="body" idx="1"/>
              </p:nvPr>
            </p:nvSpPr>
            <p:spPr>
              <a:xfrm>
                <a:off x="457200" y="731837"/>
                <a:ext cx="8363272" cy="5793507"/>
              </a:xfrm>
            </p:spPr>
            <p:txBody>
              <a:bodyPr/>
              <a:lstStyle/>
              <a:p>
                <a:pPr marL="0" indent="0">
                  <a:lnSpc>
                    <a:spcPct val="150000"/>
                  </a:lnSpc>
                  <a:buNone/>
                </a:pPr>
                <a14:m>
                  <m:oMath xmlns:m="http://schemas.openxmlformats.org/officeDocument/2006/math">
                    <m:r>
                      <a:rPr lang="en-US" altLang="zh-CN" sz="2000" b="0" i="1" smtClean="0">
                        <a:latin typeface="Cambria Math" panose="02040503050406030204" pitchFamily="18" charset="0"/>
                      </a:rPr>
                      <m:t>𝜆</m:t>
                    </m:r>
                    <m:r>
                      <a:rPr lang="en-US" altLang="zh-CN" sz="2000" b="0" i="1" smtClean="0">
                        <a:latin typeface="Cambria Math" panose="02040503050406030204" pitchFamily="18" charset="0"/>
                      </a:rPr>
                      <m:t> </m:t>
                    </m:r>
                  </m:oMath>
                </a14:m>
                <a:r>
                  <a:rPr lang="zh-CN" altLang="en-US" sz="2000" dirty="0">
                    <a:latin typeface="Cambria Math" panose="02040503050406030204" pitchFamily="18" charset="0"/>
                  </a:rPr>
                  <a:t>可以基于</a:t>
                </a:r>
                <a:r>
                  <a:rPr lang="en-US" altLang="zh-CN" sz="2000" dirty="0">
                    <a:latin typeface="Cambria Math" panose="02040503050406030204" pitchFamily="18" charset="0"/>
                  </a:rPr>
                  <a:t>Dual SVM</a:t>
                </a:r>
                <a:r>
                  <a:rPr lang="zh-CN" altLang="en-US" sz="2000" dirty="0">
                    <a:latin typeface="Cambria Math" panose="02040503050406030204" pitchFamily="18" charset="0"/>
                  </a:rPr>
                  <a:t>求解，</a:t>
                </a:r>
                <a:r>
                  <a:rPr lang="en-US" altLang="zh-CN" sz="2000" dirty="0">
                    <a:latin typeface="Cambria Math" panose="02040503050406030204" pitchFamily="18" charset="0"/>
                  </a:rPr>
                  <a:t> Dual SVM</a:t>
                </a:r>
                <a:r>
                  <a:rPr lang="zh-CN" altLang="en-US" sz="2000" dirty="0">
                    <a:latin typeface="Cambria Math" panose="02040503050406030204" pitchFamily="18" charset="0"/>
                  </a:rPr>
                  <a:t>如下所示：</a:t>
                </a:r>
                <a:endParaRPr lang="en-US" altLang="zh-CN" sz="200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altLang="zh-CN" sz="2000" b="0" i="1" smtClean="0">
                              <a:solidFill>
                                <a:srgbClr val="000000"/>
                              </a:solidFill>
                              <a:latin typeface="Cambria Math" panose="02040503050406030204" pitchFamily="18" charset="0"/>
                            </a:rPr>
                          </m:ctrlPr>
                        </m:sSubPr>
                        <m:e>
                          <m:r>
                            <m:rPr>
                              <m:sty m:val="p"/>
                            </m:rPr>
                            <a:rPr lang="en-US" altLang="zh-CN" sz="2000" i="1">
                              <a:solidFill>
                                <a:srgbClr val="000000"/>
                              </a:solidFill>
                              <a:latin typeface="Cambria Math" panose="02040503050406030204" pitchFamily="18" charset="0"/>
                            </a:rPr>
                            <m:t>max</m:t>
                          </m:r>
                        </m:e>
                        <m:sub>
                          <m:r>
                            <a:rPr lang="en-US" altLang="zh-CN" sz="2000" b="0" i="1" smtClean="0">
                              <a:solidFill>
                                <a:srgbClr val="000000"/>
                              </a:solidFill>
                              <a:latin typeface="Cambria Math" panose="02040503050406030204" pitchFamily="18" charset="0"/>
                            </a:rPr>
                            <m:t>𝜆</m:t>
                          </m:r>
                        </m:sub>
                      </m:sSub>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N</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e>
                      </m:nary>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N</m:t>
                          </m:r>
                        </m:sup>
                        <m:e>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𝑗</m:t>
                              </m:r>
                            </m:sub>
                            <m:sup>
                              <m:r>
                                <a:rPr lang="en-US" altLang="zh-CN" sz="2000" i="1">
                                  <a:latin typeface="Cambria Math" panose="02040503050406030204" pitchFamily="18" charset="0"/>
                                </a:rPr>
                                <m:t>𝑁</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e>
                          </m:nary>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𝑗</m:t>
                              </m:r>
                            </m:sub>
                          </m:sSub>
                        </m:e>
                      </m:nary>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𝑇</m:t>
                              </m:r>
                            </m:sup>
                          </m:sSubSup>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b="0" i="1" smtClean="0">
                          <a:latin typeface="Cambria Math" panose="02040503050406030204" pitchFamily="18" charset="0"/>
                        </a:rPr>
                        <m:t> </m:t>
                      </m:r>
                    </m:oMath>
                  </m:oMathPara>
                </a14:m>
                <a:endParaRPr lang="en-US" altLang="zh-CN"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𝜆</m:t>
                          </m:r>
                        </m:e>
                        <m:sub>
                          <m:r>
                            <a:rPr lang="en-US" altLang="zh-CN" sz="2000" b="0" i="1" dirty="0" smtClean="0">
                              <a:latin typeface="Cambria Math" panose="02040503050406030204" pitchFamily="18" charset="0"/>
                            </a:rPr>
                            <m:t>𝑖</m:t>
                          </m:r>
                        </m:sub>
                      </m:sSub>
                      <m:r>
                        <a:rPr lang="en-US" altLang="zh-CN" sz="2000" b="0" i="1" smtClean="0">
                          <a:solidFill>
                            <a:srgbClr val="000000"/>
                          </a:solidFill>
                          <a:latin typeface="Cambria Math" panose="02040503050406030204" pitchFamily="18" charset="0"/>
                        </a:rPr>
                        <m:t>≥0</m:t>
                      </m:r>
                      <m:r>
                        <a:rPr lang="en-US" altLang="zh-CN" sz="2000" i="1">
                          <a:solidFill>
                            <a:srgbClr val="000000"/>
                          </a:solidFill>
                          <a:latin typeface="Cambria Math" panose="02040503050406030204" pitchFamily="18" charset="0"/>
                        </a:rPr>
                        <m:t>,</m:t>
                      </m:r>
                      <m:r>
                        <m:rPr>
                          <m:nor/>
                        </m:rPr>
                        <a:rPr lang="en-US" altLang="zh-CN" sz="200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i="1">
                          <a:solidFill>
                            <a:srgbClr val="000000"/>
                          </a:solidFill>
                          <a:latin typeface="Cambria Math" panose="02040503050406030204" pitchFamily="18" charset="0"/>
                        </a:rPr>
                        <m:t>𝑁</m:t>
                      </m:r>
                    </m:oMath>
                  </m:oMathPara>
                </a14:m>
                <a:endParaRPr lang="en-US" altLang="zh-CN" sz="2000" dirty="0">
                  <a:solidFill>
                    <a:srgbClr val="000000"/>
                  </a:solidFill>
                </a:endParaRPr>
              </a:p>
              <a:p>
                <a:pPr marL="0" indent="0">
                  <a:buNone/>
                </a:pPr>
                <a:r>
                  <a:rPr lang="en-US" altLang="zh-CN" sz="2000" dirty="0"/>
                  <a:t>         </a:t>
                </a:r>
                <a14:m>
                  <m:oMath xmlns:m="http://schemas.openxmlformats.org/officeDocument/2006/math">
                    <m:nary>
                      <m:naryPr>
                        <m:chr m:val="∑"/>
                        <m:ctrlPr>
                          <a:rPr lang="en-US" altLang="zh-CN" sz="2000" b="0" i="1" dirty="0" smtClean="0">
                            <a:latin typeface="Cambria Math" panose="02040503050406030204" pitchFamily="18" charset="0"/>
                          </a:rPr>
                        </m:ctrlPr>
                      </m:naryPr>
                      <m:sub>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m:t>
                        </m:r>
                      </m:sub>
                      <m:sup>
                        <m:r>
                          <a:rPr lang="en-US" altLang="zh-CN" sz="2000" b="0" i="1" dirty="0" smtClean="0">
                            <a:latin typeface="Cambria Math" panose="02040503050406030204" pitchFamily="18" charset="0"/>
                          </a:rPr>
                          <m:t>𝑁</m:t>
                        </m:r>
                      </m:sup>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𝜆</m:t>
                            </m:r>
                          </m:e>
                          <m:sub>
                            <m:r>
                              <a:rPr lang="en-US" altLang="zh-CN" sz="2000" i="1" dirty="0">
                                <a:latin typeface="Cambria Math" panose="02040503050406030204" pitchFamily="18" charset="0"/>
                              </a:rPr>
                              <m:t>𝑖</m:t>
                            </m:r>
                          </m:sub>
                        </m:sSub>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=0</m:t>
                        </m:r>
                      </m:e>
                    </m:nary>
                  </m:oMath>
                </a14:m>
                <a:endParaRPr lang="en-US" altLang="zh-CN" sz="2000" dirty="0"/>
              </a:p>
              <a:p>
                <a:pPr marL="0" indent="0">
                  <a:buNone/>
                </a:pPr>
                <a:endParaRPr lang="en-US" altLang="zh-CN" sz="2000" dirty="0">
                  <a:latin typeface="Cambria Math" panose="02040503050406030204" pitchFamily="18" charset="0"/>
                </a:endParaRPr>
              </a:p>
              <a:p>
                <a:pPr marL="0" indent="0">
                  <a:buNone/>
                </a:pPr>
                <a:r>
                  <a:rPr lang="zh-CN" altLang="en-US" sz="2000" dirty="0">
                    <a:latin typeface="Cambria Math" panose="02040503050406030204" pitchFamily="18" charset="0"/>
                  </a:rPr>
                  <a:t>一旦我们得到</a:t>
                </a:r>
                <a14:m>
                  <m:oMath xmlns:m="http://schemas.openxmlformats.org/officeDocument/2006/math">
                    <m:r>
                      <a:rPr lang="en-US" altLang="zh-CN" sz="2000" b="0" i="1" smtClean="0">
                        <a:latin typeface="Cambria Math" panose="02040503050406030204" pitchFamily="18" charset="0"/>
                      </a:rPr>
                      <m:t>𝜆</m:t>
                    </m:r>
                  </m:oMath>
                </a14:m>
                <a:r>
                  <a:rPr lang="zh-CN" altLang="en-US" sz="2000" dirty="0"/>
                  <a:t>，相应的</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𝑤</m:t>
                        </m:r>
                      </m:e>
                      <m:sup>
                        <m:r>
                          <a:rPr lang="en-US" altLang="zh-CN" sz="2000" i="1">
                            <a:latin typeface="Cambria Math" panose="02040503050406030204" pitchFamily="18" charset="0"/>
                          </a:rPr>
                          <m:t>∗</m:t>
                        </m:r>
                      </m:sup>
                    </m:sSup>
                    <m:r>
                      <a:rPr lang="en-US" altLang="zh-CN" sz="2000" i="1">
                        <a:latin typeface="Cambria Math" panose="02040503050406030204" pitchFamily="18" charset="0"/>
                      </a:rPr>
                      <m:t> </m:t>
                    </m:r>
                  </m:oMath>
                </a14:m>
                <a:r>
                  <a:rPr lang="zh-CN" altLang="en-US" sz="2000" i="0" dirty="0">
                    <a:latin typeface="+mj-lt"/>
                  </a:rPr>
                  <a:t>可以依据</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𝑤</m:t>
                        </m:r>
                      </m:e>
                      <m:sup>
                        <m:r>
                          <a:rPr lang="en-US" altLang="zh-CN" sz="2000" i="1">
                            <a:latin typeface="Cambria Math" panose="02040503050406030204" pitchFamily="18" charset="0"/>
                          </a:rPr>
                          <m:t>∗</m:t>
                        </m:r>
                      </m:sup>
                    </m:sSup>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sub>
                      <m:sup>
                        <m:r>
                          <a:rPr lang="en-US" altLang="zh-CN" sz="2000" i="1">
                            <a:latin typeface="Cambria Math" panose="02040503050406030204" pitchFamily="18" charset="0"/>
                          </a:rPr>
                          <m:t>𝑁</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e>
                    </m:nary>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oMath>
                </a14:m>
                <a:r>
                  <a:rPr lang="zh-CN" altLang="en-US" sz="2000" dirty="0"/>
                  <a:t>得到。至少存在一个</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𝜆</m:t>
                        </m:r>
                      </m:e>
                      <m:sub>
                        <m:r>
                          <a:rPr lang="en-US" altLang="zh-CN" sz="2000" i="1" dirty="0">
                            <a:latin typeface="Cambria Math" panose="02040503050406030204" pitchFamily="18" charset="0"/>
                          </a:rPr>
                          <m:t>𝑖</m:t>
                        </m:r>
                      </m:sub>
                    </m:sSub>
                    <m:r>
                      <a:rPr lang="en-US" altLang="zh-CN" sz="2000" b="0" i="1" dirty="0" smtClean="0">
                        <a:latin typeface="Cambria Math" panose="02040503050406030204" pitchFamily="18" charset="0"/>
                      </a:rPr>
                      <m:t>&gt;</m:t>
                    </m:r>
                    <m:r>
                      <a:rPr lang="en-US" altLang="zh-CN" sz="2000" i="1">
                        <a:solidFill>
                          <a:srgbClr val="000000"/>
                        </a:solidFill>
                        <a:latin typeface="Cambria Math" panose="02040503050406030204" pitchFamily="18" charset="0"/>
                      </a:rPr>
                      <m:t>0</m:t>
                    </m:r>
                  </m:oMath>
                </a14:m>
                <a:r>
                  <a:rPr lang="zh-CN" altLang="en-US" sz="2000" dirty="0"/>
                  <a:t>（若</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𝜆</m:t>
                        </m:r>
                      </m:e>
                      <m:sub>
                        <m:r>
                          <a:rPr lang="en-US" altLang="zh-CN" sz="2000" i="1" dirty="0">
                            <a:latin typeface="Cambria Math" panose="02040503050406030204" pitchFamily="18" charset="0"/>
                          </a:rPr>
                          <m:t>𝑖</m:t>
                        </m:r>
                      </m:sub>
                    </m:sSub>
                    <m:r>
                      <a:rPr lang="en-US" altLang="zh-CN" sz="2000" i="1" dirty="0" smtClean="0">
                        <a:latin typeface="Cambria Math" panose="02040503050406030204" pitchFamily="18" charset="0"/>
                      </a:rPr>
                      <m:t>=</m:t>
                    </m:r>
                    <m:r>
                      <a:rPr lang="en-US" altLang="zh-CN" sz="2000" i="1">
                        <a:solidFill>
                          <a:srgbClr val="000000"/>
                        </a:solidFill>
                        <a:latin typeface="Cambria Math" panose="02040503050406030204" pitchFamily="18" charset="0"/>
                      </a:rPr>
                      <m:t>0 </m:t>
                    </m:r>
                  </m:oMath>
                </a14:m>
                <a:r>
                  <a:rPr lang="en-US" altLang="zh-CN" sz="2000" dirty="0"/>
                  <a:t>for </a:t>
                </a:r>
                <a14:m>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1,2,…,</m:t>
                        </m:r>
                        <m:r>
                          <a:rPr lang="en-US" altLang="zh-CN" sz="2000" b="0" i="1" smtClean="0">
                            <a:latin typeface="Cambria Math" panose="02040503050406030204" pitchFamily="18" charset="0"/>
                          </a:rPr>
                          <m:t>𝑁</m:t>
                        </m:r>
                      </m:e>
                    </m:d>
                    <m:r>
                      <a:rPr lang="zh-CN" altLang="en-US"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𝑤</m:t>
                        </m:r>
                      </m:e>
                      <m:sup>
                        <m:r>
                          <a:rPr lang="en-US" altLang="zh-CN" sz="2000" i="1">
                            <a:latin typeface="Cambria Math" panose="02040503050406030204" pitchFamily="18" charset="0"/>
                          </a:rPr>
                          <m:t>∗</m:t>
                        </m:r>
                      </m:sup>
                    </m:sSup>
                  </m:oMath>
                </a14:m>
                <a:r>
                  <a:rPr lang="zh-CN" altLang="en-US" sz="2000" dirty="0"/>
                  <a:t> 全为</a:t>
                </a:r>
                <a:r>
                  <a:rPr lang="en-US" altLang="zh-CN" sz="2000" dirty="0"/>
                  <a:t>0</a:t>
                </a:r>
                <a:r>
                  <a:rPr lang="zh-CN" altLang="en-US" sz="2000" dirty="0"/>
                  <a:t>，这意味着</a:t>
                </a:r>
                <a14:m>
                  <m:oMath xmlns:m="http://schemas.openxmlformats.org/officeDocument/2006/math">
                    <m:r>
                      <m:rPr>
                        <m:nor/>
                      </m:rPr>
                      <a:rPr lang="zh-CN" altLang="en-US" sz="2000">
                        <a:solidFill>
                          <a:srgbClr val="000000"/>
                        </a:solidFill>
                        <a:latin typeface="Cambria Math" panose="02040503050406030204" pitchFamily="18" charset="0"/>
                      </a:rPr>
                      <m:t>Margin</m:t>
                    </m:r>
                    <m:r>
                      <m:rPr>
                        <m:nor/>
                      </m:rPr>
                      <a:rPr lang="zh-CN" altLang="en-US" sz="200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2</m:t>
                        </m:r>
                      </m:num>
                      <m:den>
                        <m:r>
                          <a:rPr lang="zh-CN" altLang="en-US" sz="2000" i="1">
                            <a:solidFill>
                              <a:srgbClr val="000000"/>
                            </a:solidFill>
                            <a:latin typeface="Cambria Math" panose="02040503050406030204" pitchFamily="18"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𝑤</m:t>
                            </m:r>
                          </m:e>
                        </m:acc>
                        <m:r>
                          <a:rPr lang="zh-CN" altLang="en-US" sz="2000" i="1">
                            <a:solidFill>
                              <a:srgbClr val="000000"/>
                            </a:solidFill>
                            <a:latin typeface="Cambria Math" panose="02040503050406030204" pitchFamily="18" charset="0"/>
                          </a:rPr>
                          <m:t>||</m:t>
                        </m:r>
                      </m:den>
                    </m:f>
                    <m:r>
                      <a:rPr lang="zh-CN" altLang="en-US" sz="2000" i="1">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m:t>
                    </m:r>
                  </m:oMath>
                </a14:m>
                <a:r>
                  <a:rPr lang="zh-CN" altLang="en-US" sz="2000" dirty="0"/>
                  <a:t>），根据</a:t>
                </a:r>
                <a:r>
                  <a:rPr lang="en-US" altLang="zh-CN" sz="2000" dirty="0"/>
                  <a:t>KKT</a:t>
                </a:r>
                <a:r>
                  <a:rPr lang="zh-CN" altLang="en-US" sz="2000" dirty="0"/>
                  <a:t>条件我们有</a:t>
                </a:r>
                <a:endParaRPr lang="en-US" altLang="zh-CN" sz="2000" dirty="0"/>
              </a:p>
              <a:p>
                <a:pPr marL="0" indent="0">
                  <a:buNone/>
                </a:pPr>
                <a14:m>
                  <m:oMathPara xmlns:m="http://schemas.openxmlformats.org/officeDocument/2006/math">
                    <m:oMathParaPr>
                      <m:jc m:val="left"/>
                    </m:oMathParaPr>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𝜆</m:t>
                          </m:r>
                        </m:e>
                        <m:sub>
                          <m:r>
                            <a:rPr lang="en-US" altLang="zh-CN" sz="2000" i="1" dirty="0">
                              <a:latin typeface="Cambria Math" panose="02040503050406030204" pitchFamily="18" charset="0"/>
                            </a:rPr>
                            <m:t>𝑖</m:t>
                          </m:r>
                        </m:sub>
                      </m:sSub>
                      <m:r>
                        <a:rPr lang="en-US" altLang="zh-CN" sz="2000" i="1">
                          <a:solidFill>
                            <a:srgbClr val="000000"/>
                          </a:solidFill>
                          <a:latin typeface="Cambria Math" panose="02040503050406030204" pitchFamily="18" charset="0"/>
                        </a:rPr>
                        <m:t>≥0,</m:t>
                      </m:r>
                      <m:r>
                        <m:rPr>
                          <m:nor/>
                        </m:rPr>
                        <a:rPr lang="en-US" altLang="zh-CN" sz="200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i="1">
                          <a:solidFill>
                            <a:srgbClr val="000000"/>
                          </a:solidFill>
                          <a:latin typeface="Cambria Math" panose="02040503050406030204" pitchFamily="18" charset="0"/>
                        </a:rPr>
                        <m:t>𝑁</m:t>
                      </m:r>
                    </m:oMath>
                  </m:oMathPara>
                </a14:m>
                <a:endParaRPr lang="en-US" altLang="zh-CN" sz="2000" dirty="0">
                  <a:solidFill>
                    <a:srgbClr val="000000"/>
                  </a:solidFill>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𝑦</m:t>
                          </m:r>
                        </m:e>
                        <m:sub>
                          <m:r>
                            <a:rPr lang="en-US" altLang="zh-CN" sz="2000" i="1">
                              <a:solidFill>
                                <a:srgbClr val="000000"/>
                              </a:solidFill>
                              <a:latin typeface="Cambria Math" panose="02040503050406030204" pitchFamily="18" charset="0"/>
                            </a:rPr>
                            <m:t>𝑖</m:t>
                          </m:r>
                        </m:sub>
                      </m:sSub>
                      <m:d>
                        <m:dPr>
                          <m:ctrlPr>
                            <a:rPr lang="en-US" altLang="zh-CN" sz="2000" i="1">
                              <a:solidFill>
                                <a:srgbClr val="000000"/>
                              </a:solidFill>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m:rPr>
                                  <m:sty m:val="p"/>
                                </m:rPr>
                                <a:rPr lang="en-US" altLang="zh-CN" sz="2000" i="1">
                                  <a:solidFill>
                                    <a:srgbClr val="000000"/>
                                  </a:solidFill>
                                  <a:latin typeface="Cambria Math" panose="02040503050406030204" pitchFamily="18" charset="0"/>
                                </a:rPr>
                                <m:t>w</m:t>
                              </m:r>
                            </m:e>
                            <m:sup>
                              <m:r>
                                <a:rPr lang="en-US" altLang="zh-CN" sz="2000" i="1">
                                  <a:solidFill>
                                    <a:srgbClr val="000000"/>
                                  </a:solidFill>
                                  <a:latin typeface="Cambria Math" panose="02040503050406030204" pitchFamily="18" charset="0"/>
                                </a:rPr>
                                <m:t>𝑇</m:t>
                              </m:r>
                            </m:sup>
                          </m:sSup>
                          <m:sSub>
                            <m:sSubPr>
                              <m:ctrlPr>
                                <a:rPr lang="en-US" altLang="zh-CN" sz="2000" i="1">
                                  <a:solidFill>
                                    <a:srgbClr val="000000"/>
                                  </a:solidFill>
                                  <a:latin typeface="Cambria Math" panose="02040503050406030204" pitchFamily="18" charset="0"/>
                                </a:rPr>
                              </m:ctrlPr>
                            </m:sSubPr>
                            <m:e>
                              <m:r>
                                <m:rPr>
                                  <m:sty m:val="p"/>
                                </m:rPr>
                                <a:rPr lang="en-US" altLang="zh-CN" sz="2000" i="1">
                                  <a:solidFill>
                                    <a:srgbClr val="000000"/>
                                  </a:solidFill>
                                  <a:latin typeface="Cambria Math" panose="02040503050406030204" pitchFamily="18" charset="0"/>
                                </a:rPr>
                                <m:t>x</m:t>
                              </m:r>
                            </m:e>
                            <m:sub>
                              <m:r>
                                <a:rPr lang="en-US" altLang="zh-CN" sz="2000" i="1">
                                  <a:solidFill>
                                    <a:srgbClr val="000000"/>
                                  </a:solidFill>
                                  <a:latin typeface="Cambria Math" panose="02040503050406030204" pitchFamily="18" charset="0"/>
                                </a:rPr>
                                <m:t>𝑖</m:t>
                              </m:r>
                            </m:sub>
                          </m:sSub>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e>
                      </m:d>
                      <m:r>
                        <a:rPr lang="en-US" altLang="zh-CN" sz="2000" i="1">
                          <a:solidFill>
                            <a:srgbClr val="000000"/>
                          </a:solidFill>
                          <a:latin typeface="Cambria Math" panose="02040503050406030204" pitchFamily="18" charset="0"/>
                        </a:rPr>
                        <m:t>≥1,</m:t>
                      </m:r>
                      <m:r>
                        <m:rPr>
                          <m:nor/>
                        </m:rPr>
                        <a:rPr lang="en-US" altLang="zh-CN" sz="2000">
                          <a:solidFill>
                            <a:srgbClr val="000000"/>
                          </a:solidFill>
                          <a:latin typeface="Cambria Math" panose="02040503050406030204" pitchFamily="18" charset="0"/>
                        </a:rPr>
                        <m:t>   </m:t>
                      </m:r>
                      <m:r>
                        <a:rPr lang="en-US" altLang="zh-CN" sz="2000" b="0" i="1" smtClean="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i="1">
                          <a:solidFill>
                            <a:srgbClr val="000000"/>
                          </a:solidFill>
                          <a:latin typeface="Cambria Math" panose="02040503050406030204" pitchFamily="18" charset="0"/>
                        </a:rPr>
                        <m:t>𝑁</m:t>
                      </m:r>
                    </m:oMath>
                  </m:oMathPara>
                </a14:m>
                <a:endParaRPr lang="en-US" altLang="zh-CN" sz="2000" dirty="0"/>
              </a:p>
              <a:p>
                <a:pPr marL="0" indent="0">
                  <a:buNone/>
                </a:pPr>
                <a14:m>
                  <m:oMathPara xmlns:m="http://schemas.openxmlformats.org/officeDocument/2006/math">
                    <m:oMathParaPr>
                      <m:jc m:val="left"/>
                    </m:oMathParaPr>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𝜆</m:t>
                          </m:r>
                        </m:e>
                        <m:sub>
                          <m:r>
                            <a:rPr lang="en-US" altLang="zh-CN" sz="2000" i="1" dirty="0">
                              <a:latin typeface="Cambria Math" panose="02040503050406030204" pitchFamily="18" charset="0"/>
                            </a:rPr>
                            <m:t>𝑖</m:t>
                          </m:r>
                        </m:sub>
                      </m:sSub>
                      <m:r>
                        <a:rPr lang="en-US" altLang="zh-CN" sz="2000" i="1" dirty="0">
                          <a:latin typeface="Cambria Math" panose="02040503050406030204" pitchFamily="18" charset="0"/>
                        </a:rPr>
                        <m:t> </m:t>
                      </m:r>
                      <m:r>
                        <a:rPr lang="en-US" altLang="zh-CN" sz="2000" b="0" i="1" dirty="0" smtClean="0">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𝑦</m:t>
                          </m:r>
                        </m:e>
                        <m:sub>
                          <m:r>
                            <a:rPr lang="en-US" altLang="zh-CN" sz="2000" i="1">
                              <a:solidFill>
                                <a:srgbClr val="000000"/>
                              </a:solidFill>
                              <a:latin typeface="Cambria Math" panose="02040503050406030204" pitchFamily="18" charset="0"/>
                            </a:rPr>
                            <m:t>𝑖</m:t>
                          </m:r>
                        </m:sub>
                      </m:sSub>
                      <m:d>
                        <m:dPr>
                          <m:ctrlPr>
                            <a:rPr lang="en-US" altLang="zh-CN" sz="2000" i="1">
                              <a:solidFill>
                                <a:srgbClr val="000000"/>
                              </a:solidFill>
                              <a:latin typeface="Cambria Math" panose="02040503050406030204" pitchFamily="18" charset="0"/>
                            </a:rPr>
                          </m:ctrlPr>
                        </m:dPr>
                        <m:e>
                          <m:sSup>
                            <m:sSupPr>
                              <m:ctrlPr>
                                <a:rPr lang="en-US" altLang="zh-CN" sz="2000" b="0" i="1" smtClean="0">
                                  <a:solidFill>
                                    <a:srgbClr val="000000"/>
                                  </a:solidFill>
                                  <a:latin typeface="Cambria Math" panose="02040503050406030204" pitchFamily="18" charset="0"/>
                                </a:rPr>
                              </m:ctrlPr>
                            </m:sSupPr>
                            <m:e>
                              <m:r>
                                <m:rPr>
                                  <m:sty m:val="p"/>
                                </m:rPr>
                                <a:rPr lang="en-US" altLang="zh-CN" sz="2000" i="1">
                                  <a:solidFill>
                                    <a:srgbClr val="000000"/>
                                  </a:solidFill>
                                  <a:latin typeface="Cambria Math" panose="02040503050406030204" pitchFamily="18" charset="0"/>
                                </a:rPr>
                                <m:t>w</m:t>
                              </m:r>
                            </m:e>
                            <m:sup>
                              <m:r>
                                <a:rPr lang="en-US" altLang="zh-CN" sz="2000" b="0" i="1" smtClean="0">
                                  <a:solidFill>
                                    <a:srgbClr val="000000"/>
                                  </a:solidFill>
                                  <a:latin typeface="Cambria Math" panose="02040503050406030204" pitchFamily="18" charset="0"/>
                                </a:rPr>
                                <m:t>𝑇</m:t>
                              </m:r>
                            </m:sup>
                          </m:sSup>
                          <m:sSub>
                            <m:sSubPr>
                              <m:ctrlPr>
                                <a:rPr lang="en-US" altLang="zh-CN" sz="2000" i="1">
                                  <a:solidFill>
                                    <a:srgbClr val="000000"/>
                                  </a:solidFill>
                                  <a:latin typeface="Cambria Math" panose="02040503050406030204" pitchFamily="18" charset="0"/>
                                </a:rPr>
                              </m:ctrlPr>
                            </m:sSubPr>
                            <m:e>
                              <m:r>
                                <m:rPr>
                                  <m:sty m:val="p"/>
                                </m:rPr>
                                <a:rPr lang="en-US" altLang="zh-CN" sz="2000" i="1">
                                  <a:solidFill>
                                    <a:srgbClr val="000000"/>
                                  </a:solidFill>
                                  <a:latin typeface="Cambria Math" panose="02040503050406030204" pitchFamily="18" charset="0"/>
                                </a:rPr>
                                <m:t>x</m:t>
                              </m:r>
                            </m:e>
                            <m:sub>
                              <m:r>
                                <a:rPr lang="en-US" altLang="zh-CN" sz="2000" i="1">
                                  <a:solidFill>
                                    <a:srgbClr val="000000"/>
                                  </a:solidFill>
                                  <a:latin typeface="Cambria Math" panose="02040503050406030204" pitchFamily="18" charset="0"/>
                                </a:rPr>
                                <m:t>𝑖</m:t>
                              </m:r>
                            </m:sub>
                          </m:sSub>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e>
                      </m:d>
                      <m:r>
                        <a:rPr lang="en-US" altLang="zh-CN"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1)=0</m:t>
                      </m:r>
                      <m:r>
                        <a:rPr lang="en-US" altLang="zh-CN" sz="2000" i="1" smtClean="0">
                          <a:solidFill>
                            <a:srgbClr val="000000"/>
                          </a:solidFill>
                          <a:latin typeface="Cambria Math" panose="02040503050406030204" pitchFamily="18" charset="0"/>
                        </a:rPr>
                        <m:t>,</m:t>
                      </m:r>
                      <m:r>
                        <m:rPr>
                          <m:nor/>
                        </m:rPr>
                        <a:rPr lang="en-US" altLang="zh-CN" sz="2000">
                          <a:solidFill>
                            <a:srgbClr val="000000"/>
                          </a:solidFill>
                          <a:latin typeface="Cambria Math" panose="02040503050406030204" pitchFamily="18" charset="0"/>
                        </a:rPr>
                        <m:t> </m:t>
                      </m:r>
                      <m:r>
                        <a:rPr lang="en-US" altLang="zh-CN" sz="2000" b="0" i="1" smtClean="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i="1">
                          <a:solidFill>
                            <a:srgbClr val="000000"/>
                          </a:solidFill>
                          <a:latin typeface="Cambria Math" panose="02040503050406030204" pitchFamily="18" charset="0"/>
                        </a:rPr>
                        <m:t>𝑁</m:t>
                      </m:r>
                    </m:oMath>
                  </m:oMathPara>
                </a14:m>
                <a:endParaRPr lang="en-US" altLang="zh-CN" sz="2000" dirty="0"/>
              </a:p>
              <a:p>
                <a:pPr marL="0" indent="0">
                  <a:buNone/>
                </a:pPr>
                <a:r>
                  <a:rPr lang="zh-CN" altLang="en-US" sz="2000" dirty="0"/>
                  <a:t>至少存在一个</a:t>
                </a:r>
                <a14:m>
                  <m:oMath xmlns:m="http://schemas.openxmlformats.org/officeDocument/2006/math">
                    <m:r>
                      <a:rPr lang="en-US" altLang="zh-CN" sz="2000" i="1" dirty="0" smtClean="0">
                        <a:latin typeface="Cambria Math" panose="02040503050406030204" pitchFamily="18" charset="0"/>
                      </a:rPr>
                      <m:t>𝑗</m:t>
                    </m:r>
                  </m:oMath>
                </a14:m>
                <a:r>
                  <a:rPr lang="zh-CN" altLang="en-US" sz="2000" dirty="0"/>
                  <a:t>使得</a:t>
                </a:r>
                <a14:m>
                  <m:oMath xmlns:m="http://schemas.openxmlformats.org/officeDocument/2006/math">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𝑦</m:t>
                        </m:r>
                      </m:e>
                      <m:sub>
                        <m:r>
                          <a:rPr lang="en-US" altLang="zh-CN" sz="2000" b="0" i="1" smtClean="0">
                            <a:solidFill>
                              <a:srgbClr val="000000"/>
                            </a:solidFill>
                            <a:latin typeface="Cambria Math" panose="02040503050406030204" pitchFamily="18" charset="0"/>
                          </a:rPr>
                          <m:t>𝑗</m:t>
                        </m:r>
                      </m:sub>
                    </m:sSub>
                    <m:d>
                      <m:dPr>
                        <m:ctrlPr>
                          <a:rPr lang="en-US" altLang="zh-CN" sz="2000" i="1">
                            <a:solidFill>
                              <a:srgbClr val="000000"/>
                            </a:solidFill>
                            <a:latin typeface="Cambria Math" panose="02040503050406030204" pitchFamily="18" charset="0"/>
                          </a:rPr>
                        </m:ctrlPr>
                      </m:dPr>
                      <m:e>
                        <m:sSup>
                          <m:sSupPr>
                            <m:ctrlPr>
                              <a:rPr lang="en-US" altLang="zh-CN" sz="2000" i="1">
                                <a:solidFill>
                                  <a:srgbClr val="000000"/>
                                </a:solidFill>
                                <a:latin typeface="Cambria Math" panose="02040503050406030204" pitchFamily="18" charset="0"/>
                              </a:rPr>
                            </m:ctrlPr>
                          </m:sSupPr>
                          <m:e>
                            <m:r>
                              <m:rPr>
                                <m:sty m:val="p"/>
                              </m:rPr>
                              <a:rPr lang="en-US" altLang="zh-CN" sz="2000" i="1">
                                <a:solidFill>
                                  <a:srgbClr val="000000"/>
                                </a:solidFill>
                                <a:latin typeface="Cambria Math" panose="02040503050406030204" pitchFamily="18" charset="0"/>
                              </a:rPr>
                              <m:t>w</m:t>
                            </m:r>
                          </m:e>
                          <m:sup>
                            <m:r>
                              <a:rPr lang="en-US" altLang="zh-CN" sz="2000" i="1">
                                <a:solidFill>
                                  <a:srgbClr val="000000"/>
                                </a:solidFill>
                                <a:latin typeface="Cambria Math" panose="02040503050406030204" pitchFamily="18" charset="0"/>
                              </a:rPr>
                              <m:t>𝑇</m:t>
                            </m:r>
                          </m:sup>
                        </m:sSup>
                        <m:sSub>
                          <m:sSubPr>
                            <m:ctrlPr>
                              <a:rPr lang="en-US" altLang="zh-CN" sz="2000" i="1">
                                <a:solidFill>
                                  <a:srgbClr val="000000"/>
                                </a:solidFill>
                                <a:latin typeface="Cambria Math" panose="02040503050406030204" pitchFamily="18" charset="0"/>
                              </a:rPr>
                            </m:ctrlPr>
                          </m:sSubPr>
                          <m:e>
                            <m:r>
                              <m:rPr>
                                <m:sty m:val="p"/>
                              </m:rPr>
                              <a:rPr lang="en-US" altLang="zh-CN" sz="2000" i="1">
                                <a:solidFill>
                                  <a:srgbClr val="000000"/>
                                </a:solidFill>
                                <a:latin typeface="Cambria Math" panose="02040503050406030204" pitchFamily="18" charset="0"/>
                              </a:rPr>
                              <m:t>x</m:t>
                            </m:r>
                          </m:e>
                          <m:sub>
                            <m:r>
                              <m:rPr>
                                <m:sty m:val="p"/>
                              </m:rPr>
                              <a:rPr lang="en-US" altLang="zh-CN" sz="2000" i="1">
                                <a:solidFill>
                                  <a:srgbClr val="000000"/>
                                </a:solidFill>
                                <a:latin typeface="Cambria Math" panose="02040503050406030204" pitchFamily="18" charset="0"/>
                              </a:rPr>
                              <m:t>j</m:t>
                            </m:r>
                          </m:sub>
                        </m:sSub>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𝑏</m:t>
                        </m:r>
                      </m:e>
                    </m:d>
                    <m:r>
                      <a:rPr lang="en-US" altLang="zh-CN" sz="2000" i="1" smtClean="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1</m:t>
                    </m:r>
                    <m:r>
                      <a:rPr lang="en-US" altLang="zh-CN" sz="200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0</m:t>
                    </m:r>
                  </m:oMath>
                </a14:m>
                <a:r>
                  <a:rPr lang="zh-CN" altLang="en-US" sz="2000" dirty="0"/>
                  <a:t>，这样我们可以推出：</a:t>
                </a:r>
                <a:endParaRPr lang="en-US" altLang="zh-CN" sz="2000" dirty="0"/>
              </a:p>
              <a:p>
                <a:pPr marL="0" indent="0">
                  <a:buNone/>
                </a:pPr>
                <a14:m>
                  <m:oMathPara xmlns:m="http://schemas.openxmlformats.org/officeDocument/2006/math">
                    <m:oMathParaPr>
                      <m:jc m:val="left"/>
                    </m:oMathParaPr>
                    <m:oMath xmlns:m="http://schemas.openxmlformats.org/officeDocument/2006/math">
                      <m:sSup>
                        <m:sSupPr>
                          <m:ctrlPr>
                            <a:rPr lang="en-US" altLang="zh-CN" sz="2000" b="0" i="1" dirty="0" smtClean="0">
                              <a:latin typeface="Cambria Math" panose="02040503050406030204" pitchFamily="18" charset="0"/>
                            </a:rPr>
                          </m:ctrlPr>
                        </m:sSupPr>
                        <m:e>
                          <m:r>
                            <m:rPr>
                              <m:sty m:val="p"/>
                            </m:rPr>
                            <a:rPr lang="en-US" altLang="zh-CN" sz="2000" i="1" dirty="0" smtClean="0">
                              <a:latin typeface="Cambria Math" panose="02040503050406030204" pitchFamily="18" charset="0"/>
                            </a:rPr>
                            <m:t>b</m:t>
                          </m:r>
                        </m:e>
                        <m:sup>
                          <m:r>
                            <a:rPr lang="en-US" altLang="zh-CN" sz="2000" b="0" i="1" dirty="0" smtClean="0">
                              <a:latin typeface="Cambria Math" panose="02040503050406030204" pitchFamily="18" charset="0"/>
                            </a:rPr>
                            <m:t>∗</m:t>
                          </m:r>
                        </m:sup>
                      </m:sSup>
                      <m:r>
                        <a:rPr lang="en-US" altLang="zh-CN" sz="2000" b="0" i="0" dirty="0" smtClean="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1</m:t>
                          </m:r>
                        </m:num>
                        <m:den>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pitchFamily="18" charset="0"/>
                                </a:rPr>
                                <m:t>𝑦</m:t>
                              </m:r>
                            </m:e>
                            <m:sub>
                              <m:r>
                                <a:rPr lang="en-US" altLang="zh-CN" sz="2000" b="0" i="1" smtClean="0">
                                  <a:solidFill>
                                    <a:srgbClr val="000000"/>
                                  </a:solidFill>
                                  <a:latin typeface="Cambria Math" panose="02040503050406030204" pitchFamily="18" charset="0"/>
                                </a:rPr>
                                <m:t>𝑗</m:t>
                              </m:r>
                            </m:sub>
                          </m:sSub>
                        </m:den>
                      </m:f>
                      <m:r>
                        <a:rPr lang="en-US" altLang="zh-CN" sz="2000" b="0" i="1" dirty="0" smtClean="0">
                          <a:latin typeface="Cambria Math" panose="02040503050406030204" pitchFamily="18" charset="0"/>
                        </a:rPr>
                        <m:t>−</m:t>
                      </m:r>
                      <m:sSubSup>
                        <m:sSubSupPr>
                          <m:ctrlPr>
                            <a:rPr lang="en-US" altLang="zh-CN" sz="2000" b="0" i="1" smtClean="0">
                              <a:solidFill>
                                <a:srgbClr val="000000"/>
                              </a:solidFill>
                              <a:latin typeface="Cambria Math" panose="02040503050406030204" pitchFamily="18" charset="0"/>
                            </a:rPr>
                          </m:ctrlPr>
                        </m:sSubSupPr>
                        <m:e>
                          <m:r>
                            <m:rPr>
                              <m:sty m:val="p"/>
                            </m:rPr>
                            <a:rPr lang="en-US" altLang="zh-CN" sz="2000" i="1">
                              <a:solidFill>
                                <a:srgbClr val="000000"/>
                              </a:solidFill>
                              <a:latin typeface="Cambria Math" panose="02040503050406030204" pitchFamily="18" charset="0"/>
                            </a:rPr>
                            <m:t>x</m:t>
                          </m:r>
                        </m:e>
                        <m:sub>
                          <m:r>
                            <a:rPr lang="en-US" altLang="zh-CN" sz="2000" b="0" i="1" smtClean="0">
                              <a:solidFill>
                                <a:srgbClr val="000000"/>
                              </a:solidFill>
                              <a:latin typeface="Cambria Math" panose="02040503050406030204" pitchFamily="18" charset="0"/>
                            </a:rPr>
                            <m:t>𝑗</m:t>
                          </m:r>
                        </m:sub>
                        <m:sup>
                          <m:r>
                            <a:rPr lang="en-US" altLang="zh-CN" sz="2000" b="0" i="1" smtClean="0">
                              <a:solidFill>
                                <a:srgbClr val="000000"/>
                              </a:solidFill>
                              <a:latin typeface="Cambria Math" panose="02040503050406030204" pitchFamily="18" charset="0"/>
                            </a:rPr>
                            <m:t>𝑇</m:t>
                          </m:r>
                        </m:sup>
                      </m:sSubSup>
                      <m:sSup>
                        <m:sSupPr>
                          <m:ctrlPr>
                            <a:rPr lang="en-US" altLang="zh-CN" sz="2000" b="0" i="1" smtClean="0">
                              <a:solidFill>
                                <a:srgbClr val="000000"/>
                              </a:solidFill>
                              <a:latin typeface="Cambria Math" panose="02040503050406030204" pitchFamily="18" charset="0"/>
                            </a:rPr>
                          </m:ctrlPr>
                        </m:sSupPr>
                        <m:e>
                          <m:r>
                            <m:rPr>
                              <m:sty m:val="p"/>
                            </m:rPr>
                            <a:rPr lang="en-US" altLang="zh-CN" sz="2000" i="1">
                              <a:solidFill>
                                <a:srgbClr val="000000"/>
                              </a:solidFill>
                              <a:latin typeface="Cambria Math" panose="02040503050406030204" pitchFamily="18" charset="0"/>
                            </a:rPr>
                            <m:t>w</m:t>
                          </m:r>
                        </m:e>
                        <m:sup>
                          <m:r>
                            <a:rPr lang="en-US" altLang="zh-CN" sz="2000" b="0" i="1" smtClean="0">
                              <a:solidFill>
                                <a:srgbClr val="000000"/>
                              </a:solidFill>
                              <a:latin typeface="Cambria Math" panose="02040503050406030204" pitchFamily="18" charset="0"/>
                            </a:rPr>
                            <m:t>∗</m:t>
                          </m:r>
                        </m:sup>
                      </m:sSup>
                      <m:r>
                        <a:rPr lang="en-US" altLang="zh-CN" sz="2000" b="0" i="0" smtClean="0">
                          <a:solidFill>
                            <a:srgbClr val="000000"/>
                          </a:solidFill>
                          <a:latin typeface="Cambria Math" panose="02040503050406030204" pitchFamily="18" charset="0"/>
                        </a:rPr>
                        <m:t>=</m:t>
                      </m:r>
                      <m:sSub>
                        <m:sSubPr>
                          <m:ctrlPr>
                            <a:rPr lang="en-US" altLang="zh-CN" sz="2000" b="0" i="1" smtClean="0">
                              <a:solidFill>
                                <a:srgbClr val="000000"/>
                              </a:solidFill>
                              <a:latin typeface="Cambria Math" panose="02040503050406030204" pitchFamily="18" charset="0"/>
                            </a:rPr>
                          </m:ctrlPr>
                        </m:sSubPr>
                        <m:e>
                          <m:r>
                            <m:rPr>
                              <m:sty m:val="p"/>
                            </m:rPr>
                            <a:rPr lang="en-US" altLang="zh-CN" sz="2000" b="0" i="0" smtClean="0">
                              <a:solidFill>
                                <a:srgbClr val="000000"/>
                              </a:solidFill>
                              <a:latin typeface="Cambria Math" panose="02040503050406030204" pitchFamily="18" charset="0"/>
                            </a:rPr>
                            <m:t>y</m:t>
                          </m:r>
                        </m:e>
                        <m:sub>
                          <m:r>
                            <m:rPr>
                              <m:sty m:val="p"/>
                            </m:rPr>
                            <a:rPr lang="en-US" altLang="zh-CN" sz="2000" b="0" i="0" smtClean="0">
                              <a:solidFill>
                                <a:srgbClr val="000000"/>
                              </a:solidFill>
                              <a:latin typeface="Cambria Math" panose="02040503050406030204" pitchFamily="18" charset="0"/>
                            </a:rPr>
                            <m:t>j</m:t>
                          </m:r>
                        </m:sub>
                      </m:sSub>
                      <m:r>
                        <a:rPr lang="en-US" altLang="zh-CN" sz="2000" i="1" dirty="0">
                          <a:latin typeface="Cambria Math" panose="02040503050406030204" pitchFamily="18" charset="0"/>
                        </a:rPr>
                        <m:t>−</m:t>
                      </m:r>
                      <m:sSubSup>
                        <m:sSubSupPr>
                          <m:ctrlPr>
                            <a:rPr lang="en-US" altLang="zh-CN" sz="2000" i="1">
                              <a:solidFill>
                                <a:srgbClr val="000000"/>
                              </a:solidFill>
                              <a:latin typeface="Cambria Math" panose="02040503050406030204" pitchFamily="18" charset="0"/>
                            </a:rPr>
                          </m:ctrlPr>
                        </m:sSubSupPr>
                        <m:e>
                          <m:r>
                            <m:rPr>
                              <m:sty m:val="p"/>
                            </m:rPr>
                            <a:rPr lang="en-US" altLang="zh-CN" sz="2000" i="1">
                              <a:solidFill>
                                <a:srgbClr val="000000"/>
                              </a:solidFill>
                              <a:latin typeface="Cambria Math" panose="02040503050406030204" pitchFamily="18" charset="0"/>
                            </a:rPr>
                            <m:t>x</m:t>
                          </m:r>
                        </m:e>
                        <m:sub>
                          <m:r>
                            <a:rPr lang="en-US" altLang="zh-CN" sz="2000" b="0" i="1" smtClean="0">
                              <a:solidFill>
                                <a:srgbClr val="000000"/>
                              </a:solidFill>
                              <a:latin typeface="Cambria Math" panose="02040503050406030204" pitchFamily="18" charset="0"/>
                            </a:rPr>
                            <m:t>𝑗</m:t>
                          </m:r>
                        </m:sub>
                        <m:sup>
                          <m:r>
                            <a:rPr lang="en-US" altLang="zh-CN" sz="2000" i="1">
                              <a:solidFill>
                                <a:srgbClr val="000000"/>
                              </a:solidFill>
                              <a:latin typeface="Cambria Math" panose="02040503050406030204" pitchFamily="18" charset="0"/>
                            </a:rPr>
                            <m:t>𝑇</m:t>
                          </m:r>
                        </m:sup>
                      </m:sSubSup>
                      <m:sSup>
                        <m:sSupPr>
                          <m:ctrlPr>
                            <a:rPr lang="en-US" altLang="zh-CN" sz="2000" b="0" i="1" smtClean="0">
                              <a:solidFill>
                                <a:srgbClr val="000000"/>
                              </a:solidFill>
                              <a:latin typeface="Cambria Math" panose="02040503050406030204" pitchFamily="18" charset="0"/>
                            </a:rPr>
                          </m:ctrlPr>
                        </m:sSupPr>
                        <m:e>
                          <m:r>
                            <m:rPr>
                              <m:sty m:val="p"/>
                            </m:rPr>
                            <a:rPr lang="en-US" altLang="zh-CN" sz="2000" i="1">
                              <a:solidFill>
                                <a:srgbClr val="000000"/>
                              </a:solidFill>
                              <a:latin typeface="Cambria Math" panose="02040503050406030204" pitchFamily="18" charset="0"/>
                            </a:rPr>
                            <m:t>w</m:t>
                          </m:r>
                        </m:e>
                        <m:sup>
                          <m:r>
                            <a:rPr lang="en-US" altLang="zh-CN" sz="2000" b="0" i="1" smtClean="0">
                              <a:solidFill>
                                <a:srgbClr val="000000"/>
                              </a:solidFill>
                              <a:latin typeface="Cambria Math" panose="02040503050406030204" pitchFamily="18" charset="0"/>
                            </a:rPr>
                            <m:t>∗</m:t>
                          </m:r>
                        </m:sup>
                      </m:sSup>
                      <m:r>
                        <a:rPr lang="en-US" altLang="zh-CN" sz="2000" b="0" i="1" smtClean="0">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r>
                            <m:rPr>
                              <m:sty m:val="p"/>
                            </m:rPr>
                            <a:rPr lang="en-US" altLang="zh-CN" sz="2000">
                              <a:solidFill>
                                <a:srgbClr val="000000"/>
                              </a:solidFill>
                              <a:latin typeface="Cambria Math" panose="02040503050406030204" pitchFamily="18" charset="0"/>
                            </a:rPr>
                            <m:t>y</m:t>
                          </m:r>
                        </m:e>
                        <m:sub>
                          <m:r>
                            <m:rPr>
                              <m:sty m:val="p"/>
                            </m:rPr>
                            <a:rPr lang="en-US" altLang="zh-CN" sz="2000" b="0" i="0" smtClean="0">
                              <a:solidFill>
                                <a:srgbClr val="000000"/>
                              </a:solidFill>
                              <a:latin typeface="Cambria Math" panose="02040503050406030204" pitchFamily="18" charset="0"/>
                            </a:rPr>
                            <m:t>j</m:t>
                          </m:r>
                        </m:sub>
                      </m:sSub>
                      <m:r>
                        <a:rPr lang="en-US" altLang="zh-CN" sz="2000" i="1" dirty="0">
                          <a:latin typeface="Cambria Math" panose="02040503050406030204" pitchFamily="18" charset="0"/>
                        </a:rPr>
                        <m:t>−</m:t>
                      </m:r>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sub>
                        <m:sup>
                          <m:r>
                            <a:rPr lang="en-US" altLang="zh-CN" sz="2000" i="1">
                              <a:latin typeface="Cambria Math" panose="02040503050406030204" pitchFamily="18" charset="0"/>
                            </a:rPr>
                            <m:t>𝑁</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e>
                      </m:nary>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sSubSup>
                        <m:sSubSupPr>
                          <m:ctrlPr>
                            <a:rPr lang="en-US" altLang="zh-CN" sz="2000" i="1">
                              <a:solidFill>
                                <a:srgbClr val="000000"/>
                              </a:solidFill>
                              <a:latin typeface="Cambria Math" panose="02040503050406030204" pitchFamily="18" charset="0"/>
                            </a:rPr>
                          </m:ctrlPr>
                        </m:sSubSupPr>
                        <m:e>
                          <m:r>
                            <m:rPr>
                              <m:sty m:val="p"/>
                            </m:rPr>
                            <a:rPr lang="en-US" altLang="zh-CN" sz="2000" i="1">
                              <a:solidFill>
                                <a:srgbClr val="000000"/>
                              </a:solidFill>
                              <a:latin typeface="Cambria Math" panose="02040503050406030204" pitchFamily="18" charset="0"/>
                            </a:rPr>
                            <m:t>x</m:t>
                          </m:r>
                        </m:e>
                        <m:sub>
                          <m:r>
                            <a:rPr lang="en-US" altLang="zh-CN" sz="2000" i="1">
                              <a:solidFill>
                                <a:srgbClr val="000000"/>
                              </a:solidFill>
                              <a:latin typeface="Cambria Math" panose="02040503050406030204" pitchFamily="18" charset="0"/>
                            </a:rPr>
                            <m:t>𝑗</m:t>
                          </m:r>
                        </m:sub>
                        <m:sup>
                          <m:r>
                            <a:rPr lang="en-US" altLang="zh-CN" sz="2000" i="1">
                              <a:solidFill>
                                <a:srgbClr val="000000"/>
                              </a:solidFill>
                              <a:latin typeface="Cambria Math" panose="02040503050406030204" pitchFamily="18" charset="0"/>
                            </a:rPr>
                            <m:t>𝑇</m:t>
                          </m:r>
                        </m:sup>
                      </m:sSub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oMath>
                  </m:oMathPara>
                </a14:m>
                <a:endParaRPr lang="en-US" altLang="zh-CN" sz="2000" dirty="0"/>
              </a:p>
            </p:txBody>
          </p:sp>
        </mc:Choice>
        <mc:Fallback xmlns="">
          <p:sp>
            <p:nvSpPr>
              <p:cNvPr id="14338" name="Rectangle 7"/>
              <p:cNvSpPr>
                <a:spLocks noGrp="1" noRot="1" noChangeAspect="1" noMove="1" noResize="1" noEditPoints="1" noAdjustHandles="1" noChangeArrowheads="1" noChangeShapeType="1" noTextEdit="1"/>
              </p:cNvSpPr>
              <p:nvPr>
                <p:ph type="body" idx="1"/>
              </p:nvPr>
            </p:nvSpPr>
            <p:spPr>
              <a:xfrm>
                <a:off x="457200" y="731837"/>
                <a:ext cx="8363272" cy="5793507"/>
              </a:xfrm>
              <a:blipFill>
                <a:blip r:embed="rId2"/>
                <a:stretch>
                  <a:fillRect l="-729" b="-2947"/>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CEA8DF5F-776C-4B55-B057-273019AABC57}"/>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拉格朗日乘子法</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A16F61C-996E-4CBE-8022-76D896BFB4C7}"/>
                  </a:ext>
                </a:extLst>
              </p:cNvPr>
              <p:cNvSpPr txBox="1"/>
              <p:nvPr/>
            </p:nvSpPr>
            <p:spPr>
              <a:xfrm>
                <a:off x="4860032" y="1181670"/>
                <a:ext cx="4283968" cy="1631280"/>
              </a:xfrm>
              <a:prstGeom prst="rect">
                <a:avLst/>
              </a:prstGeom>
              <a:noFill/>
            </p:spPr>
            <p:txBody>
              <a:bodyPr wrap="square">
                <a:spAutoFit/>
              </a:bodyPr>
              <a:lstStyle/>
              <a:p>
                <a:pPr marL="0" indent="0">
                  <a:buNone/>
                </a:pPr>
                <a14:m>
                  <m:oMathPara xmlns:m="http://schemas.openxmlformats.org/officeDocument/2006/math">
                    <m:oMathParaPr>
                      <m:jc m:val="left"/>
                    </m:oMathParaPr>
                    <m:oMath xmlns:m="http://schemas.openxmlformats.org/officeDocument/2006/math">
                      <m:sSub>
                        <m:sSubPr>
                          <m:ctrlPr>
                            <a:rPr lang="en-US" altLang="zh-CN" sz="2000" b="0" i="1" smtClean="0">
                              <a:solidFill>
                                <a:srgbClr val="000000"/>
                              </a:solidFill>
                              <a:latin typeface="Cambria Math" panose="02040503050406030204" pitchFamily="18" charset="0"/>
                            </a:rPr>
                          </m:ctrlPr>
                        </m:sSubPr>
                        <m:e>
                          <m:r>
                            <m:rPr>
                              <m:sty m:val="p"/>
                            </m:rPr>
                            <a:rPr lang="en-US" altLang="zh-CN" sz="2000" i="1">
                              <a:solidFill>
                                <a:srgbClr val="000000"/>
                              </a:solidFill>
                              <a:latin typeface="Cambria Math" panose="02040503050406030204" pitchFamily="18" charset="0"/>
                            </a:rPr>
                            <m:t>min</m:t>
                          </m:r>
                        </m:e>
                        <m:sub>
                          <m:r>
                            <a:rPr lang="en-US" altLang="zh-CN" sz="2000" b="0" i="1" smtClean="0">
                              <a:solidFill>
                                <a:srgbClr val="000000"/>
                              </a:solidFill>
                              <a:latin typeface="Cambria Math" panose="02040503050406030204" pitchFamily="18" charset="0"/>
                            </a:rPr>
                            <m:t>𝜆</m:t>
                          </m:r>
                        </m:sub>
                      </m:sSub>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N</m:t>
                          </m:r>
                        </m:sup>
                        <m:e>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𝑗</m:t>
                              </m:r>
                            </m:sub>
                            <m:sup>
                              <m:r>
                                <a:rPr lang="en-US" altLang="zh-CN" sz="2000" i="1">
                                  <a:latin typeface="Cambria Math" panose="02040503050406030204" pitchFamily="18" charset="0"/>
                                </a:rPr>
                                <m:t>𝑁</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e>
                          </m:nary>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𝑗</m:t>
                              </m:r>
                            </m:sub>
                          </m:sSub>
                        </m:e>
                      </m:nary>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𝑇</m:t>
                              </m:r>
                            </m:sup>
                          </m:sSubSup>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b="0"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N</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e>
                      </m:nary>
                    </m:oMath>
                  </m:oMathPara>
                </a14:m>
                <a:endParaRPr lang="en-US" altLang="zh-CN"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𝜆</m:t>
                          </m:r>
                        </m:e>
                        <m:sub>
                          <m:r>
                            <a:rPr lang="en-US" altLang="zh-CN" sz="2000" b="0" i="1" dirty="0" smtClean="0">
                              <a:latin typeface="Cambria Math" panose="02040503050406030204" pitchFamily="18" charset="0"/>
                            </a:rPr>
                            <m:t>𝑖</m:t>
                          </m:r>
                        </m:sub>
                      </m:sSub>
                      <m:r>
                        <a:rPr lang="en-US" altLang="zh-CN" sz="2000" b="0" i="1" smtClean="0">
                          <a:solidFill>
                            <a:srgbClr val="000000"/>
                          </a:solidFill>
                          <a:latin typeface="Cambria Math" panose="02040503050406030204" pitchFamily="18" charset="0"/>
                        </a:rPr>
                        <m:t>≥0</m:t>
                      </m:r>
                      <m:r>
                        <a:rPr lang="en-US" altLang="zh-CN" sz="2000" i="1">
                          <a:solidFill>
                            <a:srgbClr val="000000"/>
                          </a:solidFill>
                          <a:latin typeface="Cambria Math" panose="02040503050406030204" pitchFamily="18" charset="0"/>
                        </a:rPr>
                        <m:t>,</m:t>
                      </m:r>
                      <m:r>
                        <m:rPr>
                          <m:nor/>
                        </m:rPr>
                        <a:rPr lang="en-US" altLang="zh-CN" sz="200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i="1">
                          <a:solidFill>
                            <a:srgbClr val="000000"/>
                          </a:solidFill>
                          <a:latin typeface="Cambria Math" panose="02040503050406030204" pitchFamily="18" charset="0"/>
                        </a:rPr>
                        <m:t>𝑁</m:t>
                      </m:r>
                    </m:oMath>
                  </m:oMathPara>
                </a14:m>
                <a:endParaRPr lang="en-US" altLang="zh-CN" sz="2000" dirty="0">
                  <a:solidFill>
                    <a:srgbClr val="000000"/>
                  </a:solidFill>
                </a:endParaRPr>
              </a:p>
              <a:p>
                <a:pPr marL="0" indent="0">
                  <a:buNone/>
                </a:pPr>
                <a:r>
                  <a:rPr lang="en-US" altLang="zh-CN" sz="2000" dirty="0"/>
                  <a:t>         </a:t>
                </a:r>
                <a14:m>
                  <m:oMath xmlns:m="http://schemas.openxmlformats.org/officeDocument/2006/math">
                    <m:nary>
                      <m:naryPr>
                        <m:chr m:val="∑"/>
                        <m:ctrlPr>
                          <a:rPr lang="en-US" altLang="zh-CN" sz="2000" b="0" i="1" dirty="0" smtClean="0">
                            <a:latin typeface="Cambria Math" panose="02040503050406030204" pitchFamily="18" charset="0"/>
                          </a:rPr>
                        </m:ctrlPr>
                      </m:naryPr>
                      <m:sub>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m:t>
                        </m:r>
                      </m:sub>
                      <m:sup>
                        <m:r>
                          <a:rPr lang="en-US" altLang="zh-CN" sz="2000" b="0" i="1" dirty="0" smtClean="0">
                            <a:latin typeface="Cambria Math" panose="02040503050406030204" pitchFamily="18" charset="0"/>
                          </a:rPr>
                          <m:t>𝑁</m:t>
                        </m:r>
                      </m:sup>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𝜆</m:t>
                            </m:r>
                          </m:e>
                          <m:sub>
                            <m:r>
                              <a:rPr lang="en-US" altLang="zh-CN" sz="2000" i="1" dirty="0">
                                <a:latin typeface="Cambria Math" panose="02040503050406030204" pitchFamily="18" charset="0"/>
                              </a:rPr>
                              <m:t>𝑖</m:t>
                            </m:r>
                          </m:sub>
                        </m:sSub>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=0</m:t>
                        </m:r>
                      </m:e>
                    </m:nary>
                  </m:oMath>
                </a14:m>
                <a:endParaRPr lang="zh-CN" altLang="en-US" sz="2000" dirty="0"/>
              </a:p>
            </p:txBody>
          </p:sp>
        </mc:Choice>
        <mc:Fallback xmlns="">
          <p:sp>
            <p:nvSpPr>
              <p:cNvPr id="5" name="文本框 4">
                <a:extLst>
                  <a:ext uri="{FF2B5EF4-FFF2-40B4-BE49-F238E27FC236}">
                    <a16:creationId xmlns:a16="http://schemas.microsoft.com/office/drawing/2014/main" id="{0A16F61C-996E-4CBE-8022-76D896BFB4C7}"/>
                  </a:ext>
                </a:extLst>
              </p:cNvPr>
              <p:cNvSpPr txBox="1">
                <a:spLocks noRot="1" noChangeAspect="1" noMove="1" noResize="1" noEditPoints="1" noAdjustHandles="1" noChangeArrowheads="1" noChangeShapeType="1" noTextEdit="1"/>
              </p:cNvSpPr>
              <p:nvPr/>
            </p:nvSpPr>
            <p:spPr>
              <a:xfrm>
                <a:off x="4860032" y="1181670"/>
                <a:ext cx="4283968" cy="1631280"/>
              </a:xfrm>
              <a:prstGeom prst="rect">
                <a:avLst/>
              </a:prstGeom>
              <a:blipFill>
                <a:blip r:embed="rId3"/>
                <a:stretch>
                  <a:fillRect b="-44944"/>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EE0EE3AA-78A2-40D4-9848-612EBB122FDF}"/>
              </a:ext>
            </a:extLst>
          </p:cNvPr>
          <p:cNvSpPr/>
          <p:nvPr/>
        </p:nvSpPr>
        <p:spPr>
          <a:xfrm>
            <a:off x="4283968" y="2060848"/>
            <a:ext cx="576064" cy="216024"/>
          </a:xfrm>
          <a:prstGeom prst="rightArrow">
            <a:avLst/>
          </a:prstGeom>
          <a:solidFill>
            <a:srgbClr val="4EA1D3"/>
          </a:solidFill>
          <a:ln>
            <a:solidFill>
              <a:srgbClr val="4EA1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a:extLst>
              <a:ext uri="{FF2B5EF4-FFF2-40B4-BE49-F238E27FC236}">
                <a16:creationId xmlns:a16="http://schemas.microsoft.com/office/drawing/2014/main" id="{4F0CA0FB-9F1D-44F3-8221-2A195D847FA2}"/>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7" name="灯片编号占位符 2">
            <a:extLst>
              <a:ext uri="{FF2B5EF4-FFF2-40B4-BE49-F238E27FC236}">
                <a16:creationId xmlns:a16="http://schemas.microsoft.com/office/drawing/2014/main" id="{64DD8C79-AA41-4A33-8ABF-1DCCA7E0F356}"/>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33</a:t>
            </a:fld>
            <a:endParaRPr lang="es-ES" altLang="zh-CN">
              <a:solidFill>
                <a:schemeClr val="bg1"/>
              </a:solidFill>
            </a:endParaRPr>
          </a:p>
        </p:txBody>
      </p:sp>
    </p:spTree>
    <p:extLst>
      <p:ext uri="{BB962C8B-B14F-4D97-AF65-F5344CB8AC3E}">
        <p14:creationId xmlns:p14="http://schemas.microsoft.com/office/powerpoint/2010/main" val="357441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8" name="Rectangle 7"/>
              <p:cNvSpPr>
                <a:spLocks noGrp="1" noChangeArrowheads="1"/>
              </p:cNvSpPr>
              <p:nvPr>
                <p:ph type="body" idx="1"/>
              </p:nvPr>
            </p:nvSpPr>
            <p:spPr>
              <a:xfrm>
                <a:off x="457200" y="731837"/>
                <a:ext cx="8363272" cy="5793507"/>
              </a:xfrm>
            </p:spPr>
            <p:txBody>
              <a:bodyPr/>
              <a:lstStyle/>
              <a:p>
                <a:pPr marL="0" indent="0">
                  <a:buNone/>
                </a:pPr>
                <a:r>
                  <a:rPr lang="zh-CN" altLang="en-US" sz="2000" dirty="0"/>
                  <a:t>此时核心问题转为求解</a:t>
                </a:r>
                <a:r>
                  <a:rPr lang="en-US" altLang="zh-CN" sz="2000" dirty="0">
                    <a:latin typeface="Cambria Math" panose="02040503050406030204" pitchFamily="18" charset="0"/>
                  </a:rPr>
                  <a:t>Dual SVM</a:t>
                </a:r>
                <a:r>
                  <a:rPr lang="zh-CN" altLang="en-US" sz="2000" dirty="0">
                    <a:latin typeface="Cambria Math" panose="02040503050406030204" pitchFamily="18" charset="0"/>
                  </a:rPr>
                  <a:t>，不难发现这是一个二次规划问题，有现成的通用的算法来求解。</a:t>
                </a:r>
                <a:endParaRPr lang="en-US" altLang="zh-CN" sz="2000" dirty="0">
                  <a:latin typeface="Cambria Math" panose="02040503050406030204" pitchFamily="18" charset="0"/>
                </a:endParaRPr>
              </a:p>
              <a:p>
                <a:pPr marL="0" indent="0">
                  <a:buNone/>
                </a:pPr>
                <a:endParaRPr lang="en-US" altLang="zh-CN" sz="2000" b="0" i="1" dirty="0">
                  <a:solidFill>
                    <a:srgbClr val="000000"/>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altLang="zh-CN" sz="2000" b="0" i="1" smtClean="0">
                              <a:solidFill>
                                <a:srgbClr val="000000"/>
                              </a:solidFill>
                              <a:latin typeface="Cambria Math" panose="02040503050406030204" pitchFamily="18" charset="0"/>
                            </a:rPr>
                          </m:ctrlPr>
                        </m:sSubPr>
                        <m:e>
                          <m:r>
                            <m:rPr>
                              <m:sty m:val="p"/>
                            </m:rPr>
                            <a:rPr lang="en-US" altLang="zh-CN" sz="2000" i="1">
                              <a:solidFill>
                                <a:srgbClr val="000000"/>
                              </a:solidFill>
                              <a:latin typeface="Cambria Math" panose="02040503050406030204" pitchFamily="18" charset="0"/>
                            </a:rPr>
                            <m:t>min</m:t>
                          </m:r>
                        </m:e>
                        <m:sub>
                          <m:r>
                            <a:rPr lang="en-US" altLang="zh-CN" sz="2000" b="0" i="1" smtClean="0">
                              <a:solidFill>
                                <a:srgbClr val="000000"/>
                              </a:solidFill>
                              <a:latin typeface="Cambria Math" panose="02040503050406030204" pitchFamily="18" charset="0"/>
                            </a:rPr>
                            <m:t>𝜆</m:t>
                          </m:r>
                        </m:sub>
                      </m:sSub>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N</m:t>
                          </m:r>
                        </m:sup>
                        <m:e>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𝑗</m:t>
                              </m:r>
                            </m:sub>
                            <m:sup>
                              <m:r>
                                <a:rPr lang="en-US" altLang="zh-CN" sz="2000" i="1">
                                  <a:latin typeface="Cambria Math" panose="02040503050406030204" pitchFamily="18" charset="0"/>
                                </a:rPr>
                                <m:t>𝑁</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e>
                          </m:nary>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𝑗</m:t>
                              </m:r>
                            </m:sub>
                          </m:sSub>
                        </m:e>
                      </m:nary>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𝑇</m:t>
                              </m:r>
                            </m:sup>
                          </m:sSubSup>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b="0"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m:rPr>
                              <m:sty m:val="p"/>
                            </m:rPr>
                            <a:rPr lang="en-US" altLang="zh-CN" sz="2000" i="1">
                              <a:latin typeface="Cambria Math" panose="02040503050406030204" pitchFamily="18" charset="0"/>
                            </a:rPr>
                            <m:t>N</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e>
                      </m:nary>
                    </m:oMath>
                  </m:oMathPara>
                </a14:m>
                <a:endParaRPr lang="en-US" altLang="zh-CN"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sty m:val="p"/>
                        </m:rPr>
                        <a:rPr lang="en-US" altLang="zh-CN" sz="2000" i="1" dirty="0">
                          <a:latin typeface="Cambria Math" panose="02040503050406030204" pitchFamily="18" charset="0"/>
                        </a:rPr>
                        <m:t>s</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r>
                        <a:rPr lang="en-US" altLang="zh-CN" sz="2000" b="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𝜆</m:t>
                          </m:r>
                        </m:e>
                        <m:sub>
                          <m:r>
                            <a:rPr lang="en-US" altLang="zh-CN" sz="2000" b="0" i="1" dirty="0" smtClean="0">
                              <a:latin typeface="Cambria Math" panose="02040503050406030204" pitchFamily="18" charset="0"/>
                            </a:rPr>
                            <m:t>𝑖</m:t>
                          </m:r>
                        </m:sub>
                      </m:sSub>
                      <m:r>
                        <a:rPr lang="en-US" altLang="zh-CN" sz="2000" b="0" i="1" smtClean="0">
                          <a:solidFill>
                            <a:srgbClr val="000000"/>
                          </a:solidFill>
                          <a:latin typeface="Cambria Math" panose="02040503050406030204" pitchFamily="18" charset="0"/>
                        </a:rPr>
                        <m:t>≥0</m:t>
                      </m:r>
                      <m:r>
                        <a:rPr lang="en-US" altLang="zh-CN" sz="2000" i="1">
                          <a:solidFill>
                            <a:srgbClr val="000000"/>
                          </a:solidFill>
                          <a:latin typeface="Cambria Math" panose="02040503050406030204" pitchFamily="18" charset="0"/>
                        </a:rPr>
                        <m:t>,</m:t>
                      </m:r>
                      <m:r>
                        <m:rPr>
                          <m:nor/>
                        </m:rPr>
                        <a:rPr lang="en-US" altLang="zh-CN" sz="2000">
                          <a:solidFill>
                            <a:srgbClr val="000000"/>
                          </a:solidFill>
                          <a:latin typeface="Cambria Math" panose="02040503050406030204" pitchFamily="18" charset="0"/>
                        </a:rPr>
                        <m:t>   </m:t>
                      </m:r>
                      <m:r>
                        <a:rPr lang="en-US" altLang="zh-CN" sz="2000" i="1">
                          <a:solidFill>
                            <a:srgbClr val="000000"/>
                          </a:solidFill>
                          <a:latin typeface="Cambria Math" panose="02040503050406030204" pitchFamily="18" charset="0"/>
                        </a:rPr>
                        <m:t>𝑖</m:t>
                      </m:r>
                      <m:r>
                        <a:rPr lang="en-US" altLang="zh-CN" sz="2000" i="1">
                          <a:solidFill>
                            <a:srgbClr val="000000"/>
                          </a:solidFill>
                          <a:latin typeface="Cambria Math" panose="02040503050406030204" pitchFamily="18" charset="0"/>
                        </a:rPr>
                        <m:t>=1,2,...,</m:t>
                      </m:r>
                      <m:r>
                        <a:rPr lang="en-US" altLang="zh-CN" sz="2000" i="1">
                          <a:solidFill>
                            <a:srgbClr val="000000"/>
                          </a:solidFill>
                          <a:latin typeface="Cambria Math" panose="02040503050406030204" pitchFamily="18" charset="0"/>
                        </a:rPr>
                        <m:t>𝑁</m:t>
                      </m:r>
                    </m:oMath>
                  </m:oMathPara>
                </a14:m>
                <a:endParaRPr lang="en-US" altLang="zh-CN" sz="2000" dirty="0">
                  <a:solidFill>
                    <a:srgbClr val="000000"/>
                  </a:solidFill>
                </a:endParaRPr>
              </a:p>
              <a:p>
                <a:pPr marL="0" indent="0">
                  <a:buNone/>
                </a:pPr>
                <a:r>
                  <a:rPr lang="en-US" altLang="zh-CN" sz="2000" dirty="0"/>
                  <a:t>         </a:t>
                </a:r>
                <a14:m>
                  <m:oMath xmlns:m="http://schemas.openxmlformats.org/officeDocument/2006/math">
                    <m:nary>
                      <m:naryPr>
                        <m:chr m:val="∑"/>
                        <m:ctrlPr>
                          <a:rPr lang="en-US" altLang="zh-CN" sz="2000" b="0" i="1" dirty="0" smtClean="0">
                            <a:latin typeface="Cambria Math" panose="02040503050406030204" pitchFamily="18" charset="0"/>
                          </a:rPr>
                        </m:ctrlPr>
                      </m:naryPr>
                      <m:sub>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m:t>
                        </m:r>
                      </m:sub>
                      <m:sup>
                        <m:r>
                          <a:rPr lang="en-US" altLang="zh-CN" sz="2000" b="0" i="1" dirty="0" smtClean="0">
                            <a:latin typeface="Cambria Math" panose="02040503050406030204" pitchFamily="18" charset="0"/>
                          </a:rPr>
                          <m:t>𝑁</m:t>
                        </m:r>
                      </m:sup>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𝜆</m:t>
                            </m:r>
                          </m:e>
                          <m:sub>
                            <m:r>
                              <a:rPr lang="en-US" altLang="zh-CN" sz="2000" i="1" dirty="0">
                                <a:latin typeface="Cambria Math" panose="02040503050406030204" pitchFamily="18" charset="0"/>
                              </a:rPr>
                              <m:t>𝑖</m:t>
                            </m:r>
                          </m:sub>
                        </m:sSub>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=0</m:t>
                        </m:r>
                      </m:e>
                    </m:nary>
                  </m:oMath>
                </a14:m>
                <a:endParaRPr lang="en-US" altLang="zh-CN" sz="2000" dirty="0">
                  <a:latin typeface="Cambria Math" panose="02040503050406030204" pitchFamily="18" charset="0"/>
                </a:endParaRPr>
              </a:p>
              <a:p>
                <a:pPr marL="0" indent="0">
                  <a:buNone/>
                </a:pPr>
                <a:endParaRPr lang="en-US" altLang="zh-CN" sz="2000" dirty="0">
                  <a:latin typeface="Cambria Math" panose="02040503050406030204" pitchFamily="18" charset="0"/>
                </a:endParaRPr>
              </a:p>
              <a:p>
                <a:pPr marL="0" indent="0">
                  <a:buNone/>
                </a:pPr>
                <a:r>
                  <a:rPr lang="zh-CN" altLang="en-US" sz="2000" dirty="0">
                    <a:latin typeface="Cambria Math" panose="02040503050406030204" pitchFamily="18" charset="0"/>
                  </a:rPr>
                  <a:t>事实上通用的求解二次规划问题的算法的复杂度正比于训练数据样本数，所以在实际应用中需要寻求更加高效的算法，例如序列最小优化</a:t>
                </a:r>
                <a:r>
                  <a:rPr lang="en-US" altLang="zh-CN" sz="2000" dirty="0">
                    <a:latin typeface="Cambria Math" panose="02040503050406030204" pitchFamily="18" charset="0"/>
                  </a:rPr>
                  <a:t>(Sequential Minimal </a:t>
                </a:r>
                <a:r>
                  <a:rPr lang="en-US" altLang="zh-CN" sz="2000" dirty="0" err="1">
                    <a:latin typeface="Cambria Math" panose="02040503050406030204" pitchFamily="18" charset="0"/>
                  </a:rPr>
                  <a:t>Optimiation</a:t>
                </a:r>
                <a:r>
                  <a:rPr lang="en-US" altLang="zh-CN" sz="2000" dirty="0">
                    <a:latin typeface="Cambria Math" panose="02040503050406030204" pitchFamily="18" charset="0"/>
                  </a:rPr>
                  <a:t>, SMO)</a:t>
                </a:r>
                <a:r>
                  <a:rPr lang="zh-CN" altLang="en-US" sz="2000" dirty="0">
                    <a:latin typeface="Cambria Math" panose="02040503050406030204" pitchFamily="18" charset="0"/>
                  </a:rPr>
                  <a:t>算法。</a:t>
                </a:r>
                <a:endParaRPr lang="en-US" altLang="zh-CN" sz="2000" dirty="0">
                  <a:latin typeface="Cambria Math" panose="02040503050406030204" pitchFamily="18" charset="0"/>
                </a:endParaRPr>
              </a:p>
              <a:p>
                <a:pPr marL="0" lvl="1" indent="0">
                  <a:buNone/>
                </a:pPr>
                <a:endParaRPr lang="en-US" altLang="zh-CN" sz="2000" dirty="0">
                  <a:latin typeface="Cambria Math" panose="02040503050406030204" pitchFamily="18" charset="0"/>
                </a:endParaRPr>
              </a:p>
            </p:txBody>
          </p:sp>
        </mc:Choice>
        <mc:Fallback xmlns="">
          <p:sp>
            <p:nvSpPr>
              <p:cNvPr id="14338" name="Rectangle 7"/>
              <p:cNvSpPr>
                <a:spLocks noGrp="1" noRot="1" noChangeAspect="1" noMove="1" noResize="1" noEditPoints="1" noAdjustHandles="1" noChangeArrowheads="1" noChangeShapeType="1" noTextEdit="1"/>
              </p:cNvSpPr>
              <p:nvPr>
                <p:ph type="body" idx="1"/>
              </p:nvPr>
            </p:nvSpPr>
            <p:spPr>
              <a:xfrm>
                <a:off x="457200" y="731837"/>
                <a:ext cx="8363272" cy="5793507"/>
              </a:xfrm>
              <a:blipFill>
                <a:blip r:embed="rId2"/>
                <a:stretch>
                  <a:fillRect l="-729" t="-632" r="-583"/>
                </a:stretch>
              </a:blipFill>
            </p:spPr>
            <p:txBody>
              <a:bodyPr/>
              <a:lstStyle/>
              <a:p>
                <a:r>
                  <a:rPr lang="zh-CN" altLang="en-US">
                    <a:noFill/>
                  </a:rPr>
                  <a:t> </a:t>
                </a:r>
              </a:p>
            </p:txBody>
          </p:sp>
        </mc:Fallback>
      </mc:AlternateContent>
      <p:sp>
        <p:nvSpPr>
          <p:cNvPr id="14" name="标题 1">
            <a:extLst>
              <a:ext uri="{FF2B5EF4-FFF2-40B4-BE49-F238E27FC236}">
                <a16:creationId xmlns:a16="http://schemas.microsoft.com/office/drawing/2014/main" id="{CEA8DF5F-776C-4B55-B057-273019AABC57}"/>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二次规划问题求解</a:t>
            </a:r>
          </a:p>
        </p:txBody>
      </p:sp>
      <p:sp>
        <p:nvSpPr>
          <p:cNvPr id="4" name="Rectangle 2">
            <a:extLst>
              <a:ext uri="{FF2B5EF4-FFF2-40B4-BE49-F238E27FC236}">
                <a16:creationId xmlns:a16="http://schemas.microsoft.com/office/drawing/2014/main" id="{CC667384-DA2D-4C0F-8445-A915CB1B5E05}"/>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5" name="灯片编号占位符 2">
            <a:extLst>
              <a:ext uri="{FF2B5EF4-FFF2-40B4-BE49-F238E27FC236}">
                <a16:creationId xmlns:a16="http://schemas.microsoft.com/office/drawing/2014/main" id="{D100F7CC-9B98-406D-8C2C-1AAA3766D8C9}"/>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34</a:t>
            </a:fld>
            <a:endParaRPr lang="es-ES" altLang="zh-CN">
              <a:solidFill>
                <a:schemeClr val="bg1"/>
              </a:solidFill>
            </a:endParaRPr>
          </a:p>
        </p:txBody>
      </p:sp>
    </p:spTree>
    <p:extLst>
      <p:ext uri="{BB962C8B-B14F-4D97-AF65-F5344CB8AC3E}">
        <p14:creationId xmlns:p14="http://schemas.microsoft.com/office/powerpoint/2010/main" val="315599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sz="half" idx="4294967295"/>
          </p:nvPr>
        </p:nvSpPr>
        <p:spPr>
          <a:xfrm>
            <a:off x="381000" y="5943600"/>
            <a:ext cx="8534400" cy="381000"/>
          </a:xfrm>
        </p:spPr>
        <p:txBody>
          <a:bodyPr/>
          <a:lstStyle/>
          <a:p>
            <a:pPr>
              <a:lnSpc>
                <a:spcPct val="90000"/>
              </a:lnSpc>
            </a:pPr>
            <a:r>
              <a:rPr lang="zh-CN" altLang="en-US" sz="2000" dirty="0"/>
              <a:t>一种可能的解决方案</a:t>
            </a:r>
            <a:endParaRPr lang="en-US" altLang="en-US" sz="2000" dirty="0"/>
          </a:p>
        </p:txBody>
      </p:sp>
      <p:graphicFrame>
        <p:nvGraphicFramePr>
          <p:cNvPr id="7171" name="Object 2"/>
          <p:cNvGraphicFramePr>
            <a:graphicFrameLocks noGrp="1" noChangeAspect="1"/>
          </p:cNvGraphicFramePr>
          <p:nvPr>
            <p:ph sz="half" idx="4294967295"/>
          </p:nvPr>
        </p:nvGraphicFramePr>
        <p:xfrm>
          <a:off x="2362200" y="1195388"/>
          <a:ext cx="4876800" cy="4602162"/>
        </p:xfrm>
        <a:graphic>
          <a:graphicData uri="http://schemas.openxmlformats.org/presentationml/2006/ole">
            <mc:AlternateContent xmlns:mc="http://schemas.openxmlformats.org/markup-compatibility/2006">
              <mc:Choice xmlns:v="urn:schemas-microsoft-com:vml" Requires="v">
                <p:oleObj spid="_x0000_s2167" name="Visio" r:id="rId3" imgW="7442200" imgH="7023100" progId="Visio.Drawing.6">
                  <p:embed/>
                </p:oleObj>
              </mc:Choice>
              <mc:Fallback>
                <p:oleObj name="Visio" r:id="rId3" imgW="7442200" imgH="7023100" progId="Visio.Drawing.6">
                  <p:embed/>
                  <p:pic>
                    <p:nvPicPr>
                      <p:cNvPr id="717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19538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B13C73A4-13EC-4A3D-9BB9-B49649C4A8B1}"/>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Support Vector Machines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6" name="Rectangle 2">
            <a:extLst>
              <a:ext uri="{FF2B5EF4-FFF2-40B4-BE49-F238E27FC236}">
                <a16:creationId xmlns:a16="http://schemas.microsoft.com/office/drawing/2014/main" id="{F170E738-54A9-4855-A064-AF7B83DE7FB9}"/>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7" name="灯片编号占位符 2">
            <a:extLst>
              <a:ext uri="{FF2B5EF4-FFF2-40B4-BE49-F238E27FC236}">
                <a16:creationId xmlns:a16="http://schemas.microsoft.com/office/drawing/2014/main" id="{B5EC0565-FAC1-487D-8B07-3073B6F71312}"/>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4</a:t>
            </a:fld>
            <a:endParaRPr lang="es-ES" altLang="zh-CN">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sz="half" idx="4294967295"/>
          </p:nvPr>
        </p:nvSpPr>
        <p:spPr>
          <a:xfrm>
            <a:off x="381000" y="5943600"/>
            <a:ext cx="8534400" cy="381000"/>
          </a:xfrm>
        </p:spPr>
        <p:txBody>
          <a:bodyPr/>
          <a:lstStyle/>
          <a:p>
            <a:pPr>
              <a:lnSpc>
                <a:spcPct val="90000"/>
              </a:lnSpc>
            </a:pPr>
            <a:r>
              <a:rPr lang="zh-CN" altLang="en-US" sz="2000" dirty="0"/>
              <a:t>另一种可能的解决方案</a:t>
            </a:r>
            <a:endParaRPr lang="en-US" altLang="en-US" sz="2000" dirty="0"/>
          </a:p>
        </p:txBody>
      </p:sp>
      <p:graphicFrame>
        <p:nvGraphicFramePr>
          <p:cNvPr id="8195" name="Object 2"/>
          <p:cNvGraphicFramePr>
            <a:graphicFrameLocks noGrp="1" noChangeAspect="1"/>
          </p:cNvGraphicFramePr>
          <p:nvPr>
            <p:ph sz="half" idx="4294967295"/>
          </p:nvPr>
        </p:nvGraphicFramePr>
        <p:xfrm>
          <a:off x="2362200" y="1189038"/>
          <a:ext cx="4876800" cy="4602162"/>
        </p:xfrm>
        <a:graphic>
          <a:graphicData uri="http://schemas.openxmlformats.org/presentationml/2006/ole">
            <mc:AlternateContent xmlns:mc="http://schemas.openxmlformats.org/markup-compatibility/2006">
              <mc:Choice xmlns:v="urn:schemas-microsoft-com:vml" Requires="v">
                <p:oleObj spid="_x0000_s3191" name="Visio" r:id="rId3" imgW="7442200" imgH="7023100" progId="Visio.Drawing.6">
                  <p:embed/>
                </p:oleObj>
              </mc:Choice>
              <mc:Fallback>
                <p:oleObj name="Visio" r:id="rId3" imgW="7442200" imgH="7023100" progId="Visio.Drawing.6">
                  <p:embed/>
                  <p:pic>
                    <p:nvPicPr>
                      <p:cNvPr id="819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18903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E8914053-359C-4E6D-A54B-BB45147B81E9}"/>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Support Vector Machines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6" name="Rectangle 2">
            <a:extLst>
              <a:ext uri="{FF2B5EF4-FFF2-40B4-BE49-F238E27FC236}">
                <a16:creationId xmlns:a16="http://schemas.microsoft.com/office/drawing/2014/main" id="{4F36FB69-112F-42C8-8645-F556687FB367}"/>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7" name="灯片编号占位符 2">
            <a:extLst>
              <a:ext uri="{FF2B5EF4-FFF2-40B4-BE49-F238E27FC236}">
                <a16:creationId xmlns:a16="http://schemas.microsoft.com/office/drawing/2014/main" id="{1D7F9F7F-B2CF-41E2-9742-BE097DAAECCC}"/>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5</a:t>
            </a:fld>
            <a:endParaRPr lang="es-ES" altLang="zh-CN">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4294967295"/>
          </p:nvPr>
        </p:nvSpPr>
        <p:spPr>
          <a:xfrm>
            <a:off x="381000" y="5943600"/>
            <a:ext cx="8534400" cy="381000"/>
          </a:xfrm>
        </p:spPr>
        <p:txBody>
          <a:bodyPr/>
          <a:lstStyle/>
          <a:p>
            <a:pPr>
              <a:lnSpc>
                <a:spcPct val="90000"/>
              </a:lnSpc>
            </a:pPr>
            <a:r>
              <a:rPr lang="zh-CN" altLang="en-US" sz="2000" dirty="0"/>
              <a:t>其他可能的解决方案</a:t>
            </a:r>
            <a:endParaRPr lang="en-US" altLang="en-US" sz="2000" dirty="0"/>
          </a:p>
        </p:txBody>
      </p:sp>
      <p:graphicFrame>
        <p:nvGraphicFramePr>
          <p:cNvPr id="9219" name="Object 2"/>
          <p:cNvGraphicFramePr>
            <a:graphicFrameLocks noGrp="1" noChangeAspect="1"/>
          </p:cNvGraphicFramePr>
          <p:nvPr>
            <p:ph sz="half" idx="4294967295"/>
          </p:nvPr>
        </p:nvGraphicFramePr>
        <p:xfrm>
          <a:off x="2362200" y="1189038"/>
          <a:ext cx="4876800" cy="4602162"/>
        </p:xfrm>
        <a:graphic>
          <a:graphicData uri="http://schemas.openxmlformats.org/presentationml/2006/ole">
            <mc:AlternateContent xmlns:mc="http://schemas.openxmlformats.org/markup-compatibility/2006">
              <mc:Choice xmlns:v="urn:schemas-microsoft-com:vml" Requires="v">
                <p:oleObj spid="_x0000_s4215" name="Visio" r:id="rId3" imgW="7442200" imgH="7023100" progId="Visio.Drawing.6">
                  <p:embed/>
                </p:oleObj>
              </mc:Choice>
              <mc:Fallback>
                <p:oleObj name="Visio" r:id="rId3" imgW="7442200" imgH="7023100" progId="Visio.Drawing.6">
                  <p:embed/>
                  <p:pic>
                    <p:nvPicPr>
                      <p:cNvPr id="921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18903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5797" name="Line 5"/>
          <p:cNvSpPr>
            <a:spLocks noChangeShapeType="1"/>
          </p:cNvSpPr>
          <p:nvPr/>
        </p:nvSpPr>
        <p:spPr bwMode="auto">
          <a:xfrm>
            <a:off x="2667000" y="2819400"/>
            <a:ext cx="4191000" cy="137160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185798" name="Line 6"/>
          <p:cNvSpPr>
            <a:spLocks noChangeShapeType="1"/>
          </p:cNvSpPr>
          <p:nvPr/>
        </p:nvSpPr>
        <p:spPr bwMode="auto">
          <a:xfrm>
            <a:off x="2667000" y="2590800"/>
            <a:ext cx="4191000" cy="137160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185799" name="Line 7"/>
          <p:cNvSpPr>
            <a:spLocks noChangeShapeType="1"/>
          </p:cNvSpPr>
          <p:nvPr/>
        </p:nvSpPr>
        <p:spPr bwMode="auto">
          <a:xfrm>
            <a:off x="2667000" y="2209800"/>
            <a:ext cx="4191000" cy="220980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185800" name="Line 8"/>
          <p:cNvSpPr>
            <a:spLocks noChangeShapeType="1"/>
          </p:cNvSpPr>
          <p:nvPr/>
        </p:nvSpPr>
        <p:spPr bwMode="auto">
          <a:xfrm>
            <a:off x="2667000" y="2667000"/>
            <a:ext cx="4191000" cy="190500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185801" name="Line 9"/>
          <p:cNvSpPr>
            <a:spLocks noChangeShapeType="1"/>
          </p:cNvSpPr>
          <p:nvPr/>
        </p:nvSpPr>
        <p:spPr bwMode="auto">
          <a:xfrm>
            <a:off x="2667000" y="2438400"/>
            <a:ext cx="4191000" cy="160020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标题 1">
            <a:extLst>
              <a:ext uri="{FF2B5EF4-FFF2-40B4-BE49-F238E27FC236}">
                <a16:creationId xmlns:a16="http://schemas.microsoft.com/office/drawing/2014/main" id="{F60583B1-B801-478F-A8BF-CC6966A423B4}"/>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Support Vector Machines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1" name="Rectangle 2">
            <a:extLst>
              <a:ext uri="{FF2B5EF4-FFF2-40B4-BE49-F238E27FC236}">
                <a16:creationId xmlns:a16="http://schemas.microsoft.com/office/drawing/2014/main" id="{54BEF37A-31D6-4DD3-9064-8E07D9050666}"/>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12" name="灯片编号占位符 2">
            <a:extLst>
              <a:ext uri="{FF2B5EF4-FFF2-40B4-BE49-F238E27FC236}">
                <a16:creationId xmlns:a16="http://schemas.microsoft.com/office/drawing/2014/main" id="{769B6E47-457B-41D8-BCB1-51DB0A0EB85C}"/>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6</a:t>
            </a:fld>
            <a:endParaRPr lang="es-ES" altLang="zh-C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500"/>
                                  </p:stCondLst>
                                  <p:childTnLst>
                                    <p:set>
                                      <p:cBhvr>
                                        <p:cTn id="6" dur="1" fill="hold">
                                          <p:stCondLst>
                                            <p:cond delay="0"/>
                                          </p:stCondLst>
                                        </p:cTn>
                                        <p:tgtEl>
                                          <p:spTgt spid="118579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500"/>
                                  </p:stCondLst>
                                  <p:childTnLst>
                                    <p:set>
                                      <p:cBhvr>
                                        <p:cTn id="9" dur="1" fill="hold">
                                          <p:stCondLst>
                                            <p:cond delay="0"/>
                                          </p:stCondLst>
                                        </p:cTn>
                                        <p:tgtEl>
                                          <p:spTgt spid="118579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500"/>
                                  </p:stCondLst>
                                  <p:childTnLst>
                                    <p:set>
                                      <p:cBhvr>
                                        <p:cTn id="12" dur="1" fill="hold">
                                          <p:stCondLst>
                                            <p:cond delay="0"/>
                                          </p:stCondLst>
                                        </p:cTn>
                                        <p:tgtEl>
                                          <p:spTgt spid="1185800"/>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1185797"/>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500"/>
                                  </p:stCondLst>
                                  <p:childTnLst>
                                    <p:set>
                                      <p:cBhvr>
                                        <p:cTn id="18" dur="1" fill="hold">
                                          <p:stCondLst>
                                            <p:cond delay="0"/>
                                          </p:stCondLst>
                                        </p:cTn>
                                        <p:tgtEl>
                                          <p:spTgt spid="1185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sz="half" idx="4294967295"/>
          </p:nvPr>
        </p:nvSpPr>
        <p:spPr>
          <a:xfrm>
            <a:off x="381000" y="5638800"/>
            <a:ext cx="8534400" cy="762000"/>
          </a:xfrm>
        </p:spPr>
        <p:txBody>
          <a:bodyPr/>
          <a:lstStyle/>
          <a:p>
            <a:pPr>
              <a:lnSpc>
                <a:spcPct val="90000"/>
              </a:lnSpc>
            </a:pPr>
            <a:r>
              <a:rPr lang="zh-CN" altLang="en-US" sz="2000" dirty="0"/>
              <a:t>那种方案更好</a:t>
            </a:r>
            <a:r>
              <a:rPr lang="en-US" altLang="en-US" sz="2000" dirty="0"/>
              <a:t>? B1 or B2?</a:t>
            </a:r>
          </a:p>
          <a:p>
            <a:pPr>
              <a:lnSpc>
                <a:spcPct val="90000"/>
              </a:lnSpc>
            </a:pPr>
            <a:r>
              <a:rPr lang="zh-CN" altLang="en-US" sz="2000" dirty="0"/>
              <a:t>如何定义“更好”</a:t>
            </a:r>
            <a:r>
              <a:rPr lang="en-US" altLang="en-US" sz="2000" dirty="0"/>
              <a:t>?</a:t>
            </a:r>
          </a:p>
        </p:txBody>
      </p:sp>
      <p:graphicFrame>
        <p:nvGraphicFramePr>
          <p:cNvPr id="10243" name="Object 2"/>
          <p:cNvGraphicFramePr>
            <a:graphicFrameLocks noGrp="1" noChangeAspect="1"/>
          </p:cNvGraphicFramePr>
          <p:nvPr>
            <p:ph sz="half" idx="4294967295"/>
          </p:nvPr>
        </p:nvGraphicFramePr>
        <p:xfrm>
          <a:off x="2362200" y="1195388"/>
          <a:ext cx="4876800" cy="4602162"/>
        </p:xfrm>
        <a:graphic>
          <a:graphicData uri="http://schemas.openxmlformats.org/presentationml/2006/ole">
            <mc:AlternateContent xmlns:mc="http://schemas.openxmlformats.org/markup-compatibility/2006">
              <mc:Choice xmlns:v="urn:schemas-microsoft-com:vml" Requires="v">
                <p:oleObj spid="_x0000_s5239" name="Visio" r:id="rId3" imgW="7442200" imgH="7023100" progId="Visio.Drawing.6">
                  <p:embed/>
                </p:oleObj>
              </mc:Choice>
              <mc:Fallback>
                <p:oleObj name="Visio" r:id="rId3" imgW="7442200" imgH="7023100" progId="Visio.Drawing.6">
                  <p:embed/>
                  <p:pic>
                    <p:nvPicPr>
                      <p:cNvPr id="1024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195388"/>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493C22AD-5549-48B0-9B5C-FA24EBADFA14}"/>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Support Vector Machines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6" name="Rectangle 2">
            <a:extLst>
              <a:ext uri="{FF2B5EF4-FFF2-40B4-BE49-F238E27FC236}">
                <a16:creationId xmlns:a16="http://schemas.microsoft.com/office/drawing/2014/main" id="{69219159-01A4-47B9-AF24-BA48A3506783}"/>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7" name="灯片编号占位符 2">
            <a:extLst>
              <a:ext uri="{FF2B5EF4-FFF2-40B4-BE49-F238E27FC236}">
                <a16:creationId xmlns:a16="http://schemas.microsoft.com/office/drawing/2014/main" id="{C07794BE-9100-4B88-BEB5-E7CA9D4261C7}"/>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7</a:t>
            </a:fld>
            <a:endParaRPr lang="es-ES" altLang="zh-CN">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sz="half" idx="4294967295"/>
          </p:nvPr>
        </p:nvSpPr>
        <p:spPr>
          <a:xfrm>
            <a:off x="381000" y="5733256"/>
            <a:ext cx="8534400" cy="732668"/>
          </a:xfrm>
        </p:spPr>
        <p:txBody>
          <a:bodyPr/>
          <a:lstStyle/>
          <a:p>
            <a:pPr>
              <a:lnSpc>
                <a:spcPct val="90000"/>
              </a:lnSpc>
            </a:pPr>
            <a:r>
              <a:rPr lang="zh-CN" altLang="en-US" sz="2000" dirty="0"/>
              <a:t>求超平面使间隔最大化（</a:t>
            </a:r>
            <a:r>
              <a:rPr lang="en-US" altLang="en-US" sz="2000" dirty="0"/>
              <a:t>Find hyperplane </a:t>
            </a:r>
            <a:r>
              <a:rPr lang="en-US" altLang="en-US" sz="2000" dirty="0">
                <a:solidFill>
                  <a:srgbClr val="FF0000"/>
                </a:solidFill>
              </a:rPr>
              <a:t>maximizes</a:t>
            </a:r>
            <a:r>
              <a:rPr lang="en-US" altLang="en-US" sz="2000" dirty="0"/>
              <a:t> the margin</a:t>
            </a:r>
            <a:r>
              <a:rPr lang="zh-CN" altLang="en-US" sz="2000" dirty="0"/>
              <a:t>）</a:t>
            </a:r>
            <a:r>
              <a:rPr lang="en-US" altLang="en-US" sz="2000" dirty="0"/>
              <a:t> =&gt; B1 is better than B2</a:t>
            </a:r>
          </a:p>
        </p:txBody>
      </p:sp>
      <p:graphicFrame>
        <p:nvGraphicFramePr>
          <p:cNvPr id="11267" name="Object 2"/>
          <p:cNvGraphicFramePr>
            <a:graphicFrameLocks noGrp="1" noChangeAspect="1"/>
          </p:cNvGraphicFramePr>
          <p:nvPr>
            <p:ph sz="half" idx="4294967295"/>
            <p:extLst>
              <p:ext uri="{D42A27DB-BD31-4B8C-83A1-F6EECF244321}">
                <p14:modId xmlns:p14="http://schemas.microsoft.com/office/powerpoint/2010/main" val="3599366805"/>
              </p:ext>
            </p:extLst>
          </p:nvPr>
        </p:nvGraphicFramePr>
        <p:xfrm>
          <a:off x="2339752" y="945747"/>
          <a:ext cx="4876800" cy="4602162"/>
        </p:xfrm>
        <a:graphic>
          <a:graphicData uri="http://schemas.openxmlformats.org/presentationml/2006/ole">
            <mc:AlternateContent xmlns:mc="http://schemas.openxmlformats.org/markup-compatibility/2006">
              <mc:Choice xmlns:v="urn:schemas-microsoft-com:vml" Requires="v">
                <p:oleObj spid="_x0000_s6263" name="Visio" r:id="rId3" imgW="7442200" imgH="7023100" progId="Visio.Drawing.6">
                  <p:embed/>
                </p:oleObj>
              </mc:Choice>
              <mc:Fallback>
                <p:oleObj name="Visio" r:id="rId3" imgW="7442200" imgH="7023100" progId="Visio.Drawing.6">
                  <p:embed/>
                  <p:pic>
                    <p:nvPicPr>
                      <p:cNvPr id="1126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945747"/>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a:extLst>
              <a:ext uri="{FF2B5EF4-FFF2-40B4-BE49-F238E27FC236}">
                <a16:creationId xmlns:a16="http://schemas.microsoft.com/office/drawing/2014/main" id="{7869480B-D6F8-40A5-9E5A-41C2AD7CB4F2}"/>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n-US" altLang="zh-CN" sz="3600" dirty="0">
                <a:solidFill>
                  <a:schemeClr val="bg1"/>
                </a:solidFill>
                <a:latin typeface="微软雅黑" panose="020B0503020204020204" pitchFamily="34" charset="-122"/>
                <a:ea typeface="微软雅黑" panose="020B0503020204020204" pitchFamily="34" charset="-122"/>
              </a:rPr>
              <a:t>Support Vector Machines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6" name="Rectangle 2">
            <a:extLst>
              <a:ext uri="{FF2B5EF4-FFF2-40B4-BE49-F238E27FC236}">
                <a16:creationId xmlns:a16="http://schemas.microsoft.com/office/drawing/2014/main" id="{13AF7D03-FC05-4C7C-91D9-6D448FC2419B}"/>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7" name="灯片编号占位符 2">
            <a:extLst>
              <a:ext uri="{FF2B5EF4-FFF2-40B4-BE49-F238E27FC236}">
                <a16:creationId xmlns:a16="http://schemas.microsoft.com/office/drawing/2014/main" id="{66C77683-9B52-4F3C-A0E0-1B9C8EF2154C}"/>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8</a:t>
            </a:fld>
            <a:endParaRPr lang="es-ES" altLang="zh-CN">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A29C2BE2-9582-4203-9E8E-C62BE081B9C6}"/>
              </a:ext>
            </a:extLst>
          </p:cNvPr>
          <p:cNvSpPr txBox="1">
            <a:spLocks noChangeArrowheads="1"/>
          </p:cNvSpPr>
          <p:nvPr/>
        </p:nvSpPr>
        <p:spPr bwMode="auto">
          <a:xfrm>
            <a:off x="0" y="-831"/>
            <a:ext cx="6804248" cy="73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zh-CN" altLang="en-US" sz="3600" dirty="0">
                <a:solidFill>
                  <a:schemeClr val="bg1"/>
                </a:solidFill>
                <a:latin typeface="微软雅黑" panose="020B0503020204020204" pitchFamily="34" charset="-122"/>
                <a:ea typeface="微软雅黑" panose="020B0503020204020204" pitchFamily="34" charset="-122"/>
              </a:rPr>
              <a:t>平行超平面之间的距离</a:t>
            </a:r>
          </a:p>
        </p:txBody>
      </p:sp>
      <p:sp>
        <p:nvSpPr>
          <p:cNvPr id="19" name="Object 5">
            <a:extLst>
              <a:ext uri="{FF2B5EF4-FFF2-40B4-BE49-F238E27FC236}">
                <a16:creationId xmlns:a16="http://schemas.microsoft.com/office/drawing/2014/main" id="{F6EDCE72-AB18-4BEC-8DBD-6D860D6CB5C6}"/>
              </a:ext>
            </a:extLst>
          </p:cNvPr>
          <p:cNvSpPr txBox="1"/>
          <p:nvPr/>
        </p:nvSpPr>
        <p:spPr bwMode="auto">
          <a:xfrm>
            <a:off x="683568" y="1412776"/>
            <a:ext cx="1571625" cy="319088"/>
          </a:xfrm>
          <a:prstGeom prst="rect">
            <a:avLst/>
          </a:prstGeom>
          <a:noFill/>
          <a:ln>
            <a:noFill/>
          </a:ln>
          <a:effectLst/>
        </p:spPr>
        <p:txBody>
          <a:bodyPr>
            <a:noAutofit/>
          </a:bodyPr>
          <a:lstStyle/>
          <a:p>
            <a:endParaRPr lang="zh-CN" altLang="en-US" sz="1600" dirty="0"/>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26619C9D-1953-4977-BDE1-63DCC09FDEDF}"/>
                  </a:ext>
                </a:extLst>
              </p:cNvPr>
              <p:cNvSpPr txBox="1"/>
              <p:nvPr/>
            </p:nvSpPr>
            <p:spPr>
              <a:xfrm>
                <a:off x="656078" y="949708"/>
                <a:ext cx="7979922" cy="5912068"/>
              </a:xfrm>
              <a:prstGeom prst="rect">
                <a:avLst/>
              </a:prstGeom>
              <a:noFill/>
            </p:spPr>
            <p:txBody>
              <a:bodyPr wrap="square">
                <a:spAutoFit/>
              </a:bodyPr>
              <a:lstStyle/>
              <a:p>
                <a:pPr>
                  <a:lnSpc>
                    <a:spcPct val="150000"/>
                  </a:lnSpc>
                </a:pPr>
                <a:r>
                  <a:rPr lang="zh-CN" altLang="en-US" sz="2000" dirty="0">
                    <a:solidFill>
                      <a:srgbClr val="025198"/>
                    </a:solidFill>
                    <a:latin typeface="-apple-system"/>
                  </a:rPr>
                  <a:t>定理</a:t>
                </a:r>
                <a:r>
                  <a:rPr lang="en-US" altLang="zh-CN" sz="2000" dirty="0">
                    <a:solidFill>
                      <a:srgbClr val="025198"/>
                    </a:solidFill>
                    <a:latin typeface="-apple-system"/>
                  </a:rPr>
                  <a:t>1</a:t>
                </a:r>
                <a:r>
                  <a:rPr lang="zh-CN" altLang="en-US" sz="2000" dirty="0">
                    <a:solidFill>
                      <a:srgbClr val="025198"/>
                    </a:solidFill>
                    <a:latin typeface="-apple-system"/>
                  </a:rPr>
                  <a:t>：</a:t>
                </a:r>
                <a:r>
                  <a:rPr lang="zh-CN" altLang="en-US" sz="2000" b="0" i="0" dirty="0">
                    <a:solidFill>
                      <a:srgbClr val="025198"/>
                    </a:solidFill>
                    <a:effectLst/>
                    <a:latin typeface="-apple-system"/>
                  </a:rPr>
                  <a:t>超平面外一点为</a:t>
                </a:r>
                <a14:m>
                  <m:oMath xmlns:m="http://schemas.openxmlformats.org/officeDocument/2006/math">
                    <m:acc>
                      <m:accPr>
                        <m:chr m:val="⃗"/>
                        <m:ctrlPr>
                          <a:rPr lang="zh-CN" altLang="en-US" sz="2000" i="1" smtClean="0">
                            <a:solidFill>
                              <a:srgbClr val="025198"/>
                            </a:solidFill>
                            <a:latin typeface="Cambria Math" panose="02040503050406030204" pitchFamily="18" charset="0"/>
                          </a:rPr>
                        </m:ctrlPr>
                      </m:accPr>
                      <m:e>
                        <m:sSub>
                          <m:sSubPr>
                            <m:ctrlPr>
                              <a:rPr lang="en-US" altLang="zh-CN" sz="2000" b="0" i="1" smtClean="0">
                                <a:solidFill>
                                  <a:srgbClr val="025198"/>
                                </a:solidFill>
                                <a:latin typeface="Cambria Math" panose="02040503050406030204" pitchFamily="18" charset="0"/>
                              </a:rPr>
                            </m:ctrlPr>
                          </m:sSubPr>
                          <m:e>
                            <m:r>
                              <a:rPr lang="zh-CN" altLang="en-US" sz="2000" i="1">
                                <a:solidFill>
                                  <a:srgbClr val="025198"/>
                                </a:solidFill>
                                <a:latin typeface="Cambria Math" panose="02040503050406030204" pitchFamily="18" charset="0"/>
                              </a:rPr>
                              <m:t>𝑥</m:t>
                            </m:r>
                          </m:e>
                          <m:sub>
                            <m:r>
                              <a:rPr lang="en-US" altLang="zh-CN" sz="2000" b="0" i="1" smtClean="0">
                                <a:solidFill>
                                  <a:srgbClr val="025198"/>
                                </a:solidFill>
                                <a:latin typeface="Cambria Math" panose="02040503050406030204" pitchFamily="18" charset="0"/>
                              </a:rPr>
                              <m:t>0</m:t>
                            </m:r>
                          </m:sub>
                        </m:sSub>
                      </m:e>
                    </m:acc>
                  </m:oMath>
                </a14:m>
                <a:r>
                  <a:rPr lang="zh-CN" altLang="en-US" sz="2000" b="0" i="0" dirty="0">
                    <a:solidFill>
                      <a:srgbClr val="025198"/>
                    </a:solidFill>
                    <a:effectLst/>
                    <a:latin typeface="-apple-system"/>
                  </a:rPr>
                  <a:t>，到超平面</a:t>
                </a:r>
                <a14:m>
                  <m:oMath xmlns:m="http://schemas.openxmlformats.org/officeDocument/2006/math">
                    <m:acc>
                      <m:accPr>
                        <m:chr m:val="⃗"/>
                        <m:ctrlPr>
                          <a:rPr lang="zh-CN" altLang="en-US" sz="2000" i="1">
                            <a:solidFill>
                              <a:srgbClr val="025198"/>
                            </a:solidFill>
                            <a:latin typeface="Cambria Math" panose="02040503050406030204" pitchFamily="18" charset="0"/>
                          </a:rPr>
                        </m:ctrlPr>
                      </m:accPr>
                      <m:e>
                        <m:r>
                          <a:rPr lang="zh-CN" altLang="en-US" sz="2000" i="1">
                            <a:solidFill>
                              <a:srgbClr val="025198"/>
                            </a:solidFill>
                            <a:latin typeface="Cambria Math" panose="02040503050406030204" pitchFamily="18" charset="0"/>
                          </a:rPr>
                          <m:t>𝑤</m:t>
                        </m:r>
                      </m:e>
                    </m:acc>
                    <m:r>
                      <a:rPr lang="zh-CN" altLang="en-US" sz="2000" i="1">
                        <a:solidFill>
                          <a:srgbClr val="025198"/>
                        </a:solidFill>
                        <a:latin typeface="Cambria Math" panose="02040503050406030204" pitchFamily="18" charset="0"/>
                      </a:rPr>
                      <m:t>•</m:t>
                    </m:r>
                    <m:acc>
                      <m:accPr>
                        <m:chr m:val="⃗"/>
                        <m:ctrlPr>
                          <a:rPr lang="zh-CN" altLang="en-US" sz="2000" i="1">
                            <a:solidFill>
                              <a:srgbClr val="025198"/>
                            </a:solidFill>
                            <a:latin typeface="Cambria Math" panose="02040503050406030204" pitchFamily="18" charset="0"/>
                          </a:rPr>
                        </m:ctrlPr>
                      </m:accPr>
                      <m:e>
                        <m:r>
                          <a:rPr lang="zh-CN" altLang="en-US" sz="2000" i="1">
                            <a:solidFill>
                              <a:srgbClr val="025198"/>
                            </a:solidFill>
                            <a:latin typeface="Cambria Math" panose="02040503050406030204" pitchFamily="18" charset="0"/>
                          </a:rPr>
                          <m:t>𝑥</m:t>
                        </m:r>
                      </m:e>
                    </m:acc>
                    <m:r>
                      <a:rPr lang="zh-CN" altLang="en-US" sz="2000" i="1">
                        <a:solidFill>
                          <a:srgbClr val="025198"/>
                        </a:solidFill>
                        <a:latin typeface="Cambria Math" panose="02040503050406030204" pitchFamily="18" charset="0"/>
                      </a:rPr>
                      <m:t>+</m:t>
                    </m:r>
                    <m:r>
                      <a:rPr lang="zh-CN" altLang="en-US" sz="2000" i="1">
                        <a:solidFill>
                          <a:srgbClr val="025198"/>
                        </a:solidFill>
                        <a:latin typeface="Cambria Math" panose="02040503050406030204" pitchFamily="18" charset="0"/>
                      </a:rPr>
                      <m:t>𝑏</m:t>
                    </m:r>
                    <m:r>
                      <a:rPr lang="en-US" altLang="zh-CN" sz="2000" i="1">
                        <a:solidFill>
                          <a:srgbClr val="025198"/>
                        </a:solidFill>
                        <a:latin typeface="Cambria Math" panose="02040503050406030204" pitchFamily="18" charset="0"/>
                      </a:rPr>
                      <m:t>=0</m:t>
                    </m:r>
                  </m:oMath>
                </a14:m>
                <a:r>
                  <a:rPr lang="zh-CN" altLang="en-US" sz="2000" dirty="0">
                    <a:solidFill>
                      <a:srgbClr val="025198"/>
                    </a:solidFill>
                  </a:rPr>
                  <a:t>的距离为</a:t>
                </a:r>
                <a:endParaRPr lang="en-US" altLang="zh-CN" sz="2000" i="1" dirty="0">
                  <a:solidFill>
                    <a:srgbClr val="025198"/>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2000" i="1" dirty="0">
                          <a:solidFill>
                            <a:srgbClr val="025198"/>
                          </a:solidFill>
                          <a:latin typeface="Cambria Math" panose="02040503050406030204" pitchFamily="18" charset="0"/>
                        </a:rPr>
                        <m:t>d</m:t>
                      </m:r>
                      <m:r>
                        <a:rPr lang="en-US" altLang="zh-CN" sz="2000" b="0" i="0" dirty="0" smtClean="0">
                          <a:solidFill>
                            <a:srgbClr val="025198"/>
                          </a:solidFill>
                          <a:latin typeface="Cambria Math" panose="02040503050406030204" pitchFamily="18" charset="0"/>
                        </a:rPr>
                        <m:t>=</m:t>
                      </m:r>
                      <m:f>
                        <m:fPr>
                          <m:ctrlPr>
                            <a:rPr lang="zh-CN" altLang="en-US" sz="2000" i="1" dirty="0" smtClean="0">
                              <a:solidFill>
                                <a:srgbClr val="025198"/>
                              </a:solidFill>
                              <a:latin typeface="Cambria Math" panose="02040503050406030204" pitchFamily="18" charset="0"/>
                            </a:rPr>
                          </m:ctrlPr>
                        </m:fPr>
                        <m:num>
                          <m:r>
                            <a:rPr lang="en-US" altLang="zh-CN" sz="2000" i="1" dirty="0">
                              <a:solidFill>
                                <a:srgbClr val="025198"/>
                              </a:solidFill>
                              <a:latin typeface="Cambria Math" panose="02040503050406030204" pitchFamily="18" charset="0"/>
                            </a:rPr>
                            <m:t>|</m:t>
                          </m:r>
                          <m:acc>
                            <m:accPr>
                              <m:chr m:val="⃗"/>
                              <m:ctrlPr>
                                <a:rPr lang="zh-CN" altLang="en-US" sz="2000" i="1">
                                  <a:solidFill>
                                    <a:srgbClr val="025198"/>
                                  </a:solidFill>
                                  <a:latin typeface="Cambria Math" panose="02040503050406030204" pitchFamily="18" charset="0"/>
                                </a:rPr>
                              </m:ctrlPr>
                            </m:accPr>
                            <m:e>
                              <m:r>
                                <a:rPr lang="zh-CN" altLang="en-US" sz="2000" i="1">
                                  <a:solidFill>
                                    <a:srgbClr val="025198"/>
                                  </a:solidFill>
                                  <a:latin typeface="Cambria Math" panose="02040503050406030204" pitchFamily="18" charset="0"/>
                                </a:rPr>
                                <m:t>𝑤</m:t>
                              </m:r>
                            </m:e>
                          </m:acc>
                          <m:r>
                            <a:rPr lang="zh-CN" altLang="en-US" sz="2000" i="1">
                              <a:solidFill>
                                <a:srgbClr val="025198"/>
                              </a:solidFill>
                              <a:latin typeface="Cambria Math" panose="02040503050406030204" pitchFamily="18" charset="0"/>
                            </a:rPr>
                            <m:t>•</m:t>
                          </m:r>
                          <m:acc>
                            <m:accPr>
                              <m:chr m:val="⃗"/>
                              <m:ctrlPr>
                                <a:rPr lang="zh-CN" altLang="en-US" sz="2000" i="1">
                                  <a:solidFill>
                                    <a:srgbClr val="025198"/>
                                  </a:solidFill>
                                  <a:latin typeface="Cambria Math" panose="02040503050406030204" pitchFamily="18" charset="0"/>
                                </a:rPr>
                              </m:ctrlPr>
                            </m:accPr>
                            <m:e>
                              <m:sSub>
                                <m:sSubPr>
                                  <m:ctrlPr>
                                    <a:rPr lang="en-US" altLang="zh-CN" sz="2000" b="0" i="1" smtClean="0">
                                      <a:solidFill>
                                        <a:srgbClr val="025198"/>
                                      </a:solidFill>
                                      <a:latin typeface="Cambria Math" panose="02040503050406030204" pitchFamily="18" charset="0"/>
                                    </a:rPr>
                                  </m:ctrlPr>
                                </m:sSubPr>
                                <m:e>
                                  <m:r>
                                    <a:rPr lang="zh-CN" altLang="en-US" sz="2000" i="1">
                                      <a:solidFill>
                                        <a:srgbClr val="025198"/>
                                      </a:solidFill>
                                      <a:latin typeface="Cambria Math" panose="02040503050406030204" pitchFamily="18" charset="0"/>
                                    </a:rPr>
                                    <m:t>𝑥</m:t>
                                  </m:r>
                                </m:e>
                                <m:sub>
                                  <m:r>
                                    <a:rPr lang="en-US" altLang="zh-CN" sz="2000" b="0" i="1" smtClean="0">
                                      <a:solidFill>
                                        <a:srgbClr val="025198"/>
                                      </a:solidFill>
                                      <a:latin typeface="Cambria Math" panose="02040503050406030204" pitchFamily="18" charset="0"/>
                                    </a:rPr>
                                    <m:t>0</m:t>
                                  </m:r>
                                </m:sub>
                              </m:sSub>
                            </m:e>
                          </m:acc>
                          <m:r>
                            <a:rPr lang="zh-CN" altLang="en-US" sz="2000" i="1">
                              <a:solidFill>
                                <a:srgbClr val="025198"/>
                              </a:solidFill>
                              <a:latin typeface="Cambria Math" panose="02040503050406030204" pitchFamily="18" charset="0"/>
                            </a:rPr>
                            <m:t>+</m:t>
                          </m:r>
                          <m:r>
                            <a:rPr lang="zh-CN" altLang="en-US" sz="2000" i="1">
                              <a:solidFill>
                                <a:srgbClr val="025198"/>
                              </a:solidFill>
                              <a:latin typeface="Cambria Math" panose="02040503050406030204" pitchFamily="18" charset="0"/>
                            </a:rPr>
                            <m:t>𝑏</m:t>
                          </m:r>
                          <m:r>
                            <a:rPr lang="en-US" altLang="zh-CN" sz="2000" i="1" dirty="0" smtClean="0">
                              <a:solidFill>
                                <a:srgbClr val="025198"/>
                              </a:solidFill>
                              <a:latin typeface="Cambria Math" panose="02040503050406030204" pitchFamily="18" charset="0"/>
                            </a:rPr>
                            <m:t>|</m:t>
                          </m:r>
                        </m:num>
                        <m:den>
                          <m:r>
                            <a:rPr lang="en-US" altLang="zh-CN" sz="2000" i="1" dirty="0">
                              <a:solidFill>
                                <a:srgbClr val="025198"/>
                              </a:solidFill>
                              <a:latin typeface="Cambria Math" panose="02040503050406030204" pitchFamily="18" charset="0"/>
                            </a:rPr>
                            <m:t>|</m:t>
                          </m:r>
                          <m:r>
                            <a:rPr lang="en-US" altLang="zh-CN" sz="2000" i="1" dirty="0" smtClean="0">
                              <a:solidFill>
                                <a:srgbClr val="025198"/>
                              </a:solidFill>
                              <a:latin typeface="Cambria Math" panose="02040503050406030204" pitchFamily="18" charset="0"/>
                            </a:rPr>
                            <m:t>|</m:t>
                          </m:r>
                          <m:acc>
                            <m:accPr>
                              <m:chr m:val="⃗"/>
                              <m:ctrlPr>
                                <a:rPr lang="zh-CN" altLang="en-US" sz="2000" i="1">
                                  <a:solidFill>
                                    <a:srgbClr val="025198"/>
                                  </a:solidFill>
                                  <a:latin typeface="Cambria Math" panose="02040503050406030204" pitchFamily="18" charset="0"/>
                                </a:rPr>
                              </m:ctrlPr>
                            </m:accPr>
                            <m:e>
                              <m:r>
                                <a:rPr lang="zh-CN" altLang="en-US" sz="2000" i="1">
                                  <a:solidFill>
                                    <a:srgbClr val="025198"/>
                                  </a:solidFill>
                                  <a:latin typeface="Cambria Math" panose="02040503050406030204" pitchFamily="18" charset="0"/>
                                </a:rPr>
                                <m:t>𝑤</m:t>
                              </m:r>
                            </m:e>
                          </m:acc>
                          <m:r>
                            <a:rPr lang="en-US" altLang="zh-CN" sz="2000" i="1">
                              <a:solidFill>
                                <a:srgbClr val="025198"/>
                              </a:solidFill>
                              <a:latin typeface="Cambria Math" panose="02040503050406030204" pitchFamily="18" charset="0"/>
                            </a:rPr>
                            <m:t>||</m:t>
                          </m:r>
                        </m:den>
                      </m:f>
                    </m:oMath>
                  </m:oMathPara>
                </a14:m>
                <a:endParaRPr lang="en-US" altLang="zh-CN" sz="2000" b="0" i="0" dirty="0">
                  <a:solidFill>
                    <a:schemeClr val="tx1"/>
                  </a:solidFill>
                  <a:effectLst/>
                  <a:latin typeface="-apple-system"/>
                </a:endParaRPr>
              </a:p>
              <a:p>
                <a:pPr>
                  <a:lnSpc>
                    <a:spcPct val="150000"/>
                  </a:lnSpc>
                </a:pPr>
                <a:r>
                  <a:rPr lang="zh-CN" altLang="en-US" sz="2000" dirty="0">
                    <a:solidFill>
                      <a:schemeClr val="tx1"/>
                    </a:solidFill>
                    <a:latin typeface="-apple-system"/>
                  </a:rPr>
                  <a:t>这样</a:t>
                </a:r>
                <a:r>
                  <a:rPr lang="zh-CN" altLang="en-US" sz="2000" b="0" i="0" dirty="0">
                    <a:solidFill>
                      <a:schemeClr val="tx1"/>
                    </a:solidFill>
                    <a:effectLst/>
                    <a:latin typeface="-apple-system"/>
                  </a:rPr>
                  <a:t>设两个不重合的平行超平面分别为：</a:t>
                </a:r>
                <a:endParaRPr lang="en-US" altLang="zh-CN" sz="2000" b="0" i="0" dirty="0">
                  <a:solidFill>
                    <a:schemeClr val="tx1"/>
                  </a:solidFill>
                  <a:effectLst/>
                  <a:latin typeface="-apple-system"/>
                </a:endParaRPr>
              </a:p>
              <a:p>
                <a:pPr lvl="1">
                  <a:lnSpc>
                    <a:spcPct val="150000"/>
                  </a:lnSpc>
                </a:pPr>
                <a:r>
                  <a:rPr lang="zh-CN" altLang="en-US" sz="2000" dirty="0">
                    <a:solidFill>
                      <a:schemeClr val="tx1"/>
                    </a:solidFill>
                  </a:rPr>
                  <a:t>平面</a:t>
                </a:r>
                <a:r>
                  <a:rPr lang="en-US" altLang="zh-CN" sz="2000" dirty="0">
                    <a:solidFill>
                      <a:schemeClr val="tx1"/>
                    </a:solidFill>
                  </a:rPr>
                  <a:t>1</a:t>
                </a:r>
                <a:r>
                  <a:rPr lang="zh-CN" altLang="en-US" sz="2000" dirty="0">
                    <a:solidFill>
                      <a:schemeClr val="tx1"/>
                    </a:solidFill>
                  </a:rPr>
                  <a:t>：</a:t>
                </a:r>
                <a14:m>
                  <m:oMath xmlns:m="http://schemas.openxmlformats.org/officeDocument/2006/math">
                    <m:acc>
                      <m:accPr>
                        <m:chr m:val="⃗"/>
                        <m:ctrlPr>
                          <a:rPr lang="zh-CN" altLang="en-US" sz="2000" i="1" smtClean="0">
                            <a:solidFill>
                              <a:schemeClr val="tx1"/>
                            </a:solidFill>
                            <a:latin typeface="Cambria Math" panose="02040503050406030204" pitchFamily="18" charset="0"/>
                          </a:rPr>
                        </m:ctrlPr>
                      </m:accPr>
                      <m:e>
                        <m:sSub>
                          <m:sSubPr>
                            <m:ctrlPr>
                              <a:rPr lang="en-US" altLang="zh-CN" sz="2000" b="0" i="1" smtClean="0">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𝑤</m:t>
                            </m:r>
                          </m:e>
                          <m:sub>
                            <m:r>
                              <a:rPr lang="en-US" altLang="zh-CN" sz="2000" b="0" i="1" smtClean="0">
                                <a:solidFill>
                                  <a:schemeClr val="tx1"/>
                                </a:solidFill>
                                <a:latin typeface="Cambria Math" panose="02040503050406030204" pitchFamily="18" charset="0"/>
                              </a:rPr>
                              <m:t>1</m:t>
                            </m:r>
                          </m:sub>
                        </m:sSub>
                      </m:e>
                    </m:acc>
                    <m:r>
                      <a:rPr lang="zh-CN" altLang="en-US" sz="2000" i="1">
                        <a:solidFill>
                          <a:schemeClr val="tx1"/>
                        </a:solidFill>
                        <a:latin typeface="Cambria Math" panose="02040503050406030204" pitchFamily="18" charset="0"/>
                      </a:rPr>
                      <m:t>•</m:t>
                    </m:r>
                    <m:acc>
                      <m:accPr>
                        <m:chr m:val="⃗"/>
                        <m:ctrlPr>
                          <a:rPr lang="zh-CN" altLang="en-US" sz="2000" i="1">
                            <a:solidFill>
                              <a:schemeClr val="tx1"/>
                            </a:solidFill>
                            <a:latin typeface="Cambria Math" panose="02040503050406030204" pitchFamily="18" charset="0"/>
                          </a:rPr>
                        </m:ctrlPr>
                      </m:accPr>
                      <m:e>
                        <m:r>
                          <a:rPr lang="zh-CN" altLang="en-US" sz="2000" i="1">
                            <a:solidFill>
                              <a:schemeClr val="tx1"/>
                            </a:solidFill>
                            <a:latin typeface="Cambria Math" panose="02040503050406030204" pitchFamily="18" charset="0"/>
                          </a:rPr>
                          <m:t>𝑥</m:t>
                        </m:r>
                      </m:e>
                    </m:acc>
                    <m:r>
                      <a:rPr lang="zh-CN" altLang="en-US" sz="2000" i="1">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𝑏</m:t>
                        </m:r>
                      </m:e>
                      <m:sub>
                        <m:r>
                          <a:rPr lang="en-US" altLang="zh-CN" sz="2000" b="0" i="1" smtClean="0">
                            <a:solidFill>
                              <a:schemeClr val="tx1"/>
                            </a:solidFill>
                            <a:latin typeface="Cambria Math" panose="02040503050406030204" pitchFamily="18" charset="0"/>
                          </a:rPr>
                          <m:t>1</m:t>
                        </m:r>
                      </m:sub>
                    </m:sSub>
                    <m:r>
                      <a:rPr lang="en-US" altLang="zh-CN" sz="2000" b="0" i="1" smtClean="0">
                        <a:solidFill>
                          <a:schemeClr val="tx1"/>
                        </a:solidFill>
                        <a:latin typeface="Cambria Math" panose="02040503050406030204" pitchFamily="18" charset="0"/>
                      </a:rPr>
                      <m:t>=0</m:t>
                    </m:r>
                  </m:oMath>
                </a14:m>
                <a:endParaRPr lang="zh-CN" altLang="en-US" sz="2000" dirty="0">
                  <a:solidFill>
                    <a:schemeClr val="tx1"/>
                  </a:solidFill>
                </a:endParaRPr>
              </a:p>
              <a:p>
                <a:pPr lvl="1">
                  <a:lnSpc>
                    <a:spcPct val="150000"/>
                  </a:lnSpc>
                </a:pPr>
                <a:r>
                  <a:rPr lang="zh-CN" altLang="en-US" sz="2000" dirty="0">
                    <a:solidFill>
                      <a:schemeClr val="tx1"/>
                    </a:solidFill>
                  </a:rPr>
                  <a:t>平面</a:t>
                </a:r>
                <a:r>
                  <a:rPr lang="en-US" altLang="zh-CN" sz="2000" dirty="0">
                    <a:solidFill>
                      <a:schemeClr val="tx1"/>
                    </a:solidFill>
                  </a:rPr>
                  <a:t>2</a:t>
                </a:r>
                <a:r>
                  <a:rPr lang="zh-CN" altLang="en-US" sz="2000" dirty="0">
                    <a:solidFill>
                      <a:schemeClr val="tx1"/>
                    </a:solidFill>
                  </a:rPr>
                  <a:t>：</a:t>
                </a:r>
                <a14:m>
                  <m:oMath xmlns:m="http://schemas.openxmlformats.org/officeDocument/2006/math">
                    <m:acc>
                      <m:accPr>
                        <m:chr m:val="⃗"/>
                        <m:ctrlPr>
                          <a:rPr lang="zh-CN" altLang="en-US" sz="2000" i="1" smtClean="0">
                            <a:solidFill>
                              <a:schemeClr val="tx1"/>
                            </a:solidFill>
                            <a:latin typeface="Cambria Math" panose="02040503050406030204" pitchFamily="18" charset="0"/>
                          </a:rPr>
                        </m:ctrlPr>
                      </m:accPr>
                      <m:e>
                        <m:sSub>
                          <m:sSubPr>
                            <m:ctrlPr>
                              <a:rPr lang="en-US" altLang="zh-CN" sz="2000" b="0" i="1" smtClean="0">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𝑤</m:t>
                            </m:r>
                          </m:e>
                          <m:sub>
                            <m:r>
                              <a:rPr lang="en-US" altLang="zh-CN" sz="2000" b="0" i="1" smtClean="0">
                                <a:solidFill>
                                  <a:schemeClr val="tx1"/>
                                </a:solidFill>
                                <a:latin typeface="Cambria Math" panose="02040503050406030204" pitchFamily="18" charset="0"/>
                              </a:rPr>
                              <m:t>2</m:t>
                            </m:r>
                          </m:sub>
                        </m:sSub>
                      </m:e>
                    </m:acc>
                    <m:r>
                      <a:rPr lang="zh-CN" altLang="en-US" sz="2000" i="1">
                        <a:solidFill>
                          <a:schemeClr val="tx1"/>
                        </a:solidFill>
                        <a:latin typeface="Cambria Math" panose="02040503050406030204" pitchFamily="18" charset="0"/>
                      </a:rPr>
                      <m:t>•</m:t>
                    </m:r>
                    <m:acc>
                      <m:accPr>
                        <m:chr m:val="⃗"/>
                        <m:ctrlPr>
                          <a:rPr lang="zh-CN" altLang="en-US" sz="2000" i="1">
                            <a:solidFill>
                              <a:schemeClr val="tx1"/>
                            </a:solidFill>
                            <a:latin typeface="Cambria Math" panose="02040503050406030204" pitchFamily="18" charset="0"/>
                          </a:rPr>
                        </m:ctrlPr>
                      </m:accPr>
                      <m:e>
                        <m:r>
                          <a:rPr lang="zh-CN" altLang="en-US" sz="2000" i="1">
                            <a:solidFill>
                              <a:schemeClr val="tx1"/>
                            </a:solidFill>
                            <a:latin typeface="Cambria Math" panose="02040503050406030204" pitchFamily="18" charset="0"/>
                          </a:rPr>
                          <m:t>𝑥</m:t>
                        </m:r>
                      </m:e>
                    </m:acc>
                    <m:r>
                      <a:rPr lang="zh-CN" altLang="en-US" sz="2000" i="1">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𝑏</m:t>
                        </m:r>
                      </m:e>
                      <m:sub>
                        <m:r>
                          <a:rPr lang="en-US" altLang="zh-CN" sz="2000" b="0" i="1" smtClean="0">
                            <a:solidFill>
                              <a:schemeClr val="tx1"/>
                            </a:solidFill>
                            <a:latin typeface="Cambria Math" panose="02040503050406030204" pitchFamily="18" charset="0"/>
                          </a:rPr>
                          <m:t>2</m:t>
                        </m:r>
                      </m:sub>
                    </m:sSub>
                    <m:r>
                      <a:rPr lang="en-US" altLang="zh-CN" sz="2000" b="0" i="1" smtClean="0">
                        <a:solidFill>
                          <a:schemeClr val="tx1"/>
                        </a:solidFill>
                        <a:latin typeface="Cambria Math" panose="02040503050406030204" pitchFamily="18" charset="0"/>
                      </a:rPr>
                      <m:t>=0</m:t>
                    </m:r>
                  </m:oMath>
                </a14:m>
                <a:endParaRPr lang="en-US" altLang="zh-CN" sz="2000" dirty="0">
                  <a:solidFill>
                    <a:schemeClr val="tx1"/>
                  </a:solidFill>
                </a:endParaRPr>
              </a:p>
              <a:p>
                <a:pPr>
                  <a:lnSpc>
                    <a:spcPct val="150000"/>
                  </a:lnSpc>
                </a:pPr>
                <a:r>
                  <a:rPr lang="zh-CN" altLang="en-US" sz="2000" b="0" i="0" dirty="0">
                    <a:solidFill>
                      <a:schemeClr val="tx1"/>
                    </a:solidFill>
                    <a:effectLst/>
                    <a:latin typeface="-apple-system"/>
                  </a:rPr>
                  <a:t>由于两个超平面互相平行</a:t>
                </a:r>
                <a:r>
                  <a:rPr lang="zh-CN" altLang="en-US" sz="2000" dirty="0">
                    <a:solidFill>
                      <a:schemeClr val="tx1"/>
                    </a:solidFill>
                    <a:latin typeface="-apple-system"/>
                  </a:rPr>
                  <a:t>，因此二者的法向量相互平行，即</a:t>
                </a:r>
                <a14:m>
                  <m:oMath xmlns:m="http://schemas.openxmlformats.org/officeDocument/2006/math">
                    <m:acc>
                      <m:accPr>
                        <m:chr m:val="⃗"/>
                        <m:ctrlPr>
                          <a:rPr lang="zh-CN" altLang="en-US" sz="2000" i="1" smtClean="0">
                            <a:solidFill>
                              <a:schemeClr val="tx1"/>
                            </a:solidFill>
                            <a:latin typeface="Cambria Math" panose="02040503050406030204" pitchFamily="18" charset="0"/>
                          </a:rPr>
                        </m:ctrlPr>
                      </m:accPr>
                      <m:e>
                        <m:r>
                          <a:rPr lang="zh-CN" altLang="en-US" sz="2000" i="1">
                            <a:solidFill>
                              <a:schemeClr val="tx1"/>
                            </a:solidFill>
                            <a:latin typeface="Cambria Math" panose="02040503050406030204" pitchFamily="18" charset="0"/>
                          </a:rPr>
                          <m:t>𝑤</m:t>
                        </m:r>
                      </m:e>
                    </m:acc>
                    <m:r>
                      <a:rPr lang="en-US" altLang="zh-CN" sz="2000" i="1">
                        <a:solidFill>
                          <a:schemeClr val="tx1"/>
                        </a:solidFill>
                        <a:latin typeface="Cambria Math" panose="02040503050406030204" pitchFamily="18" charset="0"/>
                      </a:rPr>
                      <m:t>=</m:t>
                    </m:r>
                    <m:acc>
                      <m:accPr>
                        <m:chr m:val="⃗"/>
                        <m:ctrlPr>
                          <a:rPr lang="zh-CN" altLang="en-US" sz="2000" i="1" smtClean="0">
                            <a:solidFill>
                              <a:schemeClr val="tx1"/>
                            </a:solidFill>
                            <a:latin typeface="Cambria Math" panose="02040503050406030204" pitchFamily="18" charset="0"/>
                          </a:rPr>
                        </m:ctrlPr>
                      </m:accPr>
                      <m:e>
                        <m:sSub>
                          <m:sSubPr>
                            <m:ctrlPr>
                              <a:rPr lang="en-US" altLang="zh-CN"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𝑤</m:t>
                            </m:r>
                          </m:e>
                          <m:sub>
                            <m:r>
                              <a:rPr lang="en-US" altLang="zh-CN" sz="2000" b="0" i="1" smtClean="0">
                                <a:solidFill>
                                  <a:schemeClr val="tx1"/>
                                </a:solidFill>
                                <a:latin typeface="Cambria Math" panose="02040503050406030204" pitchFamily="18" charset="0"/>
                              </a:rPr>
                              <m:t>1</m:t>
                            </m:r>
                          </m:sub>
                        </m:sSub>
                      </m:e>
                    </m:acc>
                    <m:r>
                      <a:rPr lang="en-US" altLang="zh-CN" sz="2000" i="1" smtClean="0">
                        <a:solidFill>
                          <a:schemeClr val="tx1"/>
                        </a:solidFill>
                        <a:latin typeface="Cambria Math" panose="02040503050406030204" pitchFamily="18" charset="0"/>
                      </a:rPr>
                      <m:t>=</m:t>
                    </m:r>
                    <m:acc>
                      <m:accPr>
                        <m:chr m:val="⃗"/>
                        <m:ctrlPr>
                          <a:rPr lang="zh-CN" altLang="en-US" sz="2000" i="1" smtClean="0">
                            <a:solidFill>
                              <a:schemeClr val="tx1"/>
                            </a:solidFill>
                            <a:latin typeface="Cambria Math" panose="02040503050406030204" pitchFamily="18" charset="0"/>
                          </a:rPr>
                        </m:ctrlPr>
                      </m:accPr>
                      <m:e>
                        <m:sSub>
                          <m:sSubPr>
                            <m:ctrlPr>
                              <a:rPr lang="en-US" altLang="zh-CN"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𝑤</m:t>
                            </m:r>
                          </m:e>
                          <m:sub>
                            <m:r>
                              <a:rPr lang="en-US" altLang="zh-CN" sz="2000" i="1">
                                <a:solidFill>
                                  <a:schemeClr val="tx1"/>
                                </a:solidFill>
                                <a:latin typeface="Cambria Math" panose="02040503050406030204" pitchFamily="18" charset="0"/>
                              </a:rPr>
                              <m:t>2</m:t>
                            </m:r>
                          </m:sub>
                        </m:sSub>
                      </m:e>
                    </m:acc>
                  </m:oMath>
                </a14:m>
                <a:r>
                  <a:rPr lang="zh-CN" altLang="en-US" sz="2000" dirty="0">
                    <a:solidFill>
                      <a:schemeClr val="tx1"/>
                    </a:solidFill>
                  </a:rPr>
                  <a:t>，我们有</a:t>
                </a:r>
                <a:endParaRPr lang="en-US" altLang="zh-CN" sz="2000" dirty="0">
                  <a:solidFill>
                    <a:schemeClr val="tx1"/>
                  </a:solidFill>
                </a:endParaRPr>
              </a:p>
              <a:p>
                <a:pPr lvl="1">
                  <a:lnSpc>
                    <a:spcPct val="150000"/>
                  </a:lnSpc>
                </a:pPr>
                <a:r>
                  <a:rPr lang="zh-CN" altLang="en-US" sz="2000" dirty="0">
                    <a:solidFill>
                      <a:schemeClr val="tx1"/>
                    </a:solidFill>
                  </a:rPr>
                  <a:t>平面</a:t>
                </a:r>
                <a:r>
                  <a:rPr lang="en-US" altLang="zh-CN" sz="2000" dirty="0">
                    <a:solidFill>
                      <a:schemeClr val="tx1"/>
                    </a:solidFill>
                  </a:rPr>
                  <a:t>1</a:t>
                </a:r>
                <a:r>
                  <a:rPr lang="zh-CN" altLang="en-US" sz="2000" dirty="0">
                    <a:solidFill>
                      <a:schemeClr val="tx1"/>
                    </a:solidFill>
                  </a:rPr>
                  <a:t>： </a:t>
                </a:r>
                <a14:m>
                  <m:oMath xmlns:m="http://schemas.openxmlformats.org/officeDocument/2006/math">
                    <m:acc>
                      <m:accPr>
                        <m:chr m:val="⃗"/>
                        <m:ctrlPr>
                          <a:rPr lang="zh-CN" altLang="en-US" sz="2000" i="1" smtClean="0">
                            <a:solidFill>
                              <a:schemeClr val="tx1"/>
                            </a:solidFill>
                            <a:latin typeface="Cambria Math" panose="02040503050406030204" pitchFamily="18" charset="0"/>
                          </a:rPr>
                        </m:ctrlPr>
                      </m:accPr>
                      <m:e>
                        <m:r>
                          <a:rPr lang="zh-CN" altLang="en-US" sz="2000" i="1">
                            <a:solidFill>
                              <a:schemeClr val="tx1"/>
                            </a:solidFill>
                            <a:latin typeface="Cambria Math" panose="02040503050406030204" pitchFamily="18" charset="0"/>
                          </a:rPr>
                          <m:t>𝑤</m:t>
                        </m:r>
                      </m:e>
                    </m:acc>
                    <m:r>
                      <a:rPr lang="zh-CN" altLang="en-US" sz="2000" i="1">
                        <a:solidFill>
                          <a:schemeClr val="tx1"/>
                        </a:solidFill>
                        <a:latin typeface="Cambria Math" panose="02040503050406030204" pitchFamily="18" charset="0"/>
                      </a:rPr>
                      <m:t>•</m:t>
                    </m:r>
                    <m:acc>
                      <m:accPr>
                        <m:chr m:val="⃗"/>
                        <m:ctrlPr>
                          <a:rPr lang="zh-CN" altLang="en-US" sz="2000" i="1">
                            <a:solidFill>
                              <a:schemeClr val="tx1"/>
                            </a:solidFill>
                            <a:latin typeface="Cambria Math" panose="02040503050406030204" pitchFamily="18" charset="0"/>
                          </a:rPr>
                        </m:ctrlPr>
                      </m:accPr>
                      <m:e>
                        <m:r>
                          <a:rPr lang="zh-CN" altLang="en-US" sz="2000" i="1">
                            <a:solidFill>
                              <a:schemeClr val="tx1"/>
                            </a:solidFill>
                            <a:latin typeface="Cambria Math" panose="02040503050406030204" pitchFamily="18" charset="0"/>
                          </a:rPr>
                          <m:t>𝑥</m:t>
                        </m:r>
                      </m:e>
                    </m:acc>
                    <m:r>
                      <a:rPr lang="zh-CN" altLang="en-US" sz="2000" i="1">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𝑏</m:t>
                        </m:r>
                      </m:e>
                      <m:sub>
                        <m:r>
                          <a:rPr lang="en-US" altLang="zh-CN" sz="2000" b="0" i="1" smtClean="0">
                            <a:solidFill>
                              <a:schemeClr val="tx1"/>
                            </a:solidFill>
                            <a:latin typeface="Cambria Math" panose="02040503050406030204" pitchFamily="18" charset="0"/>
                          </a:rPr>
                          <m:t>1</m:t>
                        </m:r>
                      </m:sub>
                    </m:sSub>
                    <m:r>
                      <a:rPr lang="en-US" altLang="zh-CN" sz="2000" b="0" i="1" smtClean="0">
                        <a:solidFill>
                          <a:schemeClr val="tx1"/>
                        </a:solidFill>
                        <a:latin typeface="Cambria Math" panose="02040503050406030204" pitchFamily="18" charset="0"/>
                      </a:rPr>
                      <m:t>=0</m:t>
                    </m:r>
                  </m:oMath>
                </a14:m>
                <a:endParaRPr lang="zh-CN" altLang="en-US" sz="2000" dirty="0">
                  <a:solidFill>
                    <a:schemeClr val="tx1"/>
                  </a:solidFill>
                </a:endParaRPr>
              </a:p>
              <a:p>
                <a:pPr lvl="1">
                  <a:lnSpc>
                    <a:spcPct val="150000"/>
                  </a:lnSpc>
                </a:pPr>
                <a:r>
                  <a:rPr lang="zh-CN" altLang="en-US" sz="2000" dirty="0">
                    <a:solidFill>
                      <a:schemeClr val="tx1"/>
                    </a:solidFill>
                  </a:rPr>
                  <a:t>平面</a:t>
                </a:r>
                <a:r>
                  <a:rPr lang="en-US" altLang="zh-CN" sz="2000" dirty="0">
                    <a:solidFill>
                      <a:schemeClr val="tx1"/>
                    </a:solidFill>
                  </a:rPr>
                  <a:t>2</a:t>
                </a:r>
                <a:r>
                  <a:rPr lang="zh-CN" altLang="en-US" sz="2000" dirty="0">
                    <a:solidFill>
                      <a:schemeClr val="tx1"/>
                    </a:solidFill>
                  </a:rPr>
                  <a:t>： </a:t>
                </a:r>
                <a14:m>
                  <m:oMath xmlns:m="http://schemas.openxmlformats.org/officeDocument/2006/math">
                    <m:acc>
                      <m:accPr>
                        <m:chr m:val="⃗"/>
                        <m:ctrlPr>
                          <a:rPr lang="zh-CN" altLang="en-US" sz="2000" i="1" smtClean="0">
                            <a:solidFill>
                              <a:schemeClr val="tx1"/>
                            </a:solidFill>
                            <a:latin typeface="Cambria Math" panose="02040503050406030204" pitchFamily="18" charset="0"/>
                          </a:rPr>
                        </m:ctrlPr>
                      </m:accPr>
                      <m:e>
                        <m:r>
                          <a:rPr lang="zh-CN" altLang="en-US" sz="2000" i="1">
                            <a:solidFill>
                              <a:schemeClr val="tx1"/>
                            </a:solidFill>
                            <a:latin typeface="Cambria Math" panose="02040503050406030204" pitchFamily="18" charset="0"/>
                          </a:rPr>
                          <m:t>𝑤</m:t>
                        </m:r>
                      </m:e>
                    </m:acc>
                    <m:r>
                      <a:rPr lang="zh-CN" altLang="en-US" sz="2000" i="1">
                        <a:solidFill>
                          <a:schemeClr val="tx1"/>
                        </a:solidFill>
                        <a:latin typeface="Cambria Math" panose="02040503050406030204" pitchFamily="18" charset="0"/>
                      </a:rPr>
                      <m:t>•</m:t>
                    </m:r>
                    <m:acc>
                      <m:accPr>
                        <m:chr m:val="⃗"/>
                        <m:ctrlPr>
                          <a:rPr lang="zh-CN" altLang="en-US" sz="2000" i="1">
                            <a:solidFill>
                              <a:schemeClr val="tx1"/>
                            </a:solidFill>
                            <a:latin typeface="Cambria Math" panose="02040503050406030204" pitchFamily="18" charset="0"/>
                          </a:rPr>
                        </m:ctrlPr>
                      </m:accPr>
                      <m:e>
                        <m:r>
                          <a:rPr lang="zh-CN" altLang="en-US" sz="2000" i="1">
                            <a:solidFill>
                              <a:schemeClr val="tx1"/>
                            </a:solidFill>
                            <a:latin typeface="Cambria Math" panose="02040503050406030204" pitchFamily="18" charset="0"/>
                          </a:rPr>
                          <m:t>𝑥</m:t>
                        </m:r>
                      </m:e>
                    </m:acc>
                    <m:r>
                      <a:rPr lang="zh-CN" altLang="en-US" sz="2000" i="1">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𝑏</m:t>
                        </m:r>
                      </m:e>
                      <m:sub>
                        <m:r>
                          <a:rPr lang="en-US" altLang="zh-CN" sz="2000" b="0" i="1" smtClean="0">
                            <a:solidFill>
                              <a:schemeClr val="tx1"/>
                            </a:solidFill>
                            <a:latin typeface="Cambria Math" panose="02040503050406030204" pitchFamily="18" charset="0"/>
                          </a:rPr>
                          <m:t>2</m:t>
                        </m:r>
                      </m:sub>
                    </m:sSub>
                    <m:r>
                      <a:rPr lang="en-US" altLang="zh-CN" sz="2000" b="0" i="1" smtClean="0">
                        <a:solidFill>
                          <a:schemeClr val="tx1"/>
                        </a:solidFill>
                        <a:latin typeface="Cambria Math" panose="02040503050406030204" pitchFamily="18" charset="0"/>
                      </a:rPr>
                      <m:t>=0</m:t>
                    </m:r>
                  </m:oMath>
                </a14:m>
                <a:endParaRPr lang="en-US" altLang="zh-CN" sz="2000" dirty="0">
                  <a:solidFill>
                    <a:schemeClr val="tx1"/>
                  </a:solidFill>
                </a:endParaRPr>
              </a:p>
              <a:p>
                <a:pPr>
                  <a:lnSpc>
                    <a:spcPct val="150000"/>
                  </a:lnSpc>
                </a:pPr>
                <a:r>
                  <a:rPr lang="zh-CN" altLang="en-US" sz="2000" i="0" dirty="0">
                    <a:solidFill>
                      <a:schemeClr val="tx1"/>
                    </a:solidFill>
                    <a:latin typeface="+mj-lt"/>
                  </a:rPr>
                  <a:t>他们之间的距离公式为</a:t>
                </a:r>
                <a:r>
                  <a:rPr lang="en-US" altLang="zh-CN" sz="2000" i="1" dirty="0">
                    <a:latin typeface="Cambria Math" panose="02040503050406030204" pitchFamily="18" charset="0"/>
                  </a:rPr>
                  <a:t> </a:t>
                </a:r>
                <a14:m>
                  <m:oMath xmlns:m="http://schemas.openxmlformats.org/officeDocument/2006/math">
                    <m:r>
                      <m:rPr>
                        <m:nor/>
                      </m:rPr>
                      <a:rPr lang="zh-CN" altLang="en-US" sz="2000" i="0">
                        <a:solidFill>
                          <a:schemeClr val="tx1"/>
                        </a:solidFill>
                        <a:latin typeface="Cambria Math" panose="02040503050406030204" pitchFamily="18" charset="0"/>
                      </a:rPr>
                      <m:t>Margin</m:t>
                    </m:r>
                    <m:r>
                      <m:rPr>
                        <m:nor/>
                      </m:rPr>
                      <a:rPr lang="zh-CN" altLang="en-US" sz="2000" i="0">
                        <a:solidFill>
                          <a:schemeClr val="tx1"/>
                        </a:solidFill>
                        <a:latin typeface="Cambria Math" panose="02040503050406030204" pitchFamily="18" charset="0"/>
                      </a:rPr>
                      <m:t> </m:t>
                    </m:r>
                    <m:r>
                      <a:rPr lang="zh-CN" altLang="en-US" sz="2000" i="1">
                        <a:solidFill>
                          <a:schemeClr val="tx1"/>
                        </a:solidFill>
                        <a:latin typeface="Cambria Math" panose="02040503050406030204" pitchFamily="18" charset="0"/>
                      </a:rPr>
                      <m:t>=</m:t>
                    </m:r>
                    <m:f>
                      <m:fPr>
                        <m:ctrlPr>
                          <a:rPr lang="zh-CN" altLang="en-US" sz="2000" i="1">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b</m:t>
                            </m:r>
                          </m:e>
                          <m:sub>
                            <m:r>
                              <a:rPr lang="en-US" altLang="zh-CN" sz="2000" i="1">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b</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num>
                      <m:den>
                        <m:r>
                          <a:rPr lang="zh-CN" altLang="en-US" sz="2000" i="1">
                            <a:solidFill>
                              <a:schemeClr val="tx1"/>
                            </a:solidFill>
                            <a:latin typeface="Cambria Math" panose="02040503050406030204" pitchFamily="18" charset="0"/>
                          </a:rPr>
                          <m:t>||</m:t>
                        </m:r>
                        <m:acc>
                          <m:accPr>
                            <m:chr m:val="⃗"/>
                            <m:ctrlPr>
                              <a:rPr lang="zh-CN" altLang="en-US" sz="2000" i="1">
                                <a:solidFill>
                                  <a:schemeClr val="tx1"/>
                                </a:solidFill>
                                <a:latin typeface="Cambria Math" panose="02040503050406030204" pitchFamily="18" charset="0"/>
                              </a:rPr>
                            </m:ctrlPr>
                          </m:accPr>
                          <m:e>
                            <m:r>
                              <a:rPr lang="zh-CN" altLang="en-US" sz="2000" i="1">
                                <a:solidFill>
                                  <a:schemeClr val="tx1"/>
                                </a:solidFill>
                                <a:latin typeface="Cambria Math" panose="02040503050406030204" pitchFamily="18" charset="0"/>
                              </a:rPr>
                              <m:t>𝑤</m:t>
                            </m:r>
                          </m:e>
                        </m:acc>
                        <m:r>
                          <a:rPr lang="zh-CN" altLang="en-US" sz="2000" i="1">
                            <a:solidFill>
                              <a:schemeClr val="tx1"/>
                            </a:solidFill>
                            <a:latin typeface="Cambria Math" panose="02040503050406030204" pitchFamily="18" charset="0"/>
                          </a:rPr>
                          <m:t>||</m:t>
                        </m:r>
                      </m:den>
                    </m:f>
                  </m:oMath>
                </a14:m>
                <a:endParaRPr lang="zh-CN" altLang="en-US" sz="2000" dirty="0">
                  <a:solidFill>
                    <a:schemeClr val="tx1"/>
                  </a:solidFill>
                </a:endParaRPr>
              </a:p>
              <a:p>
                <a:pPr lvl="1">
                  <a:lnSpc>
                    <a:spcPct val="150000"/>
                  </a:lnSpc>
                </a:pPr>
                <a:endParaRPr lang="en-US" altLang="zh-CN" sz="2000" dirty="0">
                  <a:solidFill>
                    <a:schemeClr val="tx1"/>
                  </a:solidFill>
                </a:endParaRPr>
              </a:p>
            </p:txBody>
          </p:sp>
        </mc:Choice>
        <mc:Fallback xmlns="">
          <p:sp>
            <p:nvSpPr>
              <p:cNvPr id="34" name="文本框 33">
                <a:extLst>
                  <a:ext uri="{FF2B5EF4-FFF2-40B4-BE49-F238E27FC236}">
                    <a16:creationId xmlns:a16="http://schemas.microsoft.com/office/drawing/2014/main" id="{26619C9D-1953-4977-BDE1-63DCC09FDEDF}"/>
                  </a:ext>
                </a:extLst>
              </p:cNvPr>
              <p:cNvSpPr txBox="1">
                <a:spLocks noRot="1" noChangeAspect="1" noMove="1" noResize="1" noEditPoints="1" noAdjustHandles="1" noChangeArrowheads="1" noChangeShapeType="1" noTextEdit="1"/>
              </p:cNvSpPr>
              <p:nvPr/>
            </p:nvSpPr>
            <p:spPr>
              <a:xfrm>
                <a:off x="656078" y="949708"/>
                <a:ext cx="7979922" cy="5912068"/>
              </a:xfrm>
              <a:prstGeom prst="rect">
                <a:avLst/>
              </a:prstGeom>
              <a:blipFill>
                <a:blip r:embed="rId2"/>
                <a:stretch>
                  <a:fillRect l="-840"/>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58A94D34-4164-4A6B-890D-D11534F56849}"/>
              </a:ext>
            </a:extLst>
          </p:cNvPr>
          <p:cNvSpPr>
            <a:spLocks noGrp="1" noChangeArrowheads="1"/>
          </p:cNvSpPr>
          <p:nvPr/>
        </p:nvSpPr>
        <p:spPr bwMode="auto">
          <a:xfrm>
            <a:off x="7693025" y="6597650"/>
            <a:ext cx="1450975" cy="260350"/>
          </a:xfrm>
          <a:prstGeom prst="rect">
            <a:avLst/>
          </a:prstGeom>
          <a:solidFill>
            <a:srgbClr val="02519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zh-CN" altLang="zh-CN" sz="4400">
              <a:solidFill>
                <a:srgbClr val="0070C0"/>
              </a:solidFill>
              <a:ea typeface="宋体" panose="02010600030101010101" pitchFamily="2" charset="-122"/>
            </a:endParaRPr>
          </a:p>
        </p:txBody>
      </p:sp>
      <p:sp>
        <p:nvSpPr>
          <p:cNvPr id="6" name="灯片编号占位符 2">
            <a:extLst>
              <a:ext uri="{FF2B5EF4-FFF2-40B4-BE49-F238E27FC236}">
                <a16:creationId xmlns:a16="http://schemas.microsoft.com/office/drawing/2014/main" id="{B15A617E-B0AE-49DE-81BA-5DE32A6AA67A}"/>
              </a:ext>
            </a:extLst>
          </p:cNvPr>
          <p:cNvSpPr>
            <a:spLocks noGrp="1"/>
          </p:cNvSpPr>
          <p:nvPr>
            <p:ph type="sldNum" sz="quarter" idx="12"/>
          </p:nvPr>
        </p:nvSpPr>
        <p:spPr>
          <a:xfrm>
            <a:off x="8100392" y="6567055"/>
            <a:ext cx="1043608" cy="290945"/>
          </a:xfrm>
        </p:spPr>
        <p:txBody>
          <a:bodyPr/>
          <a:lstStyle/>
          <a:p>
            <a:pPr algn="ctr">
              <a:defRPr/>
            </a:pPr>
            <a:fld id="{0E99203F-9587-474B-BF24-1F23E39895CC}" type="slidenum">
              <a:rPr lang="es-ES" altLang="zh-CN" smtClean="0">
                <a:solidFill>
                  <a:schemeClr val="bg1"/>
                </a:solidFill>
              </a:rPr>
              <a:pPr algn="ctr">
                <a:defRPr/>
              </a:pPr>
              <a:t>9</a:t>
            </a:fld>
            <a:endParaRPr lang="es-ES" altLang="zh-CN">
              <a:solidFill>
                <a:schemeClr val="bg1"/>
              </a:solidFill>
            </a:endParaRP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22790</TotalTime>
  <Words>2092</Words>
  <Application>Microsoft Office PowerPoint</Application>
  <PresentationFormat>全屏显示(4:3)</PresentationFormat>
  <Paragraphs>251</Paragraphs>
  <Slides>34</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2" baseType="lpstr">
      <vt:lpstr>-apple-system</vt:lpstr>
      <vt:lpstr>等线</vt:lpstr>
      <vt:lpstr>华文仿宋</vt:lpstr>
      <vt:lpstr>微软雅黑</vt:lpstr>
      <vt:lpstr>Arial</vt:lpstr>
      <vt:lpstr>Cambria Math</vt:lpstr>
      <vt:lpstr>Diseño predeterminado</vt:lpstr>
      <vt:lpstr>Visio</vt:lpstr>
      <vt:lpstr>数据挖掘导论 Introduction to Data Mining  第三章：分类问题c</vt:lpstr>
      <vt:lpstr>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dfu</cp:lastModifiedBy>
  <cp:revision>1210</cp:revision>
  <dcterms:created xsi:type="dcterms:W3CDTF">2010-05-23T14:28:12Z</dcterms:created>
  <dcterms:modified xsi:type="dcterms:W3CDTF">2021-11-26T04:13:35Z</dcterms:modified>
</cp:coreProperties>
</file>