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0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Using the same visual components from before and a few new custom ones, I was able to come up with the Transformer architecture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is a reproduction of the Transformer architecture figure presented in the work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Vaswani et al. 2017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further customize it however you want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0" Type="http://schemas.openxmlformats.org/officeDocument/2006/relationships/notesSlide" Target="../notesSlides/notesSlide1.xml"/><Relationship Id="rId8" Type="http://schemas.openxmlformats.org/officeDocument/2006/relationships/image" Target="../media/image6.svg"/><Relationship Id="rId79" Type="http://schemas.openxmlformats.org/officeDocument/2006/relationships/slideLayout" Target="../slideLayouts/slideLayout12.xml"/><Relationship Id="rId78" Type="http://schemas.openxmlformats.org/officeDocument/2006/relationships/image" Target="../media/image33.png"/><Relationship Id="rId77" Type="http://schemas.openxmlformats.org/officeDocument/2006/relationships/tags" Target="../tags/tag107.xml"/><Relationship Id="rId76" Type="http://schemas.openxmlformats.org/officeDocument/2006/relationships/tags" Target="../tags/tag106.xml"/><Relationship Id="rId75" Type="http://schemas.openxmlformats.org/officeDocument/2006/relationships/tags" Target="../tags/tag105.xml"/><Relationship Id="rId74" Type="http://schemas.openxmlformats.org/officeDocument/2006/relationships/tags" Target="../tags/tag104.xml"/><Relationship Id="rId73" Type="http://schemas.openxmlformats.org/officeDocument/2006/relationships/image" Target="../media/image32.png"/><Relationship Id="rId72" Type="http://schemas.openxmlformats.org/officeDocument/2006/relationships/tags" Target="../tags/tag103.xml"/><Relationship Id="rId71" Type="http://schemas.openxmlformats.org/officeDocument/2006/relationships/tags" Target="../tags/tag102.xml"/><Relationship Id="rId70" Type="http://schemas.openxmlformats.org/officeDocument/2006/relationships/tags" Target="../tags/tag101.xml"/><Relationship Id="rId7" Type="http://schemas.openxmlformats.org/officeDocument/2006/relationships/image" Target="../media/image5.png"/><Relationship Id="rId69" Type="http://schemas.openxmlformats.org/officeDocument/2006/relationships/image" Target="../media/image31.svg"/><Relationship Id="rId68" Type="http://schemas.openxmlformats.org/officeDocument/2006/relationships/image" Target="../media/image30.png"/><Relationship Id="rId67" Type="http://schemas.openxmlformats.org/officeDocument/2006/relationships/tags" Target="../tags/tag100.xml"/><Relationship Id="rId66" Type="http://schemas.openxmlformats.org/officeDocument/2006/relationships/tags" Target="../tags/tag99.xml"/><Relationship Id="rId65" Type="http://schemas.openxmlformats.org/officeDocument/2006/relationships/tags" Target="../tags/tag98.xml"/><Relationship Id="rId64" Type="http://schemas.openxmlformats.org/officeDocument/2006/relationships/image" Target="../media/image29.svg"/><Relationship Id="rId63" Type="http://schemas.openxmlformats.org/officeDocument/2006/relationships/image" Target="../media/image28.png"/><Relationship Id="rId62" Type="http://schemas.openxmlformats.org/officeDocument/2006/relationships/tags" Target="../tags/tag97.xml"/><Relationship Id="rId61" Type="http://schemas.openxmlformats.org/officeDocument/2006/relationships/tags" Target="../tags/tag96.xml"/><Relationship Id="rId60" Type="http://schemas.openxmlformats.org/officeDocument/2006/relationships/tags" Target="../tags/tag95.xml"/><Relationship Id="rId6" Type="http://schemas.openxmlformats.org/officeDocument/2006/relationships/image" Target="../media/image4.svg"/><Relationship Id="rId59" Type="http://schemas.openxmlformats.org/officeDocument/2006/relationships/tags" Target="../tags/tag94.xml"/><Relationship Id="rId58" Type="http://schemas.openxmlformats.org/officeDocument/2006/relationships/tags" Target="../tags/tag93.xml"/><Relationship Id="rId57" Type="http://schemas.openxmlformats.org/officeDocument/2006/relationships/image" Target="../media/image27.svg"/><Relationship Id="rId56" Type="http://schemas.openxmlformats.org/officeDocument/2006/relationships/tags" Target="../tags/tag92.xml"/><Relationship Id="rId55" Type="http://schemas.openxmlformats.org/officeDocument/2006/relationships/tags" Target="../tags/tag91.xml"/><Relationship Id="rId54" Type="http://schemas.openxmlformats.org/officeDocument/2006/relationships/tags" Target="../tags/tag90.xml"/><Relationship Id="rId53" Type="http://schemas.openxmlformats.org/officeDocument/2006/relationships/image" Target="../media/image26.svg"/><Relationship Id="rId52" Type="http://schemas.openxmlformats.org/officeDocument/2006/relationships/image" Target="../media/image25.png"/><Relationship Id="rId51" Type="http://schemas.openxmlformats.org/officeDocument/2006/relationships/tags" Target="../tags/tag89.xml"/><Relationship Id="rId50" Type="http://schemas.openxmlformats.org/officeDocument/2006/relationships/tags" Target="../tags/tag88.xml"/><Relationship Id="rId5" Type="http://schemas.openxmlformats.org/officeDocument/2006/relationships/image" Target="../media/image3.png"/><Relationship Id="rId49" Type="http://schemas.openxmlformats.org/officeDocument/2006/relationships/image" Target="../media/image24.svg"/><Relationship Id="rId48" Type="http://schemas.openxmlformats.org/officeDocument/2006/relationships/image" Target="../media/image23.png"/><Relationship Id="rId47" Type="http://schemas.openxmlformats.org/officeDocument/2006/relationships/tags" Target="../tags/tag87.xml"/><Relationship Id="rId46" Type="http://schemas.openxmlformats.org/officeDocument/2006/relationships/tags" Target="../tags/tag86.xml"/><Relationship Id="rId45" Type="http://schemas.openxmlformats.org/officeDocument/2006/relationships/image" Target="../media/image22.svg"/><Relationship Id="rId44" Type="http://schemas.openxmlformats.org/officeDocument/2006/relationships/tags" Target="../tags/tag85.xml"/><Relationship Id="rId43" Type="http://schemas.openxmlformats.org/officeDocument/2006/relationships/image" Target="../media/image21.svg"/><Relationship Id="rId42" Type="http://schemas.openxmlformats.org/officeDocument/2006/relationships/image" Target="../media/image20.png"/><Relationship Id="rId41" Type="http://schemas.openxmlformats.org/officeDocument/2006/relationships/tags" Target="../tags/tag84.xml"/><Relationship Id="rId40" Type="http://schemas.openxmlformats.org/officeDocument/2006/relationships/tags" Target="../tags/tag83.xml"/><Relationship Id="rId4" Type="http://schemas.openxmlformats.org/officeDocument/2006/relationships/tags" Target="../tags/tag64.xml"/><Relationship Id="rId39" Type="http://schemas.openxmlformats.org/officeDocument/2006/relationships/image" Target="../media/image19.svg"/><Relationship Id="rId38" Type="http://schemas.openxmlformats.org/officeDocument/2006/relationships/tags" Target="../tags/tag82.xml"/><Relationship Id="rId37" Type="http://schemas.openxmlformats.org/officeDocument/2006/relationships/tags" Target="../tags/tag81.xml"/><Relationship Id="rId36" Type="http://schemas.openxmlformats.org/officeDocument/2006/relationships/tags" Target="../tags/tag80.xml"/><Relationship Id="rId35" Type="http://schemas.openxmlformats.org/officeDocument/2006/relationships/image" Target="../media/image18.svg"/><Relationship Id="rId34" Type="http://schemas.openxmlformats.org/officeDocument/2006/relationships/image" Target="../media/image17.png"/><Relationship Id="rId33" Type="http://schemas.openxmlformats.org/officeDocument/2006/relationships/tags" Target="../tags/tag79.xml"/><Relationship Id="rId32" Type="http://schemas.openxmlformats.org/officeDocument/2006/relationships/image" Target="../media/image16.png"/><Relationship Id="rId31" Type="http://schemas.openxmlformats.org/officeDocument/2006/relationships/tags" Target="../tags/tag78.xml"/><Relationship Id="rId30" Type="http://schemas.openxmlformats.org/officeDocument/2006/relationships/tags" Target="../tags/tag77.xml"/><Relationship Id="rId3" Type="http://schemas.openxmlformats.org/officeDocument/2006/relationships/image" Target="../media/image2.svg"/><Relationship Id="rId29" Type="http://schemas.openxmlformats.org/officeDocument/2006/relationships/tags" Target="../tags/tag76.xml"/><Relationship Id="rId28" Type="http://schemas.openxmlformats.org/officeDocument/2006/relationships/image" Target="../media/image15.svg"/><Relationship Id="rId27" Type="http://schemas.openxmlformats.org/officeDocument/2006/relationships/image" Target="../media/image14.png"/><Relationship Id="rId26" Type="http://schemas.openxmlformats.org/officeDocument/2006/relationships/tags" Target="../tags/tag75.xml"/><Relationship Id="rId25" Type="http://schemas.openxmlformats.org/officeDocument/2006/relationships/tags" Target="../tags/tag74.xml"/><Relationship Id="rId24" Type="http://schemas.openxmlformats.org/officeDocument/2006/relationships/tags" Target="../tags/tag73.xml"/><Relationship Id="rId23" Type="http://schemas.openxmlformats.org/officeDocument/2006/relationships/image" Target="../media/image13.svg"/><Relationship Id="rId22" Type="http://schemas.openxmlformats.org/officeDocument/2006/relationships/image" Target="../media/image12.png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image" Target="../media/image1.png"/><Relationship Id="rId19" Type="http://schemas.openxmlformats.org/officeDocument/2006/relationships/tags" Target="../tags/tag70.xml"/><Relationship Id="rId18" Type="http://schemas.openxmlformats.org/officeDocument/2006/relationships/image" Target="../media/image11.svg"/><Relationship Id="rId17" Type="http://schemas.openxmlformats.org/officeDocument/2006/relationships/image" Target="../media/image10.png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image" Target="../media/image9.svg"/><Relationship Id="rId12" Type="http://schemas.openxmlformats.org/officeDocument/2006/relationships/image" Target="../media/image8.png"/><Relationship Id="rId11" Type="http://schemas.openxmlformats.org/officeDocument/2006/relationships/tags" Target="../tags/tag66.xml"/><Relationship Id="rId10" Type="http://schemas.openxmlformats.org/officeDocument/2006/relationships/image" Target="../media/image7.sv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2"/>
          <p:cNvCxnSpPr/>
          <p:nvPr/>
        </p:nvCxnSpPr>
        <p:spPr>
          <a:xfrm>
            <a:off x="6219191" y="63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组合 15"/>
          <p:cNvGrpSpPr/>
          <p:nvPr/>
        </p:nvGrpSpPr>
        <p:grpSpPr>
          <a:xfrm>
            <a:off x="3412913" y="1487382"/>
            <a:ext cx="4629573" cy="3589020"/>
            <a:chOff x="5570" y="1927"/>
            <a:chExt cx="5468" cy="4239"/>
          </a:xfrm>
        </p:grpSpPr>
        <p:sp>
          <p:nvSpPr>
            <p:cNvPr id="40" name="矩形 39"/>
            <p:cNvSpPr/>
            <p:nvPr>
              <p:custDataLst>
                <p:tags r:id="rId1"/>
              </p:custDataLst>
            </p:nvPr>
          </p:nvSpPr>
          <p:spPr>
            <a:xfrm>
              <a:off x="5916" y="3623"/>
              <a:ext cx="3725" cy="853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SzTx/>
              </a:pP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961" y="3704"/>
              <a:ext cx="548" cy="607"/>
              <a:chOff x="6658" y="3787"/>
              <a:chExt cx="548" cy="607"/>
            </a:xfrm>
          </p:grpSpPr>
          <p:pic>
            <p:nvPicPr>
              <p:cNvPr id="14" name="图片 13" descr="圆形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11" y="3787"/>
                <a:ext cx="190" cy="190"/>
              </a:xfrm>
              <a:prstGeom prst="rect">
                <a:avLst/>
              </a:prstGeom>
            </p:spPr>
          </p:pic>
          <p:pic>
            <p:nvPicPr>
              <p:cNvPr id="15" name="图片 14" descr="圆形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1" y="4204"/>
                <a:ext cx="190" cy="190"/>
              </a:xfrm>
              <a:prstGeom prst="rect">
                <a:avLst/>
              </a:prstGeom>
            </p:spPr>
          </p:pic>
          <p:pic>
            <p:nvPicPr>
              <p:cNvPr id="19" name="图片 18" descr="直线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660000">
                <a:off x="6759" y="3814"/>
                <a:ext cx="347" cy="548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6695" y="3700"/>
              <a:ext cx="548" cy="607"/>
              <a:chOff x="6658" y="3787"/>
              <a:chExt cx="548" cy="607"/>
            </a:xfrm>
          </p:grpSpPr>
          <p:pic>
            <p:nvPicPr>
              <p:cNvPr id="22" name="图片 21" descr="圆形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11" y="3787"/>
                <a:ext cx="190" cy="190"/>
              </a:xfrm>
              <a:prstGeom prst="rect">
                <a:avLst/>
              </a:prstGeom>
            </p:spPr>
          </p:pic>
          <p:pic>
            <p:nvPicPr>
              <p:cNvPr id="23" name="图片 22" descr="圆形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71" y="4204"/>
                <a:ext cx="190" cy="190"/>
              </a:xfrm>
              <a:prstGeom prst="rect">
                <a:avLst/>
              </a:prstGeom>
            </p:spPr>
          </p:pic>
          <p:pic>
            <p:nvPicPr>
              <p:cNvPr id="24" name="图片 23" descr="直线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660000">
                <a:off x="6759" y="3814"/>
                <a:ext cx="347" cy="548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3" y="3704"/>
              <a:ext cx="548" cy="607"/>
              <a:chOff x="6658" y="3787"/>
              <a:chExt cx="548" cy="607"/>
            </a:xfrm>
          </p:grpSpPr>
          <p:pic>
            <p:nvPicPr>
              <p:cNvPr id="26" name="图片 25" descr="圆形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11" y="3787"/>
                <a:ext cx="190" cy="190"/>
              </a:xfrm>
              <a:prstGeom prst="rect">
                <a:avLst/>
              </a:prstGeom>
            </p:spPr>
          </p:pic>
          <p:pic>
            <p:nvPicPr>
              <p:cNvPr id="27" name="图片 26" descr="圆形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671" y="4204"/>
                <a:ext cx="190" cy="190"/>
              </a:xfrm>
              <a:prstGeom prst="rect">
                <a:avLst/>
              </a:prstGeom>
            </p:spPr>
          </p:pic>
          <p:pic>
            <p:nvPicPr>
              <p:cNvPr id="28" name="图片 27" descr="直线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660000">
                <a:off x="6759" y="3814"/>
                <a:ext cx="347" cy="548"/>
              </a:xfrm>
              <a:prstGeom prst="rect">
                <a:avLst/>
              </a:prstGeom>
            </p:spPr>
          </p:pic>
        </p:grpSp>
        <p:grpSp>
          <p:nvGrpSpPr>
            <p:cNvPr id="29" name="组合 28"/>
            <p:cNvGrpSpPr/>
            <p:nvPr/>
          </p:nvGrpSpPr>
          <p:grpSpPr>
            <a:xfrm>
              <a:off x="8085" y="3714"/>
              <a:ext cx="548" cy="607"/>
              <a:chOff x="6658" y="3787"/>
              <a:chExt cx="548" cy="607"/>
            </a:xfrm>
          </p:grpSpPr>
          <p:pic>
            <p:nvPicPr>
              <p:cNvPr id="30" name="图片 29" descr="圆形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11" y="3787"/>
                <a:ext cx="190" cy="190"/>
              </a:xfrm>
              <a:prstGeom prst="rect">
                <a:avLst/>
              </a:prstGeom>
            </p:spPr>
          </p:pic>
          <p:pic>
            <p:nvPicPr>
              <p:cNvPr id="31" name="图片 30" descr="圆形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671" y="4204"/>
                <a:ext cx="190" cy="190"/>
              </a:xfrm>
              <a:prstGeom prst="rect">
                <a:avLst/>
              </a:prstGeom>
            </p:spPr>
          </p:pic>
          <p:pic>
            <p:nvPicPr>
              <p:cNvPr id="32" name="图片 31" descr="直线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660000">
                <a:off x="6759" y="3814"/>
                <a:ext cx="347" cy="548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8777" y="3696"/>
              <a:ext cx="548" cy="607"/>
              <a:chOff x="6658" y="3787"/>
              <a:chExt cx="548" cy="607"/>
            </a:xfrm>
          </p:grpSpPr>
          <p:pic>
            <p:nvPicPr>
              <p:cNvPr id="34" name="图片 33" descr="圆形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11" y="3787"/>
                <a:ext cx="190" cy="190"/>
              </a:xfrm>
              <a:prstGeom prst="rect">
                <a:avLst/>
              </a:prstGeom>
            </p:spPr>
          </p:pic>
          <p:pic>
            <p:nvPicPr>
              <p:cNvPr id="35" name="图片 34" descr="圆形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6671" y="4204"/>
                <a:ext cx="190" cy="190"/>
              </a:xfrm>
              <a:prstGeom prst="rect">
                <a:avLst/>
              </a:prstGeom>
            </p:spPr>
          </p:pic>
          <p:pic>
            <p:nvPicPr>
              <p:cNvPr id="36" name="图片 35" descr="直线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660000">
                <a:off x="6759" y="3814"/>
                <a:ext cx="347" cy="548"/>
              </a:xfrm>
              <a:prstGeom prst="rect">
                <a:avLst/>
              </a:prstGeom>
            </p:spPr>
          </p:pic>
        </p:grpSp>
        <p:grpSp>
          <p:nvGrpSpPr>
            <p:cNvPr id="91" name="组合 90"/>
            <p:cNvGrpSpPr/>
            <p:nvPr/>
          </p:nvGrpSpPr>
          <p:grpSpPr>
            <a:xfrm>
              <a:off x="7153" y="1927"/>
              <a:ext cx="3121" cy="1777"/>
              <a:chOff x="7153" y="1927"/>
              <a:chExt cx="3121" cy="1777"/>
            </a:xfrm>
          </p:grpSpPr>
          <p:cxnSp>
            <p:nvCxnSpPr>
              <p:cNvPr id="399" name="Google Shape;399;p22"/>
              <p:cNvCxnSpPr>
                <a:stCxn id="68" idx="4"/>
                <a:endCxn id="26" idx="0"/>
              </p:cNvCxnSpPr>
              <p:nvPr/>
            </p:nvCxnSpPr>
            <p:spPr>
              <a:xfrm flipH="1">
                <a:off x="7841" y="3236"/>
                <a:ext cx="144" cy="4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文本框 3"/>
                  <p:cNvSpPr txBox="1"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346" y="2863"/>
                    <a:ext cx="2928" cy="3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noAutofit/>
                  </a:bodyPr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en-GB" sz="800">
                        <a:solidFill>
                          <a:srgbClr val="666666"/>
                        </a:solidFill>
                        <a:sym typeface="+mn-ea"/>
                      </a:rPr>
                      <a:t>Entities</a:t>
                    </a:r>
                    <a:endParaRPr lang="en-US" altLang="en-GB" sz="800">
                      <a:solidFill>
                        <a:srgbClr val="666666"/>
                      </a:solidFill>
                      <a:sym typeface="+mn-ea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en-GB" sz="800">
                        <a:solidFill>
                          <a:srgbClr val="666666"/>
                        </a:solidFill>
                        <a:sym typeface="+mn-ea"/>
                      </a:rPr>
                      <a:t>Similar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GB" sz="1065" i="1">
                                <a:solidFill>
                                  <a:srgbClr val="666666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GB" sz="1065" i="1">
                                <a:solidFill>
                                  <a:srgbClr val="666666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GB" sz="1065" i="1">
                                <a:solidFill>
                                  <a:srgbClr val="666666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</m:sub>
                        </m:sSub>
                      </m:oMath>
                    </a14:m>
                    <a:r>
                      <a:rPr lang="en-US" altLang="en-GB" sz="1065">
                        <a:solidFill>
                          <a:srgbClr val="666666"/>
                        </a:solidFill>
                        <a:sym typeface="+mn-ea"/>
                      </a:rPr>
                      <a:t>  </a:t>
                    </a:r>
                    <a:endParaRPr lang="en-US" altLang="en-GB" sz="1065">
                      <a:solidFill>
                        <a:srgbClr val="666666"/>
                      </a:solidFill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346" y="2863"/>
                    <a:ext cx="2928" cy="378"/>
                  </a:xfrm>
                  <a:prstGeom prst="rect">
                    <a:avLst/>
                  </a:prstGeom>
                  <a:blipFill rotWithShape="1">
                    <a:blip r:embed="rId3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组合 63"/>
              <p:cNvGrpSpPr/>
              <p:nvPr/>
            </p:nvGrpSpPr>
            <p:grpSpPr>
              <a:xfrm rot="6840000">
                <a:off x="7026" y="2345"/>
                <a:ext cx="876" cy="622"/>
                <a:chOff x="7395" y="2265"/>
                <a:chExt cx="876" cy="622"/>
              </a:xfrm>
            </p:grpSpPr>
            <p:pic>
              <p:nvPicPr>
                <p:cNvPr id="37" name="图片 36" descr="圆形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1" y="2265"/>
                  <a:ext cx="190" cy="190"/>
                </a:xfrm>
                <a:prstGeom prst="rect">
                  <a:avLst/>
                </a:prstGeom>
              </p:spPr>
            </p:pic>
            <p:grpSp>
              <p:nvGrpSpPr>
                <p:cNvPr id="45" name="组合 44"/>
                <p:cNvGrpSpPr/>
                <p:nvPr/>
              </p:nvGrpSpPr>
              <p:grpSpPr>
                <a:xfrm>
                  <a:off x="7395" y="2403"/>
                  <a:ext cx="548" cy="479"/>
                  <a:chOff x="4853" y="3016"/>
                  <a:chExt cx="548" cy="479"/>
                </a:xfrm>
              </p:grpSpPr>
              <p:pic>
                <p:nvPicPr>
                  <p:cNvPr id="43" name="图片 42" descr="圆形"/>
                  <p:cNvPicPr>
                    <a:picLocks noChangeAspect="1"/>
                  </p:cNvPicPr>
                  <p:nvPr>
                    <p:custDataLst>
                      <p:tags r:id="rId36"/>
                    </p:custDataLst>
                  </p:nvPr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" y="3305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44" name="图片 43" descr="直线"/>
                  <p:cNvPicPr>
                    <a:picLocks noChangeAspect="1"/>
                  </p:cNvPicPr>
                  <p:nvPr>
                    <p:custDataLst>
                      <p:tags r:id="rId37"/>
                    </p:custDataLst>
                  </p:nvPr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4954" y="2915"/>
                    <a:ext cx="347" cy="5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组合 45"/>
                <p:cNvGrpSpPr/>
                <p:nvPr/>
              </p:nvGrpSpPr>
              <p:grpSpPr>
                <a:xfrm rot="17340000">
                  <a:off x="7758" y="2374"/>
                  <a:ext cx="548" cy="479"/>
                  <a:chOff x="4853" y="3016"/>
                  <a:chExt cx="548" cy="479"/>
                </a:xfrm>
              </p:grpSpPr>
              <p:pic>
                <p:nvPicPr>
                  <p:cNvPr id="47" name="图片 46" descr="圆形"/>
                  <p:cNvPicPr>
                    <a:picLocks noChangeAspect="1"/>
                  </p:cNvPicPr>
                  <p:nvPr>
                    <p:custDataLst>
                      <p:tags r:id="rId38"/>
                    </p:custDataLst>
                  </p:nvPr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" y="3305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48" name="图片 47" descr="直线"/>
                  <p:cNvPicPr>
                    <a:picLocks noChangeAspect="1"/>
                  </p:cNvPicPr>
                  <p:nvPr>
                    <p:custDataLst>
                      <p:tags r:id="rId40"/>
                    </p:custDataLst>
                  </p:nvPr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4954" y="2915"/>
                    <a:ext cx="347" cy="5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5" name="组合 64"/>
              <p:cNvGrpSpPr/>
              <p:nvPr/>
            </p:nvGrpSpPr>
            <p:grpSpPr>
              <a:xfrm rot="10800000">
                <a:off x="7637" y="1927"/>
                <a:ext cx="876" cy="622"/>
                <a:chOff x="8735" y="1872"/>
                <a:chExt cx="876" cy="622"/>
              </a:xfrm>
            </p:grpSpPr>
            <p:pic>
              <p:nvPicPr>
                <p:cNvPr id="49" name="图片 48" descr="圆形"/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2">
                  <a:extLs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1" y="1872"/>
                  <a:ext cx="190" cy="190"/>
                </a:xfrm>
                <a:prstGeom prst="rect">
                  <a:avLst/>
                </a:prstGeom>
              </p:spPr>
            </p:pic>
            <p:grpSp>
              <p:nvGrpSpPr>
                <p:cNvPr id="50" name="组合 49"/>
                <p:cNvGrpSpPr/>
                <p:nvPr/>
              </p:nvGrpSpPr>
              <p:grpSpPr>
                <a:xfrm>
                  <a:off x="8735" y="2010"/>
                  <a:ext cx="548" cy="479"/>
                  <a:chOff x="4853" y="3016"/>
                  <a:chExt cx="548" cy="479"/>
                </a:xfrm>
              </p:grpSpPr>
              <p:pic>
                <p:nvPicPr>
                  <p:cNvPr id="51" name="图片 50" descr="圆形"/>
                  <p:cNvPicPr>
                    <a:picLocks noChangeAspect="1"/>
                  </p:cNvPicPr>
                  <p:nvPr>
                    <p:custDataLst>
                      <p:tags r:id="rId44"/>
                    </p:custDataLst>
                  </p:nvPr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" y="3305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52" name="图片 51" descr="直线"/>
                  <p:cNvPicPr>
                    <a:picLocks noChangeAspect="1"/>
                  </p:cNvPicPr>
                  <p:nvPr>
                    <p:custDataLst>
                      <p:tags r:id="rId46"/>
                    </p:custDataLst>
                  </p:nvPr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4954" y="2915"/>
                    <a:ext cx="347" cy="5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组合 52"/>
                <p:cNvGrpSpPr/>
                <p:nvPr/>
              </p:nvGrpSpPr>
              <p:grpSpPr>
                <a:xfrm rot="17340000">
                  <a:off x="9098" y="1981"/>
                  <a:ext cx="548" cy="479"/>
                  <a:chOff x="4853" y="3016"/>
                  <a:chExt cx="548" cy="479"/>
                </a:xfrm>
              </p:grpSpPr>
              <p:pic>
                <p:nvPicPr>
                  <p:cNvPr id="54" name="图片 53" descr="圆形"/>
                  <p:cNvPicPr>
                    <a:picLocks noChangeAspect="1"/>
                  </p:cNvPicPr>
                  <p:nvPr>
                    <p:custDataLst>
                      <p:tags r:id="rId47"/>
                    </p:custDataLst>
                  </p:nvPr>
                </p:nvPicPr>
                <p:blipFill>
                  <a:blip r:embed="rId48">
                    <a:extLst>
                      <a:ext uri="{96DAC541-7B7A-43D3-8B79-37D633B846F1}">
                        <asvg:svgBlip xmlns:asvg="http://schemas.microsoft.com/office/drawing/2016/SVG/main" r:embed="rId4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" y="3305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55" name="图片 54" descr="直线"/>
                  <p:cNvPicPr>
                    <a:picLocks noChangeAspect="1"/>
                  </p:cNvPicPr>
                  <p:nvPr>
                    <p:custDataLst>
                      <p:tags r:id="rId50"/>
                    </p:custDataLst>
                  </p:nvPr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4954" y="2915"/>
                    <a:ext cx="347" cy="5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6" name="组合 65"/>
              <p:cNvGrpSpPr/>
              <p:nvPr/>
            </p:nvGrpSpPr>
            <p:grpSpPr>
              <a:xfrm rot="12720000">
                <a:off x="8284" y="2412"/>
                <a:ext cx="548" cy="617"/>
                <a:chOff x="9767" y="2268"/>
                <a:chExt cx="548" cy="617"/>
              </a:xfrm>
            </p:grpSpPr>
            <p:pic>
              <p:nvPicPr>
                <p:cNvPr id="56" name="图片 55" descr="圆形"/>
                <p:cNvPicPr>
                  <a:picLocks noChangeAspect="1"/>
                </p:cNvPicPr>
                <p:nvPr>
                  <p:custDataLst>
                    <p:tags r:id="rId51"/>
                  </p:custDataLst>
                </p:nvPr>
              </p:nvPicPr>
              <p:blipFill>
                <a:blip r:embed="rId52">
                  <a:extLst>
                    <a:ext uri="{96DAC541-7B7A-43D3-8B79-37D633B846F1}">
                      <asvg:svgBlip xmlns:asvg="http://schemas.microsoft.com/office/drawing/2016/SVG/main" r:embed="rId5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03" y="2268"/>
                  <a:ext cx="190" cy="190"/>
                </a:xfrm>
                <a:prstGeom prst="rect">
                  <a:avLst/>
                </a:prstGeom>
              </p:spPr>
            </p:pic>
            <p:pic>
              <p:nvPicPr>
                <p:cNvPr id="59" name="图片 58" descr="直线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8660000">
                  <a:off x="9868" y="2310"/>
                  <a:ext cx="347" cy="548"/>
                </a:xfrm>
                <a:prstGeom prst="rect">
                  <a:avLst/>
                </a:prstGeom>
              </p:spPr>
            </p:pic>
            <p:pic>
              <p:nvPicPr>
                <p:cNvPr id="63" name="图片 62" descr="圆形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7" y="2695"/>
                  <a:ext cx="190" cy="190"/>
                </a:xfrm>
                <a:prstGeom prst="rect">
                  <a:avLst/>
                </a:prstGeom>
              </p:spPr>
            </p:pic>
          </p:grpSp>
          <p:sp>
            <p:nvSpPr>
              <p:cNvPr id="68" name="椭圆 67"/>
              <p:cNvSpPr/>
              <p:nvPr/>
            </p:nvSpPr>
            <p:spPr>
              <a:xfrm>
                <a:off x="7469" y="2234"/>
                <a:ext cx="1031" cy="1002"/>
              </a:xfrm>
              <a:prstGeom prst="ellipse">
                <a:avLst/>
              </a:prstGeom>
              <a:noFill/>
              <a:ln w="9525" cap="flat" cmpd="sng">
                <a:solidFill>
                  <a:srgbClr val="00B0F0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SzTx/>
                </a:pP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712" y="4572"/>
              <a:ext cx="1744" cy="1594"/>
              <a:chOff x="6884" y="4188"/>
              <a:chExt cx="1744" cy="1594"/>
            </a:xfrm>
          </p:grpSpPr>
          <p:grpSp>
            <p:nvGrpSpPr>
              <p:cNvPr id="129" name="组合 128"/>
              <p:cNvGrpSpPr/>
              <p:nvPr/>
            </p:nvGrpSpPr>
            <p:grpSpPr>
              <a:xfrm rot="13800000">
                <a:off x="7225" y="4465"/>
                <a:ext cx="1595" cy="1040"/>
                <a:chOff x="5008" y="4868"/>
                <a:chExt cx="1595" cy="1040"/>
              </a:xfrm>
            </p:grpSpPr>
            <p:cxnSp>
              <p:nvCxnSpPr>
                <p:cNvPr id="362" name="Google Shape;362;p22"/>
                <p:cNvCxnSpPr/>
                <p:nvPr/>
              </p:nvCxnSpPr>
              <p:spPr>
                <a:xfrm>
                  <a:off x="5008" y="5908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363" y="4868"/>
                  <a:ext cx="548" cy="607"/>
                  <a:chOff x="6658" y="3787"/>
                  <a:chExt cx="548" cy="607"/>
                </a:xfrm>
              </p:grpSpPr>
              <p:pic>
                <p:nvPicPr>
                  <p:cNvPr id="117" name="图片 116" descr="圆形"/>
                  <p:cNvPicPr>
                    <a:picLocks noChangeAspect="1"/>
                  </p:cNvPicPr>
                  <p:nvPr>
                    <p:custDataLst>
                      <p:tags r:id="rId56"/>
                    </p:custDataLst>
                  </p:nvPr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5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1" y="3787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图片 117" descr="圆形"/>
                  <p:cNvPicPr>
                    <a:picLocks noChangeAspect="1"/>
                  </p:cNvPicPr>
                  <p:nvPr>
                    <p:custDataLst>
                      <p:tags r:id="rId58"/>
                    </p:custDataLst>
                  </p:nvPr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71" y="4204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图片 118" descr="直线"/>
                  <p:cNvPicPr>
                    <a:picLocks noChangeAspect="1"/>
                  </p:cNvPicPr>
                  <p:nvPr>
                    <p:custDataLst>
                      <p:tags r:id="rId59"/>
                    </p:custDataLst>
                  </p:nvPr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6759" y="3814"/>
                    <a:ext cx="347" cy="5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5710" y="4872"/>
                  <a:ext cx="548" cy="607"/>
                  <a:chOff x="6658" y="3787"/>
                  <a:chExt cx="548" cy="607"/>
                </a:xfrm>
              </p:grpSpPr>
              <p:pic>
                <p:nvPicPr>
                  <p:cNvPr id="121" name="图片 120" descr="圆形"/>
                  <p:cNvPicPr>
                    <a:picLocks noChangeAspect="1"/>
                  </p:cNvPicPr>
                  <p:nvPr>
                    <p:custDataLst>
                      <p:tags r:id="rId60"/>
                    </p:custDataLst>
                  </p:nvPr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5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1" y="3787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图片 121" descr="圆形"/>
                  <p:cNvPicPr>
                    <a:picLocks noChangeAspect="1"/>
                  </p:cNvPicPr>
                  <p:nvPr>
                    <p:custDataLst>
                      <p:tags r:id="rId61"/>
                    </p:custDataLst>
                  </p:nvPr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71" y="4204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图片 122" descr="直线"/>
                  <p:cNvPicPr>
                    <a:picLocks noChangeAspect="1"/>
                  </p:cNvPicPr>
                  <p:nvPr>
                    <p:custDataLst>
                      <p:tags r:id="rId62"/>
                    </p:custDataLst>
                  </p:nvPr>
                </p:nvPicPr>
                <p:blipFill>
                  <a:blip r:embed="rId63">
                    <a:extLst>
                      <a:ext uri="{96DAC541-7B7A-43D3-8B79-37D633B846F1}">
                        <asvg:svgBlip xmlns:asvg="http://schemas.microsoft.com/office/drawing/2016/SVG/main" r:embed="rId64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6759" y="3814"/>
                    <a:ext cx="347" cy="5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组合 123"/>
                <p:cNvGrpSpPr/>
                <p:nvPr/>
              </p:nvGrpSpPr>
              <p:grpSpPr>
                <a:xfrm>
                  <a:off x="6055" y="4876"/>
                  <a:ext cx="548" cy="607"/>
                  <a:chOff x="6658" y="3787"/>
                  <a:chExt cx="548" cy="607"/>
                </a:xfrm>
              </p:grpSpPr>
              <p:pic>
                <p:nvPicPr>
                  <p:cNvPr id="125" name="图片 124" descr="圆形"/>
                  <p:cNvPicPr>
                    <a:picLocks noChangeAspect="1"/>
                  </p:cNvPicPr>
                  <p:nvPr>
                    <p:custDataLst>
                      <p:tags r:id="rId65"/>
                    </p:custDataLst>
                  </p:nvPr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5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1" y="3787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图片 125" descr="圆形"/>
                  <p:cNvPicPr>
                    <a:picLocks noChangeAspect="1"/>
                  </p:cNvPicPr>
                  <p:nvPr>
                    <p:custDataLst>
                      <p:tags r:id="rId66"/>
                    </p:custDataLst>
                  </p:nvPr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71" y="4204"/>
                    <a:ext cx="190" cy="19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图片 126" descr="直线"/>
                  <p:cNvPicPr>
                    <a:picLocks noChangeAspect="1"/>
                  </p:cNvPicPr>
                  <p:nvPr>
                    <p:custDataLst>
                      <p:tags r:id="rId67"/>
                    </p:custDataLst>
                  </p:nvPr>
                </p:nvPicPr>
                <p:blipFill>
                  <a:blip r:embed="rId68">
                    <a:extLst>
                      <a:ext uri="{96DAC541-7B7A-43D3-8B79-37D633B846F1}">
                        <asvg:svgBlip xmlns:asvg="http://schemas.microsoft.com/office/drawing/2016/SVG/main" r:embed="rId69"/>
                      </a:ext>
                    </a:extLst>
                  </a:blip>
                  <a:stretch>
                    <a:fillRect/>
                  </a:stretch>
                </p:blipFill>
                <p:spPr>
                  <a:xfrm rot="18660000">
                    <a:off x="6759" y="3814"/>
                    <a:ext cx="347" cy="54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31" name="椭圆 130"/>
              <p:cNvSpPr/>
              <p:nvPr>
                <p:custDataLst>
                  <p:tags r:id="rId70"/>
                </p:custDataLst>
              </p:nvPr>
            </p:nvSpPr>
            <p:spPr>
              <a:xfrm rot="10800000">
                <a:off x="6884" y="4396"/>
                <a:ext cx="1744" cy="1135"/>
              </a:xfrm>
              <a:prstGeom prst="ellipse">
                <a:avLst/>
              </a:prstGeom>
              <a:noFill/>
              <a:ln w="9525" cap="flat" cmpd="sng">
                <a:solidFill>
                  <a:srgbClr val="00B0F0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SzTx/>
                </a:pP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7487" y="4591"/>
                  <a:ext cx="2928" cy="41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en-GB" sz="800">
                      <a:solidFill>
                        <a:srgbClr val="666666"/>
                      </a:solidFill>
                      <a:sym typeface="+mn-ea"/>
                    </a:rPr>
                    <a:t>More Relations</a:t>
                  </a:r>
                  <a:endParaRPr lang="en-US" altLang="en-GB" sz="800">
                    <a:solidFill>
                      <a:srgbClr val="666666"/>
                    </a:solidFill>
                    <a:sym typeface="+mn-ea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en-GB" sz="800">
                      <a:solidFill>
                        <a:srgbClr val="666666"/>
                      </a:solidFill>
                      <a:sym typeface="+mn-ea"/>
                    </a:rPr>
                    <a:t>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altLang="en-GB" sz="800">
                      <a:solidFill>
                        <a:srgbClr val="666666"/>
                      </a:solidFill>
                      <a:sym typeface="+mn-ea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en-GB" sz="1065">
                    <a:solidFill>
                      <a:srgbClr val="666666"/>
                    </a:solidFill>
                    <a:sym typeface="+mn-ea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en-GB" sz="1065">
                    <a:solidFill>
                      <a:srgbClr val="666666"/>
                    </a:solidFill>
                    <a:sym typeface="+mn-ea"/>
                  </a:endParaRPr>
                </a:p>
              </p:txBody>
            </p:sp>
          </mc:Choice>
          <mc:Fallback>
            <p:sp>
              <p:nvSpPr>
                <p:cNvPr id="133" name="文本框 13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2"/>
                  </p:custDataLst>
                </p:nvPr>
              </p:nvSpPr>
              <p:spPr>
                <a:xfrm>
                  <a:off x="7487" y="4591"/>
                  <a:ext cx="2928" cy="412"/>
                </a:xfrm>
                <a:prstGeom prst="rect">
                  <a:avLst/>
                </a:prstGeom>
                <a:blipFill rotWithShape="1">
                  <a:blip r:embed="rId7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Google Shape;399;p22"/>
            <p:cNvCxnSpPr>
              <a:endCxn id="27" idx="2"/>
            </p:cNvCxnSpPr>
            <p:nvPr>
              <p:custDataLst>
                <p:tags r:id="rId74"/>
              </p:custDataLst>
            </p:nvPr>
          </p:nvCxnSpPr>
          <p:spPr>
            <a:xfrm flipH="1" flipV="1">
              <a:off x="7501" y="4311"/>
              <a:ext cx="51" cy="4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399;p22"/>
            <p:cNvCxnSpPr/>
            <p:nvPr>
              <p:custDataLst>
                <p:tags r:id="rId75"/>
              </p:custDataLst>
            </p:nvPr>
          </p:nvCxnSpPr>
          <p:spPr>
            <a:xfrm>
              <a:off x="5570" y="3907"/>
              <a:ext cx="4543" cy="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/>
                <p:cNvSpPr txBox="1"/>
                <p:nvPr>
                  <p:custDataLst>
                    <p:tags r:id="rId76"/>
                  </p:custDataLst>
                </p:nvPr>
              </p:nvSpPr>
              <p:spPr>
                <a:xfrm>
                  <a:off x="9372" y="3921"/>
                  <a:ext cx="1667" cy="3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en-GB" sz="800">
                      <a:solidFill>
                        <a:srgbClr val="666666"/>
                      </a:solidFill>
                      <a:sym typeface="+mn-ea"/>
                    </a:rPr>
                    <a:t>Evolving Lines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en-GB" sz="1065" i="1">
                              <a:solidFill>
                                <a:srgbClr val="66666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altLang="en-GB" sz="1065" i="1">
                    <a:solidFill>
                      <a:srgbClr val="666666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7"/>
                  </p:custDataLst>
                </p:nvPr>
              </p:nvSpPr>
              <p:spPr>
                <a:xfrm>
                  <a:off x="9372" y="3921"/>
                  <a:ext cx="1667" cy="387"/>
                </a:xfrm>
                <a:prstGeom prst="rect">
                  <a:avLst/>
                </a:prstGeom>
                <a:blipFill rotWithShape="1">
                  <a:blip r:embed="rId7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commondata" val="eyJoZGlkIjoiNTAzNTRkYzhkMDgxZDY4NTlkNTAyMGJlOWU0ZTJlZmY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Cambria Math</vt:lpstr>
      <vt:lpstr>Arial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.</cp:lastModifiedBy>
  <cp:revision>156</cp:revision>
  <dcterms:created xsi:type="dcterms:W3CDTF">2019-06-19T02:08:00Z</dcterms:created>
  <dcterms:modified xsi:type="dcterms:W3CDTF">2024-05-31T10:08:23Z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9A2B77E67051405BA92E87C9628D0B97_11</vt:lpwstr>
  </property>
</Properties>
</file>