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2784" r:id="rId4"/>
    <p:sldId id="2849" r:id="rId6"/>
    <p:sldId id="2831" r:id="rId7"/>
    <p:sldId id="2850" r:id="rId8"/>
    <p:sldId id="4019" r:id="rId9"/>
    <p:sldId id="4020" r:id="rId10"/>
    <p:sldId id="4021" r:id="rId11"/>
    <p:sldId id="4022" r:id="rId12"/>
    <p:sldId id="4023" r:id="rId13"/>
    <p:sldId id="4024" r:id="rId14"/>
    <p:sldId id="4025" r:id="rId15"/>
    <p:sldId id="4026" r:id="rId16"/>
    <p:sldId id="4013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FAC"/>
    <a:srgbClr val="E9BE61"/>
    <a:srgbClr val="C30F0F"/>
    <a:srgbClr val="8C181E"/>
    <a:srgbClr val="A70C0A"/>
    <a:srgbClr val="D82930"/>
    <a:srgbClr val="D6272E"/>
    <a:srgbClr val="CC252F"/>
    <a:srgbClr val="EEBA1D"/>
    <a:srgbClr val="FA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346" y="-1146"/>
      </p:cViewPr>
      <p:guideLst>
        <p:guide orient="horz" pos="2160"/>
        <p:guide pos="772"/>
        <p:guide pos="3825"/>
        <p:guide pos="6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04FE3-EBCB-4EEC-958A-82DFA604CA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F0484-0F60-4837-8BE2-4414FF4B5C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在沙滩上&#10;&#10;中度可信度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4114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87626" y="6725816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http://www.1ppt.com/jieri/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在沙滩上&#10;&#10;中度可信度描述已自动生成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2000" cy="4114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 descr="红色的花&#10;&#10;中度可信度描述已自动生成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123410" flipH="1">
            <a:off x="-460971" y="1394048"/>
            <a:ext cx="12448371" cy="7002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水, 橙子, 桌子, 大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54575" y="2425700"/>
            <a:ext cx="2482851" cy="2482850"/>
          </a:xfrm>
          <a:custGeom>
            <a:avLst/>
            <a:gdLst>
              <a:gd name="connsiteX0" fmla="*/ 1241425 w 2482850"/>
              <a:gd name="connsiteY0" fmla="*/ 0 h 2482850"/>
              <a:gd name="connsiteX1" fmla="*/ 2482850 w 2482850"/>
              <a:gd name="connsiteY1" fmla="*/ 1241425 h 2482850"/>
              <a:gd name="connsiteX2" fmla="*/ 1241425 w 2482850"/>
              <a:gd name="connsiteY2" fmla="*/ 2482850 h 2482850"/>
              <a:gd name="connsiteX3" fmla="*/ 0 w 2482850"/>
              <a:gd name="connsiteY3" fmla="*/ 1241425 h 2482850"/>
              <a:gd name="connsiteX4" fmla="*/ 1241425 w 2482850"/>
              <a:gd name="connsiteY4" fmla="*/ 0 h 24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2850" h="2482850">
                <a:moveTo>
                  <a:pt x="1241425" y="0"/>
                </a:moveTo>
                <a:cubicBezTo>
                  <a:pt x="1927045" y="0"/>
                  <a:pt x="2482850" y="555805"/>
                  <a:pt x="2482850" y="1241425"/>
                </a:cubicBezTo>
                <a:cubicBezTo>
                  <a:pt x="2482850" y="1927045"/>
                  <a:pt x="1927045" y="2482850"/>
                  <a:pt x="1241425" y="2482850"/>
                </a:cubicBezTo>
                <a:cubicBezTo>
                  <a:pt x="555805" y="2482850"/>
                  <a:pt x="0" y="1927045"/>
                  <a:pt x="0" y="1241425"/>
                </a:cubicBezTo>
                <a:cubicBezTo>
                  <a:pt x="0" y="555805"/>
                  <a:pt x="555805" y="0"/>
                  <a:pt x="12414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5494296" y="5679877"/>
            <a:ext cx="6697701" cy="1178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700008"/>
            <a:ext cx="3609437" cy="117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7813517" y="3091954"/>
            <a:ext cx="3265319" cy="2182584"/>
          </a:xfrm>
          <a:custGeom>
            <a:avLst/>
            <a:gdLst>
              <a:gd name="connsiteX0" fmla="*/ 0 w 3265319"/>
              <a:gd name="connsiteY0" fmla="*/ 0 h 2182584"/>
              <a:gd name="connsiteX1" fmla="*/ 3265319 w 3265319"/>
              <a:gd name="connsiteY1" fmla="*/ 0 h 2182584"/>
              <a:gd name="connsiteX2" fmla="*/ 3265319 w 3265319"/>
              <a:gd name="connsiteY2" fmla="*/ 2182584 h 2182584"/>
              <a:gd name="connsiteX3" fmla="*/ 0 w 3265319"/>
              <a:gd name="connsiteY3" fmla="*/ 2182584 h 218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5319" h="2182584">
                <a:moveTo>
                  <a:pt x="0" y="0"/>
                </a:moveTo>
                <a:lnTo>
                  <a:pt x="3265319" y="0"/>
                </a:lnTo>
                <a:lnTo>
                  <a:pt x="3265319" y="2182584"/>
                </a:lnTo>
                <a:lnTo>
                  <a:pt x="0" y="2182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5494296" y="5679877"/>
            <a:ext cx="6697701" cy="1178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5700008"/>
            <a:ext cx="3609437" cy="1178125"/>
          </a:xfrm>
          <a:prstGeom prst="rect">
            <a:avLst/>
          </a:prstGeom>
        </p:spPr>
      </p:pic>
      <p:sp>
        <p:nvSpPr>
          <p:cNvPr id="8" name="任意多边形: 形状 7"/>
          <p:cNvSpPr>
            <a:spLocks noGrp="1"/>
          </p:cNvSpPr>
          <p:nvPr>
            <p:ph type="pic" sz="quarter" idx="10"/>
          </p:nvPr>
        </p:nvSpPr>
        <p:spPr>
          <a:xfrm>
            <a:off x="1200152" y="1747531"/>
            <a:ext cx="3392129" cy="4170660"/>
          </a:xfrm>
          <a:custGeom>
            <a:avLst/>
            <a:gdLst>
              <a:gd name="connsiteX0" fmla="*/ 0 w 3392129"/>
              <a:gd name="connsiteY0" fmla="*/ 0 h 4170660"/>
              <a:gd name="connsiteX1" fmla="*/ 3392129 w 3392129"/>
              <a:gd name="connsiteY1" fmla="*/ 0 h 4170660"/>
              <a:gd name="connsiteX2" fmla="*/ 3392129 w 3392129"/>
              <a:gd name="connsiteY2" fmla="*/ 4170660 h 4170660"/>
              <a:gd name="connsiteX3" fmla="*/ 0 w 3392129"/>
              <a:gd name="connsiteY3" fmla="*/ 4170660 h 417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129" h="4170660">
                <a:moveTo>
                  <a:pt x="0" y="0"/>
                </a:moveTo>
                <a:lnTo>
                  <a:pt x="3392129" y="0"/>
                </a:lnTo>
                <a:lnTo>
                  <a:pt x="3392129" y="4170660"/>
                </a:lnTo>
                <a:lnTo>
                  <a:pt x="0" y="41706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3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tags" Target="../tags/tag4.xml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87226"/>
            <a:ext cx="12192000" cy="3348286"/>
          </a:xfrm>
          <a:prstGeom prst="rect">
            <a:avLst/>
          </a:prstGeom>
        </p:spPr>
      </p:pic>
      <p:sp>
        <p:nvSpPr>
          <p:cNvPr id="8" name="PA-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64480" y="4589780"/>
            <a:ext cx="1778635" cy="32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主讲人：刘兴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PA-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977195" y="4568549"/>
            <a:ext cx="297279" cy="298526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gradFill>
            <a:gsLst>
              <a:gs pos="49000">
                <a:schemeClr val="accent1">
                  <a:lumMod val="80000"/>
                  <a:lumOff val="20000"/>
                </a:schemeClr>
              </a:gs>
              <a:gs pos="80000">
                <a:schemeClr val="accent1"/>
              </a:gs>
            </a:gsLst>
            <a:lin ang="5400000" scaled="1"/>
          </a:gradFill>
          <a:ln>
            <a:noFill/>
          </a:ln>
        </p:spPr>
        <p:txBody>
          <a:bodyPr vert="horz" wrap="square" lIns="91419" tIns="45709" rIns="91419" bIns="45709" numCol="1" anchor="t" anchorCtr="0" compatLnSpc="1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>
                  <a:lumMod val="95000"/>
                  <a:lumOff val="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468" y="2131380"/>
            <a:ext cx="2914651" cy="3400425"/>
          </a:xfrm>
          <a:prstGeom prst="rect">
            <a:avLst/>
          </a:prstGeom>
        </p:spPr>
      </p:pic>
      <p:pic>
        <p:nvPicPr>
          <p:cNvPr id="4" name="图片 3" descr="卡通人物&#10;&#10;低可信度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5" y="5016677"/>
            <a:ext cx="2809875" cy="1647825"/>
          </a:xfrm>
          <a:prstGeom prst="rect">
            <a:avLst/>
          </a:prstGeom>
        </p:spPr>
      </p:pic>
      <p:pic>
        <p:nvPicPr>
          <p:cNvPr id="26" name="图片 25" descr="黑暗中有许多云&#10;&#10;中度可信度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489" y="5733736"/>
            <a:ext cx="1899691" cy="980206"/>
          </a:xfrm>
          <a:prstGeom prst="rect">
            <a:avLst/>
          </a:prstGeom>
        </p:spPr>
      </p:pic>
      <p:pic>
        <p:nvPicPr>
          <p:cNvPr id="27" name="图片 26" descr="黑暗中有许多云&#10;&#10;中度可信度描述已自动生成"/>
          <p:cNvPicPr>
            <a:picLocks noChangeAspect="1"/>
          </p:cNvPicPr>
          <p:nvPr/>
        </p:nvPicPr>
        <p:blipFill>
          <a:blip r:embed="rId6">
            <a:alphaModFix amt="83000"/>
          </a:blip>
          <a:stretch>
            <a:fillRect/>
          </a:stretch>
        </p:blipFill>
        <p:spPr>
          <a:xfrm>
            <a:off x="48067" y="5500914"/>
            <a:ext cx="2630104" cy="1357086"/>
          </a:xfrm>
          <a:prstGeom prst="rect">
            <a:avLst/>
          </a:prstGeom>
        </p:spPr>
      </p:pic>
      <p:pic>
        <p:nvPicPr>
          <p:cNvPr id="14" name="图片 13" descr="卡通人物&#10;&#10;低可信度描述已自动生成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324396" y="4619912"/>
            <a:ext cx="1647825" cy="1466529"/>
          </a:xfrm>
          <a:prstGeom prst="rect">
            <a:avLst/>
          </a:prstGeom>
        </p:spPr>
      </p:pic>
      <p:sp>
        <p:nvSpPr>
          <p:cNvPr id="31" name="PA-文本占位符 3"/>
          <p:cNvSpPr txBox="1"/>
          <p:nvPr>
            <p:custDataLst>
              <p:tags r:id="rId8"/>
            </p:custDataLst>
          </p:nvPr>
        </p:nvSpPr>
        <p:spPr>
          <a:xfrm>
            <a:off x="575945" y="2011045"/>
            <a:ext cx="10813415" cy="13220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 i="0" spc="0">
                <a:ln w="19050">
                  <a:noFill/>
                </a:ln>
                <a:gradFill>
                  <a:gsLst>
                    <a:gs pos="100000">
                      <a:srgbClr val="E9BE61"/>
                    </a:gs>
                    <a:gs pos="49000">
                      <a:srgbClr val="FEEFAC"/>
                    </a:gs>
                  </a:gsLst>
                  <a:lin ang="5400000" scaled="0"/>
                </a:gradFill>
                <a:effectLst>
                  <a:outerShdw blurRad="254000" dist="114300" dir="5400000" algn="ctr" rotWithShape="0">
                    <a:srgbClr val="000000">
                      <a:alpha val="23000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zh-CN" altLang="en-US" sz="8000" b="1" spc="-3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践行初心，牢记使命</a:t>
            </a:r>
            <a:endParaRPr lang="zh-CN" altLang="en-US" sz="8000" b="1" spc="-3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36" name="图片 35" descr="黑暗中有许多云&#10;&#10;中度可信度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948" y="5733736"/>
            <a:ext cx="1899691" cy="980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3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1950" y="108585"/>
            <a:ext cx="4053205" cy="7004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44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3600" b="1" spc="-3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践行初心，牢记使命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14952" y="157669"/>
            <a:ext cx="0" cy="561268"/>
          </a:xfrm>
          <a:prstGeom prst="line">
            <a:avLst/>
          </a:prstGeom>
          <a:ln>
            <a:solidFill>
              <a:schemeClr val="bg1">
                <a:lumMod val="85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 bwMode="auto">
          <a:xfrm>
            <a:off x="2772410" y="1348105"/>
            <a:ext cx="6942455" cy="5905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锻造“不怕牺牲、英勇斗争”的钢铁意志</a:t>
            </a:r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" y="849391"/>
            <a:ext cx="12145169" cy="0"/>
          </a:xfrm>
          <a:prstGeom prst="line">
            <a:avLst/>
          </a:prstGeom>
          <a:ln w="9525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5438" y="84077"/>
            <a:ext cx="1068388" cy="70845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861060" y="2266315"/>
            <a:ext cx="10650220" cy="3460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 algn="just" fontAlgn="auto">
              <a:lnSpc>
                <a:spcPts val="3300"/>
              </a:lnSpc>
              <a:buClr>
                <a:schemeClr val="accent1"/>
              </a:buClr>
              <a:defRPr/>
            </a:pPr>
            <a:r>
              <a:rPr lang="en-US" altLang="zh-CN" sz="2400" dirty="0">
                <a:solidFill>
                  <a:prstClr val="black"/>
                </a:solidFill>
                <a:latin typeface="+mj-lt"/>
                <a:ea typeface="+mj-lt"/>
                <a:cs typeface="+mj-lt"/>
                <a:sym typeface="+mn-lt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latin typeface="+mj-lt"/>
                <a:ea typeface="+mj-lt"/>
                <a:cs typeface="+mj-lt"/>
                <a:sym typeface="+mn-lt"/>
              </a:rPr>
              <a:t>伟大事业需要伟大斗争，伟大斗争创造伟大成就。中国共产党一经成立就深深镌刻着红色的斗争烙印。中国共产党的斗争品质与风骨，不仅体现在面对强敌时无所畏惧、视死如归，也体现在面对各种风险挑战时的敢为人先、敢闯新路，还体现在对于自身存在问题的那种刀刃向内、刮骨疗毒的勇气与魄力。正达为如此，中国共产党才能始终历经风雨而不倒，饱经磨难而奋起，最终在斗争中求得生存、获得发展、赢得胜利。为有牺牲多壮志，敢教日月换新天。党员干部要居安思危，不断增强忧患意识，始终保持奋发有为的昂扬斗志和一往无前的奋斗姿态，提高斗争本领、提升三争艺术，不断夺取具有许多新的历史特点的伟大斗争新胜利。</a:t>
            </a:r>
            <a:endParaRPr lang="zh-CN" altLang="en-US" sz="2400" dirty="0">
              <a:solidFill>
                <a:prstClr val="black"/>
              </a:solidFill>
              <a:latin typeface="+mj-lt"/>
              <a:ea typeface="+mj-lt"/>
              <a:cs typeface="+mj-lt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ldLvl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3524228"/>
            <a:ext cx="12192000" cy="3348286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979805" y="2386330"/>
            <a:ext cx="10341610" cy="835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lnSpc>
                <a:spcPct val="120000"/>
              </a:lnSpc>
              <a:defRPr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淬炼“对党忠诚、不负人民”的道德品质</a:t>
            </a:r>
            <a:endParaRPr lang="zh-CN" altLang="en-US" sz="4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79953" y="1690589"/>
            <a:ext cx="2711521" cy="534216"/>
          </a:xfrm>
          <a:prstGeom prst="roundRect">
            <a:avLst>
              <a:gd name="adj" fmla="val 44690"/>
            </a:avLst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第</a:t>
            </a:r>
            <a:r>
              <a:rPr lang="zh-CN" altLang="en-US" sz="28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五部分</a:t>
            </a:r>
            <a:endParaRPr lang="zh-CN" altLang="en-US" sz="2800" dirty="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0" name="图片 9" descr="图片包含 建筑, 电话, 手机, 桌子&#10;&#10;描述已自动生成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156700" y="3322769"/>
            <a:ext cx="3057581" cy="3535233"/>
          </a:xfrm>
          <a:prstGeom prst="rect">
            <a:avLst/>
          </a:prstGeom>
        </p:spPr>
      </p:pic>
      <p:pic>
        <p:nvPicPr>
          <p:cNvPr id="9" name="图片 8" descr="黑暗中有许多云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62" y="5530529"/>
            <a:ext cx="2112999" cy="1090268"/>
          </a:xfrm>
          <a:prstGeom prst="rect">
            <a:avLst/>
          </a:prstGeom>
        </p:spPr>
      </p:pic>
      <p:pic>
        <p:nvPicPr>
          <p:cNvPr id="11" name="图片 10" descr="黑暗中有许多云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21" y="5188684"/>
            <a:ext cx="3065033" cy="1581501"/>
          </a:xfrm>
          <a:prstGeom prst="rect">
            <a:avLst/>
          </a:prstGeom>
        </p:spPr>
      </p:pic>
      <p:pic>
        <p:nvPicPr>
          <p:cNvPr id="12" name="图片 11" descr="白色的鸟&#10;&#10;描述已自动生成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7486651" y="1204479"/>
            <a:ext cx="1603975" cy="1100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1950" y="108585"/>
            <a:ext cx="4053205" cy="7004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44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3600" b="1" spc="-3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践行初心，牢记使命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14952" y="157669"/>
            <a:ext cx="0" cy="561268"/>
          </a:xfrm>
          <a:prstGeom prst="line">
            <a:avLst/>
          </a:prstGeom>
          <a:ln>
            <a:solidFill>
              <a:schemeClr val="bg1">
                <a:lumMod val="85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 bwMode="auto">
          <a:xfrm>
            <a:off x="2772410" y="1348105"/>
            <a:ext cx="6942455" cy="5905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淬炼“对党忠诚、不负人民”的道德品质</a:t>
            </a:r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" y="849391"/>
            <a:ext cx="12145169" cy="0"/>
          </a:xfrm>
          <a:prstGeom prst="line">
            <a:avLst/>
          </a:prstGeom>
          <a:ln w="9525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5438" y="84077"/>
            <a:ext cx="1068388" cy="70845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861060" y="2266315"/>
            <a:ext cx="10650220" cy="3460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 algn="just" fontAlgn="auto">
              <a:lnSpc>
                <a:spcPts val="3300"/>
              </a:lnSpc>
              <a:buClr>
                <a:schemeClr val="accent1"/>
              </a:buClr>
              <a:defRPr/>
            </a:pPr>
            <a:r>
              <a:rPr lang="en-US" altLang="zh-CN" sz="2400" dirty="0">
                <a:solidFill>
                  <a:prstClr val="black"/>
                </a:solidFill>
                <a:latin typeface="+mj-lt"/>
                <a:ea typeface="+mj-lt"/>
                <a:cs typeface="+mj-lt"/>
                <a:sym typeface="+mn-lt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latin typeface="+mj-lt"/>
                <a:ea typeface="+mj-lt"/>
                <a:cs typeface="+mj-lt"/>
                <a:sym typeface="+mn-lt"/>
              </a:rPr>
              <a:t>忠于党、忠于人民，是共产党人的鲜明的精神标识、优秀的道德品质。从把有限的生命。投入到无限的为人民服务之中的雷锋，到将青春和生命献给党和人民脱贫攻坚事业的黄文秀，再到把千亩荒地变成林海、又无偿赠给党和人民的张连印……中国共产党的党性和人民性从来都是一致的、统一的，对党忠诚最根本的要求就是不负人民，不负人民就是对党最大的忠诚。天下至德，莫大乎忠。党员干部要始终保持对党的绝对忠诚，对人民的绝对赤诚，把党和人民的利益放在心中最高位置，坚持在党言党、在党为党，心系人民、情系人民，把为党分忧、为民造福作为毕生追求，始终不改其心、不移其志，努力为党和人民创造更大光荣。</a:t>
            </a:r>
            <a:endParaRPr lang="zh-CN" altLang="en-US" sz="2400" dirty="0">
              <a:solidFill>
                <a:prstClr val="black"/>
              </a:solidFill>
              <a:latin typeface="+mj-lt"/>
              <a:ea typeface="+mj-lt"/>
              <a:cs typeface="+mj-lt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ldLvl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87226"/>
            <a:ext cx="12192000" cy="334828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9180292" y="3428999"/>
            <a:ext cx="897731" cy="0"/>
          </a:xfrm>
          <a:prstGeom prst="line">
            <a:avLst/>
          </a:prstGeom>
          <a:ln w="12700">
            <a:gradFill>
              <a:gsLst>
                <a:gs pos="86000">
                  <a:schemeClr val="accent1">
                    <a:lumMod val="5000"/>
                    <a:lumOff val="9500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074489" y="3428999"/>
            <a:ext cx="897731" cy="0"/>
          </a:xfrm>
          <a:prstGeom prst="line">
            <a:avLst/>
          </a:prstGeom>
          <a:ln w="12700">
            <a:gradFill>
              <a:gsLst>
                <a:gs pos="86000">
                  <a:schemeClr val="accent1">
                    <a:lumMod val="5000"/>
                    <a:lumOff val="9500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68" y="2131380"/>
            <a:ext cx="2914651" cy="3400425"/>
          </a:xfrm>
          <a:prstGeom prst="rect">
            <a:avLst/>
          </a:prstGeom>
        </p:spPr>
      </p:pic>
      <p:pic>
        <p:nvPicPr>
          <p:cNvPr id="4" name="图片 3" descr="卡通人物&#10;&#10;低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5" y="5016677"/>
            <a:ext cx="2809875" cy="1647825"/>
          </a:xfrm>
          <a:prstGeom prst="rect">
            <a:avLst/>
          </a:prstGeom>
        </p:spPr>
      </p:pic>
      <p:pic>
        <p:nvPicPr>
          <p:cNvPr id="26" name="图片 25" descr="黑暗中有许多云&#10;&#10;中度可信度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489" y="5733736"/>
            <a:ext cx="1899691" cy="980206"/>
          </a:xfrm>
          <a:prstGeom prst="rect">
            <a:avLst/>
          </a:prstGeom>
        </p:spPr>
      </p:pic>
      <p:pic>
        <p:nvPicPr>
          <p:cNvPr id="27" name="图片 26" descr="黑暗中有许多云&#10;&#10;中度可信度描述已自动生成"/>
          <p:cNvPicPr>
            <a:picLocks noChangeAspect="1"/>
          </p:cNvPicPr>
          <p:nvPr/>
        </p:nvPicPr>
        <p:blipFill>
          <a:blip r:embed="rId4">
            <a:alphaModFix amt="83000"/>
          </a:blip>
          <a:stretch>
            <a:fillRect/>
          </a:stretch>
        </p:blipFill>
        <p:spPr>
          <a:xfrm>
            <a:off x="48067" y="5500914"/>
            <a:ext cx="2630104" cy="1357086"/>
          </a:xfrm>
          <a:prstGeom prst="rect">
            <a:avLst/>
          </a:prstGeom>
        </p:spPr>
      </p:pic>
      <p:pic>
        <p:nvPicPr>
          <p:cNvPr id="14" name="图片 13" descr="卡通人物&#10;&#10;低可信度描述已自动生成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324396" y="4619912"/>
            <a:ext cx="1647825" cy="1466529"/>
          </a:xfrm>
          <a:prstGeom prst="rect">
            <a:avLst/>
          </a:prstGeom>
        </p:spPr>
      </p:pic>
      <p:pic>
        <p:nvPicPr>
          <p:cNvPr id="29" name="图片 28" descr="白色的鸟&#10;&#10;描述已自动生成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>
            <a:off x="10143597" y="998683"/>
            <a:ext cx="1603975" cy="1100985"/>
          </a:xfrm>
          <a:prstGeom prst="rect">
            <a:avLst/>
          </a:prstGeom>
        </p:spPr>
      </p:pic>
      <p:sp>
        <p:nvSpPr>
          <p:cNvPr id="30" name="PA-文本占位符 3"/>
          <p:cNvSpPr txBox="1"/>
          <p:nvPr>
            <p:custDataLst>
              <p:tags r:id="rId7"/>
            </p:custDataLst>
          </p:nvPr>
        </p:nvSpPr>
        <p:spPr>
          <a:xfrm>
            <a:off x="5887047" y="1568648"/>
            <a:ext cx="1501319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 i="0" spc="0">
                <a:ln w="19050">
                  <a:noFill/>
                </a:ln>
                <a:gradFill>
                  <a:gsLst>
                    <a:gs pos="100000">
                      <a:srgbClr val="E9BE61"/>
                    </a:gs>
                    <a:gs pos="49000">
                      <a:srgbClr val="FEEFAC"/>
                    </a:gs>
                  </a:gsLst>
                  <a:lin ang="5400000" scaled="0"/>
                </a:gradFill>
                <a:effectLst>
                  <a:outerShdw blurRad="254000" dist="114300" dir="5400000" algn="ctr" rotWithShape="0">
                    <a:srgbClr val="000000">
                      <a:alpha val="23000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zh-CN" altLang="en-US" sz="9800" spc="-300" dirty="0">
                <a:gradFill>
                  <a:gsLst>
                    <a:gs pos="100000">
                      <a:schemeClr val="accent1"/>
                    </a:gs>
                    <a:gs pos="61000">
                      <a:schemeClr val="accent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家</a:t>
            </a:r>
            <a:endParaRPr lang="en-US" altLang="zh-CN" sz="9800" spc="-300" dirty="0">
              <a:gradFill>
                <a:gsLst>
                  <a:gs pos="100000">
                    <a:schemeClr val="accent1"/>
                  </a:gs>
                  <a:gs pos="61000">
                    <a:schemeClr val="accent1">
                      <a:lumMod val="90000"/>
                      <a:lumOff val="10000"/>
                    </a:schemeClr>
                  </a:gs>
                </a:gsLst>
                <a:lin ang="5400000" scaled="0"/>
              </a:gra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1" name="PA-文本占位符 3"/>
          <p:cNvSpPr txBox="1"/>
          <p:nvPr>
            <p:custDataLst>
              <p:tags r:id="rId8"/>
            </p:custDataLst>
          </p:nvPr>
        </p:nvSpPr>
        <p:spPr>
          <a:xfrm>
            <a:off x="2041761" y="1368595"/>
            <a:ext cx="1562452" cy="18004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 i="0" spc="0">
                <a:ln w="19050">
                  <a:noFill/>
                </a:ln>
                <a:gradFill>
                  <a:gsLst>
                    <a:gs pos="100000">
                      <a:srgbClr val="E9BE61"/>
                    </a:gs>
                    <a:gs pos="49000">
                      <a:srgbClr val="FEEFAC"/>
                    </a:gs>
                  </a:gsLst>
                  <a:lin ang="5400000" scaled="0"/>
                </a:gradFill>
                <a:effectLst>
                  <a:outerShdw blurRad="254000" dist="114300" dir="5400000" algn="ctr" rotWithShape="0">
                    <a:srgbClr val="000000">
                      <a:alpha val="23000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zh-CN" altLang="en-US" sz="11100" spc="-300" dirty="0">
                <a:gradFill>
                  <a:gsLst>
                    <a:gs pos="100000">
                      <a:schemeClr val="accent1"/>
                    </a:gs>
                    <a:gs pos="61000">
                      <a:schemeClr val="accent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感</a:t>
            </a:r>
            <a:endParaRPr lang="en-US" altLang="zh-CN" sz="11100" spc="-300" dirty="0">
              <a:gradFill>
                <a:gsLst>
                  <a:gs pos="100000">
                    <a:schemeClr val="accent1"/>
                  </a:gs>
                  <a:gs pos="61000">
                    <a:schemeClr val="accent1">
                      <a:lumMod val="90000"/>
                      <a:lumOff val="10000"/>
                    </a:schemeClr>
                  </a:gs>
                </a:gsLst>
                <a:lin ang="5400000" scaled="0"/>
              </a:gra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2" name="PA-文本占位符 3"/>
          <p:cNvSpPr txBox="1"/>
          <p:nvPr>
            <p:custDataLst>
              <p:tags r:id="rId9"/>
            </p:custDataLst>
          </p:nvPr>
        </p:nvSpPr>
        <p:spPr>
          <a:xfrm>
            <a:off x="3590861" y="680722"/>
            <a:ext cx="1337547" cy="26468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 i="0" spc="0">
                <a:ln w="19050">
                  <a:noFill/>
                </a:ln>
                <a:gradFill>
                  <a:gsLst>
                    <a:gs pos="100000">
                      <a:srgbClr val="E9BE61"/>
                    </a:gs>
                    <a:gs pos="49000">
                      <a:srgbClr val="FEEFAC"/>
                    </a:gs>
                  </a:gsLst>
                  <a:lin ang="5400000" scaled="0"/>
                </a:gradFill>
                <a:effectLst>
                  <a:outerShdw blurRad="254000" dist="114300" dir="5400000" algn="ctr" rotWithShape="0">
                    <a:srgbClr val="000000">
                      <a:alpha val="23000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zh-CN" altLang="en-US" sz="16600" spc="-300" dirty="0">
                <a:gradFill>
                  <a:gsLst>
                    <a:gs pos="100000">
                      <a:schemeClr val="accent1"/>
                    </a:gs>
                    <a:gs pos="61000">
                      <a:schemeClr val="accent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谢</a:t>
            </a:r>
            <a:endParaRPr lang="en-US" altLang="zh-CN" sz="16600" spc="-300" dirty="0">
              <a:gradFill>
                <a:gsLst>
                  <a:gs pos="100000">
                    <a:schemeClr val="accent1"/>
                  </a:gs>
                  <a:gs pos="61000">
                    <a:schemeClr val="accent1">
                      <a:lumMod val="90000"/>
                      <a:lumOff val="10000"/>
                    </a:schemeClr>
                  </a:gs>
                </a:gsLst>
                <a:lin ang="5400000" scaled="0"/>
              </a:gra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3" name="PA-文本占位符 3"/>
          <p:cNvSpPr txBox="1"/>
          <p:nvPr>
            <p:custDataLst>
              <p:tags r:id="rId10"/>
            </p:custDataLst>
          </p:nvPr>
        </p:nvSpPr>
        <p:spPr>
          <a:xfrm>
            <a:off x="4812090" y="1568648"/>
            <a:ext cx="1579557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 i="0" spc="0">
                <a:ln w="19050">
                  <a:noFill/>
                </a:ln>
                <a:gradFill>
                  <a:gsLst>
                    <a:gs pos="100000">
                      <a:srgbClr val="E9BE61"/>
                    </a:gs>
                    <a:gs pos="49000">
                      <a:srgbClr val="FEEFAC"/>
                    </a:gs>
                  </a:gsLst>
                  <a:lin ang="5400000" scaled="0"/>
                </a:gradFill>
                <a:effectLst>
                  <a:outerShdw blurRad="254000" dist="114300" dir="5400000" algn="ctr" rotWithShape="0">
                    <a:srgbClr val="000000">
                      <a:alpha val="23000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zh-CN" altLang="en-US" sz="9800" spc="-300" dirty="0">
                <a:gradFill>
                  <a:gsLst>
                    <a:gs pos="100000">
                      <a:schemeClr val="accent1"/>
                    </a:gs>
                    <a:gs pos="61000">
                      <a:schemeClr val="accent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大</a:t>
            </a:r>
            <a:endParaRPr lang="en-US" altLang="zh-CN" sz="9800" spc="-300" dirty="0">
              <a:gradFill>
                <a:gsLst>
                  <a:gs pos="100000">
                    <a:schemeClr val="accent1"/>
                  </a:gs>
                  <a:gs pos="61000">
                    <a:schemeClr val="accent1">
                      <a:lumMod val="90000"/>
                      <a:lumOff val="10000"/>
                    </a:schemeClr>
                  </a:gs>
                </a:gsLst>
                <a:lin ang="5400000" scaled="0"/>
              </a:gra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4" name="PA-文本占位符 3"/>
          <p:cNvSpPr txBox="1"/>
          <p:nvPr>
            <p:custDataLst>
              <p:tags r:id="rId11"/>
            </p:custDataLst>
          </p:nvPr>
        </p:nvSpPr>
        <p:spPr>
          <a:xfrm>
            <a:off x="7073870" y="1568648"/>
            <a:ext cx="1271295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 i="0" spc="0">
                <a:ln w="19050">
                  <a:noFill/>
                </a:ln>
                <a:gradFill>
                  <a:gsLst>
                    <a:gs pos="100000">
                      <a:srgbClr val="E9BE61"/>
                    </a:gs>
                    <a:gs pos="49000">
                      <a:srgbClr val="FEEFAC"/>
                    </a:gs>
                  </a:gsLst>
                  <a:lin ang="5400000" scaled="0"/>
                </a:gradFill>
                <a:effectLst>
                  <a:outerShdw blurRad="254000" dist="114300" dir="5400000" algn="ctr" rotWithShape="0">
                    <a:srgbClr val="000000">
                      <a:alpha val="23000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zh-CN" altLang="en-US" sz="9800" spc="-300" dirty="0">
                <a:gradFill>
                  <a:gsLst>
                    <a:gs pos="100000">
                      <a:schemeClr val="accent1"/>
                    </a:gs>
                    <a:gs pos="61000">
                      <a:schemeClr val="accent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观</a:t>
            </a:r>
            <a:endParaRPr lang="en-US" altLang="zh-CN" sz="9800" spc="-300" dirty="0">
              <a:gradFill>
                <a:gsLst>
                  <a:gs pos="100000">
                    <a:schemeClr val="accent1"/>
                  </a:gs>
                  <a:gs pos="61000">
                    <a:schemeClr val="accent1">
                      <a:lumMod val="90000"/>
                      <a:lumOff val="10000"/>
                    </a:schemeClr>
                  </a:gs>
                </a:gsLst>
                <a:lin ang="5400000" scaled="0"/>
              </a:gra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5" name="PA-文本占位符 3"/>
          <p:cNvSpPr txBox="1"/>
          <p:nvPr>
            <p:custDataLst>
              <p:tags r:id="rId12"/>
            </p:custDataLst>
          </p:nvPr>
        </p:nvSpPr>
        <p:spPr>
          <a:xfrm>
            <a:off x="8414043" y="654406"/>
            <a:ext cx="1271295" cy="26468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 i="0" spc="0">
                <a:ln w="19050">
                  <a:noFill/>
                </a:ln>
                <a:gradFill>
                  <a:gsLst>
                    <a:gs pos="100000">
                      <a:srgbClr val="E9BE61"/>
                    </a:gs>
                    <a:gs pos="49000">
                      <a:srgbClr val="FEEFAC"/>
                    </a:gs>
                  </a:gsLst>
                  <a:lin ang="5400000" scaled="0"/>
                </a:gradFill>
                <a:effectLst>
                  <a:outerShdw blurRad="254000" dist="114300" dir="5400000" algn="ctr" rotWithShape="0">
                    <a:srgbClr val="000000">
                      <a:alpha val="23000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zh-CN" altLang="en-US" sz="16600" spc="-300" dirty="0">
                <a:gradFill>
                  <a:gsLst>
                    <a:gs pos="100000">
                      <a:schemeClr val="accent1"/>
                    </a:gs>
                    <a:gs pos="61000">
                      <a:schemeClr val="accent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effectLst/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看</a:t>
            </a:r>
            <a:endParaRPr lang="en-US" altLang="zh-CN" sz="16600" spc="-300" dirty="0">
              <a:gradFill>
                <a:gsLst>
                  <a:gs pos="100000">
                    <a:schemeClr val="accent1"/>
                  </a:gs>
                  <a:gs pos="61000">
                    <a:schemeClr val="accent1">
                      <a:lumMod val="90000"/>
                      <a:lumOff val="10000"/>
                    </a:schemeClr>
                  </a:gs>
                </a:gsLst>
                <a:lin ang="5400000" scaled="0"/>
              </a:gradFill>
              <a:effectLst/>
              <a:latin typeface="方正姚体" panose="02010601030101010101" pitchFamily="2" charset="-122"/>
              <a:ea typeface="方正姚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36" name="图片 35" descr="黑暗中有许多云&#10;&#10;中度可信度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948" y="5733736"/>
            <a:ext cx="1899691" cy="980206"/>
          </a:xfrm>
          <a:prstGeom prst="rect">
            <a:avLst/>
          </a:prstGeom>
        </p:spPr>
      </p:pic>
      <p:sp>
        <p:nvSpPr>
          <p:cNvPr id="2" name="PA-矩形 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64480" y="4589780"/>
            <a:ext cx="1778635" cy="32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主讲人：刘兴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PA-任意多边形 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4977195" y="4568549"/>
            <a:ext cx="297279" cy="298526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gradFill>
            <a:gsLst>
              <a:gs pos="49000">
                <a:schemeClr val="accent1">
                  <a:lumMod val="80000"/>
                  <a:lumOff val="20000"/>
                </a:schemeClr>
              </a:gs>
              <a:gs pos="80000">
                <a:schemeClr val="accent1"/>
              </a:gs>
            </a:gsLst>
            <a:lin ang="5400000" scaled="1"/>
          </a:gradFill>
          <a:ln>
            <a:noFill/>
          </a:ln>
        </p:spPr>
        <p:txBody>
          <a:bodyPr vert="horz" wrap="square" lIns="91419" tIns="45709" rIns="91419" bIns="45709" numCol="1" anchor="t" anchorCtr="0" compatLnSpc="1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>
                  <a:lumMod val="95000"/>
                  <a:lumOff val="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2" grpId="0" bldLvl="0" animBg="1"/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5494298" y="4680553"/>
            <a:ext cx="6697701" cy="21774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>
            <a:off x="7421497" y="-12115"/>
            <a:ext cx="5295915" cy="6718866"/>
          </a:xfrm>
          <a:prstGeom prst="rect">
            <a:avLst/>
          </a:prstGeom>
        </p:spPr>
      </p:pic>
      <p:sp>
        <p:nvSpPr>
          <p:cNvPr id="2" name="圆角矩形 105"/>
          <p:cNvSpPr/>
          <p:nvPr/>
        </p:nvSpPr>
        <p:spPr>
          <a:xfrm>
            <a:off x="1882775" y="2027555"/>
            <a:ext cx="5470525" cy="568325"/>
          </a:xfrm>
          <a:prstGeom prst="roundRect">
            <a:avLst>
              <a:gd name="adj" fmla="val 50000"/>
            </a:avLst>
          </a:prstGeom>
          <a:solidFill>
            <a:srgbClr val="FFFFFF">
              <a:alpha val="6000"/>
            </a:srgbClr>
          </a:solidFill>
          <a:ln w="9525" cap="flat">
            <a:solidFill>
              <a:schemeClr val="accent1">
                <a:alpha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3D3D3D"/>
              </a:solidFill>
              <a:cs typeface="+mn-ea"/>
              <a:sym typeface="+mn-lt"/>
            </a:endParaRPr>
          </a:p>
        </p:txBody>
      </p:sp>
      <p:sp>
        <p:nvSpPr>
          <p:cNvPr id="3" name="任意多边形 93"/>
          <p:cNvSpPr/>
          <p:nvPr/>
        </p:nvSpPr>
        <p:spPr>
          <a:xfrm rot="18900000" flipH="1">
            <a:off x="1515958" y="2209793"/>
            <a:ext cx="204691" cy="204691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 flipH="1">
            <a:off x="995046" y="2031340"/>
            <a:ext cx="561595" cy="561592"/>
          </a:xfrm>
          <a:prstGeom prst="ellipse">
            <a:avLst/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1</a:t>
            </a:r>
            <a:endParaRPr lang="zh-CN" altLang="en-US" sz="2000" dirty="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5" name="TextBox 47"/>
          <p:cNvSpPr txBox="1"/>
          <p:nvPr/>
        </p:nvSpPr>
        <p:spPr>
          <a:xfrm>
            <a:off x="2043430" y="2092325"/>
            <a:ext cx="4457065" cy="4629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200"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树高千尺有根，水流万里有源。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105"/>
          <p:cNvSpPr/>
          <p:nvPr/>
        </p:nvSpPr>
        <p:spPr>
          <a:xfrm>
            <a:off x="1882775" y="2781935"/>
            <a:ext cx="5470525" cy="568325"/>
          </a:xfrm>
          <a:prstGeom prst="roundRect">
            <a:avLst>
              <a:gd name="adj" fmla="val 50000"/>
            </a:avLst>
          </a:prstGeom>
          <a:solidFill>
            <a:srgbClr val="FFFFFF">
              <a:alpha val="6000"/>
            </a:srgbClr>
          </a:solidFill>
          <a:ln w="9525" cap="flat">
            <a:solidFill>
              <a:schemeClr val="accent1">
                <a:alpha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3D3D3D"/>
              </a:solidFill>
              <a:cs typeface="+mn-ea"/>
              <a:sym typeface="+mn-lt"/>
            </a:endParaRPr>
          </a:p>
        </p:txBody>
      </p:sp>
      <p:sp>
        <p:nvSpPr>
          <p:cNvPr id="7" name="任意多边形 93"/>
          <p:cNvSpPr/>
          <p:nvPr/>
        </p:nvSpPr>
        <p:spPr>
          <a:xfrm rot="18900000" flipH="1">
            <a:off x="1515958" y="2964179"/>
            <a:ext cx="204691" cy="204691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flipH="1">
            <a:off x="995046" y="2785726"/>
            <a:ext cx="561595" cy="561592"/>
          </a:xfrm>
          <a:prstGeom prst="ellipse">
            <a:avLst/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2</a:t>
            </a:r>
            <a:endParaRPr lang="zh-CN" altLang="en-US" sz="2000" dirty="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TextBox 47"/>
          <p:cNvSpPr txBox="1"/>
          <p:nvPr/>
        </p:nvSpPr>
        <p:spPr>
          <a:xfrm>
            <a:off x="2043430" y="2846705"/>
            <a:ext cx="5663565" cy="4629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200"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高擎“坚持真理、坚守理想”的思想火炬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圆角矩形 105"/>
          <p:cNvSpPr/>
          <p:nvPr/>
        </p:nvSpPr>
        <p:spPr>
          <a:xfrm>
            <a:off x="1882775" y="3536315"/>
            <a:ext cx="5470525" cy="568325"/>
          </a:xfrm>
          <a:prstGeom prst="roundRect">
            <a:avLst>
              <a:gd name="adj" fmla="val 50000"/>
            </a:avLst>
          </a:prstGeom>
          <a:solidFill>
            <a:srgbClr val="FFFFFF">
              <a:alpha val="6000"/>
            </a:srgbClr>
          </a:solidFill>
          <a:ln w="9525" cap="flat">
            <a:solidFill>
              <a:schemeClr val="accent1">
                <a:alpha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3D3D3D"/>
              </a:solidFill>
              <a:cs typeface="+mn-ea"/>
              <a:sym typeface="+mn-lt"/>
            </a:endParaRPr>
          </a:p>
        </p:txBody>
      </p:sp>
      <p:sp>
        <p:nvSpPr>
          <p:cNvPr id="11" name="任意多边形 93"/>
          <p:cNvSpPr/>
          <p:nvPr/>
        </p:nvSpPr>
        <p:spPr>
          <a:xfrm rot="18900000" flipH="1">
            <a:off x="1515958" y="3718563"/>
            <a:ext cx="204691" cy="204691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995046" y="3540112"/>
            <a:ext cx="561595" cy="561592"/>
          </a:xfrm>
          <a:prstGeom prst="ellipse">
            <a:avLst/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3</a:t>
            </a:r>
            <a:endParaRPr lang="zh-CN" altLang="en-US" sz="2000" dirty="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TextBox 47"/>
          <p:cNvSpPr txBox="1"/>
          <p:nvPr/>
        </p:nvSpPr>
        <p:spPr>
          <a:xfrm>
            <a:off x="2043430" y="3603625"/>
            <a:ext cx="5264150" cy="83248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200"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坚守“践行初心、担当使命”的政治本色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105"/>
          <p:cNvSpPr/>
          <p:nvPr/>
        </p:nvSpPr>
        <p:spPr>
          <a:xfrm>
            <a:off x="1882775" y="4328795"/>
            <a:ext cx="5470525" cy="568325"/>
          </a:xfrm>
          <a:prstGeom prst="roundRect">
            <a:avLst>
              <a:gd name="adj" fmla="val 50000"/>
            </a:avLst>
          </a:prstGeom>
          <a:solidFill>
            <a:srgbClr val="FFFFFF">
              <a:alpha val="6000"/>
            </a:srgbClr>
          </a:solidFill>
          <a:ln w="9525" cap="flat">
            <a:solidFill>
              <a:schemeClr val="accent1">
                <a:alpha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3D3D3D"/>
              </a:solidFill>
              <a:cs typeface="+mn-ea"/>
              <a:sym typeface="+mn-lt"/>
            </a:endParaRPr>
          </a:p>
        </p:txBody>
      </p:sp>
      <p:sp>
        <p:nvSpPr>
          <p:cNvPr id="15" name="任意多边形 93"/>
          <p:cNvSpPr/>
          <p:nvPr/>
        </p:nvSpPr>
        <p:spPr>
          <a:xfrm rot="18900000" flipH="1">
            <a:off x="1515958" y="4510678"/>
            <a:ext cx="204691" cy="204691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995046" y="4332225"/>
            <a:ext cx="561595" cy="561592"/>
          </a:xfrm>
          <a:prstGeom prst="ellipse">
            <a:avLst/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4</a:t>
            </a:r>
            <a:endParaRPr lang="zh-CN" altLang="en-US" sz="2000" dirty="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TextBox 47"/>
          <p:cNvSpPr txBox="1"/>
          <p:nvPr/>
        </p:nvSpPr>
        <p:spPr>
          <a:xfrm>
            <a:off x="2043430" y="4393565"/>
            <a:ext cx="5368290" cy="4629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200"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锻造“不怕牺牲、英勇斗争”的钢铁意志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圆角矩形 105"/>
          <p:cNvSpPr/>
          <p:nvPr/>
        </p:nvSpPr>
        <p:spPr>
          <a:xfrm>
            <a:off x="1882775" y="5159375"/>
            <a:ext cx="5475605" cy="568325"/>
          </a:xfrm>
          <a:prstGeom prst="roundRect">
            <a:avLst>
              <a:gd name="adj" fmla="val 50000"/>
            </a:avLst>
          </a:prstGeom>
          <a:solidFill>
            <a:srgbClr val="FFFFFF">
              <a:alpha val="6000"/>
            </a:srgbClr>
          </a:solidFill>
          <a:ln w="9525" cap="flat">
            <a:solidFill>
              <a:schemeClr val="accent1">
                <a:alpha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3D3D3D"/>
              </a:solidFill>
              <a:cs typeface="+mn-ea"/>
              <a:sym typeface="+mn-lt"/>
            </a:endParaRPr>
          </a:p>
        </p:txBody>
      </p:sp>
      <p:sp>
        <p:nvSpPr>
          <p:cNvPr id="19" name="任意多边形 93"/>
          <p:cNvSpPr/>
          <p:nvPr/>
        </p:nvSpPr>
        <p:spPr>
          <a:xfrm rot="18900000" flipH="1">
            <a:off x="1515958" y="5341612"/>
            <a:ext cx="204691" cy="204691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995046" y="5163159"/>
            <a:ext cx="561595" cy="561592"/>
          </a:xfrm>
          <a:prstGeom prst="ellipse">
            <a:avLst/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5</a:t>
            </a:r>
            <a:endParaRPr lang="zh-CN" altLang="en-US" sz="2000" dirty="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1" name="TextBox 47"/>
          <p:cNvSpPr txBox="1"/>
          <p:nvPr/>
        </p:nvSpPr>
        <p:spPr>
          <a:xfrm>
            <a:off x="2043430" y="5224145"/>
            <a:ext cx="5264150" cy="4629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200"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淬炼“对党忠诚、不负人民”的道德品质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4" name="图片 23" descr="卡通人物&#10;&#10;低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1" y="5251717"/>
            <a:ext cx="3238500" cy="1899188"/>
          </a:xfrm>
          <a:prstGeom prst="rect">
            <a:avLst/>
          </a:prstGeom>
        </p:spPr>
      </p:pic>
      <p:sp>
        <p:nvSpPr>
          <p:cNvPr id="26" name="PA-文本框 16"/>
          <p:cNvSpPr txBox="1"/>
          <p:nvPr>
            <p:custDataLst>
              <p:tags r:id="rId4"/>
            </p:custDataLst>
          </p:nvPr>
        </p:nvSpPr>
        <p:spPr>
          <a:xfrm>
            <a:off x="803910" y="386968"/>
            <a:ext cx="1800861" cy="10895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 sz="5400" spc="-300" dirty="0">
                <a:ln w="6350">
                  <a:noFill/>
                </a:ln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5400" spc="-300" dirty="0">
              <a:ln w="6350">
                <a:noFill/>
              </a:ln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Rectangle 4"/>
          <p:cNvSpPr/>
          <p:nvPr/>
        </p:nvSpPr>
        <p:spPr bwMode="auto">
          <a:xfrm>
            <a:off x="2231755" y="859775"/>
            <a:ext cx="177404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cs typeface="+mn-ea"/>
                <a:sym typeface="+mn-lt"/>
              </a:rPr>
              <a:t>/CONTENTS</a:t>
            </a:r>
            <a:endParaRPr lang="en-US" altLang="zh-CN" dirty="0">
              <a:gradFill>
                <a:gsLst>
                  <a:gs pos="0">
                    <a:schemeClr val="accent1">
                      <a:lumMod val="90000"/>
                      <a:lumOff val="1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29" name="图片 28" descr="卡通人物&#10;&#10;低可信度描述已自动生成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8502257" y="1912513"/>
            <a:ext cx="1374563" cy="1223333"/>
          </a:xfrm>
          <a:prstGeom prst="rect">
            <a:avLst/>
          </a:prstGeom>
        </p:spPr>
      </p:pic>
      <p:pic>
        <p:nvPicPr>
          <p:cNvPr id="32" name="图片 31" descr="黑暗中有许多云&#10;&#10;中度可信度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1091" y="6426220"/>
            <a:ext cx="2184789" cy="1127311"/>
          </a:xfrm>
          <a:prstGeom prst="rect">
            <a:avLst/>
          </a:prstGeom>
        </p:spPr>
      </p:pic>
      <p:pic>
        <p:nvPicPr>
          <p:cNvPr id="33" name="图片 32" descr="黑暗中有许多云&#10;&#10;中度可信度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05" y="2525111"/>
            <a:ext cx="1467487" cy="757196"/>
          </a:xfrm>
          <a:prstGeom prst="rect">
            <a:avLst/>
          </a:prstGeom>
        </p:spPr>
      </p:pic>
      <p:pic>
        <p:nvPicPr>
          <p:cNvPr id="34" name="图片 33" descr="黑暗中有许多云&#10;&#10;中度可信度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908" y="6430142"/>
            <a:ext cx="2184789" cy="1127311"/>
          </a:xfrm>
          <a:prstGeom prst="rect">
            <a:avLst/>
          </a:prstGeom>
        </p:spPr>
      </p:pic>
      <p:pic>
        <p:nvPicPr>
          <p:cNvPr id="35" name="图片 34" descr="白色的鸟&#10;&#10;描述已自动生成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 flipH="1">
            <a:off x="10143597" y="998683"/>
            <a:ext cx="1603975" cy="1100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/>
      <p:bldP spid="6" grpId="0" bldLvl="0" animBg="1"/>
      <p:bldP spid="7" grpId="0" bldLvl="0" animBg="1"/>
      <p:bldP spid="8" grpId="0" bldLvl="0" animBg="1"/>
      <p:bldP spid="9" grpId="0"/>
      <p:bldP spid="10" grpId="0" bldLvl="0" animBg="1"/>
      <p:bldP spid="11" grpId="0" bldLvl="0" animBg="1"/>
      <p:bldP spid="12" grpId="0" bldLvl="0" animBg="1"/>
      <p:bldP spid="13" grpId="0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19" grpId="0" bldLvl="0" animBg="1"/>
      <p:bldP spid="20" grpId="0" bldLvl="0" animBg="1"/>
      <p:bldP spid="21" grpId="0"/>
      <p:bldP spid="26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3524228"/>
            <a:ext cx="12192000" cy="3348286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979805" y="2386330"/>
            <a:ext cx="7535545" cy="157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lnSpc>
                <a:spcPct val="120000"/>
              </a:lnSpc>
              <a:defRPr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树高千尺有根，水流万里有源。</a:t>
            </a:r>
            <a:endParaRPr lang="zh-CN" altLang="en-US" sz="4400" dirty="0"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endParaRPr lang="zh-CN" altLang="en-US" sz="4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79953" y="1690589"/>
            <a:ext cx="2711521" cy="534216"/>
          </a:xfrm>
          <a:prstGeom prst="roundRect">
            <a:avLst>
              <a:gd name="adj" fmla="val 44690"/>
            </a:avLst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第一部分</a:t>
            </a:r>
            <a:endParaRPr lang="zh-CN" altLang="en-US" sz="2800" dirty="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0" name="图片 9" descr="图片包含 建筑, 电话, 手机, 桌子&#10;&#10;描述已自动生成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156700" y="3322769"/>
            <a:ext cx="3057581" cy="3535233"/>
          </a:xfrm>
          <a:prstGeom prst="rect">
            <a:avLst/>
          </a:prstGeom>
        </p:spPr>
      </p:pic>
      <p:pic>
        <p:nvPicPr>
          <p:cNvPr id="9" name="图片 8" descr="黑暗中有许多云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62" y="5530529"/>
            <a:ext cx="2112999" cy="1090268"/>
          </a:xfrm>
          <a:prstGeom prst="rect">
            <a:avLst/>
          </a:prstGeom>
        </p:spPr>
      </p:pic>
      <p:pic>
        <p:nvPicPr>
          <p:cNvPr id="11" name="图片 10" descr="黑暗中有许多云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21" y="5188684"/>
            <a:ext cx="3065033" cy="1581501"/>
          </a:xfrm>
          <a:prstGeom prst="rect">
            <a:avLst/>
          </a:prstGeom>
        </p:spPr>
      </p:pic>
      <p:pic>
        <p:nvPicPr>
          <p:cNvPr id="12" name="图片 11" descr="白色的鸟&#10;&#10;描述已自动生成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7486651" y="1204479"/>
            <a:ext cx="1603975" cy="1100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1950" y="108585"/>
            <a:ext cx="4053205" cy="7004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44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3600" b="1" spc="-3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践行初心，牢记使命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14952" y="157669"/>
            <a:ext cx="0" cy="561268"/>
          </a:xfrm>
          <a:prstGeom prst="line">
            <a:avLst/>
          </a:prstGeom>
          <a:ln>
            <a:solidFill>
              <a:schemeClr val="bg1">
                <a:lumMod val="85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 bwMode="auto">
          <a:xfrm>
            <a:off x="3161086" y="1348290"/>
            <a:ext cx="5822999" cy="59053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树高千尺有根，水流万里有源。</a:t>
            </a:r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" y="849391"/>
            <a:ext cx="12145169" cy="0"/>
          </a:xfrm>
          <a:prstGeom prst="line">
            <a:avLst/>
          </a:prstGeom>
          <a:ln w="9525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5438" y="84077"/>
            <a:ext cx="1068388" cy="70845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750060" y="2300605"/>
            <a:ext cx="9172575" cy="3460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 algn="just" fontAlgn="auto">
              <a:lnSpc>
                <a:spcPts val="5000"/>
              </a:lnSpc>
              <a:buClr>
                <a:schemeClr val="accent1"/>
              </a:buClr>
              <a:defRPr/>
            </a:pPr>
            <a:r>
              <a:rPr lang="en-US" altLang="zh-CN" sz="2400" dirty="0">
                <a:solidFill>
                  <a:prstClr val="black"/>
                </a:solidFill>
                <a:latin typeface="+mj-lt"/>
                <a:ea typeface="+mj-lt"/>
                <a:cs typeface="+mj-lt"/>
                <a:sym typeface="+mn-lt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latin typeface="+mj-lt"/>
                <a:ea typeface="+mj-lt"/>
                <a:cs typeface="+mj-lt"/>
                <a:sym typeface="+mn-lt"/>
              </a:rPr>
              <a:t>近日，由中共中央组织部，中央广播电视总台联合推出的《党课开讲啦》特别节目，邀请中共中央党史和文献研究院副院长黄一兵，沿着历史的道路，讲述伟大建党精神，生动诠释了中国共产党的精神之源。作为党员干部，我们要发扬光荣传统、赓续红色血脉，不断把伟大建党精神继承下去、发扬光大，让伟大建党精神之光闪耀新征程。</a:t>
            </a:r>
            <a:endParaRPr lang="zh-CN" altLang="en-US" sz="2400" dirty="0">
              <a:solidFill>
                <a:prstClr val="black"/>
              </a:solidFill>
              <a:latin typeface="+mj-lt"/>
              <a:ea typeface="+mj-lt"/>
              <a:cs typeface="+mj-lt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ldLvl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3524228"/>
            <a:ext cx="12192000" cy="3348286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979805" y="2386330"/>
            <a:ext cx="10341610" cy="157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lnSpc>
                <a:spcPct val="120000"/>
              </a:lnSpc>
              <a:defRPr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高擎“坚持真理、坚守理想”的思想火炬</a:t>
            </a:r>
            <a:endParaRPr lang="zh-CN" altLang="en-US" sz="4400" dirty="0"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endParaRPr lang="zh-CN" altLang="en-US" sz="4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79953" y="1690589"/>
            <a:ext cx="2711521" cy="534216"/>
          </a:xfrm>
          <a:prstGeom prst="roundRect">
            <a:avLst>
              <a:gd name="adj" fmla="val 44690"/>
            </a:avLst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第</a:t>
            </a:r>
            <a:r>
              <a:rPr lang="zh-CN" altLang="en-US" sz="28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二部分</a:t>
            </a:r>
            <a:endParaRPr lang="zh-CN" altLang="en-US" sz="2800" dirty="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0" name="图片 9" descr="图片包含 建筑, 电话, 手机, 桌子&#10;&#10;描述已自动生成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156700" y="3322769"/>
            <a:ext cx="3057581" cy="3535233"/>
          </a:xfrm>
          <a:prstGeom prst="rect">
            <a:avLst/>
          </a:prstGeom>
        </p:spPr>
      </p:pic>
      <p:pic>
        <p:nvPicPr>
          <p:cNvPr id="9" name="图片 8" descr="黑暗中有许多云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62" y="5530529"/>
            <a:ext cx="2112999" cy="1090268"/>
          </a:xfrm>
          <a:prstGeom prst="rect">
            <a:avLst/>
          </a:prstGeom>
        </p:spPr>
      </p:pic>
      <p:pic>
        <p:nvPicPr>
          <p:cNvPr id="11" name="图片 10" descr="黑暗中有许多云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21" y="5188684"/>
            <a:ext cx="3065033" cy="1581501"/>
          </a:xfrm>
          <a:prstGeom prst="rect">
            <a:avLst/>
          </a:prstGeom>
        </p:spPr>
      </p:pic>
      <p:pic>
        <p:nvPicPr>
          <p:cNvPr id="12" name="图片 11" descr="白色的鸟&#10;&#10;描述已自动生成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7486651" y="1204479"/>
            <a:ext cx="1603975" cy="1100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1950" y="108585"/>
            <a:ext cx="4053205" cy="7004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44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3600" b="1" spc="-3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践行初心，牢记使命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14952" y="157669"/>
            <a:ext cx="0" cy="561268"/>
          </a:xfrm>
          <a:prstGeom prst="line">
            <a:avLst/>
          </a:prstGeom>
          <a:ln>
            <a:solidFill>
              <a:schemeClr val="bg1">
                <a:lumMod val="85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 bwMode="auto">
          <a:xfrm>
            <a:off x="3023870" y="1348105"/>
            <a:ext cx="6942455" cy="5905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高擎“坚持真理、坚守理想”的思想火炬</a:t>
            </a:r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" y="849391"/>
            <a:ext cx="12145169" cy="0"/>
          </a:xfrm>
          <a:prstGeom prst="line">
            <a:avLst/>
          </a:prstGeom>
          <a:ln w="9525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5438" y="84077"/>
            <a:ext cx="1068388" cy="70845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861060" y="2266315"/>
            <a:ext cx="10650220" cy="3460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 algn="just" fontAlgn="auto">
              <a:lnSpc>
                <a:spcPts val="4000"/>
              </a:lnSpc>
              <a:buClr>
                <a:schemeClr val="accent1"/>
              </a:buClr>
              <a:defRPr/>
            </a:pPr>
            <a:r>
              <a:rPr lang="en-US" altLang="zh-CN" sz="2400" dirty="0">
                <a:solidFill>
                  <a:prstClr val="black"/>
                </a:solidFill>
                <a:latin typeface="+mj-lt"/>
                <a:ea typeface="+mj-lt"/>
                <a:cs typeface="+mj-lt"/>
                <a:sym typeface="+mn-lt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latin typeface="+mj-lt"/>
                <a:ea typeface="+mj-lt"/>
                <a:cs typeface="+mj-lt"/>
                <a:sym typeface="+mn-lt"/>
              </a:rPr>
              <a:t>真理指引航向，理想照耀征途。无论是刘志海直至牺牲时仍紧紧攥着党证的深情执着，还是夏明翰“砍头不要紧，只要主义真”的英勇无畏，亦或是李大钊对“赤旗”的热切呼唤……对马克思主义的信仰，对社会主义和共产主义的信念，是共产党人的政治灵魂，是共产党人经受住任何考验的精神支柱。心中有信仰，脚 有力量。党员干部要将坚定理想信念作为终身必修课，自觉用马克思主义和中国特色社会主义理论体系武装头脑，在常学常新中筑牢信仰之基、补足精神之钙，始终站稳政治立场，做到“风雨不动安如山”，真正将理想信念信一辈子、守一辈子。</a:t>
            </a:r>
            <a:endParaRPr lang="zh-CN" altLang="en-US" sz="2400" dirty="0">
              <a:solidFill>
                <a:prstClr val="black"/>
              </a:solidFill>
              <a:latin typeface="+mj-lt"/>
              <a:ea typeface="+mj-lt"/>
              <a:cs typeface="+mj-lt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ldLvl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3524228"/>
            <a:ext cx="12192000" cy="3348286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979805" y="2386330"/>
            <a:ext cx="10341610" cy="835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lnSpc>
                <a:spcPct val="120000"/>
              </a:lnSpc>
              <a:defRPr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坚守“践行初心、担当使命”的政治本色</a:t>
            </a:r>
            <a:endParaRPr lang="zh-CN" altLang="en-US" sz="4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79953" y="1690589"/>
            <a:ext cx="2711521" cy="534216"/>
          </a:xfrm>
          <a:prstGeom prst="roundRect">
            <a:avLst>
              <a:gd name="adj" fmla="val 44690"/>
            </a:avLst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第</a:t>
            </a:r>
            <a:r>
              <a:rPr lang="zh-CN" altLang="en-US" sz="28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三部分</a:t>
            </a:r>
            <a:endParaRPr lang="zh-CN" altLang="en-US" sz="2800" dirty="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0" name="图片 9" descr="图片包含 建筑, 电话, 手机, 桌子&#10;&#10;描述已自动生成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156700" y="3322769"/>
            <a:ext cx="3057581" cy="3535233"/>
          </a:xfrm>
          <a:prstGeom prst="rect">
            <a:avLst/>
          </a:prstGeom>
        </p:spPr>
      </p:pic>
      <p:pic>
        <p:nvPicPr>
          <p:cNvPr id="9" name="图片 8" descr="黑暗中有许多云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62" y="5530529"/>
            <a:ext cx="2112999" cy="1090268"/>
          </a:xfrm>
          <a:prstGeom prst="rect">
            <a:avLst/>
          </a:prstGeom>
        </p:spPr>
      </p:pic>
      <p:pic>
        <p:nvPicPr>
          <p:cNvPr id="11" name="图片 10" descr="黑暗中有许多云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21" y="5188684"/>
            <a:ext cx="3065033" cy="1581501"/>
          </a:xfrm>
          <a:prstGeom prst="rect">
            <a:avLst/>
          </a:prstGeom>
        </p:spPr>
      </p:pic>
      <p:pic>
        <p:nvPicPr>
          <p:cNvPr id="12" name="图片 11" descr="白色的鸟&#10;&#10;描述已自动生成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7486651" y="1204479"/>
            <a:ext cx="1603975" cy="1100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1950" y="108585"/>
            <a:ext cx="4053205" cy="7004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44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3600" b="1" spc="-3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cs typeface="+mn-ea"/>
                <a:sym typeface="+mn-lt"/>
              </a:rPr>
              <a:t>践行初心，牢记使命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14952" y="157669"/>
            <a:ext cx="0" cy="561268"/>
          </a:xfrm>
          <a:prstGeom prst="line">
            <a:avLst/>
          </a:prstGeom>
          <a:ln>
            <a:solidFill>
              <a:schemeClr val="bg1">
                <a:lumMod val="85000"/>
                <a:alpha val="7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 bwMode="auto">
          <a:xfrm>
            <a:off x="2772410" y="1348105"/>
            <a:ext cx="6942455" cy="5905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坚守“践行初心、担当使命”的政治本色</a:t>
            </a:r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" y="849391"/>
            <a:ext cx="12145169" cy="0"/>
          </a:xfrm>
          <a:prstGeom prst="line">
            <a:avLst/>
          </a:prstGeom>
          <a:ln w="9525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5438" y="84077"/>
            <a:ext cx="1068388" cy="70845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861060" y="2266315"/>
            <a:ext cx="10650220" cy="3460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 algn="just" fontAlgn="auto">
              <a:lnSpc>
                <a:spcPts val="3300"/>
              </a:lnSpc>
              <a:buClr>
                <a:schemeClr val="accent1"/>
              </a:buClr>
              <a:defRPr/>
            </a:pPr>
            <a:r>
              <a:rPr lang="en-US" altLang="zh-CN" sz="2400" dirty="0">
                <a:solidFill>
                  <a:prstClr val="black"/>
                </a:solidFill>
                <a:latin typeface="+mj-lt"/>
                <a:ea typeface="+mj-lt"/>
                <a:cs typeface="+mj-lt"/>
                <a:sym typeface="+mn-lt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latin typeface="+mj-lt"/>
                <a:ea typeface="+mj-lt"/>
                <a:cs typeface="+mj-lt"/>
                <a:sym typeface="+mn-lt"/>
              </a:rPr>
              <a:t>初心因坚守而炙热，使命因担当而荣光。从石库门到天安门，从兴业路到复兴路，一百年来，我们党所付出的一切努力、进行的一切斗争、作出的一切牺牲，都是“为中国人民谋幸福，为中华民族谋复兴”。一百年来，涌现出孔繁森、焦裕禄、廖俊波等一大批全心全意为人民服务的优秀代表，他们以恒心守初心，以生命践使命，书写了心系人民、情系人民、造福人民的感人诗篇。初心易得，始终难守。党员干部任何时候都都不能忘记为什么出发，不能忘记“我是谁”“为了谁”“依靠谁”，要始终坚持以人民为中心的发展思想，着力解决不平衡不充分的发展问题和人民群众的急难愁盼问题，不断发展全过程人民民主，持续完善社会公平正义环境，推动全体人民共同富裕取得实质性进展。</a:t>
            </a:r>
            <a:endParaRPr lang="zh-CN" altLang="en-US" sz="2400" dirty="0">
              <a:solidFill>
                <a:prstClr val="black"/>
              </a:solidFill>
              <a:latin typeface="+mj-lt"/>
              <a:ea typeface="+mj-lt"/>
              <a:cs typeface="+mj-lt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ldLvl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3524228"/>
            <a:ext cx="12192000" cy="3348286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979805" y="2386330"/>
            <a:ext cx="10341610" cy="835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lnSpc>
                <a:spcPct val="120000"/>
              </a:lnSpc>
              <a:defRPr>
                <a:gradFill>
                  <a:gsLst>
                    <a:gs pos="0">
                      <a:schemeClr val="accent1">
                        <a:lumMod val="90000"/>
                        <a:lumOff val="1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zh-CN" altLang="en-US" sz="4400" dirty="0">
                <a:latin typeface="+mn-lt"/>
                <a:ea typeface="+mn-ea"/>
                <a:cs typeface="+mn-ea"/>
                <a:sym typeface="+mn-lt"/>
              </a:rPr>
              <a:t>锻造“不怕牺牲、英勇斗争”的钢铁意志</a:t>
            </a:r>
            <a:endParaRPr lang="zh-CN" altLang="en-US" sz="4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79953" y="1690589"/>
            <a:ext cx="2711521" cy="534216"/>
          </a:xfrm>
          <a:prstGeom prst="roundRect">
            <a:avLst>
              <a:gd name="adj" fmla="val 44690"/>
            </a:avLst>
          </a:prstGeom>
          <a:gradFill>
            <a:gsLst>
              <a:gs pos="0">
                <a:srgbClr val="C30F0F">
                  <a:lumMod val="90000"/>
                  <a:lumOff val="10000"/>
                </a:srgbClr>
              </a:gs>
              <a:gs pos="45000">
                <a:srgbClr val="C30F0F"/>
              </a:gs>
            </a:gsLst>
            <a:lin ang="5400000" scaled="1"/>
          </a:gra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第</a:t>
            </a:r>
            <a:r>
              <a:rPr lang="zh-CN" altLang="en-US" sz="2800" dirty="0">
                <a:gradFill>
                  <a:gsLst>
                    <a:gs pos="0">
                      <a:srgbClr val="FEEFAC"/>
                    </a:gs>
                    <a:gs pos="45000">
                      <a:srgbClr val="E9BE61"/>
                    </a:gs>
                  </a:gsLst>
                  <a:lin ang="5400000" scaled="1"/>
                </a:gradFill>
                <a:cs typeface="+mn-ea"/>
                <a:sym typeface="+mn-lt"/>
              </a:rPr>
              <a:t>四部分</a:t>
            </a:r>
            <a:endParaRPr lang="zh-CN" altLang="en-US" sz="2800" dirty="0">
              <a:gradFill>
                <a:gsLst>
                  <a:gs pos="0">
                    <a:srgbClr val="FEEFAC"/>
                  </a:gs>
                  <a:gs pos="45000">
                    <a:srgbClr val="E9BE61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10" name="图片 9" descr="图片包含 建筑, 电话, 手机, 桌子&#10;&#10;描述已自动生成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156700" y="3322769"/>
            <a:ext cx="3057581" cy="3535233"/>
          </a:xfrm>
          <a:prstGeom prst="rect">
            <a:avLst/>
          </a:prstGeom>
        </p:spPr>
      </p:pic>
      <p:pic>
        <p:nvPicPr>
          <p:cNvPr id="9" name="图片 8" descr="黑暗中有许多云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62" y="5530529"/>
            <a:ext cx="2112999" cy="1090268"/>
          </a:xfrm>
          <a:prstGeom prst="rect">
            <a:avLst/>
          </a:prstGeom>
        </p:spPr>
      </p:pic>
      <p:pic>
        <p:nvPicPr>
          <p:cNvPr id="11" name="图片 10" descr="黑暗中有许多云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21" y="5188684"/>
            <a:ext cx="3065033" cy="1581501"/>
          </a:xfrm>
          <a:prstGeom prst="rect">
            <a:avLst/>
          </a:prstGeom>
        </p:spPr>
      </p:pic>
      <p:pic>
        <p:nvPicPr>
          <p:cNvPr id="12" name="图片 11" descr="白色的鸟&#10;&#10;描述已自动生成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7486651" y="1204479"/>
            <a:ext cx="1603975" cy="1100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tags/tag1.xml><?xml version="1.0" encoding="utf-8"?>
<p:tagLst xmlns:p="http://schemas.openxmlformats.org/presentationml/2006/main">
  <p:tag name="PA" val="v5.2.9"/>
  <p:tag name="RESOURCELIBID_ANIM" val="462"/>
</p:tagLst>
</file>

<file path=ppt/tags/tag10.xml><?xml version="1.0" encoding="utf-8"?>
<p:tagLst xmlns:p="http://schemas.openxmlformats.org/presentationml/2006/main">
  <p:tag name="PA" val="v5.2.11"/>
</p:tagLst>
</file>

<file path=ppt/tags/tag11.xml><?xml version="1.0" encoding="utf-8"?>
<p:tagLst xmlns:p="http://schemas.openxmlformats.org/presentationml/2006/main">
  <p:tag name="PA" val="v5.2.9"/>
  <p:tag name="RESOURCELIBID_ANIM" val="462"/>
</p:tagLst>
</file>

<file path=ppt/tags/tag12.xml><?xml version="1.0" encoding="utf-8"?>
<p:tagLst xmlns:p="http://schemas.openxmlformats.org/presentationml/2006/main">
  <p:tag name="PA" val="v5.2.9"/>
  <p:tag name="RESOURCELIBID_ANIM" val="462"/>
</p:tagLst>
</file>

<file path=ppt/tags/tag13.xml><?xml version="1.0" encoding="utf-8"?>
<p:tagLst xmlns:p="http://schemas.openxmlformats.org/presentationml/2006/main">
  <p:tag name="ISPRING_PRESENTATION_TITLE" val="PowerPoint 演示文稿"/>
</p:tagLst>
</file>

<file path=ppt/tags/tag2.xml><?xml version="1.0" encoding="utf-8"?>
<p:tagLst xmlns:p="http://schemas.openxmlformats.org/presentationml/2006/main">
  <p:tag name="PA" val="v5.2.9"/>
  <p:tag name="RESOURCELIBID_ANIM" val="462"/>
</p:tagLst>
</file>

<file path=ppt/tags/tag3.xml><?xml version="1.0" encoding="utf-8"?>
<p:tagLst xmlns:p="http://schemas.openxmlformats.org/presentationml/2006/main">
  <p:tag name="PA" val="v5.2.11"/>
</p:tagLst>
</file>

<file path=ppt/tags/tag4.xml><?xml version="1.0" encoding="utf-8"?>
<p:tagLst xmlns:p="http://schemas.openxmlformats.org/presentationml/2006/main">
  <p:tag name="PA" val="v5.2.11"/>
</p:tagLst>
</file>

<file path=ppt/tags/tag5.xml><?xml version="1.0" encoding="utf-8"?>
<p:tagLst xmlns:p="http://schemas.openxmlformats.org/presentationml/2006/main">
  <p:tag name="PA" val="v5.2.11"/>
</p:tagLst>
</file>

<file path=ppt/tags/tag6.xml><?xml version="1.0" encoding="utf-8"?>
<p:tagLst xmlns:p="http://schemas.openxmlformats.org/presentationml/2006/main">
  <p:tag name="PA" val="v5.2.11"/>
</p:tagLst>
</file>

<file path=ppt/tags/tag7.xml><?xml version="1.0" encoding="utf-8"?>
<p:tagLst xmlns:p="http://schemas.openxmlformats.org/presentationml/2006/main">
  <p:tag name="PA" val="v5.2.11"/>
</p:tagLst>
</file>

<file path=ppt/tags/tag8.xml><?xml version="1.0" encoding="utf-8"?>
<p:tagLst xmlns:p="http://schemas.openxmlformats.org/presentationml/2006/main">
  <p:tag name="PA" val="v5.2.11"/>
</p:tagLst>
</file>

<file path=ppt/tags/tag9.xml><?xml version="1.0" encoding="utf-8"?>
<p:tagLst xmlns:p="http://schemas.openxmlformats.org/presentationml/2006/main">
  <p:tag name="PA" val="v5.2.11"/>
</p:tagLst>
</file>

<file path=ppt/theme/theme1.xml><?xml version="1.0" encoding="utf-8"?>
<a:theme xmlns:a="http://schemas.openxmlformats.org/drawingml/2006/main" name="第一PPT，www.1ppt.com​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B232D"/>
      </a:accent1>
      <a:accent2>
        <a:srgbClr val="F6F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zt1br4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WPS 演示</Application>
  <PresentationFormat>自定义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仿宋_GB2312</vt:lpstr>
      <vt:lpstr>仿宋</vt:lpstr>
      <vt:lpstr>思源宋体 CN Heavy</vt:lpstr>
      <vt:lpstr>思源黑体 CN Medium</vt:lpstr>
      <vt:lpstr>黑体</vt:lpstr>
      <vt:lpstr>方正姚体</vt:lpstr>
      <vt:lpstr>思源黑体 CN Light</vt:lpstr>
      <vt:lpstr>微软雅黑</vt:lpstr>
      <vt:lpstr>Arial Unicode MS</vt:lpstr>
      <vt:lpstr>等线</vt:lpstr>
      <vt:lpstr>字魂58号-创中黑</vt:lpstr>
      <vt:lpstr>字魂143号-正酷超级黑</vt:lpstr>
      <vt:lpstr>汉仪中圆简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学党史跟党走</dc:title>
  <dc:creator>第一PPT</dc:creator>
  <cp:keywords>www.1ppt.com</cp:keywords>
  <dc:description>www.1ppt.com</dc:description>
  <cp:lastModifiedBy>林继</cp:lastModifiedBy>
  <cp:revision>316</cp:revision>
  <dcterms:created xsi:type="dcterms:W3CDTF">2020-07-06T02:40:00Z</dcterms:created>
  <dcterms:modified xsi:type="dcterms:W3CDTF">2023-03-15T14:28:05Z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5402D3F84A40497A9C30C3ED45BC62A5</vt:lpwstr>
  </property>
  <property fmtid="{D5CDD505-2E9C-101B-9397-08002B2CF9AE}" pid="3" name="KSOProductBuildVer">
    <vt:lpwstr>2052-11.8.2.11978</vt:lpwstr>
  </property>
</Properties>
</file>