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7275" y="671195"/>
            <a:ext cx="36709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假设有两个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hash</a:t>
            </a:r>
            <a:r>
              <a:rPr lang="zh-CN" altLang="en-US"/>
              <a:t>后为</a:t>
            </a:r>
            <a:r>
              <a:rPr lang="en-US" altLang="zh-CN"/>
              <a:t>100,116</a:t>
            </a:r>
            <a:endParaRPr lang="en-US" altLang="zh-CN"/>
          </a:p>
          <a:p>
            <a:pPr algn="l"/>
            <a:endParaRPr lang="zh-CN" altLang="en-US"/>
          </a:p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index = hash &amp; oldCap(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1000 = 16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)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0625" y="1795145"/>
            <a:ext cx="24745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    1100100     -&gt;   100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&amp;        1111     -&gt;   16-1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           0100    -&gt;   4</a:t>
            </a:r>
            <a:endParaRPr lang="en-US" altLang="zh-CN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28210" y="1795145"/>
            <a:ext cx="24745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    1101010     -&gt;   160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&amp;        1111     -&gt;   16-1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           0100    -&gt;   4</a:t>
            </a:r>
            <a:endParaRPr lang="en-US" altLang="zh-CN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67130" y="3703320"/>
            <a:ext cx="25209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    1100100     -&gt;   100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&amp;       </a:t>
            </a:r>
            <a:r>
              <a:rPr lang="en-US" altLang="zh-CN">
                <a:solidFill>
                  <a:schemeClr val="accent4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1111     -&gt;   32-1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         00100    -&gt;   4</a:t>
            </a:r>
            <a:endParaRPr lang="en-US" altLang="zh-CN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59020" y="3703320"/>
            <a:ext cx="43757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    1101010     -&gt;   160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&amp;       </a:t>
            </a:r>
            <a:r>
              <a:rPr lang="en-US" altLang="zh-CN">
                <a:solidFill>
                  <a:schemeClr val="accent4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1111     -&gt;   32-1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          1100    -&gt;     4 + oldCap(1000) = 12</a:t>
            </a:r>
            <a:endParaRPr lang="en-US" altLang="zh-CN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7275" y="2924810"/>
            <a:ext cx="3891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newCap = oldCap &lt;&lt; 1 (10000 = 32)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index = hash &amp; newCap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57275" y="4843145"/>
            <a:ext cx="8431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>
                <a:sym typeface="+mn-ea"/>
              </a:rPr>
              <a:t>从上面可以看出</a:t>
            </a:r>
            <a:r>
              <a:rPr lang="en-US" altLang="zh-CN">
                <a:sym typeface="+mn-ea"/>
              </a:rPr>
              <a:t>index</a:t>
            </a:r>
            <a:r>
              <a:rPr lang="zh-CN" altLang="en-US">
                <a:sym typeface="+mn-ea"/>
              </a:rPr>
              <a:t>是否有变化，</a:t>
            </a:r>
            <a:r>
              <a:rPr lang="zh-CN" altLang="en-US">
                <a:solidFill>
                  <a:schemeClr val="accent4"/>
                </a:solidFill>
                <a:sym typeface="+mn-ea"/>
              </a:rPr>
              <a:t>取决于最高位</a:t>
            </a:r>
            <a:r>
              <a:rPr lang="en-US" altLang="zh-CN">
                <a:solidFill>
                  <a:schemeClr val="accent4"/>
                </a:solidFill>
                <a:sym typeface="+mn-ea"/>
              </a:rPr>
              <a:t>10000</a:t>
            </a:r>
            <a:r>
              <a:rPr lang="zh-CN" altLang="en-US">
                <a:solidFill>
                  <a:schemeClr val="accent4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accent4"/>
                </a:solidFill>
                <a:sym typeface="+mn-ea"/>
              </a:rPr>
              <a:t>16</a:t>
            </a:r>
            <a:r>
              <a:rPr lang="zh-CN" altLang="en-US">
                <a:solidFill>
                  <a:schemeClr val="accent4"/>
                </a:solidFill>
                <a:sym typeface="+mn-ea"/>
              </a:rPr>
              <a:t>）</a:t>
            </a:r>
            <a:endParaRPr lang="zh-CN" altLang="zh-CN"/>
          </a:p>
          <a:p>
            <a:pPr algn="l"/>
            <a:r>
              <a:rPr lang="zh-CN" altLang="zh-CN"/>
              <a:t>由于</a:t>
            </a:r>
            <a:r>
              <a:rPr lang="en-US" altLang="zh-CN"/>
              <a:t>HashMap</a:t>
            </a:r>
            <a:r>
              <a:rPr lang="zh-CN" altLang="en-US"/>
              <a:t>的扩容方式</a:t>
            </a:r>
            <a:r>
              <a:rPr lang="en-US" altLang="zh-CN"/>
              <a:t>2</a:t>
            </a:r>
            <a:r>
              <a:rPr lang="zh-CN" altLang="zh-CN"/>
              <a:t>的</a:t>
            </a:r>
            <a:r>
              <a:rPr lang="en-US" altLang="zh-CN"/>
              <a:t>n</a:t>
            </a:r>
            <a:r>
              <a:rPr lang="zh-CN" altLang="en-US"/>
              <a:t>次幂</a:t>
            </a:r>
            <a:r>
              <a:rPr lang="zh-CN" altLang="en-US"/>
              <a:t>，如果</a:t>
            </a:r>
            <a:r>
              <a:rPr lang="en-US" altLang="zh-CN"/>
              <a:t>table</a:t>
            </a:r>
            <a:r>
              <a:rPr lang="zh-CN" altLang="en-US"/>
              <a:t>上面连着链表，链表上面的</a:t>
            </a:r>
            <a:r>
              <a:rPr lang="en-US" altLang="zh-CN"/>
              <a:t>Node</a:t>
            </a:r>
            <a:endParaRPr lang="en-US" altLang="zh-CN"/>
          </a:p>
          <a:p>
            <a:pPr algn="l"/>
            <a:r>
              <a:rPr lang="en-US" altLang="zh-CN"/>
              <a:t>1. index = oldIndex</a:t>
            </a:r>
            <a:endParaRPr lang="zh-CN" altLang="en-US"/>
          </a:p>
          <a:p>
            <a:pPr algn="l"/>
            <a:r>
              <a:rPr lang="en-US" altLang="zh-CN"/>
              <a:t>2. index = oldIndex + oldCap</a:t>
            </a:r>
            <a:endParaRPr lang="en-US" altLang="zh-CN"/>
          </a:p>
          <a:p>
            <a:pPr algn="l"/>
            <a:endParaRPr lang="zh-CN" altLang="en-US"/>
          </a:p>
          <a:p>
            <a:pPr algn="l"/>
            <a:r>
              <a:rPr lang="zh-CN" altLang="en-US"/>
              <a:t>决定是</a:t>
            </a:r>
            <a:r>
              <a:rPr lang="en-US" altLang="zh-CN"/>
              <a:t>1</a:t>
            </a:r>
            <a:r>
              <a:rPr lang="zh-CN" altLang="en-US"/>
              <a:t>还是</a:t>
            </a:r>
            <a:r>
              <a:rPr lang="en-US" altLang="zh-CN"/>
              <a:t>2</a:t>
            </a:r>
            <a:r>
              <a:rPr lang="zh-CN" altLang="en-US"/>
              <a:t>，有个简单的判断方法， </a:t>
            </a:r>
            <a:r>
              <a:rPr lang="en-US" altLang="zh-CN"/>
              <a:t>hash &amp; oldCap == 0 </a:t>
            </a:r>
            <a:r>
              <a:rPr lang="zh-CN" altLang="en-US"/>
              <a:t>留下原位，否则移动</a:t>
            </a:r>
            <a:endParaRPr lang="en-US" altLang="zh-CN"/>
          </a:p>
          <a:p>
            <a:pPr algn="l"/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WPS 演示</Application>
  <PresentationFormat>宽屏</PresentationFormat>
  <Paragraphs>32</Paragraphs>
  <Slides>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2018-03-01T02:03:00Z</dcterms:created>
  <dcterms:modified xsi:type="dcterms:W3CDTF">2018-07-24T10:06:51Z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