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>
      <p:cViewPr varScale="1">
        <p:scale>
          <a:sx n="95" d="100"/>
          <a:sy n="95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0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8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2018/7/24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tags" Target="../tags/tag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2018/7/24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7275" y="671195"/>
            <a:ext cx="654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假设有两个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后为</a:t>
            </a:r>
            <a:r>
              <a:rPr lang="en-US" altLang="zh-CN" dirty="0" smtClean="0"/>
              <a:t>100,116</a:t>
            </a:r>
            <a:r>
              <a:rPr lang="zh-CN" altLang="en-US" dirty="0" smtClean="0"/>
              <a:t>，没扩容前都是存在</a:t>
            </a:r>
            <a:r>
              <a:rPr lang="en-US" altLang="zh-CN" dirty="0" smtClean="0"/>
              <a:t>table[4]</a:t>
            </a:r>
            <a:endParaRPr lang="zh-CN" altLang="en-US" dirty="0"/>
          </a:p>
          <a:p>
            <a:pPr algn="l"/>
            <a:r>
              <a:rPr lang="en-US" altLang="zh-CN" dirty="0">
                <a:solidFill>
                  <a:srgbClr val="FF0000"/>
                </a:solidFill>
                <a:sym typeface="+mn-ea"/>
              </a:rPr>
              <a:t>index = hash &amp;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oldCap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mr-IN" altLang="zh-CN" dirty="0" smtClean="0">
                <a:solidFill>
                  <a:srgbClr val="FF0000"/>
                </a:solidFill>
                <a:sym typeface="+mn-ea"/>
              </a:rPr>
              <a:t>–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1)  = hash &amp; 16 -1 =  hash &amp; 1111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0625" y="1795145"/>
            <a:ext cx="24745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    1100100     -&gt;   100</a:t>
            </a:r>
          </a:p>
          <a:p>
            <a:pPr algn="l"/>
            <a:r>
              <a:rPr lang="en-US" altLang="zh-CN">
                <a:sym typeface="+mn-ea"/>
              </a:rPr>
              <a:t>&amp;        1111     -&gt;   16-1</a:t>
            </a:r>
          </a:p>
          <a:p>
            <a:pPr algn="l"/>
            <a:r>
              <a:rPr lang="en-US" altLang="zh-CN">
                <a:sym typeface="+mn-ea"/>
              </a:rPr>
              <a:t>           0100    -&gt;   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728210" y="1795145"/>
            <a:ext cx="24745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    1101010     -&gt;   160</a:t>
            </a:r>
          </a:p>
          <a:p>
            <a:pPr algn="l"/>
            <a:r>
              <a:rPr lang="en-US" altLang="zh-CN">
                <a:sym typeface="+mn-ea"/>
              </a:rPr>
              <a:t>&amp;        1111     -&gt;   16-1</a:t>
            </a:r>
          </a:p>
          <a:p>
            <a:pPr algn="l"/>
            <a:r>
              <a:rPr lang="en-US" altLang="zh-CN">
                <a:sym typeface="+mn-ea"/>
              </a:rPr>
              <a:t>           0100    -&gt;   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67130" y="3703320"/>
            <a:ext cx="25209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    1100100     -&gt;   100</a:t>
            </a:r>
          </a:p>
          <a:p>
            <a:pPr algn="l"/>
            <a:r>
              <a:rPr lang="en-US" altLang="zh-CN">
                <a:sym typeface="+mn-ea"/>
              </a:rPr>
              <a:t>&amp;       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1111     -&gt;   32-1</a:t>
            </a:r>
          </a:p>
          <a:p>
            <a:pPr algn="l"/>
            <a:r>
              <a:rPr lang="en-US" altLang="zh-CN">
                <a:sym typeface="+mn-ea"/>
              </a:rPr>
              <a:t>         00100    -&gt;   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59020" y="3703320"/>
            <a:ext cx="4547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    1101010     -&gt;   160</a:t>
            </a:r>
          </a:p>
          <a:p>
            <a:pPr algn="l"/>
            <a:r>
              <a:rPr lang="en-US" altLang="zh-CN" dirty="0">
                <a:sym typeface="+mn-ea"/>
              </a:rPr>
              <a:t>&amp;       </a:t>
            </a:r>
            <a:r>
              <a:rPr lang="en-US" altLang="zh-CN" dirty="0">
                <a:solidFill>
                  <a:schemeClr val="accent4"/>
                </a:solidFill>
                <a:sym typeface="+mn-ea"/>
              </a:rPr>
              <a:t>1</a:t>
            </a:r>
            <a:r>
              <a:rPr lang="en-US" altLang="zh-CN" dirty="0">
                <a:sym typeface="+mn-ea"/>
              </a:rPr>
              <a:t>1111     -&gt;   32-1</a:t>
            </a:r>
          </a:p>
          <a:p>
            <a:pPr algn="l"/>
            <a:r>
              <a:rPr lang="en-US" altLang="zh-CN" dirty="0">
                <a:sym typeface="+mn-ea"/>
              </a:rPr>
              <a:t>          1100    -&gt;     4 + </a:t>
            </a:r>
            <a:r>
              <a:rPr lang="en-US" altLang="zh-CN" dirty="0" err="1" smtClean="0">
                <a:sym typeface="+mn-ea"/>
              </a:rPr>
              <a:t>oldCap</a:t>
            </a:r>
            <a:r>
              <a:rPr lang="en-US" altLang="zh-CN" dirty="0" smtClean="0">
                <a:sym typeface="+mn-ea"/>
              </a:rPr>
              <a:t>(10000) </a:t>
            </a:r>
            <a:r>
              <a:rPr lang="en-US" altLang="zh-CN" dirty="0">
                <a:sym typeface="+mn-ea"/>
              </a:rPr>
              <a:t>= 12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57275" y="2924810"/>
            <a:ext cx="484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newCap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oldCap</a:t>
            </a:r>
            <a:r>
              <a:rPr lang="en-US" altLang="zh-CN" dirty="0">
                <a:solidFill>
                  <a:srgbClr val="FF0000"/>
                </a:solidFill>
              </a:rPr>
              <a:t> &lt;&lt; 1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 32 = 100000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index = hash &amp; (</a:t>
            </a:r>
            <a:r>
              <a:rPr lang="en-US" altLang="zh-CN" dirty="0" err="1" smtClean="0">
                <a:solidFill>
                  <a:srgbClr val="FF0000"/>
                </a:solidFill>
              </a:rPr>
              <a:t>newCap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mr-IN" altLang="zh-CN" dirty="0" smtClean="0">
                <a:solidFill>
                  <a:srgbClr val="FF0000"/>
                </a:solidFill>
              </a:rPr>
              <a:t>–</a:t>
            </a:r>
            <a:r>
              <a:rPr lang="en-US" altLang="zh-CN" dirty="0" smtClean="0">
                <a:solidFill>
                  <a:srgbClr val="FF0000"/>
                </a:solidFill>
              </a:rPr>
              <a:t> 1)  = hash &amp; 11111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7275" y="4843145"/>
            <a:ext cx="10076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dirty="0">
                <a:sym typeface="+mn-ea"/>
              </a:rPr>
              <a:t>从上面可以看出</a:t>
            </a:r>
            <a:r>
              <a:rPr lang="en-US" altLang="zh-CN" dirty="0">
                <a:sym typeface="+mn-ea"/>
              </a:rPr>
              <a:t>index</a:t>
            </a:r>
            <a:r>
              <a:rPr lang="zh-CN" altLang="en-US" dirty="0">
                <a:sym typeface="+mn-ea"/>
              </a:rPr>
              <a:t>是否有变化，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取决于最高位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10000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16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）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,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最高位只有两种变化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所以重新计算的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index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也只有两种变化</a:t>
            </a:r>
            <a:endParaRPr lang="zh-CN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altLang="zh-CN" dirty="0" smtClean="0"/>
              <a:t>1</a:t>
            </a:r>
            <a:r>
              <a:rPr lang="en-US" altLang="zh-CN" dirty="0"/>
              <a:t>. index = </a:t>
            </a:r>
            <a:r>
              <a:rPr lang="en-US" altLang="zh-CN" dirty="0" err="1"/>
              <a:t>oldIndex</a:t>
            </a:r>
            <a:endParaRPr lang="zh-CN" altLang="en-US" dirty="0"/>
          </a:p>
          <a:p>
            <a:pPr algn="l"/>
            <a:r>
              <a:rPr lang="en-US" altLang="zh-CN" dirty="0"/>
              <a:t>2. index = </a:t>
            </a:r>
            <a:r>
              <a:rPr lang="en-US" altLang="zh-CN" dirty="0" err="1"/>
              <a:t>oldIndex</a:t>
            </a:r>
            <a:r>
              <a:rPr lang="en-US" altLang="zh-CN" dirty="0"/>
              <a:t> + </a:t>
            </a:r>
            <a:r>
              <a:rPr lang="en-US" altLang="zh-CN" dirty="0" err="1"/>
              <a:t>oldCap</a:t>
            </a:r>
            <a:endParaRPr lang="en-US" altLang="zh-CN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决定是</a:t>
            </a:r>
            <a:r>
              <a:rPr lang="en-US" altLang="zh-CN" dirty="0"/>
              <a:t>1</a:t>
            </a:r>
            <a:r>
              <a:rPr lang="zh-CN" altLang="en-US" dirty="0"/>
              <a:t>还是</a:t>
            </a:r>
            <a:r>
              <a:rPr lang="en-US" altLang="zh-CN" dirty="0"/>
              <a:t>2</a:t>
            </a:r>
            <a:r>
              <a:rPr lang="zh-CN" altLang="en-US" dirty="0"/>
              <a:t>，有个简单的判断方法， </a:t>
            </a:r>
            <a:r>
              <a:rPr lang="en-US" altLang="zh-CN" dirty="0"/>
              <a:t>hash &amp; </a:t>
            </a:r>
            <a:r>
              <a:rPr lang="en-US" altLang="zh-CN" dirty="0" err="1"/>
              <a:t>oldCap</a:t>
            </a:r>
            <a:r>
              <a:rPr lang="en-US" altLang="zh-CN" dirty="0"/>
              <a:t> == 0 </a:t>
            </a:r>
            <a:r>
              <a:rPr lang="zh-CN" altLang="en-US" dirty="0"/>
              <a:t>留下原位，否则移动</a:t>
            </a:r>
            <a:endParaRPr lang="en-US" altLang="zh-CN" dirty="0"/>
          </a:p>
          <a:p>
            <a:pPr algn="l"/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宋体</vt:lpstr>
      <vt:lpstr>微软雅黑</vt:lpstr>
      <vt:lpstr>黑体</vt:lpstr>
      <vt:lpstr>Arial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2018-03-01T02:03:00Z</dcterms:created>
  <dcterms:modified xsi:type="dcterms:W3CDTF">2018-07-24T16:39:16Z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