
<file path=[Content_Types].xml><?xml version="1.0" encoding="utf-8"?>
<Types xmlns="http://schemas.openxmlformats.org/package/2006/content-types">
  <Override PartName="/_rels/.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36.png" ContentType="image/png"/>
  <Override PartName="/ppt/media/image1.png" ContentType="image/png"/>
  <Override PartName="/ppt/media/image6.png" ContentType="image/png"/>
  <Override PartName="/ppt/media/image21.png" ContentType="image/png"/>
  <Override PartName="/ppt/media/image37.png" ContentType="image/png"/>
  <Override PartName="/ppt/media/image2.png" ContentType="image/png"/>
  <Override PartName="/ppt/media/image7.png" ContentType="image/png"/>
  <Override PartName="/ppt/media/image22.png" ContentType="image/png"/>
  <Override PartName="/ppt/media/image38.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31" name="PlaceHolder 4"/>
          <p:cNvSpPr>
            <a:spLocks noGrp="1"/>
          </p:cNvSpPr>
          <p:nvPr>
            <p:ph type="body"/>
          </p:nvPr>
        </p:nvSpPr>
        <p:spPr>
          <a:xfrm>
            <a:off x="4674240" y="368208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32" name="PlaceHolder 5"/>
          <p:cNvSpPr>
            <a:spLocks noGrp="1"/>
          </p:cNvSpPr>
          <p:nvPr>
            <p:ph type="body"/>
          </p:nvPr>
        </p:nvSpPr>
        <p:spPr>
          <a:xfrm>
            <a:off x="457200" y="368208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822924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57200" y="1604520"/>
            <a:ext cx="822924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pic>
        <p:nvPicPr>
          <p:cNvPr id="36" name="" descr=""/>
          <p:cNvPicPr/>
          <p:nvPr/>
        </p:nvPicPr>
        <p:blipFill>
          <a:blip r:embed="rId2"/>
          <a:stretch/>
        </p:blipFill>
        <p:spPr>
          <a:xfrm>
            <a:off x="2079000" y="1604520"/>
            <a:ext cx="4984920" cy="3977280"/>
          </a:xfrm>
          <a:prstGeom prst="rect">
            <a:avLst/>
          </a:prstGeom>
          <a:ln>
            <a:noFill/>
          </a:ln>
        </p:spPr>
      </p:pic>
      <p:pic>
        <p:nvPicPr>
          <p:cNvPr id="37"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4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SG"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457200" y="1604520"/>
            <a:ext cx="822924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457200" y="1604520"/>
            <a:ext cx="401580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47" name="PlaceHolder 3"/>
          <p:cNvSpPr>
            <a:spLocks noGrp="1"/>
          </p:cNvSpPr>
          <p:nvPr>
            <p:ph type="body"/>
          </p:nvPr>
        </p:nvSpPr>
        <p:spPr>
          <a:xfrm>
            <a:off x="4674240" y="1604520"/>
            <a:ext cx="401580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SG"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457200" y="368208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53" name="PlaceHolder 4"/>
          <p:cNvSpPr>
            <a:spLocks noGrp="1"/>
          </p:cNvSpPr>
          <p:nvPr>
            <p:ph type="body"/>
          </p:nvPr>
        </p:nvSpPr>
        <p:spPr>
          <a:xfrm>
            <a:off x="4674240" y="1604520"/>
            <a:ext cx="401580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SG"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56" name="PlaceHolder 3"/>
          <p:cNvSpPr>
            <a:spLocks noGrp="1"/>
          </p:cNvSpPr>
          <p:nvPr>
            <p:ph type="body"/>
          </p:nvPr>
        </p:nvSpPr>
        <p:spPr>
          <a:xfrm>
            <a:off x="467424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57" name="PlaceHolder 4"/>
          <p:cNvSpPr>
            <a:spLocks noGrp="1"/>
          </p:cNvSpPr>
          <p:nvPr>
            <p:ph type="body"/>
          </p:nvPr>
        </p:nvSpPr>
        <p:spPr>
          <a:xfrm>
            <a:off x="4674240" y="368208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61" name="PlaceHolder 4"/>
          <p:cNvSpPr>
            <a:spLocks noGrp="1"/>
          </p:cNvSpPr>
          <p:nvPr>
            <p:ph type="body"/>
          </p:nvPr>
        </p:nvSpPr>
        <p:spPr>
          <a:xfrm>
            <a:off x="457200" y="3682080"/>
            <a:ext cx="822924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822924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57200" y="3682080"/>
            <a:ext cx="822924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69" name="PlaceHolder 5"/>
          <p:cNvSpPr>
            <a:spLocks noGrp="1"/>
          </p:cNvSpPr>
          <p:nvPr>
            <p:ph type="body"/>
          </p:nvPr>
        </p:nvSpPr>
        <p:spPr>
          <a:xfrm>
            <a:off x="457200" y="368208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822924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57200" y="1604520"/>
            <a:ext cx="822924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pic>
        <p:nvPicPr>
          <p:cNvPr id="73" name="" descr=""/>
          <p:cNvPicPr/>
          <p:nvPr/>
        </p:nvPicPr>
        <p:blipFill>
          <a:blip r:embed="rId2"/>
          <a:stretch/>
        </p:blipFill>
        <p:spPr>
          <a:xfrm>
            <a:off x="2079000" y="1604520"/>
            <a:ext cx="4984920" cy="3977280"/>
          </a:xfrm>
          <a:prstGeom prst="rect">
            <a:avLst/>
          </a:prstGeom>
          <a:ln>
            <a:noFill/>
          </a:ln>
        </p:spPr>
      </p:pic>
      <p:pic>
        <p:nvPicPr>
          <p:cNvPr id="74"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SG"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57200" y="368208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16" name="PlaceHolder 4"/>
          <p:cNvSpPr>
            <a:spLocks noGrp="1"/>
          </p:cNvSpPr>
          <p:nvPr>
            <p:ph type="body"/>
          </p:nvPr>
        </p:nvSpPr>
        <p:spPr>
          <a:xfrm>
            <a:off x="4674240" y="1604520"/>
            <a:ext cx="401580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p>
            <a:endParaRPr b="0" lang="en-SG"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560600" y="327600"/>
            <a:ext cx="6534360" cy="96840"/>
          </a:xfrm>
          <a:prstGeom prst="rect">
            <a:avLst/>
          </a:prstGeom>
          <a:solidFill>
            <a:srgbClr val="99ab83"/>
          </a:solidFill>
          <a:ln w="12600">
            <a:noFill/>
          </a:ln>
        </p:spPr>
        <p:style>
          <a:lnRef idx="0"/>
          <a:fillRef idx="0"/>
          <a:effectRef idx="0"/>
          <a:fontRef idx="minor"/>
        </p:style>
      </p:sp>
      <p:sp>
        <p:nvSpPr>
          <p:cNvPr id="1" name="CustomShape 2"/>
          <p:cNvSpPr/>
          <p:nvPr/>
        </p:nvSpPr>
        <p:spPr>
          <a:xfrm>
            <a:off x="628560" y="2778480"/>
            <a:ext cx="7886160" cy="98280"/>
          </a:xfrm>
          <a:prstGeom prst="rect">
            <a:avLst/>
          </a:prstGeom>
          <a:solidFill>
            <a:srgbClr val="99ab83"/>
          </a:solidFill>
          <a:ln w="12600">
            <a:noFill/>
          </a:ln>
        </p:spPr>
        <p:style>
          <a:lnRef idx="0"/>
          <a:fillRef idx="0"/>
          <a:effectRef idx="0"/>
          <a:fontRef idx="minor"/>
        </p:style>
      </p:sp>
      <p:sp>
        <p:nvSpPr>
          <p:cNvPr id="2" name="PlaceHolder 3"/>
          <p:cNvSpPr>
            <a:spLocks noGrp="1"/>
          </p:cNvSpPr>
          <p:nvPr>
            <p:ph type="title"/>
          </p:nvPr>
        </p:nvSpPr>
        <p:spPr>
          <a:xfrm>
            <a:off x="628560" y="377280"/>
            <a:ext cx="7886160" cy="1324800"/>
          </a:xfrm>
          <a:prstGeom prst="rect">
            <a:avLst/>
          </a:prstGeom>
        </p:spPr>
        <p:txBody>
          <a:bodyPr lIns="0" rIns="0" tIns="0" bIns="0" anchor="ctr"/>
          <a:p>
            <a:pPr algn="ctr"/>
            <a:endParaRPr b="0" lang="en-SG" sz="4400" spc="-1" strike="noStrike">
              <a:solidFill>
                <a:srgbClr val="000000"/>
              </a:solidFill>
              <a:uFill>
                <a:solidFill>
                  <a:srgbClr val="ffffff"/>
                </a:solidFill>
              </a:uFill>
              <a:latin typeface="Arial"/>
            </a:endParaRPr>
          </a:p>
        </p:txBody>
      </p:sp>
      <p:sp>
        <p:nvSpPr>
          <p:cNvPr id="3" name="PlaceHolder 4"/>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SG" sz="3200" spc="-1" strike="noStrike">
                <a:solidFill>
                  <a:srgbClr val="000000"/>
                </a:solidFill>
                <a:uFill>
                  <a:solidFill>
                    <a:srgbClr val="ffffff"/>
                  </a:solidFill>
                </a:uFill>
                <a:latin typeface="Arial"/>
              </a:rPr>
              <a:t>Click to edit the outline text format</a:t>
            </a:r>
            <a:endParaRPr b="0" lang="en-SG"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SG" sz="2800" spc="-1" strike="noStrike">
                <a:solidFill>
                  <a:srgbClr val="000000"/>
                </a:solidFill>
                <a:uFill>
                  <a:solidFill>
                    <a:srgbClr val="ffffff"/>
                  </a:solidFill>
                </a:uFill>
                <a:latin typeface="Arial"/>
              </a:rPr>
              <a:t>Second Outline Level</a:t>
            </a:r>
            <a:endParaRPr b="0" lang="en-SG"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SG" sz="2400" spc="-1" strike="noStrike">
                <a:solidFill>
                  <a:srgbClr val="000000"/>
                </a:solidFill>
                <a:uFill>
                  <a:solidFill>
                    <a:srgbClr val="ffffff"/>
                  </a:solidFill>
                </a:uFill>
                <a:latin typeface="Arial"/>
              </a:rPr>
              <a:t>Third Outline Level</a:t>
            </a:r>
            <a:endParaRPr b="0" lang="en-SG"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SG" sz="2000" spc="-1" strike="noStrike">
                <a:solidFill>
                  <a:srgbClr val="000000"/>
                </a:solidFill>
                <a:uFill>
                  <a:solidFill>
                    <a:srgbClr val="ffffff"/>
                  </a:solidFill>
                </a:uFill>
                <a:latin typeface="Arial"/>
              </a:rPr>
              <a:t>Fourth Outline Level</a:t>
            </a:r>
            <a:endParaRPr b="0" lang="en-SG"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SG" sz="2000" spc="-1" strike="noStrike">
                <a:solidFill>
                  <a:srgbClr val="000000"/>
                </a:solidFill>
                <a:uFill>
                  <a:solidFill>
                    <a:srgbClr val="ffffff"/>
                  </a:solidFill>
                </a:uFill>
                <a:latin typeface="Arial"/>
              </a:rPr>
              <a:t>Fifth Outline Level</a:t>
            </a:r>
            <a:endParaRPr b="0" lang="en-SG"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SG" sz="2000" spc="-1" strike="noStrike">
                <a:solidFill>
                  <a:srgbClr val="000000"/>
                </a:solidFill>
                <a:uFill>
                  <a:solidFill>
                    <a:srgbClr val="ffffff"/>
                  </a:solidFill>
                </a:uFill>
                <a:latin typeface="Arial"/>
              </a:rPr>
              <a:t>Sixth Outline Level</a:t>
            </a:r>
            <a:endParaRPr b="0" lang="en-SG"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SG" sz="2000" spc="-1" strike="noStrike">
                <a:solidFill>
                  <a:srgbClr val="000000"/>
                </a:solidFill>
                <a:uFill>
                  <a:solidFill>
                    <a:srgbClr val="ffffff"/>
                  </a:solidFill>
                </a:uFill>
                <a:latin typeface="Arial"/>
              </a:rPr>
              <a:t>Seventh Outline Level</a:t>
            </a:r>
            <a:endParaRPr b="0" lang="en-SG"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CustomShape 1"/>
          <p:cNvSpPr/>
          <p:nvPr/>
        </p:nvSpPr>
        <p:spPr>
          <a:xfrm>
            <a:off x="1560600" y="327600"/>
            <a:ext cx="6534360" cy="96840"/>
          </a:xfrm>
          <a:prstGeom prst="rect">
            <a:avLst/>
          </a:prstGeom>
          <a:solidFill>
            <a:srgbClr val="99ab83"/>
          </a:solidFill>
          <a:ln w="12600">
            <a:noFill/>
          </a:ln>
        </p:spPr>
        <p:style>
          <a:lnRef idx="0"/>
          <a:fillRef idx="0"/>
          <a:effectRef idx="0"/>
          <a:fontRef idx="minor"/>
        </p:style>
      </p:sp>
      <p:sp>
        <p:nvSpPr>
          <p:cNvPr id="39" name="PlaceHolder 2"/>
          <p:cNvSpPr>
            <a:spLocks noGrp="1"/>
          </p:cNvSpPr>
          <p:nvPr>
            <p:ph type="title"/>
          </p:nvPr>
        </p:nvSpPr>
        <p:spPr>
          <a:xfrm>
            <a:off x="457200" y="273600"/>
            <a:ext cx="8229240" cy="1144800"/>
          </a:xfrm>
          <a:prstGeom prst="rect">
            <a:avLst/>
          </a:prstGeom>
        </p:spPr>
        <p:txBody>
          <a:bodyPr lIns="0" rIns="0" tIns="0" bIns="0" anchor="ctr"/>
          <a:p>
            <a:pPr algn="ctr"/>
            <a:r>
              <a:rPr b="0" lang="en-SG" sz="4400" spc="-1" strike="noStrike">
                <a:solidFill>
                  <a:srgbClr val="000000"/>
                </a:solidFill>
                <a:uFill>
                  <a:solidFill>
                    <a:srgbClr val="ffffff"/>
                  </a:solidFill>
                </a:uFill>
                <a:latin typeface="Arial"/>
              </a:rPr>
              <a:t>Click </a:t>
            </a:r>
            <a:r>
              <a:rPr b="0" lang="en-SG" sz="4400" spc="-1" strike="noStrike">
                <a:solidFill>
                  <a:srgbClr val="000000"/>
                </a:solidFill>
                <a:uFill>
                  <a:solidFill>
                    <a:srgbClr val="ffffff"/>
                  </a:solidFill>
                </a:uFill>
                <a:latin typeface="Arial"/>
              </a:rPr>
              <a:t>to </a:t>
            </a:r>
            <a:r>
              <a:rPr b="0" lang="en-SG" sz="4400" spc="-1" strike="noStrike">
                <a:solidFill>
                  <a:srgbClr val="000000"/>
                </a:solidFill>
                <a:uFill>
                  <a:solidFill>
                    <a:srgbClr val="ffffff"/>
                  </a:solidFill>
                </a:uFill>
                <a:latin typeface="Arial"/>
              </a:rPr>
              <a:t>edit </a:t>
            </a:r>
            <a:r>
              <a:rPr b="0" lang="en-SG" sz="4400" spc="-1" strike="noStrike">
                <a:solidFill>
                  <a:srgbClr val="000000"/>
                </a:solidFill>
                <a:uFill>
                  <a:solidFill>
                    <a:srgbClr val="ffffff"/>
                  </a:solidFill>
                </a:uFill>
                <a:latin typeface="Arial"/>
              </a:rPr>
              <a:t>the </a:t>
            </a:r>
            <a:r>
              <a:rPr b="0" lang="en-SG" sz="4400" spc="-1" strike="noStrike">
                <a:solidFill>
                  <a:srgbClr val="000000"/>
                </a:solidFill>
                <a:uFill>
                  <a:solidFill>
                    <a:srgbClr val="ffffff"/>
                  </a:solidFill>
                </a:uFill>
                <a:latin typeface="Arial"/>
              </a:rPr>
              <a:t>title </a:t>
            </a:r>
            <a:r>
              <a:rPr b="0" lang="en-SG" sz="4400" spc="-1" strike="noStrike">
                <a:solidFill>
                  <a:srgbClr val="000000"/>
                </a:solidFill>
                <a:uFill>
                  <a:solidFill>
                    <a:srgbClr val="ffffff"/>
                  </a:solidFill>
                </a:uFill>
                <a:latin typeface="Arial"/>
              </a:rPr>
              <a:t>text </a:t>
            </a:r>
            <a:r>
              <a:rPr b="0" lang="en-SG" sz="4400" spc="-1" strike="noStrike">
                <a:solidFill>
                  <a:srgbClr val="000000"/>
                </a:solidFill>
                <a:uFill>
                  <a:solidFill>
                    <a:srgbClr val="ffffff"/>
                  </a:solidFill>
                </a:uFill>
                <a:latin typeface="Arial"/>
              </a:rPr>
              <a:t>form</a:t>
            </a:r>
            <a:r>
              <a:rPr b="0" lang="en-SG" sz="4400" spc="-1" strike="noStrike">
                <a:solidFill>
                  <a:srgbClr val="000000"/>
                </a:solidFill>
                <a:uFill>
                  <a:solidFill>
                    <a:srgbClr val="ffffff"/>
                  </a:solidFill>
                </a:uFill>
                <a:latin typeface="Arial"/>
              </a:rPr>
              <a:t>at</a:t>
            </a:r>
            <a:endParaRPr b="0" lang="en-SG" sz="440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SG" sz="3200" spc="-1" strike="noStrike">
                <a:solidFill>
                  <a:srgbClr val="000000"/>
                </a:solidFill>
                <a:uFill>
                  <a:solidFill>
                    <a:srgbClr val="ffffff"/>
                  </a:solidFill>
                </a:uFill>
                <a:latin typeface="Arial"/>
              </a:rPr>
              <a:t>Click to edit the outline text format</a:t>
            </a:r>
            <a:endParaRPr b="0" lang="en-SG"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SG" sz="2800" spc="-1" strike="noStrike">
                <a:solidFill>
                  <a:srgbClr val="000000"/>
                </a:solidFill>
                <a:uFill>
                  <a:solidFill>
                    <a:srgbClr val="ffffff"/>
                  </a:solidFill>
                </a:uFill>
                <a:latin typeface="Arial"/>
              </a:rPr>
              <a:t>Second Outline Level</a:t>
            </a:r>
            <a:endParaRPr b="0" lang="en-SG"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SG" sz="2400" spc="-1" strike="noStrike">
                <a:solidFill>
                  <a:srgbClr val="000000"/>
                </a:solidFill>
                <a:uFill>
                  <a:solidFill>
                    <a:srgbClr val="ffffff"/>
                  </a:solidFill>
                </a:uFill>
                <a:latin typeface="Arial"/>
              </a:rPr>
              <a:t>Third Outline Level</a:t>
            </a:r>
            <a:endParaRPr b="0" lang="en-SG"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SG" sz="2000" spc="-1" strike="noStrike">
                <a:solidFill>
                  <a:srgbClr val="000000"/>
                </a:solidFill>
                <a:uFill>
                  <a:solidFill>
                    <a:srgbClr val="ffffff"/>
                  </a:solidFill>
                </a:uFill>
                <a:latin typeface="Arial"/>
              </a:rPr>
              <a:t>Fourth Outline Level</a:t>
            </a:r>
            <a:endParaRPr b="0" lang="en-SG"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SG" sz="2000" spc="-1" strike="noStrike">
                <a:solidFill>
                  <a:srgbClr val="000000"/>
                </a:solidFill>
                <a:uFill>
                  <a:solidFill>
                    <a:srgbClr val="ffffff"/>
                  </a:solidFill>
                </a:uFill>
                <a:latin typeface="Arial"/>
              </a:rPr>
              <a:t>Fifth Outline Level</a:t>
            </a:r>
            <a:endParaRPr b="0" lang="en-SG"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SG" sz="2000" spc="-1" strike="noStrike">
                <a:solidFill>
                  <a:srgbClr val="000000"/>
                </a:solidFill>
                <a:uFill>
                  <a:solidFill>
                    <a:srgbClr val="ffffff"/>
                  </a:solidFill>
                </a:uFill>
                <a:latin typeface="Arial"/>
              </a:rPr>
              <a:t>Sixth Outline Level</a:t>
            </a:r>
            <a:endParaRPr b="0" lang="en-SG"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SG" sz="2000" spc="-1" strike="noStrike">
                <a:solidFill>
                  <a:srgbClr val="000000"/>
                </a:solidFill>
                <a:uFill>
                  <a:solidFill>
                    <a:srgbClr val="ffffff"/>
                  </a:solidFill>
                </a:uFill>
                <a:latin typeface="Arial"/>
              </a:rPr>
              <a:t>Seventh Outline Level</a:t>
            </a:r>
            <a:endParaRPr b="0" lang="en-SG"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304920" y="1170720"/>
            <a:ext cx="8347680" cy="793080"/>
          </a:xfrm>
          <a:prstGeom prst="rect">
            <a:avLst/>
          </a:prstGeom>
          <a:noFill/>
          <a:ln>
            <a:noFill/>
          </a:ln>
        </p:spPr>
        <p:style>
          <a:lnRef idx="0"/>
          <a:fillRef idx="0"/>
          <a:effectRef idx="0"/>
          <a:fontRef idx="minor"/>
        </p:style>
        <p:txBody>
          <a:bodyPr lIns="90000" rIns="90000" tIns="45000" bIns="45000" anchor="b"/>
          <a:p>
            <a:pPr>
              <a:lnSpc>
                <a:spcPct val="100000"/>
              </a:lnSpc>
            </a:pPr>
            <a:r>
              <a:rPr b="0" lang="en-SG" sz="3600" spc="-1" strike="noStrike">
                <a:solidFill>
                  <a:srgbClr val="3e4931"/>
                </a:solidFill>
                <a:uFill>
                  <a:solidFill>
                    <a:srgbClr val="ffffff"/>
                  </a:solidFill>
                </a:uFill>
                <a:latin typeface="Segoe UI Light"/>
              </a:rPr>
              <a:t>Data Generation Specifics</a:t>
            </a:r>
            <a:endParaRPr b="0" lang="en-SG" sz="1800" spc="-1" strike="noStrike">
              <a:solidFill>
                <a:srgbClr val="000000"/>
              </a:solidFill>
              <a:uFill>
                <a:solidFill>
                  <a:srgbClr val="ffffff"/>
                </a:solidFill>
              </a:uFill>
              <a:latin typeface="Arial"/>
            </a:endParaRPr>
          </a:p>
        </p:txBody>
      </p:sp>
      <p:sp>
        <p:nvSpPr>
          <p:cNvPr id="76" name="CustomShape 2"/>
          <p:cNvSpPr/>
          <p:nvPr/>
        </p:nvSpPr>
        <p:spPr>
          <a:xfrm>
            <a:off x="7040880" y="2286000"/>
            <a:ext cx="1466640" cy="735480"/>
          </a:xfrm>
          <a:prstGeom prst="rect">
            <a:avLst/>
          </a:prstGeom>
          <a:noFill/>
          <a:ln>
            <a:noFill/>
          </a:ln>
        </p:spPr>
        <p:style>
          <a:lnRef idx="0"/>
          <a:fillRef idx="0"/>
          <a:effectRef idx="0"/>
          <a:fontRef idx="minor"/>
        </p:style>
        <p:txBody>
          <a:bodyPr lIns="90000" rIns="90000" tIns="45000" bIns="45000"/>
          <a:p>
            <a:pPr>
              <a:lnSpc>
                <a:spcPct val="100000"/>
              </a:lnSpc>
            </a:pPr>
            <a:r>
              <a:rPr b="0" lang="en-SG" sz="1600" spc="-1" strike="noStrike">
                <a:solidFill>
                  <a:srgbClr val="444d26"/>
                </a:solidFill>
                <a:uFill>
                  <a:solidFill>
                    <a:srgbClr val="ffffff"/>
                  </a:solidFill>
                </a:uFill>
                <a:latin typeface="Segoe UI Semilight"/>
              </a:rPr>
              <a:t>Jiahuang Lin </a:t>
            </a:r>
            <a:endParaRPr b="0" lang="en-SG" sz="1800" spc="-1" strike="noStrike">
              <a:solidFill>
                <a:srgbClr val="000000"/>
              </a:solidFill>
              <a:uFill>
                <a:solidFill>
                  <a:srgbClr val="ffffff"/>
                </a:solidFill>
              </a:uFill>
              <a:latin typeface="Arial"/>
            </a:endParaRPr>
          </a:p>
        </p:txBody>
      </p:sp>
      <p:sp>
        <p:nvSpPr>
          <p:cNvPr id="77"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sp>
        <p:nvSpPr>
          <p:cNvPr id="78" name="CustomShape 4"/>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6F20840-A866-40BB-8CBF-D4E01F57CDA2}"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pic>
        <p:nvPicPr>
          <p:cNvPr id="79" name="Picture 5" descr=""/>
          <p:cNvPicPr/>
          <p:nvPr/>
        </p:nvPicPr>
        <p:blipFill>
          <a:blip r:embed="rId1"/>
          <a:srcRect l="8987" t="21511" r="34494" b="9208"/>
          <a:stretch/>
        </p:blipFill>
        <p:spPr>
          <a:xfrm>
            <a:off x="304920" y="3296520"/>
            <a:ext cx="5167800" cy="3560760"/>
          </a:xfrm>
          <a:prstGeom prst="rect">
            <a:avLst/>
          </a:prstGeom>
          <a:ln>
            <a:noFill/>
          </a:ln>
        </p:spPr>
      </p:pic>
    </p:spTree>
  </p:cSld>
  <p:transition spd="med">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628560" y="377280"/>
            <a:ext cx="7886160" cy="1324800"/>
          </a:xfrm>
          <a:prstGeom prst="rect">
            <a:avLst/>
          </a:prstGeom>
          <a:noFill/>
          <a:ln>
            <a:noFill/>
          </a:ln>
        </p:spPr>
        <p:style>
          <a:lnRef idx="0"/>
          <a:fillRef idx="0"/>
          <a:effectRef idx="0"/>
          <a:fontRef idx="minor"/>
        </p:style>
      </p:sp>
      <p:pic>
        <p:nvPicPr>
          <p:cNvPr id="156" name="" descr=""/>
          <p:cNvPicPr/>
          <p:nvPr/>
        </p:nvPicPr>
        <p:blipFill>
          <a:blip r:embed="rId1"/>
          <a:stretch/>
        </p:blipFill>
        <p:spPr>
          <a:xfrm>
            <a:off x="957600" y="704160"/>
            <a:ext cx="7314480" cy="5485680"/>
          </a:xfrm>
          <a:prstGeom prst="rect">
            <a:avLst/>
          </a:prstGeom>
          <a:ln>
            <a:noFill/>
          </a:ln>
        </p:spPr>
      </p:pic>
    </p:spTree>
  </p:cSld>
  <p:transition spd="med">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628560" y="377280"/>
            <a:ext cx="7886160" cy="1324800"/>
          </a:xfrm>
          <a:prstGeom prst="rect">
            <a:avLst/>
          </a:prstGeom>
          <a:noFill/>
          <a:ln>
            <a:noFill/>
          </a:ln>
        </p:spPr>
        <p:style>
          <a:lnRef idx="0"/>
          <a:fillRef idx="0"/>
          <a:effectRef idx="0"/>
          <a:fontRef idx="minor"/>
        </p:style>
      </p:sp>
      <p:pic>
        <p:nvPicPr>
          <p:cNvPr id="158" name="" descr=""/>
          <p:cNvPicPr/>
          <p:nvPr/>
        </p:nvPicPr>
        <p:blipFill>
          <a:blip r:embed="rId1"/>
          <a:stretch/>
        </p:blipFill>
        <p:spPr>
          <a:xfrm>
            <a:off x="957600" y="704160"/>
            <a:ext cx="7314480" cy="5485680"/>
          </a:xfrm>
          <a:prstGeom prst="rect">
            <a:avLst/>
          </a:prstGeom>
          <a:ln>
            <a:noFill/>
          </a:ln>
        </p:spPr>
      </p:pic>
    </p:spTree>
  </p:cSld>
  <p:transition spd="med">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628560" y="377280"/>
            <a:ext cx="7886160" cy="1324800"/>
          </a:xfrm>
          <a:prstGeom prst="rect">
            <a:avLst/>
          </a:prstGeom>
          <a:noFill/>
          <a:ln>
            <a:noFill/>
          </a:ln>
        </p:spPr>
        <p:style>
          <a:lnRef idx="0"/>
          <a:fillRef idx="0"/>
          <a:effectRef idx="0"/>
          <a:fontRef idx="minor"/>
        </p:style>
      </p:sp>
      <p:pic>
        <p:nvPicPr>
          <p:cNvPr id="160" name="" descr=""/>
          <p:cNvPicPr/>
          <p:nvPr/>
        </p:nvPicPr>
        <p:blipFill>
          <a:blip r:embed="rId1"/>
          <a:stretch/>
        </p:blipFill>
        <p:spPr>
          <a:xfrm>
            <a:off x="1670400" y="1825560"/>
            <a:ext cx="5801040" cy="4350600"/>
          </a:xfrm>
          <a:prstGeom prst="rect">
            <a:avLst/>
          </a:prstGeom>
          <a:ln>
            <a:noFill/>
          </a:ln>
        </p:spPr>
      </p:pic>
    </p:spTree>
  </p:cSld>
  <p:transition spd="med">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628560" y="377280"/>
            <a:ext cx="7886160" cy="1324800"/>
          </a:xfrm>
          <a:prstGeom prst="rect">
            <a:avLst/>
          </a:prstGeom>
          <a:noFill/>
          <a:ln>
            <a:noFill/>
          </a:ln>
        </p:spPr>
        <p:style>
          <a:lnRef idx="0"/>
          <a:fillRef idx="0"/>
          <a:effectRef idx="0"/>
          <a:fontRef idx="minor"/>
        </p:style>
      </p:sp>
      <p:pic>
        <p:nvPicPr>
          <p:cNvPr id="162" name="" descr=""/>
          <p:cNvPicPr/>
          <p:nvPr/>
        </p:nvPicPr>
        <p:blipFill>
          <a:blip r:embed="rId1"/>
          <a:stretch/>
        </p:blipFill>
        <p:spPr>
          <a:xfrm>
            <a:off x="1670760" y="1825560"/>
            <a:ext cx="5801040" cy="4350600"/>
          </a:xfrm>
          <a:prstGeom prst="rect">
            <a:avLst/>
          </a:prstGeom>
          <a:ln>
            <a:noFill/>
          </a:ln>
        </p:spPr>
      </p:pic>
    </p:spTree>
  </p:cSld>
  <p:transition spd="med">
    <p:fade/>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628560" y="377280"/>
            <a:ext cx="7886160" cy="1324800"/>
          </a:xfrm>
          <a:prstGeom prst="rect">
            <a:avLst/>
          </a:prstGeom>
          <a:noFill/>
          <a:ln>
            <a:noFill/>
          </a:ln>
        </p:spPr>
        <p:style>
          <a:lnRef idx="0"/>
          <a:fillRef idx="0"/>
          <a:effectRef idx="0"/>
          <a:fontRef idx="minor"/>
        </p:style>
      </p:sp>
      <p:pic>
        <p:nvPicPr>
          <p:cNvPr id="164" name="" descr=""/>
          <p:cNvPicPr/>
          <p:nvPr/>
        </p:nvPicPr>
        <p:blipFill>
          <a:blip r:embed="rId1"/>
          <a:stretch/>
        </p:blipFill>
        <p:spPr>
          <a:xfrm>
            <a:off x="1670760" y="1825560"/>
            <a:ext cx="5801040" cy="4350600"/>
          </a:xfrm>
          <a:prstGeom prst="rect">
            <a:avLst/>
          </a:prstGeom>
          <a:ln>
            <a:noFill/>
          </a:ln>
        </p:spPr>
      </p:pic>
    </p:spTree>
  </p:cSld>
  <p:transition spd="med">
    <p:fade/>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sQTLseekeR Method</a:t>
            </a:r>
            <a:endParaRPr b="0" lang="en-SG" sz="1800" spc="-1" strike="noStrike">
              <a:solidFill>
                <a:srgbClr val="000000"/>
              </a:solidFill>
              <a:uFill>
                <a:solidFill>
                  <a:srgbClr val="ffffff"/>
                </a:solidFill>
              </a:uFill>
              <a:latin typeface="Arial"/>
            </a:endParaRPr>
          </a:p>
        </p:txBody>
      </p:sp>
      <p:sp>
        <p:nvSpPr>
          <p:cNvPr id="166"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3EB0CD2-7EE6-474D-B64F-307E073477D0}"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167"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168" name="" descr=""/>
          <p:cNvPicPr/>
          <p:nvPr/>
        </p:nvPicPr>
        <p:blipFill>
          <a:blip r:embed="rId1"/>
          <a:stretch/>
        </p:blipFill>
        <p:spPr>
          <a:xfrm>
            <a:off x="4998600" y="3749040"/>
            <a:ext cx="4094280" cy="3070440"/>
          </a:xfrm>
          <a:prstGeom prst="rect">
            <a:avLst/>
          </a:prstGeom>
          <a:ln>
            <a:noFill/>
          </a:ln>
        </p:spPr>
      </p:pic>
      <p:sp>
        <p:nvSpPr>
          <p:cNvPr id="169" name="CustomShape 4"/>
          <p:cNvSpPr/>
          <p:nvPr/>
        </p:nvSpPr>
        <p:spPr>
          <a:xfrm>
            <a:off x="628920" y="1825560"/>
            <a:ext cx="7886160" cy="43506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Main Idea: compare variance of splicing ratio within genotypes with the variance between genotypes</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To quantify variance,</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we need to quantify</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distance between points.</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We use the Hellinger </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distance</a:t>
            </a:r>
            <a:endParaRPr b="0" lang="en-SG" sz="1800" spc="-1" strike="noStrike">
              <a:solidFill>
                <a:srgbClr val="000000"/>
              </a:solidFill>
              <a:uFill>
                <a:solidFill>
                  <a:srgbClr val="ffffff"/>
                </a:solidFill>
              </a:uFill>
              <a:latin typeface="Arial"/>
            </a:endParaRPr>
          </a:p>
        </p:txBody>
      </p:sp>
    </p:spTree>
  </p:cSld>
  <p:transition spd="med">
    <p:fade/>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sQTLseekeR Method</a:t>
            </a:r>
            <a:endParaRPr b="0" lang="en-SG" sz="1800" spc="-1" strike="noStrike">
              <a:solidFill>
                <a:srgbClr val="000000"/>
              </a:solidFill>
              <a:uFill>
                <a:solidFill>
                  <a:srgbClr val="ffffff"/>
                </a:solidFill>
              </a:uFill>
              <a:latin typeface="Arial"/>
            </a:endParaRPr>
          </a:p>
        </p:txBody>
      </p:sp>
      <p:sp>
        <p:nvSpPr>
          <p:cNvPr id="171"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3F674AD-1231-48E9-9B15-1F7124526D82}"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172"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173" name="" descr=""/>
          <p:cNvPicPr/>
          <p:nvPr/>
        </p:nvPicPr>
        <p:blipFill>
          <a:blip r:embed="rId1"/>
          <a:stretch/>
        </p:blipFill>
        <p:spPr>
          <a:xfrm>
            <a:off x="4998600" y="3749040"/>
            <a:ext cx="4094280" cy="3070440"/>
          </a:xfrm>
          <a:prstGeom prst="rect">
            <a:avLst/>
          </a:prstGeom>
          <a:ln>
            <a:noFill/>
          </a:ln>
        </p:spPr>
      </p:pic>
      <p:sp>
        <p:nvSpPr>
          <p:cNvPr id="174" name="CustomShape 4"/>
          <p:cNvSpPr/>
          <p:nvPr/>
        </p:nvSpPr>
        <p:spPr>
          <a:xfrm>
            <a:off x="629280" y="1825560"/>
            <a:ext cx="7886160" cy="43506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With the Hellinger distance, we define the centroid as the point that minimizes the sum of squared distance between itself and each point in the sample</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Variability is then then</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sum of squared distances</a:t>
            </a:r>
            <a:endParaRPr b="0" lang="en-SG"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SG" sz="2400" spc="-1" strike="noStrike">
                <a:solidFill>
                  <a:srgbClr val="444d26"/>
                </a:solidFill>
                <a:uFill>
                  <a:solidFill>
                    <a:srgbClr val="ffffff"/>
                  </a:solidFill>
                </a:uFill>
                <a:latin typeface="Segoe UI Semilight"/>
              </a:rPr>
              <a:t>Within group variability</a:t>
            </a:r>
            <a:endParaRPr b="0" lang="en-SG"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SG" sz="2400" spc="-1" strike="noStrike">
                <a:solidFill>
                  <a:srgbClr val="444d26"/>
                </a:solidFill>
                <a:uFill>
                  <a:solidFill>
                    <a:srgbClr val="ffffff"/>
                  </a:solidFill>
                </a:uFill>
                <a:latin typeface="Segoe UI Semilight"/>
              </a:rPr>
              <a:t>S_W</a:t>
            </a:r>
            <a:endParaRPr b="0" lang="en-SG"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SG" sz="2400" spc="-1" strike="noStrike">
                <a:solidFill>
                  <a:srgbClr val="444d26"/>
                </a:solidFill>
                <a:uFill>
                  <a:solidFill>
                    <a:srgbClr val="ffffff"/>
                  </a:solidFill>
                </a:uFill>
                <a:latin typeface="Segoe UI Semilight"/>
              </a:rPr>
              <a:t>Between group variability</a:t>
            </a:r>
            <a:endParaRPr b="0" lang="en-SG"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SG" sz="2400" spc="-1" strike="noStrike">
                <a:solidFill>
                  <a:srgbClr val="444d26"/>
                </a:solidFill>
                <a:uFill>
                  <a:solidFill>
                    <a:srgbClr val="ffffff"/>
                  </a:solidFill>
                </a:uFill>
                <a:latin typeface="Segoe UI Semilight"/>
              </a:rPr>
              <a:t>S_A</a:t>
            </a:r>
            <a:endParaRPr b="0" lang="en-SG" sz="1800" spc="-1" strike="noStrike">
              <a:solidFill>
                <a:srgbClr val="000000"/>
              </a:solidFill>
              <a:uFill>
                <a:solidFill>
                  <a:srgbClr val="ffffff"/>
                </a:solidFill>
              </a:uFill>
              <a:latin typeface="Arial"/>
            </a:endParaRPr>
          </a:p>
        </p:txBody>
      </p:sp>
    </p:spTree>
  </p:cSld>
  <p:transition spd="med">
    <p:fade/>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sQTLseekeR Method</a:t>
            </a:r>
            <a:endParaRPr b="0" lang="en-SG" sz="1800" spc="-1" strike="noStrike">
              <a:solidFill>
                <a:srgbClr val="000000"/>
              </a:solidFill>
              <a:uFill>
                <a:solidFill>
                  <a:srgbClr val="ffffff"/>
                </a:solidFill>
              </a:uFill>
              <a:latin typeface="Arial"/>
            </a:endParaRPr>
          </a:p>
        </p:txBody>
      </p:sp>
      <p:sp>
        <p:nvSpPr>
          <p:cNvPr id="176"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83DEE47-5501-4994-9EA0-2DE990B2F5DF}"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177"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178" name="" descr=""/>
          <p:cNvPicPr/>
          <p:nvPr/>
        </p:nvPicPr>
        <p:blipFill>
          <a:blip r:embed="rId1"/>
          <a:stretch/>
        </p:blipFill>
        <p:spPr>
          <a:xfrm>
            <a:off x="4998600" y="3749040"/>
            <a:ext cx="4094280" cy="3070440"/>
          </a:xfrm>
          <a:prstGeom prst="rect">
            <a:avLst/>
          </a:prstGeom>
          <a:ln>
            <a:noFill/>
          </a:ln>
        </p:spPr>
      </p:pic>
      <p:sp>
        <p:nvSpPr>
          <p:cNvPr id="179" name="CustomShape 4"/>
          <p:cNvSpPr/>
          <p:nvPr/>
        </p:nvSpPr>
        <p:spPr>
          <a:xfrm>
            <a:off x="629280" y="1825560"/>
            <a:ext cx="7886160" cy="43506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We do not need to actually find the centroid to compute S_A and S_W.</a:t>
            </a:r>
            <a:endParaRPr b="0" lang="en-SG" sz="1800" spc="-1" strike="noStrike">
              <a:solidFill>
                <a:srgbClr val="000000"/>
              </a:solidFill>
              <a:uFill>
                <a:solidFill>
                  <a:srgbClr val="ffffff"/>
                </a:solidFill>
              </a:uFill>
              <a:latin typeface="Arial"/>
            </a:endParaRPr>
          </a:p>
        </p:txBody>
      </p:sp>
      <p:pic>
        <p:nvPicPr>
          <p:cNvPr id="180" name="Picture 5" descr=""/>
          <p:cNvPicPr/>
          <p:nvPr/>
        </p:nvPicPr>
        <p:blipFill>
          <a:blip r:embed="rId2"/>
          <a:stretch/>
        </p:blipFill>
        <p:spPr>
          <a:xfrm>
            <a:off x="1598760" y="3474720"/>
            <a:ext cx="2607120" cy="803520"/>
          </a:xfrm>
          <a:prstGeom prst="rect">
            <a:avLst/>
          </a:prstGeom>
          <a:ln>
            <a:noFill/>
          </a:ln>
        </p:spPr>
      </p:pic>
      <p:pic>
        <p:nvPicPr>
          <p:cNvPr id="181" name="Picture 6" descr=""/>
          <p:cNvPicPr/>
          <p:nvPr/>
        </p:nvPicPr>
        <p:blipFill>
          <a:blip r:embed="rId3"/>
          <a:stretch/>
        </p:blipFill>
        <p:spPr>
          <a:xfrm>
            <a:off x="1451520" y="4754880"/>
            <a:ext cx="2937240" cy="864720"/>
          </a:xfrm>
          <a:prstGeom prst="rect">
            <a:avLst/>
          </a:prstGeom>
          <a:ln>
            <a:noFill/>
          </a:ln>
        </p:spPr>
      </p:pic>
      <p:pic>
        <p:nvPicPr>
          <p:cNvPr id="182" name="Picture 7" descr=""/>
          <p:cNvPicPr/>
          <p:nvPr/>
        </p:nvPicPr>
        <p:blipFill>
          <a:blip r:embed="rId4"/>
          <a:stretch/>
        </p:blipFill>
        <p:spPr>
          <a:xfrm>
            <a:off x="1920240" y="5778000"/>
            <a:ext cx="1720440" cy="805320"/>
          </a:xfrm>
          <a:prstGeom prst="rect">
            <a:avLst/>
          </a:prstGeom>
          <a:ln>
            <a:noFill/>
          </a:ln>
        </p:spPr>
      </p:pic>
    </p:spTree>
  </p:cSld>
  <p:transition spd="med">
    <p:fade/>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sQTLseekeR Method</a:t>
            </a:r>
            <a:endParaRPr b="0" lang="en-SG" sz="1800" spc="-1" strike="noStrike">
              <a:solidFill>
                <a:srgbClr val="000000"/>
              </a:solidFill>
              <a:uFill>
                <a:solidFill>
                  <a:srgbClr val="ffffff"/>
                </a:solidFill>
              </a:uFill>
              <a:latin typeface="Arial"/>
            </a:endParaRPr>
          </a:p>
        </p:txBody>
      </p:sp>
      <p:sp>
        <p:nvSpPr>
          <p:cNvPr id="184"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80A7048F-F0DB-403F-8128-74875D6B36E0}"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185"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186" name="" descr=""/>
          <p:cNvPicPr/>
          <p:nvPr/>
        </p:nvPicPr>
        <p:blipFill>
          <a:blip r:embed="rId1"/>
          <a:stretch/>
        </p:blipFill>
        <p:spPr>
          <a:xfrm>
            <a:off x="4998600" y="3749040"/>
            <a:ext cx="4094280" cy="3070440"/>
          </a:xfrm>
          <a:prstGeom prst="rect">
            <a:avLst/>
          </a:prstGeom>
          <a:ln>
            <a:noFill/>
          </a:ln>
        </p:spPr>
      </p:pic>
      <p:sp>
        <p:nvSpPr>
          <p:cNvPr id="187" name="CustomShape 4"/>
          <p:cNvSpPr/>
          <p:nvPr/>
        </p:nvSpPr>
        <p:spPr>
          <a:xfrm>
            <a:off x="629280" y="1825560"/>
            <a:ext cx="7886160" cy="43506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For each set of data, we can calculate the F-score</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For each folder, for each file, through permutations, we can calculate the P value</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 </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 </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We next plot the Precision</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recall curve</a:t>
            </a:r>
            <a:endParaRPr b="0" lang="en-SG" sz="1800" spc="-1" strike="noStrike">
              <a:solidFill>
                <a:srgbClr val="000000"/>
              </a:solidFill>
              <a:uFill>
                <a:solidFill>
                  <a:srgbClr val="ffffff"/>
                </a:solidFill>
              </a:uFill>
              <a:latin typeface="Arial"/>
            </a:endParaRPr>
          </a:p>
        </p:txBody>
      </p:sp>
      <p:pic>
        <p:nvPicPr>
          <p:cNvPr id="188" name="Picture 9" descr=""/>
          <p:cNvPicPr/>
          <p:nvPr/>
        </p:nvPicPr>
        <p:blipFill>
          <a:blip r:embed="rId2"/>
          <a:stretch/>
        </p:blipFill>
        <p:spPr>
          <a:xfrm>
            <a:off x="2194560" y="3549240"/>
            <a:ext cx="2037960" cy="656640"/>
          </a:xfrm>
          <a:prstGeom prst="rect">
            <a:avLst/>
          </a:prstGeom>
          <a:ln>
            <a:noFill/>
          </a:ln>
        </p:spPr>
      </p:pic>
    </p:spTree>
  </p:cSld>
  <p:transition spd="med">
    <p:fade/>
  </p:transition>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Precision Recall</a:t>
            </a:r>
            <a:endParaRPr b="0" lang="en-SG" sz="1800" spc="-1" strike="noStrike">
              <a:solidFill>
                <a:srgbClr val="000000"/>
              </a:solidFill>
              <a:uFill>
                <a:solidFill>
                  <a:srgbClr val="ffffff"/>
                </a:solidFill>
              </a:uFill>
              <a:latin typeface="Arial"/>
            </a:endParaRPr>
          </a:p>
        </p:txBody>
      </p:sp>
      <p:sp>
        <p:nvSpPr>
          <p:cNvPr id="190" name="CustomShape 2"/>
          <p:cNvSpPr/>
          <p:nvPr/>
        </p:nvSpPr>
        <p:spPr>
          <a:xfrm>
            <a:off x="628560" y="1825560"/>
            <a:ext cx="7886160" cy="43506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Now, we have a P value for each file in each folder. By varying the threshold significance level, we can calculate the true positive, true negative, false positive and false negative.</a:t>
            </a:r>
            <a:endParaRPr b="0" lang="en-SG" sz="1800" spc="-1" strike="noStrike">
              <a:solidFill>
                <a:srgbClr val="000000"/>
              </a:solidFill>
              <a:uFill>
                <a:solidFill>
                  <a:srgbClr val="ffffff"/>
                </a:solidFill>
              </a:uFill>
              <a:latin typeface="Arial"/>
            </a:endParaRPr>
          </a:p>
        </p:txBody>
      </p:sp>
      <p:sp>
        <p:nvSpPr>
          <p:cNvPr id="191" name="CustomShape 3"/>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C7ED2937-386E-462A-ADC9-36FE76AE6EA0}"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192" name="CustomShape 4"/>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sp>
        <p:nvSpPr>
          <p:cNvPr id="193" name="CustomShape 5"/>
          <p:cNvSpPr/>
          <p:nvPr/>
        </p:nvSpPr>
        <p:spPr>
          <a:xfrm>
            <a:off x="640080" y="3421440"/>
            <a:ext cx="7886160" cy="4350600"/>
          </a:xfrm>
          <a:prstGeom prst="rect">
            <a:avLst/>
          </a:prstGeom>
          <a:blipFill>
            <a:blip r:embed="rId1"/>
            <a:stretch>
              <a:fillRect/>
            </a:stretch>
          </a:blip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 </a:t>
            </a:r>
            <a:endParaRPr b="0" lang="en-SG" sz="1800" spc="-1" strike="noStrike">
              <a:solidFill>
                <a:srgbClr val="000000"/>
              </a:solidFill>
              <a:uFill>
                <a:solidFill>
                  <a:srgbClr val="ffffff"/>
                </a:solidFill>
              </a:uFill>
              <a:latin typeface="Arial"/>
            </a:endParaRPr>
          </a:p>
        </p:txBody>
      </p:sp>
    </p:spTree>
  </p:cSld>
  <p:transition spd="med">
    <p:fade/>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Data Generation Overview</a:t>
            </a:r>
            <a:endParaRPr b="0" lang="en-SG" sz="1800" spc="-1" strike="noStrike">
              <a:solidFill>
                <a:srgbClr val="000000"/>
              </a:solidFill>
              <a:uFill>
                <a:solidFill>
                  <a:srgbClr val="ffffff"/>
                </a:solidFill>
              </a:uFill>
              <a:latin typeface="Arial"/>
            </a:endParaRPr>
          </a:p>
        </p:txBody>
      </p:sp>
      <p:sp>
        <p:nvSpPr>
          <p:cNvPr id="81" name="CustomShape 2"/>
          <p:cNvSpPr/>
          <p:nvPr/>
        </p:nvSpPr>
        <p:spPr>
          <a:xfrm>
            <a:off x="628560" y="1463040"/>
            <a:ext cx="8423640" cy="43506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Data is generated with a Python script</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Suppose we want to generate data for n individuals </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Input: </a:t>
            </a:r>
            <a:endParaRPr b="0" lang="en-SG" sz="1800" spc="-1" strike="noStrike">
              <a:solidFill>
                <a:srgbClr val="000000"/>
              </a:solidFill>
              <a:uFill>
                <a:solidFill>
                  <a:srgbClr val="ffffff"/>
                </a:solidFill>
              </a:uFill>
              <a:latin typeface="Arial"/>
            </a:endParaRPr>
          </a:p>
          <a:p>
            <a:pPr lvl="1" marL="514440" indent="-170640">
              <a:lnSpc>
                <a:spcPct val="100000"/>
              </a:lnSpc>
              <a:buClr>
                <a:srgbClr val="444d26"/>
              </a:buClr>
              <a:buFont typeface="Arial"/>
              <a:buChar char="•"/>
            </a:pPr>
            <a:r>
              <a:rPr b="0" lang="en-SG" sz="2000" spc="-1" strike="noStrike">
                <a:solidFill>
                  <a:srgbClr val="444d26"/>
                </a:solidFill>
                <a:uFill>
                  <a:solidFill>
                    <a:srgbClr val="ffffff"/>
                  </a:solidFill>
                </a:uFill>
                <a:latin typeface="Segoe UI Semilight"/>
              </a:rPr>
              <a:t>n, the number of individuals</a:t>
            </a:r>
            <a:endParaRPr b="0" lang="en-SG" sz="1800" spc="-1" strike="noStrike">
              <a:solidFill>
                <a:srgbClr val="000000"/>
              </a:solidFill>
              <a:uFill>
                <a:solidFill>
                  <a:srgbClr val="ffffff"/>
                </a:solidFill>
              </a:uFill>
              <a:latin typeface="Arial"/>
            </a:endParaRPr>
          </a:p>
          <a:p>
            <a:pPr lvl="1" marL="514440" indent="-170640">
              <a:lnSpc>
                <a:spcPct val="100000"/>
              </a:lnSpc>
              <a:buClr>
                <a:srgbClr val="444d26"/>
              </a:buClr>
              <a:buFont typeface="Arial"/>
              <a:buChar char="•"/>
            </a:pPr>
            <a:r>
              <a:rPr b="0" lang="en-SG" sz="2000" spc="-1" strike="noStrike">
                <a:solidFill>
                  <a:srgbClr val="444d26"/>
                </a:solidFill>
                <a:uFill>
                  <a:solidFill>
                    <a:srgbClr val="ffffff"/>
                  </a:solidFill>
                </a:uFill>
                <a:latin typeface="Segoe UI Semilight"/>
              </a:rPr>
              <a:t>K, the number of isoforms</a:t>
            </a:r>
            <a:endParaRPr b="0" lang="en-SG" sz="1800" spc="-1" strike="noStrike">
              <a:solidFill>
                <a:srgbClr val="000000"/>
              </a:solidFill>
              <a:uFill>
                <a:solidFill>
                  <a:srgbClr val="ffffff"/>
                </a:solidFill>
              </a:uFill>
              <a:latin typeface="Arial"/>
            </a:endParaRPr>
          </a:p>
          <a:p>
            <a:pPr lvl="1" marL="514440" indent="-170640">
              <a:lnSpc>
                <a:spcPct val="100000"/>
              </a:lnSpc>
              <a:buClr>
                <a:srgbClr val="444d26"/>
              </a:buClr>
              <a:buFont typeface="Arial"/>
              <a:buChar char="•"/>
            </a:pPr>
            <a:r>
              <a:rPr b="0" lang="en-SG" sz="2000" spc="-1" strike="noStrike">
                <a:solidFill>
                  <a:srgbClr val="444d26"/>
                </a:solidFill>
                <a:uFill>
                  <a:solidFill>
                    <a:srgbClr val="ffffff"/>
                  </a:solidFill>
                </a:uFill>
                <a:latin typeface="Segoe UI Semilight"/>
              </a:rPr>
              <a:t>maf, the minor allele frequency</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Output:</a:t>
            </a:r>
            <a:endParaRPr b="0" lang="en-SG" sz="1800" spc="-1" strike="noStrike">
              <a:solidFill>
                <a:srgbClr val="000000"/>
              </a:solidFill>
              <a:uFill>
                <a:solidFill>
                  <a:srgbClr val="ffffff"/>
                </a:solidFill>
              </a:uFill>
              <a:latin typeface="Arial"/>
            </a:endParaRPr>
          </a:p>
          <a:p>
            <a:pPr lvl="1" marL="514440" indent="-170640">
              <a:lnSpc>
                <a:spcPct val="100000"/>
              </a:lnSpc>
              <a:buClr>
                <a:srgbClr val="444d26"/>
              </a:buClr>
              <a:buFont typeface="Arial"/>
              <a:buChar char="•"/>
            </a:pPr>
            <a:r>
              <a:rPr b="0" lang="en-SG" sz="2000" spc="-1" strike="noStrike">
                <a:solidFill>
                  <a:srgbClr val="444d26"/>
                </a:solidFill>
                <a:uFill>
                  <a:solidFill>
                    <a:srgbClr val="ffffff"/>
                  </a:solidFill>
                </a:uFill>
                <a:latin typeface="Segoe UI Semilight"/>
              </a:rPr>
              <a:t>Isoform proportion of each individual</a:t>
            </a: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p:txBody>
      </p:sp>
      <p:sp>
        <p:nvSpPr>
          <p:cNvPr id="82" name="CustomShape 3"/>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4C7D5AA-FA43-4F31-A77A-FCA77E6F8573}"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83" name="CustomShape 4"/>
          <p:cNvSpPr/>
          <p:nvPr/>
        </p:nvSpPr>
        <p:spPr>
          <a:xfrm>
            <a:off x="308520" y="4836600"/>
            <a:ext cx="1616040" cy="1287720"/>
          </a:xfrm>
          <a:prstGeom prst="roundRect">
            <a:avLst>
              <a:gd name="adj" fmla="val 10000"/>
            </a:avLst>
          </a:prstGeom>
          <a:solidFill>
            <a:srgbClr val="e7bc29"/>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a:t>
            </a:r>
            <a:r>
              <a:rPr b="1" lang="en-SG" sz="1400" spc="-1" strike="noStrike" u="sng">
                <a:solidFill>
                  <a:srgbClr val="ffffff"/>
                </a:solidFill>
                <a:uFill>
                  <a:solidFill>
                    <a:srgbClr val="ffffff"/>
                  </a:solidFill>
                </a:uFill>
                <a:latin typeface="Segoe UI Semilight"/>
                <a:ea typeface="DejaVu Sans"/>
              </a:rPr>
              <a:t>genotype</a:t>
            </a:r>
            <a:r>
              <a:rPr b="0" lang="en-SG" sz="1400" spc="-1" strike="noStrike">
                <a:solidFill>
                  <a:srgbClr val="ffffff"/>
                </a:solidFill>
                <a:uFill>
                  <a:solidFill>
                    <a:srgbClr val="ffffff"/>
                  </a:solidFill>
                </a:uFill>
                <a:latin typeface="Segoe UI Semilight"/>
                <a:ea typeface="DejaVu Sans"/>
              </a:rPr>
              <a:t> data for each individual</a:t>
            </a:r>
            <a:endParaRPr b="0" lang="en-SG" sz="1800" spc="-1" strike="noStrike">
              <a:solidFill>
                <a:srgbClr val="000000"/>
              </a:solidFill>
              <a:uFill>
                <a:solidFill>
                  <a:srgbClr val="ffffff"/>
                </a:solidFill>
              </a:uFill>
              <a:latin typeface="Arial"/>
            </a:endParaRPr>
          </a:p>
        </p:txBody>
      </p:sp>
      <p:sp>
        <p:nvSpPr>
          <p:cNvPr id="84" name="CustomShape 5"/>
          <p:cNvSpPr/>
          <p:nvPr/>
        </p:nvSpPr>
        <p:spPr>
          <a:xfrm>
            <a:off x="2086920" y="5280120"/>
            <a:ext cx="342000" cy="400320"/>
          </a:xfrm>
          <a:prstGeom prst="rightArrow">
            <a:avLst>
              <a:gd name="adj1" fmla="val 60000"/>
              <a:gd name="adj2" fmla="val 50000"/>
            </a:avLst>
          </a:prstGeom>
          <a:solidFill>
            <a:srgbClr val="e7bc29"/>
          </a:solidFill>
          <a:ln>
            <a:noFill/>
          </a:ln>
        </p:spPr>
        <p:style>
          <a:lnRef idx="0"/>
          <a:fillRef idx="0"/>
          <a:effectRef idx="0"/>
          <a:fontRef idx="minor"/>
        </p:style>
      </p:sp>
      <p:sp>
        <p:nvSpPr>
          <p:cNvPr id="85" name="CustomShape 6"/>
          <p:cNvSpPr/>
          <p:nvPr/>
        </p:nvSpPr>
        <p:spPr>
          <a:xfrm>
            <a:off x="2572200" y="4836600"/>
            <a:ext cx="1616040" cy="1287720"/>
          </a:xfrm>
          <a:prstGeom prst="roundRect">
            <a:avLst>
              <a:gd name="adj" fmla="val 10000"/>
            </a:avLst>
          </a:prstGeom>
          <a:solidFill>
            <a:srgbClr val="50dc88"/>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values for </a:t>
            </a:r>
            <a:r>
              <a:rPr b="1" lang="en-SG" sz="1400" spc="-1" strike="noStrike" u="sng">
                <a:solidFill>
                  <a:srgbClr val="ffffff"/>
                </a:solidFill>
                <a:uFill>
                  <a:solidFill>
                    <a:srgbClr val="ffffff"/>
                  </a:solidFill>
                </a:uFill>
                <a:latin typeface="Segoe UI Semilight"/>
                <a:ea typeface="DejaVu Sans"/>
              </a:rPr>
              <a:t>noise</a:t>
            </a:r>
            <a:r>
              <a:rPr b="0" lang="en-SG" sz="1400" spc="-1" strike="noStrike">
                <a:solidFill>
                  <a:srgbClr val="ffffff"/>
                </a:solidFill>
                <a:uFill>
                  <a:solidFill>
                    <a:srgbClr val="ffffff"/>
                  </a:solidFill>
                </a:uFill>
                <a:latin typeface="Segoe UI Semilight"/>
                <a:ea typeface="DejaVu Sans"/>
              </a:rPr>
              <a:t> + </a:t>
            </a:r>
            <a:r>
              <a:rPr b="1" lang="en-SG" sz="1400" spc="-1" strike="noStrike" u="sng">
                <a:solidFill>
                  <a:srgbClr val="ffffff"/>
                </a:solidFill>
                <a:uFill>
                  <a:solidFill>
                    <a:srgbClr val="ffffff"/>
                  </a:solidFill>
                </a:uFill>
                <a:latin typeface="Segoe UI Semilight"/>
                <a:ea typeface="DejaVu Sans"/>
              </a:rPr>
              <a:t>intercept</a:t>
            </a:r>
            <a:r>
              <a:rPr b="0" lang="en-SG" sz="1400" spc="-1" strike="noStrike">
                <a:solidFill>
                  <a:srgbClr val="ffffff"/>
                </a:solidFill>
                <a:uFill>
                  <a:solidFill>
                    <a:srgbClr val="ffffff"/>
                  </a:solidFill>
                </a:uFill>
                <a:latin typeface="Segoe UI Semilight"/>
                <a:ea typeface="DejaVu Sans"/>
              </a:rPr>
              <a:t> + </a:t>
            </a:r>
            <a:r>
              <a:rPr b="1" lang="en-SG" sz="1400" spc="-1" strike="noStrike" u="sng">
                <a:solidFill>
                  <a:srgbClr val="ffffff"/>
                </a:solidFill>
                <a:uFill>
                  <a:solidFill>
                    <a:srgbClr val="ffffff"/>
                  </a:solidFill>
                </a:uFill>
                <a:latin typeface="Segoe UI Semilight"/>
                <a:ea typeface="DejaVu Sans"/>
              </a:rPr>
              <a:t>effect</a:t>
            </a:r>
            <a:endParaRPr b="0" lang="en-SG" sz="1800" spc="-1" strike="noStrike">
              <a:solidFill>
                <a:srgbClr val="000000"/>
              </a:solidFill>
              <a:uFill>
                <a:solidFill>
                  <a:srgbClr val="ffffff"/>
                </a:solidFill>
              </a:uFill>
              <a:latin typeface="Arial"/>
            </a:endParaRPr>
          </a:p>
        </p:txBody>
      </p:sp>
      <p:sp>
        <p:nvSpPr>
          <p:cNvPr id="86" name="CustomShape 7"/>
          <p:cNvSpPr/>
          <p:nvPr/>
        </p:nvSpPr>
        <p:spPr>
          <a:xfrm>
            <a:off x="4350600" y="5280120"/>
            <a:ext cx="342000" cy="400320"/>
          </a:xfrm>
          <a:prstGeom prst="rightArrow">
            <a:avLst>
              <a:gd name="adj1" fmla="val 60000"/>
              <a:gd name="adj2" fmla="val 50000"/>
            </a:avLst>
          </a:prstGeom>
          <a:solidFill>
            <a:srgbClr val="62bed7"/>
          </a:solidFill>
          <a:ln>
            <a:noFill/>
          </a:ln>
        </p:spPr>
        <p:style>
          <a:lnRef idx="0"/>
          <a:fillRef idx="0"/>
          <a:effectRef idx="0"/>
          <a:fontRef idx="minor"/>
        </p:style>
      </p:sp>
      <p:sp>
        <p:nvSpPr>
          <p:cNvPr id="87" name="CustomShape 8"/>
          <p:cNvSpPr/>
          <p:nvPr/>
        </p:nvSpPr>
        <p:spPr>
          <a:xfrm>
            <a:off x="4835880" y="4836600"/>
            <a:ext cx="1616040" cy="1287720"/>
          </a:xfrm>
          <a:prstGeom prst="roundRect">
            <a:avLst>
              <a:gd name="adj" fmla="val 10000"/>
            </a:avLst>
          </a:prstGeom>
          <a:solidFill>
            <a:srgbClr val="7673d4"/>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Dirichlet pdf </a:t>
            </a:r>
            <a:r>
              <a:rPr b="1" lang="en-SG" sz="1400" spc="-1" strike="noStrike" u="sng">
                <a:solidFill>
                  <a:srgbClr val="ffffff"/>
                </a:solidFill>
                <a:uFill>
                  <a:solidFill>
                    <a:srgbClr val="ffffff"/>
                  </a:solidFill>
                </a:uFill>
                <a:latin typeface="Segoe UI Semilight"/>
                <a:ea typeface="DejaVu Sans"/>
              </a:rPr>
              <a:t>parameter</a:t>
            </a:r>
            <a:r>
              <a:rPr b="0" lang="en-SG" sz="1400" spc="-1" strike="noStrike">
                <a:solidFill>
                  <a:srgbClr val="ffffff"/>
                </a:solidFill>
                <a:uFill>
                  <a:solidFill>
                    <a:srgbClr val="ffffff"/>
                  </a:solidFill>
                </a:uFill>
                <a:latin typeface="Segoe UI Semilight"/>
                <a:ea typeface="DejaVu Sans"/>
              </a:rPr>
              <a:t> using intercept, noise, effect and genotype</a:t>
            </a:r>
            <a:endParaRPr b="0" lang="en-SG" sz="1800" spc="-1" strike="noStrike">
              <a:solidFill>
                <a:srgbClr val="000000"/>
              </a:solidFill>
              <a:uFill>
                <a:solidFill>
                  <a:srgbClr val="ffffff"/>
                </a:solidFill>
              </a:uFill>
              <a:latin typeface="Arial"/>
            </a:endParaRPr>
          </a:p>
        </p:txBody>
      </p:sp>
      <p:sp>
        <p:nvSpPr>
          <p:cNvPr id="88" name="CustomShape 9"/>
          <p:cNvSpPr/>
          <p:nvPr/>
        </p:nvSpPr>
        <p:spPr>
          <a:xfrm>
            <a:off x="6614280" y="5280120"/>
            <a:ext cx="342000" cy="400320"/>
          </a:xfrm>
          <a:prstGeom prst="rightArrow">
            <a:avLst>
              <a:gd name="adj1" fmla="val 60000"/>
              <a:gd name="adj2" fmla="val 50000"/>
            </a:avLst>
          </a:prstGeom>
          <a:solidFill>
            <a:srgbClr val="d092a7"/>
          </a:solidFill>
          <a:ln>
            <a:noFill/>
          </a:ln>
        </p:spPr>
        <p:style>
          <a:lnRef idx="0"/>
          <a:fillRef idx="0"/>
          <a:effectRef idx="0"/>
          <a:fontRef idx="minor"/>
        </p:style>
      </p:sp>
      <p:sp>
        <p:nvSpPr>
          <p:cNvPr id="89" name="CustomShape 10"/>
          <p:cNvSpPr/>
          <p:nvPr/>
        </p:nvSpPr>
        <p:spPr>
          <a:xfrm>
            <a:off x="7099200" y="4836600"/>
            <a:ext cx="1616040" cy="1287720"/>
          </a:xfrm>
          <a:prstGeom prst="roundRect">
            <a:avLst>
              <a:gd name="adj" fmla="val 10000"/>
            </a:avLst>
          </a:prstGeom>
          <a:solidFill>
            <a:srgbClr val="d092a7"/>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a:t>
            </a:r>
            <a:r>
              <a:rPr b="1" lang="en-SG" sz="1400" spc="-1" strike="noStrike" u="sng">
                <a:solidFill>
                  <a:srgbClr val="ffffff"/>
                </a:solidFill>
                <a:uFill>
                  <a:solidFill>
                    <a:srgbClr val="ffffff"/>
                  </a:solidFill>
                </a:uFill>
                <a:latin typeface="Segoe UI Semilight"/>
                <a:ea typeface="DejaVu Sans"/>
              </a:rPr>
              <a:t>isoform</a:t>
            </a:r>
            <a:r>
              <a:rPr b="0" lang="en-SG" sz="1400" spc="-1" strike="noStrike">
                <a:solidFill>
                  <a:srgbClr val="ffffff"/>
                </a:solidFill>
                <a:uFill>
                  <a:solidFill>
                    <a:srgbClr val="ffffff"/>
                  </a:solidFill>
                </a:uFill>
                <a:latin typeface="Segoe UI Semilight"/>
                <a:ea typeface="DejaVu Sans"/>
              </a:rPr>
              <a:t> </a:t>
            </a:r>
            <a:r>
              <a:rPr b="1" lang="en-SG" sz="1400" spc="-1" strike="noStrike" u="sng">
                <a:solidFill>
                  <a:srgbClr val="ffffff"/>
                </a:solidFill>
                <a:uFill>
                  <a:solidFill>
                    <a:srgbClr val="ffffff"/>
                  </a:solidFill>
                </a:uFill>
                <a:latin typeface="Segoe UI Semilight"/>
                <a:ea typeface="DejaVu Sans"/>
              </a:rPr>
              <a:t>proportions</a:t>
            </a:r>
            <a:r>
              <a:rPr b="0" lang="en-SG" sz="1400" spc="-1" strike="noStrike">
                <a:solidFill>
                  <a:srgbClr val="ffffff"/>
                </a:solidFill>
                <a:uFill>
                  <a:solidFill>
                    <a:srgbClr val="ffffff"/>
                  </a:solidFill>
                </a:uFill>
                <a:latin typeface="Segoe UI Semilight"/>
                <a:ea typeface="DejaVu Sans"/>
              </a:rPr>
              <a:t> for each individual using Dirichlet pdf parameter</a:t>
            </a:r>
            <a:endParaRPr b="0" lang="en-SG" sz="1800" spc="-1" strike="noStrike">
              <a:solidFill>
                <a:srgbClr val="000000"/>
              </a:solidFill>
              <a:uFill>
                <a:solidFill>
                  <a:srgbClr val="ffffff"/>
                </a:solidFill>
              </a:uFill>
              <a:latin typeface="Arial"/>
            </a:endParaRPr>
          </a:p>
        </p:txBody>
      </p:sp>
      <p:sp>
        <p:nvSpPr>
          <p:cNvPr id="90" name="CustomShape 11"/>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91" name="Picture 13" descr=""/>
          <p:cNvPicPr/>
          <p:nvPr/>
        </p:nvPicPr>
        <p:blipFill>
          <a:blip r:embed="rId1"/>
          <a:stretch/>
        </p:blipFill>
        <p:spPr>
          <a:xfrm>
            <a:off x="6217920" y="6181920"/>
            <a:ext cx="2874600" cy="664200"/>
          </a:xfrm>
          <a:prstGeom prst="rect">
            <a:avLst/>
          </a:prstGeom>
          <a:ln>
            <a:noFill/>
          </a:ln>
        </p:spPr>
      </p:pic>
    </p:spTree>
  </p:cSld>
  <p:transition spd="med">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Precision-Recall curve</a:t>
            </a:r>
            <a:endParaRPr b="0" lang="en-SG" sz="1800" spc="-1" strike="noStrike">
              <a:solidFill>
                <a:srgbClr val="000000"/>
              </a:solidFill>
              <a:uFill>
                <a:solidFill>
                  <a:srgbClr val="ffffff"/>
                </a:solidFill>
              </a:uFill>
              <a:latin typeface="Arial"/>
            </a:endParaRPr>
          </a:p>
        </p:txBody>
      </p:sp>
      <p:sp>
        <p:nvSpPr>
          <p:cNvPr id="195"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1902987-846C-41C6-9B2A-67F62DDAF627}"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196"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197" name="" descr=""/>
          <p:cNvPicPr/>
          <p:nvPr/>
        </p:nvPicPr>
        <p:blipFill>
          <a:blip r:embed="rId1"/>
          <a:stretch/>
        </p:blipFill>
        <p:spPr>
          <a:xfrm>
            <a:off x="914400" y="1371600"/>
            <a:ext cx="7314480" cy="5485680"/>
          </a:xfrm>
          <a:prstGeom prst="rect">
            <a:avLst/>
          </a:prstGeom>
          <a:ln>
            <a:noFill/>
          </a:ln>
        </p:spPr>
      </p:pic>
    </p:spTree>
  </p:cSld>
  <p:transition spd="med">
    <p:fade/>
  </p:transition>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Precision-Recall curve</a:t>
            </a:r>
            <a:endParaRPr b="0" lang="en-SG" sz="1800" spc="-1" strike="noStrike">
              <a:solidFill>
                <a:srgbClr val="000000"/>
              </a:solidFill>
              <a:uFill>
                <a:solidFill>
                  <a:srgbClr val="ffffff"/>
                </a:solidFill>
              </a:uFill>
              <a:latin typeface="Arial"/>
            </a:endParaRPr>
          </a:p>
        </p:txBody>
      </p:sp>
      <p:sp>
        <p:nvSpPr>
          <p:cNvPr id="199"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C35B869-DDF8-4507-8840-7E762F458EAA}"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200"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201" name="" descr=""/>
          <p:cNvPicPr/>
          <p:nvPr/>
        </p:nvPicPr>
        <p:blipFill>
          <a:blip r:embed="rId1"/>
          <a:stretch/>
        </p:blipFill>
        <p:spPr>
          <a:xfrm>
            <a:off x="921600" y="1371960"/>
            <a:ext cx="7314480" cy="5485680"/>
          </a:xfrm>
          <a:prstGeom prst="rect">
            <a:avLst/>
          </a:prstGeom>
          <a:ln>
            <a:noFill/>
          </a:ln>
        </p:spPr>
      </p:pic>
    </p:spTree>
  </p:cSld>
  <p:transition spd="med">
    <p:fade/>
  </p:transition>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Precision-Recall curve</a:t>
            </a:r>
            <a:endParaRPr b="0" lang="en-SG" sz="1800" spc="-1" strike="noStrike">
              <a:solidFill>
                <a:srgbClr val="000000"/>
              </a:solidFill>
              <a:uFill>
                <a:solidFill>
                  <a:srgbClr val="ffffff"/>
                </a:solidFill>
              </a:uFill>
              <a:latin typeface="Arial"/>
            </a:endParaRPr>
          </a:p>
        </p:txBody>
      </p:sp>
      <p:sp>
        <p:nvSpPr>
          <p:cNvPr id="203"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D176ABB-5F67-4EA8-A91F-5C11B2901E2A}"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204"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205" name="" descr=""/>
          <p:cNvPicPr/>
          <p:nvPr/>
        </p:nvPicPr>
        <p:blipFill>
          <a:blip r:embed="rId1"/>
          <a:stretch/>
        </p:blipFill>
        <p:spPr>
          <a:xfrm>
            <a:off x="931320" y="1371960"/>
            <a:ext cx="7314480" cy="5485680"/>
          </a:xfrm>
          <a:prstGeom prst="rect">
            <a:avLst/>
          </a:prstGeom>
          <a:ln>
            <a:noFill/>
          </a:ln>
        </p:spPr>
      </p:pic>
    </p:spTree>
  </p:cSld>
  <p:transition spd="med">
    <p:fade/>
  </p:transition>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Precision-Recall curve(Old)</a:t>
            </a:r>
            <a:endParaRPr b="0" lang="en-SG" sz="1800" spc="-1" strike="noStrike">
              <a:solidFill>
                <a:srgbClr val="000000"/>
              </a:solidFill>
              <a:uFill>
                <a:solidFill>
                  <a:srgbClr val="ffffff"/>
                </a:solidFill>
              </a:uFill>
              <a:latin typeface="Arial"/>
            </a:endParaRPr>
          </a:p>
        </p:txBody>
      </p:sp>
      <p:pic>
        <p:nvPicPr>
          <p:cNvPr id="207" name="Content Placeholder 5" descr=""/>
          <p:cNvPicPr/>
          <p:nvPr/>
        </p:nvPicPr>
        <p:blipFill>
          <a:blip r:embed="rId1"/>
          <a:stretch/>
        </p:blipFill>
        <p:spPr>
          <a:xfrm>
            <a:off x="0" y="1494360"/>
            <a:ext cx="7725240" cy="5362920"/>
          </a:xfrm>
          <a:prstGeom prst="rect">
            <a:avLst/>
          </a:prstGeom>
          <a:ln>
            <a:noFill/>
          </a:ln>
        </p:spPr>
      </p:pic>
      <p:sp>
        <p:nvSpPr>
          <p:cNvPr id="208"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EF3B262-FFC1-4BE2-88A1-97F4809E7D7A}"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209"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spTree>
  </p:cSld>
  <p:transition spd="med">
    <p:fade/>
  </p:transition>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0" name="Content Placeholder 5" descr=""/>
          <p:cNvPicPr/>
          <p:nvPr/>
        </p:nvPicPr>
        <p:blipFill>
          <a:blip r:embed="rId1"/>
          <a:stretch/>
        </p:blipFill>
        <p:spPr>
          <a:xfrm>
            <a:off x="0" y="1494360"/>
            <a:ext cx="7725240" cy="5362920"/>
          </a:xfrm>
          <a:prstGeom prst="rect">
            <a:avLst/>
          </a:prstGeom>
          <a:ln>
            <a:noFill/>
          </a:ln>
        </p:spPr>
      </p:pic>
      <p:sp>
        <p:nvSpPr>
          <p:cNvPr id="211"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Precision-Recall curve(old)</a:t>
            </a:r>
            <a:endParaRPr b="0" lang="en-SG" sz="1800" spc="-1" strike="noStrike">
              <a:solidFill>
                <a:srgbClr val="000000"/>
              </a:solidFill>
              <a:uFill>
                <a:solidFill>
                  <a:srgbClr val="ffffff"/>
                </a:solidFill>
              </a:uFill>
              <a:latin typeface="Arial"/>
            </a:endParaRPr>
          </a:p>
        </p:txBody>
      </p:sp>
      <p:sp>
        <p:nvSpPr>
          <p:cNvPr id="212"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AB1CB02-862D-41F9-9C97-DA8FE7D9E571}"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213"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spTree>
  </p:cSld>
  <p:transition spd="med">
    <p:fade/>
  </p:transition>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4" name="Content Placeholder 5" descr=""/>
          <p:cNvPicPr/>
          <p:nvPr/>
        </p:nvPicPr>
        <p:blipFill>
          <a:blip r:embed="rId1"/>
          <a:stretch/>
        </p:blipFill>
        <p:spPr>
          <a:xfrm>
            <a:off x="0" y="1494360"/>
            <a:ext cx="7725240" cy="5362920"/>
          </a:xfrm>
          <a:prstGeom prst="rect">
            <a:avLst/>
          </a:prstGeom>
          <a:ln>
            <a:noFill/>
          </a:ln>
        </p:spPr>
      </p:pic>
      <p:sp>
        <p:nvSpPr>
          <p:cNvPr id="215"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Precision-Recall curve(old)</a:t>
            </a:r>
            <a:endParaRPr b="0" lang="en-SG" sz="1800" spc="-1" strike="noStrike">
              <a:solidFill>
                <a:srgbClr val="000000"/>
              </a:solidFill>
              <a:uFill>
                <a:solidFill>
                  <a:srgbClr val="ffffff"/>
                </a:solidFill>
              </a:uFill>
              <a:latin typeface="Arial"/>
            </a:endParaRPr>
          </a:p>
        </p:txBody>
      </p:sp>
      <p:sp>
        <p:nvSpPr>
          <p:cNvPr id="216"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8B8F0B6-4FEB-4C58-A0C4-B4E3E513A9EE}" type="slidenum">
              <a:rPr b="0" lang="en-SG" sz="1200" spc="-1" strike="noStrike">
                <a:solidFill>
                  <a:srgbClr val="595959"/>
                </a:solidFill>
                <a:uFill>
                  <a:solidFill>
                    <a:srgbClr val="ffffff"/>
                  </a:solidFill>
                </a:uFill>
                <a:latin typeface="Segoe UI Semibold"/>
              </a:rPr>
              <a:t>&lt;number&gt;</a:t>
            </a:fld>
            <a:endParaRPr b="0" lang="en-SG" sz="1800" spc="-1" strike="noStrike">
              <a:solidFill>
                <a:srgbClr val="000000"/>
              </a:solidFill>
              <a:uFill>
                <a:solidFill>
                  <a:srgbClr val="ffffff"/>
                </a:solidFill>
              </a:uFill>
              <a:latin typeface="Arial"/>
            </a:endParaRPr>
          </a:p>
        </p:txBody>
      </p:sp>
      <p:sp>
        <p:nvSpPr>
          <p:cNvPr id="217"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spTree>
  </p:cSld>
  <p:transition spd="med">
    <p:fade/>
  </p:transition>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Assumptions</a:t>
            </a:r>
            <a:endParaRPr b="0" lang="en-SG" sz="1800" spc="-1" strike="noStrike">
              <a:solidFill>
                <a:srgbClr val="000000"/>
              </a:solidFill>
              <a:uFill>
                <a:solidFill>
                  <a:srgbClr val="ffffff"/>
                </a:solidFill>
              </a:uFill>
              <a:latin typeface="Arial"/>
            </a:endParaRPr>
          </a:p>
        </p:txBody>
      </p:sp>
      <p:sp>
        <p:nvSpPr>
          <p:cNvPr id="219"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70209EC-5DA4-4C68-A338-28D93B9C7639}" type="slidenum">
              <a:rPr b="0" lang="en-SG" sz="1200" spc="-1" strike="noStrike">
                <a:solidFill>
                  <a:srgbClr val="595959"/>
                </a:solidFill>
                <a:uFill>
                  <a:solidFill>
                    <a:srgbClr val="ffffff"/>
                  </a:solidFill>
                </a:uFill>
                <a:latin typeface="Segoe UI Semibold"/>
              </a:rPr>
              <a:t>&lt;number&gt;</a:t>
            </a:fld>
            <a:endParaRPr b="0" lang="en-SG" sz="1800" spc="-1" strike="noStrike">
              <a:solidFill>
                <a:srgbClr val="000000"/>
              </a:solidFill>
              <a:uFill>
                <a:solidFill>
                  <a:srgbClr val="ffffff"/>
                </a:solidFill>
              </a:uFill>
              <a:latin typeface="Arial"/>
            </a:endParaRPr>
          </a:p>
        </p:txBody>
      </p:sp>
      <p:sp>
        <p:nvSpPr>
          <p:cNvPr id="220"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sp>
        <p:nvSpPr>
          <p:cNvPr id="221" name="CustomShape 4"/>
          <p:cNvSpPr/>
          <p:nvPr/>
        </p:nvSpPr>
        <p:spPr>
          <a:xfrm>
            <a:off x="628560" y="1825560"/>
            <a:ext cx="7886160" cy="43506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Under the null hypothesis, the rows are interchangeable.</a:t>
            </a:r>
            <a:endParaRPr b="0" lang="en-SG" sz="1800" spc="-1" strike="noStrike">
              <a:solidFill>
                <a:srgbClr val="000000"/>
              </a:solidFill>
              <a:uFill>
                <a:solidFill>
                  <a:srgbClr val="ffffff"/>
                </a:solidFill>
              </a:uFill>
              <a:latin typeface="Arial"/>
            </a:endParaRPr>
          </a:p>
          <a:p>
            <a:pPr lvl="1" marL="432000" indent="-216000">
              <a:lnSpc>
                <a:spcPct val="100000"/>
              </a:lnSpc>
              <a:buClr>
                <a:srgbClr val="000000"/>
              </a:buClr>
              <a:buSzPct val="45000"/>
              <a:buFont typeface="Wingdings" charset="2"/>
              <a:buChar char=""/>
            </a:pPr>
            <a:r>
              <a:rPr b="0" lang="en-SG" sz="2400" spc="-1" strike="noStrike">
                <a:solidFill>
                  <a:srgbClr val="444d26"/>
                </a:solidFill>
                <a:uFill>
                  <a:solidFill>
                    <a:srgbClr val="ffffff"/>
                  </a:solidFill>
                </a:uFill>
                <a:latin typeface="Segoe UI Semilight"/>
              </a:rPr>
              <a:t>Each row(observation) is independent</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Sensitive to the differences in the dispersion of points, even if the locations do not differ(unclear what this means)</a:t>
            </a:r>
            <a:endParaRPr b="0" lang="en-SG" sz="1800" spc="-1" strike="noStrike">
              <a:solidFill>
                <a:srgbClr val="000000"/>
              </a:solidFill>
              <a:uFill>
                <a:solidFill>
                  <a:srgbClr val="ffffff"/>
                </a:solidFill>
              </a:uFill>
              <a:latin typeface="Arial"/>
            </a:endParaRPr>
          </a:p>
        </p:txBody>
      </p:sp>
    </p:spTree>
  </p:cSld>
  <p:transition spd="med">
    <p:fade/>
  </p:transition>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Acknowledgements</a:t>
            </a:r>
            <a:endParaRPr b="0" lang="en-SG" sz="1800" spc="-1" strike="noStrike">
              <a:solidFill>
                <a:srgbClr val="000000"/>
              </a:solidFill>
              <a:uFill>
                <a:solidFill>
                  <a:srgbClr val="ffffff"/>
                </a:solidFill>
              </a:uFill>
              <a:latin typeface="Arial"/>
            </a:endParaRPr>
          </a:p>
        </p:txBody>
      </p:sp>
      <p:sp>
        <p:nvSpPr>
          <p:cNvPr id="223"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73D2A61-27F1-401B-9958-82F31396877A}" type="slidenum">
              <a:rPr b="0" lang="en-SG" sz="1200" spc="-1" strike="noStrike">
                <a:solidFill>
                  <a:srgbClr val="595959"/>
                </a:solidFill>
                <a:uFill>
                  <a:solidFill>
                    <a:srgbClr val="ffffff"/>
                  </a:solidFill>
                </a:uFill>
                <a:latin typeface="Segoe UI Semibold"/>
              </a:rPr>
              <a:t>&lt;number&gt;</a:t>
            </a:fld>
            <a:endParaRPr b="0" lang="en-SG" sz="1800" spc="-1" strike="noStrike">
              <a:solidFill>
                <a:srgbClr val="000000"/>
              </a:solidFill>
              <a:uFill>
                <a:solidFill>
                  <a:srgbClr val="ffffff"/>
                </a:solidFill>
              </a:uFill>
              <a:latin typeface="Arial"/>
            </a:endParaRPr>
          </a:p>
        </p:txBody>
      </p:sp>
      <p:sp>
        <p:nvSpPr>
          <p:cNvPr id="224"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225" name="Picture 5" descr=""/>
          <p:cNvPicPr/>
          <p:nvPr/>
        </p:nvPicPr>
        <p:blipFill>
          <a:blip r:embed="rId1"/>
          <a:stretch/>
        </p:blipFill>
        <p:spPr>
          <a:xfrm>
            <a:off x="628560" y="1464480"/>
            <a:ext cx="7582320" cy="5200560"/>
          </a:xfrm>
          <a:prstGeom prst="rect">
            <a:avLst/>
          </a:prstGeom>
          <a:ln>
            <a:noFill/>
          </a:ln>
        </p:spPr>
      </p:pic>
    </p:spTree>
  </p:cSld>
  <p:transition spd="med">
    <p:fade/>
  </p:transition>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628560" y="377280"/>
            <a:ext cx="7886160" cy="1324800"/>
          </a:xfrm>
          <a:prstGeom prst="rect">
            <a:avLst/>
          </a:prstGeom>
          <a:noFill/>
          <a:ln>
            <a:noFill/>
          </a:ln>
        </p:spPr>
        <p:style>
          <a:lnRef idx="0"/>
          <a:fillRef idx="0"/>
          <a:effectRef idx="0"/>
          <a:fontRef idx="minor"/>
        </p:style>
      </p:sp>
      <p:sp>
        <p:nvSpPr>
          <p:cNvPr id="227" name="CustomShape 2"/>
          <p:cNvSpPr/>
          <p:nvPr/>
        </p:nvSpPr>
        <p:spPr>
          <a:xfrm>
            <a:off x="628560" y="1825560"/>
            <a:ext cx="7886160" cy="4350600"/>
          </a:xfrm>
          <a:prstGeom prst="rect">
            <a:avLst/>
          </a:prstGeom>
          <a:noFill/>
          <a:ln>
            <a:noFill/>
          </a:ln>
        </p:spPr>
        <p:style>
          <a:lnRef idx="0"/>
          <a:fillRef idx="0"/>
          <a:effectRef idx="0"/>
          <a:fontRef idx="minor"/>
        </p:style>
        <p:txBody>
          <a:bodyPr lIns="90000" rIns="90000" tIns="45000" bIns="45000"/>
          <a:p>
            <a:pPr>
              <a:lnSpc>
                <a:spcPct val="100000"/>
              </a:lnSpc>
            </a:pPr>
            <a:r>
              <a:rPr b="0" lang="en-SG" sz="2400" spc="-1" strike="noStrike">
                <a:solidFill>
                  <a:srgbClr val="444d26"/>
                </a:solidFill>
                <a:uFill>
                  <a:solidFill>
                    <a:srgbClr val="ffffff"/>
                  </a:solidFill>
                </a:uFill>
                <a:latin typeface="Segoe UI Semilight"/>
              </a:rPr>
              <a:t>[5] Anderson, Marti J. "A New Method for Non-parametric Multivariate Analysis of Variance." </a:t>
            </a:r>
            <a:r>
              <a:rPr b="0" i="1" lang="en-SG" sz="2400" spc="-1" strike="noStrike">
                <a:solidFill>
                  <a:srgbClr val="444d26"/>
                </a:solidFill>
                <a:uFill>
                  <a:solidFill>
                    <a:srgbClr val="ffffff"/>
                  </a:solidFill>
                </a:uFill>
                <a:latin typeface="Segoe UI Semilight"/>
              </a:rPr>
              <a:t>Austral Ecology</a:t>
            </a:r>
            <a:r>
              <a:rPr b="0" lang="en-SG" sz="2400" spc="-1" strike="noStrike">
                <a:solidFill>
                  <a:srgbClr val="444d26"/>
                </a:solidFill>
                <a:uFill>
                  <a:solidFill>
                    <a:srgbClr val="ffffff"/>
                  </a:solidFill>
                </a:uFill>
                <a:latin typeface="Segoe UI Semilight"/>
              </a:rPr>
              <a:t> 26, no. 1 (2008): 32-46. doi:10.1111/j.1442-9993.2001.tb00081.x. </a:t>
            </a: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r>
              <a:rPr b="0" lang="en-SG" sz="2400" spc="-1" strike="noStrike">
                <a:solidFill>
                  <a:srgbClr val="444d26"/>
                </a:solidFill>
                <a:uFill>
                  <a:solidFill>
                    <a:srgbClr val="ffffff"/>
                  </a:solidFill>
                </a:uFill>
                <a:latin typeface="Segoe UI Semilight"/>
              </a:rPr>
              <a:t>[6] Monlong, Jean, Miquel Calvo, Pedro G. Ferreira, and Roderic Guigó. "Identification of Genetic Variants Associated with Alternative Splicing Using SQTLseekeR." </a:t>
            </a:r>
            <a:r>
              <a:rPr b="0" i="1" lang="en-SG" sz="2400" spc="-1" strike="noStrike">
                <a:solidFill>
                  <a:srgbClr val="444d26"/>
                </a:solidFill>
                <a:uFill>
                  <a:solidFill>
                    <a:srgbClr val="ffffff"/>
                  </a:solidFill>
                </a:uFill>
                <a:latin typeface="Segoe UI Semilight"/>
              </a:rPr>
              <a:t>Nature Communications Nat Comms</a:t>
            </a:r>
            <a:r>
              <a:rPr b="0" lang="en-SG" sz="2400" spc="-1" strike="noStrike">
                <a:solidFill>
                  <a:srgbClr val="444d26"/>
                </a:solidFill>
                <a:uFill>
                  <a:solidFill>
                    <a:srgbClr val="ffffff"/>
                  </a:solidFill>
                </a:uFill>
                <a:latin typeface="Segoe UI Semilight"/>
              </a:rPr>
              <a:t> 5 (2014): 4698. doi:10.1038/ncomms5698. </a:t>
            </a: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p:txBody>
      </p:sp>
      <p:sp>
        <p:nvSpPr>
          <p:cNvPr id="228" name="CustomShape 3"/>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1D7E0EC-59AA-4069-A394-F390CED87689}" type="slidenum">
              <a:rPr b="0" lang="en-SG" sz="1200" spc="-1" strike="noStrike">
                <a:solidFill>
                  <a:srgbClr val="595959"/>
                </a:solidFill>
                <a:uFill>
                  <a:solidFill>
                    <a:srgbClr val="ffffff"/>
                  </a:solidFill>
                </a:uFill>
                <a:latin typeface="Segoe UI Semibold"/>
              </a:rPr>
              <a:t>&lt;number&gt;</a:t>
            </a:fld>
            <a:endParaRPr b="0" lang="en-SG" sz="1800" spc="-1" strike="noStrike">
              <a:solidFill>
                <a:srgbClr val="000000"/>
              </a:solidFill>
              <a:uFill>
                <a:solidFill>
                  <a:srgbClr val="ffffff"/>
                </a:solidFill>
              </a:uFill>
              <a:latin typeface="Arial"/>
            </a:endParaRPr>
          </a:p>
        </p:txBody>
      </p:sp>
      <p:sp>
        <p:nvSpPr>
          <p:cNvPr id="229" name="CustomShape 4"/>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spTree>
  </p:cSld>
  <p:transition spd="med">
    <p:fade/>
  </p:transition>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Overall Folder Structure</a:t>
            </a:r>
            <a:endParaRPr b="0" lang="en-SG" sz="1800" spc="-1" strike="noStrike">
              <a:solidFill>
                <a:srgbClr val="000000"/>
              </a:solidFill>
              <a:uFill>
                <a:solidFill>
                  <a:srgbClr val="ffffff"/>
                </a:solidFill>
              </a:uFill>
              <a:latin typeface="Arial"/>
            </a:endParaRPr>
          </a:p>
        </p:txBody>
      </p:sp>
      <p:sp>
        <p:nvSpPr>
          <p:cNvPr id="93"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5E3F95E4-08AE-4826-976F-C7B90ACE3875}"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94"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95" name="" descr=""/>
          <p:cNvPicPr/>
          <p:nvPr/>
        </p:nvPicPr>
        <p:blipFill>
          <a:blip r:embed="rId1"/>
          <a:srcRect l="1128" t="0" r="0" b="0"/>
          <a:stretch/>
        </p:blipFill>
        <p:spPr>
          <a:xfrm>
            <a:off x="548640" y="1463040"/>
            <a:ext cx="8008920" cy="5120280"/>
          </a:xfrm>
          <a:prstGeom prst="rect">
            <a:avLst/>
          </a:prstGeom>
          <a:ln>
            <a:noFill/>
          </a:ln>
        </p:spPr>
      </p:pic>
      <p:sp>
        <p:nvSpPr>
          <p:cNvPr id="96" name="CustomShape 4"/>
          <p:cNvSpPr/>
          <p:nvPr/>
        </p:nvSpPr>
        <p:spPr>
          <a:xfrm>
            <a:off x="617400" y="3421440"/>
            <a:ext cx="7886160" cy="29790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n = [10, 100]</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maf = [0.05, 0.10, 0.20]</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K=[3, 10]</a:t>
            </a: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p:txBody>
      </p:sp>
      <p:pic>
        <p:nvPicPr>
          <p:cNvPr id="97" name="Picture 13" descr=""/>
          <p:cNvPicPr/>
          <p:nvPr/>
        </p:nvPicPr>
        <p:blipFill>
          <a:blip r:embed="rId2"/>
          <a:stretch/>
        </p:blipFill>
        <p:spPr>
          <a:xfrm>
            <a:off x="6217560" y="6181560"/>
            <a:ext cx="2874600" cy="664200"/>
          </a:xfrm>
          <a:prstGeom prst="rect">
            <a:avLst/>
          </a:prstGeom>
          <a:ln>
            <a:noFill/>
          </a:ln>
        </p:spPr>
      </p:pic>
      <p:pic>
        <p:nvPicPr>
          <p:cNvPr id="98" name="Picture 13" descr=""/>
          <p:cNvPicPr/>
          <p:nvPr/>
        </p:nvPicPr>
        <p:blipFill>
          <a:blip r:embed="rId3"/>
          <a:stretch/>
        </p:blipFill>
        <p:spPr>
          <a:xfrm>
            <a:off x="6217560" y="6181560"/>
            <a:ext cx="2874600" cy="664200"/>
          </a:xfrm>
          <a:prstGeom prst="rect">
            <a:avLst/>
          </a:prstGeom>
          <a:ln>
            <a:noFill/>
          </a:ln>
        </p:spPr>
      </p:pic>
    </p:spTree>
  </p:cSld>
  <p:transition spd="med">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Within each Folder </a:t>
            </a:r>
            <a:endParaRPr b="0" lang="en-SG" sz="1800" spc="-1" strike="noStrike">
              <a:solidFill>
                <a:srgbClr val="000000"/>
              </a:solidFill>
              <a:uFill>
                <a:solidFill>
                  <a:srgbClr val="ffffff"/>
                </a:solidFill>
              </a:uFill>
              <a:latin typeface="Arial"/>
            </a:endParaRPr>
          </a:p>
        </p:txBody>
      </p:sp>
      <p:sp>
        <p:nvSpPr>
          <p:cNvPr id="100"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F195E01-4DB1-4F0E-A714-6C72A097F89B}"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101" name="CustomShape 3"/>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sp>
        <p:nvSpPr>
          <p:cNvPr id="102" name="CustomShape 4"/>
          <p:cNvSpPr/>
          <p:nvPr/>
        </p:nvSpPr>
        <p:spPr>
          <a:xfrm>
            <a:off x="617400" y="3421440"/>
            <a:ext cx="7886160" cy="29790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500 alternative hypothesis files</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500 null hypothesis files</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1 specification file</a:t>
            </a:r>
            <a:endParaRPr b="0" lang="en-SG"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SG" sz="2400" spc="-1" strike="noStrike">
                <a:solidFill>
                  <a:srgbClr val="444d26"/>
                </a:solidFill>
                <a:uFill>
                  <a:solidFill>
                    <a:srgbClr val="ffffff"/>
                  </a:solidFill>
                </a:uFill>
                <a:latin typeface="Segoe UI Semilight"/>
              </a:rPr>
              <a:t>For the intercept and the effect</a:t>
            </a:r>
            <a:endParaRPr b="0" lang="en-SG"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SG" sz="2400" spc="-1" strike="noStrike">
                <a:solidFill>
                  <a:srgbClr val="444d26"/>
                </a:solidFill>
                <a:uFill>
                  <a:solidFill>
                    <a:srgbClr val="ffffff"/>
                  </a:solidFill>
                </a:uFill>
                <a:latin typeface="Segoe UI Semilight"/>
              </a:rPr>
              <a:t>This means that for within each file, all 1000</a:t>
            </a:r>
            <a:endParaRPr b="0" lang="en-SG"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SG" sz="2400" spc="-1" strike="noStrike">
                <a:solidFill>
                  <a:srgbClr val="444d26"/>
                </a:solidFill>
                <a:uFill>
                  <a:solidFill>
                    <a:srgbClr val="ffffff"/>
                  </a:solidFill>
                </a:uFill>
                <a:latin typeface="Segoe UI Semilight"/>
              </a:rPr>
              <a:t>documents have the same intercept and effect values</a:t>
            </a:r>
            <a:endParaRPr b="0" lang="en-SG" sz="1800" spc="-1" strike="noStrike">
              <a:solidFill>
                <a:srgbClr val="000000"/>
              </a:solidFill>
              <a:uFill>
                <a:solidFill>
                  <a:srgbClr val="ffffff"/>
                </a:solidFill>
              </a:uFill>
              <a:latin typeface="Arial"/>
            </a:endParaRPr>
          </a:p>
          <a:p>
            <a:pPr lvl="1" marL="864000" indent="-323640">
              <a:lnSpc>
                <a:spcPct val="100000"/>
              </a:lnSpc>
              <a:buClr>
                <a:srgbClr val="000000"/>
              </a:buClr>
              <a:buSzPct val="75000"/>
              <a:buFont typeface="Symbol"/>
              <a:buChar char=""/>
            </a:pPr>
            <a:r>
              <a:rPr b="0" lang="en-SG" sz="2400" spc="-1" strike="noStrike">
                <a:solidFill>
                  <a:srgbClr val="444d26"/>
                </a:solidFill>
                <a:uFill>
                  <a:solidFill>
                    <a:srgbClr val="ffffff"/>
                  </a:solidFill>
                </a:uFill>
                <a:latin typeface="Segoe UI Semilight"/>
              </a:rPr>
              <a:t> </a:t>
            </a: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p:txBody>
      </p:sp>
      <p:pic>
        <p:nvPicPr>
          <p:cNvPr id="103" name="" descr=""/>
          <p:cNvPicPr/>
          <p:nvPr/>
        </p:nvPicPr>
        <p:blipFill>
          <a:blip r:embed="rId1"/>
          <a:stretch/>
        </p:blipFill>
        <p:spPr>
          <a:xfrm>
            <a:off x="226080" y="1329120"/>
            <a:ext cx="8917560" cy="2053800"/>
          </a:xfrm>
          <a:prstGeom prst="rect">
            <a:avLst/>
          </a:prstGeom>
          <a:ln>
            <a:noFill/>
          </a:ln>
        </p:spPr>
      </p:pic>
      <p:pic>
        <p:nvPicPr>
          <p:cNvPr id="104" name="Picture 13" descr=""/>
          <p:cNvPicPr/>
          <p:nvPr/>
        </p:nvPicPr>
        <p:blipFill>
          <a:blip r:embed="rId2"/>
          <a:stretch/>
        </p:blipFill>
        <p:spPr>
          <a:xfrm>
            <a:off x="6217560" y="6181560"/>
            <a:ext cx="2874600" cy="664200"/>
          </a:xfrm>
          <a:prstGeom prst="rect">
            <a:avLst/>
          </a:prstGeom>
          <a:ln>
            <a:noFill/>
          </a:ln>
        </p:spPr>
      </p:pic>
    </p:spTree>
  </p:cSld>
  <p:transition spd="med">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Data Generation: Step 1</a:t>
            </a:r>
            <a:endParaRPr b="0" lang="en-SG" sz="1800" spc="-1" strike="noStrike">
              <a:solidFill>
                <a:srgbClr val="000000"/>
              </a:solidFill>
              <a:uFill>
                <a:solidFill>
                  <a:srgbClr val="ffffff"/>
                </a:solidFill>
              </a:uFill>
              <a:latin typeface="Arial"/>
            </a:endParaRPr>
          </a:p>
        </p:txBody>
      </p:sp>
      <p:sp>
        <p:nvSpPr>
          <p:cNvPr id="106" name="CustomShape 2"/>
          <p:cNvSpPr/>
          <p:nvPr/>
        </p:nvSpPr>
        <p:spPr>
          <a:xfrm>
            <a:off x="628560" y="1825560"/>
            <a:ext cx="7886160" cy="43506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The rest of the slides talk about generating data for each folder i.e. for each combination of n, maf and K.</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Given n (number of individuals), perform 2n Binomial draws, each with probability=maf.</a:t>
            </a:r>
            <a:endParaRPr b="0" lang="en-SG" sz="1800" spc="-1" strike="noStrike">
              <a:solidFill>
                <a:srgbClr val="000000"/>
              </a:solidFill>
              <a:uFill>
                <a:solidFill>
                  <a:srgbClr val="ffffff"/>
                </a:solidFill>
              </a:uFill>
              <a:latin typeface="Arial"/>
            </a:endParaRPr>
          </a:p>
          <a:p>
            <a:pPr>
              <a:lnSpc>
                <a:spcPct val="100000"/>
              </a:lnSpc>
            </a:pPr>
            <a:r>
              <a:rPr b="0" lang="en-SG" sz="2400" spc="-1" strike="noStrike">
                <a:solidFill>
                  <a:srgbClr val="444d26"/>
                </a:solidFill>
                <a:uFill>
                  <a:solidFill>
                    <a:srgbClr val="ffffff"/>
                  </a:solidFill>
                </a:uFill>
                <a:latin typeface="Segoe UI Semilight"/>
              </a:rPr>
              <a:t>Sample output for n=10, maf=0.2: </a:t>
            </a:r>
            <a:endParaRPr b="0" lang="en-SG" sz="1800" spc="-1" strike="noStrike">
              <a:solidFill>
                <a:srgbClr val="000000"/>
              </a:solidFill>
              <a:uFill>
                <a:solidFill>
                  <a:srgbClr val="ffffff"/>
                </a:solidFill>
              </a:uFill>
              <a:latin typeface="Arial"/>
            </a:endParaRPr>
          </a:p>
          <a:p>
            <a:pPr>
              <a:lnSpc>
                <a:spcPct val="100000"/>
              </a:lnSpc>
            </a:pPr>
            <a:r>
              <a:rPr b="0" lang="en-SG" sz="2400" spc="-1" strike="noStrike">
                <a:solidFill>
                  <a:srgbClr val="444d26"/>
                </a:solidFill>
                <a:uFill>
                  <a:solidFill>
                    <a:srgbClr val="ffffff"/>
                  </a:solidFill>
                </a:uFill>
                <a:latin typeface="Segoe UI Semilight"/>
              </a:rPr>
              <a:t>[0, 0, 0, 0, 1, 0, 0, 0, 0, 2]</a:t>
            </a: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p:txBody>
      </p:sp>
      <p:sp>
        <p:nvSpPr>
          <p:cNvPr id="107" name="CustomShape 3"/>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C09C3CF-92C4-4AE4-AD81-A24DEA5560CF}"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108" name="CustomShape 4"/>
          <p:cNvSpPr/>
          <p:nvPr/>
        </p:nvSpPr>
        <p:spPr>
          <a:xfrm>
            <a:off x="308520" y="4836600"/>
            <a:ext cx="1616040" cy="1287720"/>
          </a:xfrm>
          <a:prstGeom prst="roundRect">
            <a:avLst>
              <a:gd name="adj" fmla="val 10000"/>
            </a:avLst>
          </a:prstGeom>
          <a:solidFill>
            <a:srgbClr val="e7bc29"/>
          </a:solidFill>
          <a:ln w="76320">
            <a:solidFill>
              <a:srgbClr val="000000"/>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a:t>
            </a:r>
            <a:r>
              <a:rPr b="1" lang="en-SG" sz="1400" spc="-1" strike="noStrike" u="sng">
                <a:solidFill>
                  <a:srgbClr val="ffffff"/>
                </a:solidFill>
                <a:uFill>
                  <a:solidFill>
                    <a:srgbClr val="ffffff"/>
                  </a:solidFill>
                </a:uFill>
                <a:latin typeface="Segoe UI Semilight"/>
                <a:ea typeface="DejaVu Sans"/>
              </a:rPr>
              <a:t>genotype</a:t>
            </a:r>
            <a:r>
              <a:rPr b="0" lang="en-SG" sz="1400" spc="-1" strike="noStrike">
                <a:solidFill>
                  <a:srgbClr val="ffffff"/>
                </a:solidFill>
                <a:uFill>
                  <a:solidFill>
                    <a:srgbClr val="ffffff"/>
                  </a:solidFill>
                </a:uFill>
                <a:latin typeface="Segoe UI Semilight"/>
                <a:ea typeface="DejaVu Sans"/>
              </a:rPr>
              <a:t> data for each individual</a:t>
            </a:r>
            <a:endParaRPr b="0" lang="en-SG" sz="1800" spc="-1" strike="noStrike">
              <a:solidFill>
                <a:srgbClr val="000000"/>
              </a:solidFill>
              <a:uFill>
                <a:solidFill>
                  <a:srgbClr val="ffffff"/>
                </a:solidFill>
              </a:uFill>
              <a:latin typeface="Arial"/>
            </a:endParaRPr>
          </a:p>
        </p:txBody>
      </p:sp>
      <p:sp>
        <p:nvSpPr>
          <p:cNvPr id="109" name="CustomShape 5"/>
          <p:cNvSpPr/>
          <p:nvPr/>
        </p:nvSpPr>
        <p:spPr>
          <a:xfrm>
            <a:off x="2086920" y="5280120"/>
            <a:ext cx="342000" cy="400320"/>
          </a:xfrm>
          <a:prstGeom prst="rightArrow">
            <a:avLst>
              <a:gd name="adj1" fmla="val 60000"/>
              <a:gd name="adj2" fmla="val 50000"/>
            </a:avLst>
          </a:prstGeom>
          <a:solidFill>
            <a:srgbClr val="e7bc29"/>
          </a:solidFill>
          <a:ln>
            <a:noFill/>
          </a:ln>
        </p:spPr>
        <p:style>
          <a:lnRef idx="0"/>
          <a:fillRef idx="0"/>
          <a:effectRef idx="0"/>
          <a:fontRef idx="minor"/>
        </p:style>
      </p:sp>
      <p:sp>
        <p:nvSpPr>
          <p:cNvPr id="110" name="CustomShape 6"/>
          <p:cNvSpPr/>
          <p:nvPr/>
        </p:nvSpPr>
        <p:spPr>
          <a:xfrm>
            <a:off x="2572200" y="4836600"/>
            <a:ext cx="1616040" cy="1287720"/>
          </a:xfrm>
          <a:prstGeom prst="roundRect">
            <a:avLst>
              <a:gd name="adj" fmla="val 10000"/>
            </a:avLst>
          </a:prstGeom>
          <a:solidFill>
            <a:srgbClr val="50dc88"/>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values for </a:t>
            </a:r>
            <a:r>
              <a:rPr b="1" lang="en-SG" sz="1400" spc="-1" strike="noStrike" u="sng">
                <a:solidFill>
                  <a:srgbClr val="ffffff"/>
                </a:solidFill>
                <a:uFill>
                  <a:solidFill>
                    <a:srgbClr val="ffffff"/>
                  </a:solidFill>
                </a:uFill>
                <a:latin typeface="Segoe UI Semilight"/>
                <a:ea typeface="DejaVu Sans"/>
              </a:rPr>
              <a:t>noise</a:t>
            </a:r>
            <a:r>
              <a:rPr b="0" lang="en-SG" sz="1400" spc="-1" strike="noStrike">
                <a:solidFill>
                  <a:srgbClr val="ffffff"/>
                </a:solidFill>
                <a:uFill>
                  <a:solidFill>
                    <a:srgbClr val="ffffff"/>
                  </a:solidFill>
                </a:uFill>
                <a:latin typeface="Segoe UI Semilight"/>
                <a:ea typeface="DejaVu Sans"/>
              </a:rPr>
              <a:t> + </a:t>
            </a:r>
            <a:r>
              <a:rPr b="1" lang="en-SG" sz="1400" spc="-1" strike="noStrike" u="sng">
                <a:solidFill>
                  <a:srgbClr val="ffffff"/>
                </a:solidFill>
                <a:uFill>
                  <a:solidFill>
                    <a:srgbClr val="ffffff"/>
                  </a:solidFill>
                </a:uFill>
                <a:latin typeface="Segoe UI Semilight"/>
                <a:ea typeface="DejaVu Sans"/>
              </a:rPr>
              <a:t>intercept</a:t>
            </a:r>
            <a:r>
              <a:rPr b="0" lang="en-SG" sz="1400" spc="-1" strike="noStrike">
                <a:solidFill>
                  <a:srgbClr val="ffffff"/>
                </a:solidFill>
                <a:uFill>
                  <a:solidFill>
                    <a:srgbClr val="ffffff"/>
                  </a:solidFill>
                </a:uFill>
                <a:latin typeface="Segoe UI Semilight"/>
                <a:ea typeface="DejaVu Sans"/>
              </a:rPr>
              <a:t> + </a:t>
            </a:r>
            <a:r>
              <a:rPr b="1" lang="en-SG" sz="1400" spc="-1" strike="noStrike" u="sng">
                <a:solidFill>
                  <a:srgbClr val="ffffff"/>
                </a:solidFill>
                <a:uFill>
                  <a:solidFill>
                    <a:srgbClr val="ffffff"/>
                  </a:solidFill>
                </a:uFill>
                <a:latin typeface="Segoe UI Semilight"/>
                <a:ea typeface="DejaVu Sans"/>
              </a:rPr>
              <a:t>effect</a:t>
            </a:r>
            <a:endParaRPr b="0" lang="en-SG" sz="1800" spc="-1" strike="noStrike">
              <a:solidFill>
                <a:srgbClr val="000000"/>
              </a:solidFill>
              <a:uFill>
                <a:solidFill>
                  <a:srgbClr val="ffffff"/>
                </a:solidFill>
              </a:uFill>
              <a:latin typeface="Arial"/>
            </a:endParaRPr>
          </a:p>
        </p:txBody>
      </p:sp>
      <p:sp>
        <p:nvSpPr>
          <p:cNvPr id="111" name="CustomShape 7"/>
          <p:cNvSpPr/>
          <p:nvPr/>
        </p:nvSpPr>
        <p:spPr>
          <a:xfrm>
            <a:off x="4350600" y="5280120"/>
            <a:ext cx="342000" cy="400320"/>
          </a:xfrm>
          <a:prstGeom prst="rightArrow">
            <a:avLst>
              <a:gd name="adj1" fmla="val 60000"/>
              <a:gd name="adj2" fmla="val 50000"/>
            </a:avLst>
          </a:prstGeom>
          <a:solidFill>
            <a:srgbClr val="62bed7"/>
          </a:solidFill>
          <a:ln>
            <a:noFill/>
          </a:ln>
        </p:spPr>
        <p:style>
          <a:lnRef idx="0"/>
          <a:fillRef idx="0"/>
          <a:effectRef idx="0"/>
          <a:fontRef idx="minor"/>
        </p:style>
      </p:sp>
      <p:sp>
        <p:nvSpPr>
          <p:cNvPr id="112" name="CustomShape 8"/>
          <p:cNvSpPr/>
          <p:nvPr/>
        </p:nvSpPr>
        <p:spPr>
          <a:xfrm>
            <a:off x="4835880" y="4836600"/>
            <a:ext cx="1616040" cy="1287720"/>
          </a:xfrm>
          <a:prstGeom prst="roundRect">
            <a:avLst>
              <a:gd name="adj" fmla="val 10000"/>
            </a:avLst>
          </a:prstGeom>
          <a:solidFill>
            <a:srgbClr val="7673d4"/>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Dirichlet pdf </a:t>
            </a:r>
            <a:r>
              <a:rPr b="1" lang="en-SG" sz="1400" spc="-1" strike="noStrike" u="sng">
                <a:solidFill>
                  <a:srgbClr val="ffffff"/>
                </a:solidFill>
                <a:uFill>
                  <a:solidFill>
                    <a:srgbClr val="ffffff"/>
                  </a:solidFill>
                </a:uFill>
                <a:latin typeface="Segoe UI Semilight"/>
                <a:ea typeface="DejaVu Sans"/>
              </a:rPr>
              <a:t>parameter</a:t>
            </a:r>
            <a:r>
              <a:rPr b="0" lang="en-SG" sz="1400" spc="-1" strike="noStrike">
                <a:solidFill>
                  <a:srgbClr val="ffffff"/>
                </a:solidFill>
                <a:uFill>
                  <a:solidFill>
                    <a:srgbClr val="ffffff"/>
                  </a:solidFill>
                </a:uFill>
                <a:latin typeface="Segoe UI Semilight"/>
                <a:ea typeface="DejaVu Sans"/>
              </a:rPr>
              <a:t> using intercept, noise, effect and genotype</a:t>
            </a:r>
            <a:endParaRPr b="0" lang="en-SG" sz="1800" spc="-1" strike="noStrike">
              <a:solidFill>
                <a:srgbClr val="000000"/>
              </a:solidFill>
              <a:uFill>
                <a:solidFill>
                  <a:srgbClr val="ffffff"/>
                </a:solidFill>
              </a:uFill>
              <a:latin typeface="Arial"/>
            </a:endParaRPr>
          </a:p>
        </p:txBody>
      </p:sp>
      <p:sp>
        <p:nvSpPr>
          <p:cNvPr id="113" name="CustomShape 9"/>
          <p:cNvSpPr/>
          <p:nvPr/>
        </p:nvSpPr>
        <p:spPr>
          <a:xfrm>
            <a:off x="6614280" y="5280120"/>
            <a:ext cx="342000" cy="400320"/>
          </a:xfrm>
          <a:prstGeom prst="rightArrow">
            <a:avLst>
              <a:gd name="adj1" fmla="val 60000"/>
              <a:gd name="adj2" fmla="val 50000"/>
            </a:avLst>
          </a:prstGeom>
          <a:solidFill>
            <a:srgbClr val="d092a7"/>
          </a:solidFill>
          <a:ln>
            <a:noFill/>
          </a:ln>
        </p:spPr>
        <p:style>
          <a:lnRef idx="0"/>
          <a:fillRef idx="0"/>
          <a:effectRef idx="0"/>
          <a:fontRef idx="minor"/>
        </p:style>
      </p:sp>
      <p:sp>
        <p:nvSpPr>
          <p:cNvPr id="114" name="CustomShape 10"/>
          <p:cNvSpPr/>
          <p:nvPr/>
        </p:nvSpPr>
        <p:spPr>
          <a:xfrm>
            <a:off x="7099200" y="4836600"/>
            <a:ext cx="1616040" cy="1287720"/>
          </a:xfrm>
          <a:prstGeom prst="roundRect">
            <a:avLst>
              <a:gd name="adj" fmla="val 10000"/>
            </a:avLst>
          </a:prstGeom>
          <a:solidFill>
            <a:srgbClr val="d092a7"/>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a:t>
            </a:r>
            <a:r>
              <a:rPr b="1" lang="en-SG" sz="1400" spc="-1" strike="noStrike" u="sng">
                <a:solidFill>
                  <a:srgbClr val="ffffff"/>
                </a:solidFill>
                <a:uFill>
                  <a:solidFill>
                    <a:srgbClr val="ffffff"/>
                  </a:solidFill>
                </a:uFill>
                <a:latin typeface="Segoe UI Semilight"/>
                <a:ea typeface="DejaVu Sans"/>
              </a:rPr>
              <a:t>isoform</a:t>
            </a:r>
            <a:r>
              <a:rPr b="0" lang="en-SG" sz="1400" spc="-1" strike="noStrike">
                <a:solidFill>
                  <a:srgbClr val="ffffff"/>
                </a:solidFill>
                <a:uFill>
                  <a:solidFill>
                    <a:srgbClr val="ffffff"/>
                  </a:solidFill>
                </a:uFill>
                <a:latin typeface="Segoe UI Semilight"/>
                <a:ea typeface="DejaVu Sans"/>
              </a:rPr>
              <a:t> </a:t>
            </a:r>
            <a:r>
              <a:rPr b="1" lang="en-SG" sz="1400" spc="-1" strike="noStrike" u="sng">
                <a:solidFill>
                  <a:srgbClr val="ffffff"/>
                </a:solidFill>
                <a:uFill>
                  <a:solidFill>
                    <a:srgbClr val="ffffff"/>
                  </a:solidFill>
                </a:uFill>
                <a:latin typeface="Segoe UI Semilight"/>
                <a:ea typeface="DejaVu Sans"/>
              </a:rPr>
              <a:t>proportions</a:t>
            </a:r>
            <a:r>
              <a:rPr b="0" lang="en-SG" sz="1400" spc="-1" strike="noStrike">
                <a:solidFill>
                  <a:srgbClr val="ffffff"/>
                </a:solidFill>
                <a:uFill>
                  <a:solidFill>
                    <a:srgbClr val="ffffff"/>
                  </a:solidFill>
                </a:uFill>
                <a:latin typeface="Segoe UI Semilight"/>
                <a:ea typeface="DejaVu Sans"/>
              </a:rPr>
              <a:t> for each individual using Dirichlet pdf parameter</a:t>
            </a:r>
            <a:endParaRPr b="0" lang="en-SG" sz="1800" spc="-1" strike="noStrike">
              <a:solidFill>
                <a:srgbClr val="000000"/>
              </a:solidFill>
              <a:uFill>
                <a:solidFill>
                  <a:srgbClr val="ffffff"/>
                </a:solidFill>
              </a:uFill>
              <a:latin typeface="Arial"/>
            </a:endParaRPr>
          </a:p>
        </p:txBody>
      </p:sp>
      <p:sp>
        <p:nvSpPr>
          <p:cNvPr id="115" name="CustomShape 11"/>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116" name="Picture 13" descr=""/>
          <p:cNvPicPr/>
          <p:nvPr/>
        </p:nvPicPr>
        <p:blipFill>
          <a:blip r:embed="rId1"/>
          <a:stretch/>
        </p:blipFill>
        <p:spPr>
          <a:xfrm>
            <a:off x="6217920" y="6181920"/>
            <a:ext cx="2874600" cy="664200"/>
          </a:xfrm>
          <a:prstGeom prst="rect">
            <a:avLst/>
          </a:prstGeom>
          <a:ln>
            <a:noFill/>
          </a:ln>
        </p:spPr>
      </p:pic>
    </p:spTree>
  </p:cSld>
  <p:transition spd="med">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Data Generation: Step 2</a:t>
            </a:r>
            <a:endParaRPr b="0" lang="en-SG" sz="1800" spc="-1" strike="noStrike">
              <a:solidFill>
                <a:srgbClr val="000000"/>
              </a:solidFill>
              <a:uFill>
                <a:solidFill>
                  <a:srgbClr val="ffffff"/>
                </a:solidFill>
              </a:uFill>
              <a:latin typeface="Arial"/>
            </a:endParaRPr>
          </a:p>
        </p:txBody>
      </p:sp>
      <p:sp>
        <p:nvSpPr>
          <p:cNvPr id="118" name="CustomShape 2"/>
          <p:cNvSpPr/>
          <p:nvPr/>
        </p:nvSpPr>
        <p:spPr>
          <a:xfrm>
            <a:off x="628560" y="1825560"/>
            <a:ext cx="7886160" cy="43506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Draw </a:t>
            </a:r>
            <a:r>
              <a:rPr b="0" lang="en-SG" sz="2400" spc="-1" strike="noStrike" u="sng">
                <a:solidFill>
                  <a:srgbClr val="444d26"/>
                </a:solidFill>
                <a:uFill>
                  <a:solidFill>
                    <a:srgbClr val="ffffff"/>
                  </a:solidFill>
                </a:uFill>
                <a:latin typeface="Segoe UI Semilight"/>
              </a:rPr>
              <a:t>noise</a:t>
            </a:r>
            <a:r>
              <a:rPr b="0" lang="en-SG" sz="2400" spc="-1" strike="noStrike">
                <a:solidFill>
                  <a:srgbClr val="444d26"/>
                </a:solidFill>
                <a:uFill>
                  <a:solidFill>
                    <a:srgbClr val="ffffff"/>
                  </a:solidFill>
                </a:uFill>
                <a:latin typeface="Segoe UI Semilight"/>
              </a:rPr>
              <a:t> and </a:t>
            </a:r>
            <a:r>
              <a:rPr b="0" lang="en-SG" sz="2400" spc="-1" strike="noStrike" u="sng">
                <a:solidFill>
                  <a:srgbClr val="444d26"/>
                </a:solidFill>
                <a:uFill>
                  <a:solidFill>
                    <a:srgbClr val="ffffff"/>
                  </a:solidFill>
                </a:uFill>
                <a:latin typeface="Segoe UI Semilight"/>
              </a:rPr>
              <a:t>effect</a:t>
            </a:r>
            <a:r>
              <a:rPr b="0" lang="en-SG" sz="2400" spc="-1" strike="noStrike">
                <a:solidFill>
                  <a:srgbClr val="444d26"/>
                </a:solidFill>
                <a:uFill>
                  <a:solidFill>
                    <a:srgbClr val="ffffff"/>
                  </a:solidFill>
                </a:uFill>
                <a:latin typeface="Segoe UI Semilight"/>
              </a:rPr>
              <a:t> from normal distribution.</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Draw </a:t>
            </a:r>
            <a:r>
              <a:rPr b="0" lang="en-SG" sz="2400" spc="-1" strike="noStrike" u="sng">
                <a:solidFill>
                  <a:srgbClr val="444d26"/>
                </a:solidFill>
                <a:uFill>
                  <a:solidFill>
                    <a:srgbClr val="ffffff"/>
                  </a:solidFill>
                </a:uFill>
                <a:latin typeface="Segoe UI Semilight"/>
              </a:rPr>
              <a:t>intercept</a:t>
            </a:r>
            <a:r>
              <a:rPr b="0" lang="en-SG" sz="2400" spc="-1" strike="noStrike">
                <a:solidFill>
                  <a:srgbClr val="444d26"/>
                </a:solidFill>
                <a:uFill>
                  <a:solidFill>
                    <a:srgbClr val="ffffff"/>
                  </a:solidFill>
                </a:uFill>
                <a:latin typeface="Segoe UI Semilight"/>
              </a:rPr>
              <a:t> from uniform distribution from [-1, 1]</a:t>
            </a:r>
            <a:endParaRPr b="0" lang="en-SG" sz="1800" spc="-1" strike="noStrike">
              <a:solidFill>
                <a:srgbClr val="000000"/>
              </a:solidFill>
              <a:uFill>
                <a:solidFill>
                  <a:srgbClr val="ffffff"/>
                </a:solidFill>
              </a:uFill>
              <a:latin typeface="Arial"/>
            </a:endParaRPr>
          </a:p>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Note that effect and intercept will be fixed for one folder (across all 1000 files). The values for the effect and intercept are specified in the specifications file in each folder.</a:t>
            </a: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p:txBody>
      </p:sp>
      <p:sp>
        <p:nvSpPr>
          <p:cNvPr id="119" name="CustomShape 3"/>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BE48472-BCE4-4A52-8062-EFF0DAF78D9D}"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120" name="CustomShape 4"/>
          <p:cNvSpPr/>
          <p:nvPr/>
        </p:nvSpPr>
        <p:spPr>
          <a:xfrm>
            <a:off x="308520" y="4836600"/>
            <a:ext cx="1616040" cy="1287720"/>
          </a:xfrm>
          <a:prstGeom prst="roundRect">
            <a:avLst>
              <a:gd name="adj" fmla="val 10000"/>
            </a:avLst>
          </a:prstGeom>
          <a:solidFill>
            <a:srgbClr val="e7bc29"/>
          </a:solidFill>
          <a:ln w="76320">
            <a:noFill/>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a:t>
            </a:r>
            <a:r>
              <a:rPr b="1" lang="en-SG" sz="1400" spc="-1" strike="noStrike" u="sng">
                <a:solidFill>
                  <a:srgbClr val="ffffff"/>
                </a:solidFill>
                <a:uFill>
                  <a:solidFill>
                    <a:srgbClr val="ffffff"/>
                  </a:solidFill>
                </a:uFill>
                <a:latin typeface="Segoe UI Semilight"/>
                <a:ea typeface="DejaVu Sans"/>
              </a:rPr>
              <a:t>genotype</a:t>
            </a:r>
            <a:r>
              <a:rPr b="0" lang="en-SG" sz="1400" spc="-1" strike="noStrike">
                <a:solidFill>
                  <a:srgbClr val="ffffff"/>
                </a:solidFill>
                <a:uFill>
                  <a:solidFill>
                    <a:srgbClr val="ffffff"/>
                  </a:solidFill>
                </a:uFill>
                <a:latin typeface="Segoe UI Semilight"/>
                <a:ea typeface="DejaVu Sans"/>
              </a:rPr>
              <a:t> data for each individual</a:t>
            </a:r>
            <a:endParaRPr b="0" lang="en-SG" sz="1800" spc="-1" strike="noStrike">
              <a:solidFill>
                <a:srgbClr val="000000"/>
              </a:solidFill>
              <a:uFill>
                <a:solidFill>
                  <a:srgbClr val="ffffff"/>
                </a:solidFill>
              </a:uFill>
              <a:latin typeface="Arial"/>
            </a:endParaRPr>
          </a:p>
        </p:txBody>
      </p:sp>
      <p:sp>
        <p:nvSpPr>
          <p:cNvPr id="121" name="CustomShape 5"/>
          <p:cNvSpPr/>
          <p:nvPr/>
        </p:nvSpPr>
        <p:spPr>
          <a:xfrm>
            <a:off x="2086920" y="5280120"/>
            <a:ext cx="342000" cy="400320"/>
          </a:xfrm>
          <a:prstGeom prst="rightArrow">
            <a:avLst>
              <a:gd name="adj1" fmla="val 60000"/>
              <a:gd name="adj2" fmla="val 50000"/>
            </a:avLst>
          </a:prstGeom>
          <a:solidFill>
            <a:srgbClr val="e7bc29"/>
          </a:solidFill>
          <a:ln>
            <a:noFill/>
          </a:ln>
        </p:spPr>
        <p:style>
          <a:lnRef idx="0"/>
          <a:fillRef idx="0"/>
          <a:effectRef idx="0"/>
          <a:fontRef idx="minor"/>
        </p:style>
      </p:sp>
      <p:sp>
        <p:nvSpPr>
          <p:cNvPr id="122" name="CustomShape 6"/>
          <p:cNvSpPr/>
          <p:nvPr/>
        </p:nvSpPr>
        <p:spPr>
          <a:xfrm>
            <a:off x="2572200" y="4836600"/>
            <a:ext cx="1616040" cy="1287720"/>
          </a:xfrm>
          <a:prstGeom prst="roundRect">
            <a:avLst>
              <a:gd name="adj" fmla="val 10000"/>
            </a:avLst>
          </a:prstGeom>
          <a:solidFill>
            <a:srgbClr val="50dc88"/>
          </a:solidFill>
          <a:ln w="76320">
            <a:solidFill>
              <a:srgbClr val="000000"/>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values for </a:t>
            </a:r>
            <a:r>
              <a:rPr b="1" lang="en-SG" sz="1400" spc="-1" strike="noStrike" u="sng">
                <a:solidFill>
                  <a:srgbClr val="ffffff"/>
                </a:solidFill>
                <a:uFill>
                  <a:solidFill>
                    <a:srgbClr val="ffffff"/>
                  </a:solidFill>
                </a:uFill>
                <a:latin typeface="Segoe UI Semilight"/>
                <a:ea typeface="DejaVu Sans"/>
              </a:rPr>
              <a:t>noise</a:t>
            </a:r>
            <a:r>
              <a:rPr b="0" lang="en-SG" sz="1400" spc="-1" strike="noStrike">
                <a:solidFill>
                  <a:srgbClr val="ffffff"/>
                </a:solidFill>
                <a:uFill>
                  <a:solidFill>
                    <a:srgbClr val="ffffff"/>
                  </a:solidFill>
                </a:uFill>
                <a:latin typeface="Segoe UI Semilight"/>
                <a:ea typeface="DejaVu Sans"/>
              </a:rPr>
              <a:t> + </a:t>
            </a:r>
            <a:r>
              <a:rPr b="1" lang="en-SG" sz="1400" spc="-1" strike="noStrike" u="sng">
                <a:solidFill>
                  <a:srgbClr val="ffffff"/>
                </a:solidFill>
                <a:uFill>
                  <a:solidFill>
                    <a:srgbClr val="ffffff"/>
                  </a:solidFill>
                </a:uFill>
                <a:latin typeface="Segoe UI Semilight"/>
                <a:ea typeface="DejaVu Sans"/>
              </a:rPr>
              <a:t>intercept</a:t>
            </a:r>
            <a:r>
              <a:rPr b="0" lang="en-SG" sz="1400" spc="-1" strike="noStrike">
                <a:solidFill>
                  <a:srgbClr val="ffffff"/>
                </a:solidFill>
                <a:uFill>
                  <a:solidFill>
                    <a:srgbClr val="ffffff"/>
                  </a:solidFill>
                </a:uFill>
                <a:latin typeface="Segoe UI Semilight"/>
                <a:ea typeface="DejaVu Sans"/>
              </a:rPr>
              <a:t> + </a:t>
            </a:r>
            <a:r>
              <a:rPr b="1" lang="en-SG" sz="1400" spc="-1" strike="noStrike" u="sng">
                <a:solidFill>
                  <a:srgbClr val="ffffff"/>
                </a:solidFill>
                <a:uFill>
                  <a:solidFill>
                    <a:srgbClr val="ffffff"/>
                  </a:solidFill>
                </a:uFill>
                <a:latin typeface="Segoe UI Semilight"/>
                <a:ea typeface="DejaVu Sans"/>
              </a:rPr>
              <a:t>effect</a:t>
            </a:r>
            <a:endParaRPr b="0" lang="en-SG" sz="1800" spc="-1" strike="noStrike">
              <a:solidFill>
                <a:srgbClr val="000000"/>
              </a:solidFill>
              <a:uFill>
                <a:solidFill>
                  <a:srgbClr val="ffffff"/>
                </a:solidFill>
              </a:uFill>
              <a:latin typeface="Arial"/>
            </a:endParaRPr>
          </a:p>
        </p:txBody>
      </p:sp>
      <p:sp>
        <p:nvSpPr>
          <p:cNvPr id="123" name="CustomShape 7"/>
          <p:cNvSpPr/>
          <p:nvPr/>
        </p:nvSpPr>
        <p:spPr>
          <a:xfrm>
            <a:off x="4350600" y="5280120"/>
            <a:ext cx="342000" cy="400320"/>
          </a:xfrm>
          <a:prstGeom prst="rightArrow">
            <a:avLst>
              <a:gd name="adj1" fmla="val 60000"/>
              <a:gd name="adj2" fmla="val 50000"/>
            </a:avLst>
          </a:prstGeom>
          <a:solidFill>
            <a:srgbClr val="62bed7"/>
          </a:solidFill>
          <a:ln>
            <a:noFill/>
          </a:ln>
        </p:spPr>
        <p:style>
          <a:lnRef idx="0"/>
          <a:fillRef idx="0"/>
          <a:effectRef idx="0"/>
          <a:fontRef idx="minor"/>
        </p:style>
      </p:sp>
      <p:sp>
        <p:nvSpPr>
          <p:cNvPr id="124" name="CustomShape 8"/>
          <p:cNvSpPr/>
          <p:nvPr/>
        </p:nvSpPr>
        <p:spPr>
          <a:xfrm>
            <a:off x="4835880" y="4836600"/>
            <a:ext cx="1616040" cy="1287720"/>
          </a:xfrm>
          <a:prstGeom prst="roundRect">
            <a:avLst>
              <a:gd name="adj" fmla="val 10000"/>
            </a:avLst>
          </a:prstGeom>
          <a:solidFill>
            <a:srgbClr val="7673d4"/>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Dirichlet pdf </a:t>
            </a:r>
            <a:r>
              <a:rPr b="1" lang="en-SG" sz="1400" spc="-1" strike="noStrike" u="sng">
                <a:solidFill>
                  <a:srgbClr val="ffffff"/>
                </a:solidFill>
                <a:uFill>
                  <a:solidFill>
                    <a:srgbClr val="ffffff"/>
                  </a:solidFill>
                </a:uFill>
                <a:latin typeface="Segoe UI Semilight"/>
                <a:ea typeface="DejaVu Sans"/>
              </a:rPr>
              <a:t>parameter</a:t>
            </a:r>
            <a:r>
              <a:rPr b="0" lang="en-SG" sz="1400" spc="-1" strike="noStrike">
                <a:solidFill>
                  <a:srgbClr val="ffffff"/>
                </a:solidFill>
                <a:uFill>
                  <a:solidFill>
                    <a:srgbClr val="ffffff"/>
                  </a:solidFill>
                </a:uFill>
                <a:latin typeface="Segoe UI Semilight"/>
                <a:ea typeface="DejaVu Sans"/>
              </a:rPr>
              <a:t> using intercept, noise, effect and genotype</a:t>
            </a:r>
            <a:endParaRPr b="0" lang="en-SG" sz="1800" spc="-1" strike="noStrike">
              <a:solidFill>
                <a:srgbClr val="000000"/>
              </a:solidFill>
              <a:uFill>
                <a:solidFill>
                  <a:srgbClr val="ffffff"/>
                </a:solidFill>
              </a:uFill>
              <a:latin typeface="Arial"/>
            </a:endParaRPr>
          </a:p>
        </p:txBody>
      </p:sp>
      <p:sp>
        <p:nvSpPr>
          <p:cNvPr id="125" name="CustomShape 9"/>
          <p:cNvSpPr/>
          <p:nvPr/>
        </p:nvSpPr>
        <p:spPr>
          <a:xfrm>
            <a:off x="6614280" y="5280120"/>
            <a:ext cx="342000" cy="400320"/>
          </a:xfrm>
          <a:prstGeom prst="rightArrow">
            <a:avLst>
              <a:gd name="adj1" fmla="val 60000"/>
              <a:gd name="adj2" fmla="val 50000"/>
            </a:avLst>
          </a:prstGeom>
          <a:solidFill>
            <a:srgbClr val="d092a7"/>
          </a:solidFill>
          <a:ln>
            <a:noFill/>
          </a:ln>
        </p:spPr>
        <p:style>
          <a:lnRef idx="0"/>
          <a:fillRef idx="0"/>
          <a:effectRef idx="0"/>
          <a:fontRef idx="minor"/>
        </p:style>
      </p:sp>
      <p:sp>
        <p:nvSpPr>
          <p:cNvPr id="126" name="CustomShape 10"/>
          <p:cNvSpPr/>
          <p:nvPr/>
        </p:nvSpPr>
        <p:spPr>
          <a:xfrm>
            <a:off x="7099200" y="4836600"/>
            <a:ext cx="1616040" cy="1287720"/>
          </a:xfrm>
          <a:prstGeom prst="roundRect">
            <a:avLst>
              <a:gd name="adj" fmla="val 10000"/>
            </a:avLst>
          </a:prstGeom>
          <a:solidFill>
            <a:srgbClr val="d092a7"/>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a:t>
            </a:r>
            <a:r>
              <a:rPr b="1" lang="en-SG" sz="1400" spc="-1" strike="noStrike" u="sng">
                <a:solidFill>
                  <a:srgbClr val="ffffff"/>
                </a:solidFill>
                <a:uFill>
                  <a:solidFill>
                    <a:srgbClr val="ffffff"/>
                  </a:solidFill>
                </a:uFill>
                <a:latin typeface="Segoe UI Semilight"/>
                <a:ea typeface="DejaVu Sans"/>
              </a:rPr>
              <a:t>isoform</a:t>
            </a:r>
            <a:r>
              <a:rPr b="0" lang="en-SG" sz="1400" spc="-1" strike="noStrike">
                <a:solidFill>
                  <a:srgbClr val="ffffff"/>
                </a:solidFill>
                <a:uFill>
                  <a:solidFill>
                    <a:srgbClr val="ffffff"/>
                  </a:solidFill>
                </a:uFill>
                <a:latin typeface="Segoe UI Semilight"/>
                <a:ea typeface="DejaVu Sans"/>
              </a:rPr>
              <a:t> </a:t>
            </a:r>
            <a:r>
              <a:rPr b="1" lang="en-SG" sz="1400" spc="-1" strike="noStrike" u="sng">
                <a:solidFill>
                  <a:srgbClr val="ffffff"/>
                </a:solidFill>
                <a:uFill>
                  <a:solidFill>
                    <a:srgbClr val="ffffff"/>
                  </a:solidFill>
                </a:uFill>
                <a:latin typeface="Segoe UI Semilight"/>
                <a:ea typeface="DejaVu Sans"/>
              </a:rPr>
              <a:t>proportions</a:t>
            </a:r>
            <a:r>
              <a:rPr b="0" lang="en-SG" sz="1400" spc="-1" strike="noStrike">
                <a:solidFill>
                  <a:srgbClr val="ffffff"/>
                </a:solidFill>
                <a:uFill>
                  <a:solidFill>
                    <a:srgbClr val="ffffff"/>
                  </a:solidFill>
                </a:uFill>
                <a:latin typeface="Segoe UI Semilight"/>
                <a:ea typeface="DejaVu Sans"/>
              </a:rPr>
              <a:t> for each individual using Dirichlet pdf parameter</a:t>
            </a:r>
            <a:endParaRPr b="0" lang="en-SG" sz="1800" spc="-1" strike="noStrike">
              <a:solidFill>
                <a:srgbClr val="000000"/>
              </a:solidFill>
              <a:uFill>
                <a:solidFill>
                  <a:srgbClr val="ffffff"/>
                </a:solidFill>
              </a:uFill>
              <a:latin typeface="Arial"/>
            </a:endParaRPr>
          </a:p>
        </p:txBody>
      </p:sp>
      <p:sp>
        <p:nvSpPr>
          <p:cNvPr id="127" name="CustomShape 11"/>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128" name="Picture 13" descr=""/>
          <p:cNvPicPr/>
          <p:nvPr/>
        </p:nvPicPr>
        <p:blipFill>
          <a:blip r:embed="rId1"/>
          <a:stretch/>
        </p:blipFill>
        <p:spPr>
          <a:xfrm>
            <a:off x="6217920" y="6181920"/>
            <a:ext cx="2874600" cy="664200"/>
          </a:xfrm>
          <a:prstGeom prst="rect">
            <a:avLst/>
          </a:prstGeom>
          <a:ln>
            <a:noFill/>
          </a:ln>
        </p:spPr>
      </p:pic>
    </p:spTree>
  </p:cSld>
  <p:transition spd="med">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Data Generation: Step 3</a:t>
            </a:r>
            <a:endParaRPr b="0" lang="en-SG" sz="1800" spc="-1" strike="noStrike">
              <a:solidFill>
                <a:srgbClr val="000000"/>
              </a:solidFill>
              <a:uFill>
                <a:solidFill>
                  <a:srgbClr val="ffffff"/>
                </a:solidFill>
              </a:uFill>
              <a:latin typeface="Arial"/>
            </a:endParaRPr>
          </a:p>
        </p:txBody>
      </p:sp>
      <p:sp>
        <p:nvSpPr>
          <p:cNvPr id="130" name="CustomShape 2"/>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9109ABE-C8AF-4D4C-ACCE-36459919D8BA}"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131" name="CustomShape 3"/>
          <p:cNvSpPr/>
          <p:nvPr/>
        </p:nvSpPr>
        <p:spPr>
          <a:xfrm>
            <a:off x="308520" y="4836600"/>
            <a:ext cx="1616040" cy="1287720"/>
          </a:xfrm>
          <a:prstGeom prst="roundRect">
            <a:avLst>
              <a:gd name="adj" fmla="val 10000"/>
            </a:avLst>
          </a:prstGeom>
          <a:solidFill>
            <a:srgbClr val="e7bc29"/>
          </a:solidFill>
          <a:ln w="76320">
            <a:noFill/>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a:t>
            </a:r>
            <a:r>
              <a:rPr b="1" lang="en-SG" sz="1400" spc="-1" strike="noStrike" u="sng">
                <a:solidFill>
                  <a:srgbClr val="ffffff"/>
                </a:solidFill>
                <a:uFill>
                  <a:solidFill>
                    <a:srgbClr val="ffffff"/>
                  </a:solidFill>
                </a:uFill>
                <a:latin typeface="Segoe UI Semilight"/>
                <a:ea typeface="DejaVu Sans"/>
              </a:rPr>
              <a:t>genotype</a:t>
            </a:r>
            <a:r>
              <a:rPr b="0" lang="en-SG" sz="1400" spc="-1" strike="noStrike">
                <a:solidFill>
                  <a:srgbClr val="ffffff"/>
                </a:solidFill>
                <a:uFill>
                  <a:solidFill>
                    <a:srgbClr val="ffffff"/>
                  </a:solidFill>
                </a:uFill>
                <a:latin typeface="Segoe UI Semilight"/>
                <a:ea typeface="DejaVu Sans"/>
              </a:rPr>
              <a:t> data for each individual</a:t>
            </a:r>
            <a:endParaRPr b="0" lang="en-SG" sz="1800" spc="-1" strike="noStrike">
              <a:solidFill>
                <a:srgbClr val="000000"/>
              </a:solidFill>
              <a:uFill>
                <a:solidFill>
                  <a:srgbClr val="ffffff"/>
                </a:solidFill>
              </a:uFill>
              <a:latin typeface="Arial"/>
            </a:endParaRPr>
          </a:p>
        </p:txBody>
      </p:sp>
      <p:sp>
        <p:nvSpPr>
          <p:cNvPr id="132" name="CustomShape 4"/>
          <p:cNvSpPr/>
          <p:nvPr/>
        </p:nvSpPr>
        <p:spPr>
          <a:xfrm>
            <a:off x="2086920" y="5280120"/>
            <a:ext cx="342000" cy="400320"/>
          </a:xfrm>
          <a:prstGeom prst="rightArrow">
            <a:avLst>
              <a:gd name="adj1" fmla="val 60000"/>
              <a:gd name="adj2" fmla="val 50000"/>
            </a:avLst>
          </a:prstGeom>
          <a:solidFill>
            <a:srgbClr val="e7bc29"/>
          </a:solidFill>
          <a:ln>
            <a:noFill/>
          </a:ln>
        </p:spPr>
        <p:style>
          <a:lnRef idx="0"/>
          <a:fillRef idx="0"/>
          <a:effectRef idx="0"/>
          <a:fontRef idx="minor"/>
        </p:style>
      </p:sp>
      <p:sp>
        <p:nvSpPr>
          <p:cNvPr id="133" name="CustomShape 5"/>
          <p:cNvSpPr/>
          <p:nvPr/>
        </p:nvSpPr>
        <p:spPr>
          <a:xfrm>
            <a:off x="2572200" y="4836600"/>
            <a:ext cx="1616040" cy="1287720"/>
          </a:xfrm>
          <a:prstGeom prst="roundRect">
            <a:avLst>
              <a:gd name="adj" fmla="val 10000"/>
            </a:avLst>
          </a:prstGeom>
          <a:solidFill>
            <a:srgbClr val="50dc88"/>
          </a:solidFill>
          <a:ln w="76320">
            <a:noFill/>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values for </a:t>
            </a:r>
            <a:r>
              <a:rPr b="1" lang="en-SG" sz="1400" spc="-1" strike="noStrike" u="sng">
                <a:solidFill>
                  <a:srgbClr val="ffffff"/>
                </a:solidFill>
                <a:uFill>
                  <a:solidFill>
                    <a:srgbClr val="ffffff"/>
                  </a:solidFill>
                </a:uFill>
                <a:latin typeface="Segoe UI Semilight"/>
                <a:ea typeface="DejaVu Sans"/>
              </a:rPr>
              <a:t>noise</a:t>
            </a:r>
            <a:r>
              <a:rPr b="0" lang="en-SG" sz="1400" spc="-1" strike="noStrike">
                <a:solidFill>
                  <a:srgbClr val="ffffff"/>
                </a:solidFill>
                <a:uFill>
                  <a:solidFill>
                    <a:srgbClr val="ffffff"/>
                  </a:solidFill>
                </a:uFill>
                <a:latin typeface="Segoe UI Semilight"/>
                <a:ea typeface="DejaVu Sans"/>
              </a:rPr>
              <a:t> + </a:t>
            </a:r>
            <a:r>
              <a:rPr b="1" lang="en-SG" sz="1400" spc="-1" strike="noStrike" u="sng">
                <a:solidFill>
                  <a:srgbClr val="ffffff"/>
                </a:solidFill>
                <a:uFill>
                  <a:solidFill>
                    <a:srgbClr val="ffffff"/>
                  </a:solidFill>
                </a:uFill>
                <a:latin typeface="Segoe UI Semilight"/>
                <a:ea typeface="DejaVu Sans"/>
              </a:rPr>
              <a:t>intercept</a:t>
            </a:r>
            <a:r>
              <a:rPr b="0" lang="en-SG" sz="1400" spc="-1" strike="noStrike">
                <a:solidFill>
                  <a:srgbClr val="ffffff"/>
                </a:solidFill>
                <a:uFill>
                  <a:solidFill>
                    <a:srgbClr val="ffffff"/>
                  </a:solidFill>
                </a:uFill>
                <a:latin typeface="Segoe UI Semilight"/>
                <a:ea typeface="DejaVu Sans"/>
              </a:rPr>
              <a:t> + </a:t>
            </a:r>
            <a:r>
              <a:rPr b="1" lang="en-SG" sz="1400" spc="-1" strike="noStrike" u="sng">
                <a:solidFill>
                  <a:srgbClr val="ffffff"/>
                </a:solidFill>
                <a:uFill>
                  <a:solidFill>
                    <a:srgbClr val="ffffff"/>
                  </a:solidFill>
                </a:uFill>
                <a:latin typeface="Segoe UI Semilight"/>
                <a:ea typeface="DejaVu Sans"/>
              </a:rPr>
              <a:t>effect</a:t>
            </a:r>
            <a:endParaRPr b="0" lang="en-SG" sz="1800" spc="-1" strike="noStrike">
              <a:solidFill>
                <a:srgbClr val="000000"/>
              </a:solidFill>
              <a:uFill>
                <a:solidFill>
                  <a:srgbClr val="ffffff"/>
                </a:solidFill>
              </a:uFill>
              <a:latin typeface="Arial"/>
            </a:endParaRPr>
          </a:p>
        </p:txBody>
      </p:sp>
      <p:sp>
        <p:nvSpPr>
          <p:cNvPr id="134" name="CustomShape 6"/>
          <p:cNvSpPr/>
          <p:nvPr/>
        </p:nvSpPr>
        <p:spPr>
          <a:xfrm>
            <a:off x="4350600" y="5280120"/>
            <a:ext cx="342000" cy="400320"/>
          </a:xfrm>
          <a:prstGeom prst="rightArrow">
            <a:avLst>
              <a:gd name="adj1" fmla="val 60000"/>
              <a:gd name="adj2" fmla="val 50000"/>
            </a:avLst>
          </a:prstGeom>
          <a:solidFill>
            <a:srgbClr val="62bed7"/>
          </a:solidFill>
          <a:ln>
            <a:noFill/>
          </a:ln>
        </p:spPr>
        <p:style>
          <a:lnRef idx="0"/>
          <a:fillRef idx="0"/>
          <a:effectRef idx="0"/>
          <a:fontRef idx="minor"/>
        </p:style>
      </p:sp>
      <p:sp>
        <p:nvSpPr>
          <p:cNvPr id="135" name="CustomShape 7"/>
          <p:cNvSpPr/>
          <p:nvPr/>
        </p:nvSpPr>
        <p:spPr>
          <a:xfrm>
            <a:off x="4835880" y="4836600"/>
            <a:ext cx="1616040" cy="1287720"/>
          </a:xfrm>
          <a:prstGeom prst="roundRect">
            <a:avLst>
              <a:gd name="adj" fmla="val 10000"/>
            </a:avLst>
          </a:prstGeom>
          <a:solidFill>
            <a:srgbClr val="7673d4"/>
          </a:solidFill>
          <a:ln w="76320">
            <a:solidFill>
              <a:srgbClr val="000000"/>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Dirichlet pdf </a:t>
            </a:r>
            <a:r>
              <a:rPr b="1" lang="en-SG" sz="1400" spc="-1" strike="noStrike" u="sng">
                <a:solidFill>
                  <a:srgbClr val="ffffff"/>
                </a:solidFill>
                <a:uFill>
                  <a:solidFill>
                    <a:srgbClr val="ffffff"/>
                  </a:solidFill>
                </a:uFill>
                <a:latin typeface="Segoe UI Semilight"/>
                <a:ea typeface="DejaVu Sans"/>
              </a:rPr>
              <a:t>parameter</a:t>
            </a:r>
            <a:r>
              <a:rPr b="0" lang="en-SG" sz="1400" spc="-1" strike="noStrike">
                <a:solidFill>
                  <a:srgbClr val="ffffff"/>
                </a:solidFill>
                <a:uFill>
                  <a:solidFill>
                    <a:srgbClr val="ffffff"/>
                  </a:solidFill>
                </a:uFill>
                <a:latin typeface="Segoe UI Semilight"/>
                <a:ea typeface="DejaVu Sans"/>
              </a:rPr>
              <a:t> using intercept, noise, effect and genotype</a:t>
            </a:r>
            <a:endParaRPr b="0" lang="en-SG" sz="1800" spc="-1" strike="noStrike">
              <a:solidFill>
                <a:srgbClr val="000000"/>
              </a:solidFill>
              <a:uFill>
                <a:solidFill>
                  <a:srgbClr val="ffffff"/>
                </a:solidFill>
              </a:uFill>
              <a:latin typeface="Arial"/>
            </a:endParaRPr>
          </a:p>
        </p:txBody>
      </p:sp>
      <p:sp>
        <p:nvSpPr>
          <p:cNvPr id="136" name="CustomShape 8"/>
          <p:cNvSpPr/>
          <p:nvPr/>
        </p:nvSpPr>
        <p:spPr>
          <a:xfrm>
            <a:off x="6614280" y="5280120"/>
            <a:ext cx="342000" cy="400320"/>
          </a:xfrm>
          <a:prstGeom prst="rightArrow">
            <a:avLst>
              <a:gd name="adj1" fmla="val 60000"/>
              <a:gd name="adj2" fmla="val 50000"/>
            </a:avLst>
          </a:prstGeom>
          <a:solidFill>
            <a:srgbClr val="d092a7"/>
          </a:solidFill>
          <a:ln>
            <a:noFill/>
          </a:ln>
        </p:spPr>
        <p:style>
          <a:lnRef idx="0"/>
          <a:fillRef idx="0"/>
          <a:effectRef idx="0"/>
          <a:fontRef idx="minor"/>
        </p:style>
      </p:sp>
      <p:sp>
        <p:nvSpPr>
          <p:cNvPr id="137" name="CustomShape 9"/>
          <p:cNvSpPr/>
          <p:nvPr/>
        </p:nvSpPr>
        <p:spPr>
          <a:xfrm>
            <a:off x="7099200" y="4836600"/>
            <a:ext cx="1616040" cy="1287720"/>
          </a:xfrm>
          <a:prstGeom prst="roundRect">
            <a:avLst>
              <a:gd name="adj" fmla="val 10000"/>
            </a:avLst>
          </a:prstGeom>
          <a:solidFill>
            <a:srgbClr val="d092a7"/>
          </a:solidFill>
          <a:ln w="12600">
            <a:solidFill>
              <a:srgbClr val="ffffff"/>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a:t>
            </a:r>
            <a:r>
              <a:rPr b="1" lang="en-SG" sz="1400" spc="-1" strike="noStrike" u="sng">
                <a:solidFill>
                  <a:srgbClr val="ffffff"/>
                </a:solidFill>
                <a:uFill>
                  <a:solidFill>
                    <a:srgbClr val="ffffff"/>
                  </a:solidFill>
                </a:uFill>
                <a:latin typeface="Segoe UI Semilight"/>
                <a:ea typeface="DejaVu Sans"/>
              </a:rPr>
              <a:t>isoform</a:t>
            </a:r>
            <a:r>
              <a:rPr b="0" lang="en-SG" sz="1400" spc="-1" strike="noStrike">
                <a:solidFill>
                  <a:srgbClr val="ffffff"/>
                </a:solidFill>
                <a:uFill>
                  <a:solidFill>
                    <a:srgbClr val="ffffff"/>
                  </a:solidFill>
                </a:uFill>
                <a:latin typeface="Segoe UI Semilight"/>
                <a:ea typeface="DejaVu Sans"/>
              </a:rPr>
              <a:t> </a:t>
            </a:r>
            <a:r>
              <a:rPr b="1" lang="en-SG" sz="1400" spc="-1" strike="noStrike" u="sng">
                <a:solidFill>
                  <a:srgbClr val="ffffff"/>
                </a:solidFill>
                <a:uFill>
                  <a:solidFill>
                    <a:srgbClr val="ffffff"/>
                  </a:solidFill>
                </a:uFill>
                <a:latin typeface="Segoe UI Semilight"/>
                <a:ea typeface="DejaVu Sans"/>
              </a:rPr>
              <a:t>proportions</a:t>
            </a:r>
            <a:r>
              <a:rPr b="0" lang="en-SG" sz="1400" spc="-1" strike="noStrike">
                <a:solidFill>
                  <a:srgbClr val="ffffff"/>
                </a:solidFill>
                <a:uFill>
                  <a:solidFill>
                    <a:srgbClr val="ffffff"/>
                  </a:solidFill>
                </a:uFill>
                <a:latin typeface="Segoe UI Semilight"/>
                <a:ea typeface="DejaVu Sans"/>
              </a:rPr>
              <a:t> for each individual using Dirichlet pdf parameter</a:t>
            </a:r>
            <a:endParaRPr b="0" lang="en-SG" sz="1800" spc="-1" strike="noStrike">
              <a:solidFill>
                <a:srgbClr val="000000"/>
              </a:solidFill>
              <a:uFill>
                <a:solidFill>
                  <a:srgbClr val="ffffff"/>
                </a:solidFill>
              </a:uFill>
              <a:latin typeface="Arial"/>
            </a:endParaRPr>
          </a:p>
        </p:txBody>
      </p:sp>
      <p:pic>
        <p:nvPicPr>
          <p:cNvPr id="138" name="Picture 13" descr=""/>
          <p:cNvPicPr/>
          <p:nvPr/>
        </p:nvPicPr>
        <p:blipFill>
          <a:blip r:embed="rId1"/>
          <a:stretch/>
        </p:blipFill>
        <p:spPr>
          <a:xfrm>
            <a:off x="920880" y="2191320"/>
            <a:ext cx="7301160" cy="1686960"/>
          </a:xfrm>
          <a:prstGeom prst="rect">
            <a:avLst/>
          </a:prstGeom>
          <a:ln>
            <a:noFill/>
          </a:ln>
        </p:spPr>
      </p:pic>
      <p:sp>
        <p:nvSpPr>
          <p:cNvPr id="139" name="CustomShape 10"/>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140" name="Picture 13" descr=""/>
          <p:cNvPicPr/>
          <p:nvPr/>
        </p:nvPicPr>
        <p:blipFill>
          <a:blip r:embed="rId2"/>
          <a:stretch/>
        </p:blipFill>
        <p:spPr>
          <a:xfrm>
            <a:off x="6217920" y="6181920"/>
            <a:ext cx="2874600" cy="664200"/>
          </a:xfrm>
          <a:prstGeom prst="rect">
            <a:avLst/>
          </a:prstGeom>
          <a:ln>
            <a:noFill/>
          </a:ln>
        </p:spPr>
      </p:pic>
    </p:spTree>
  </p:cSld>
  <p:transition spd="med">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628560" y="1825560"/>
            <a:ext cx="7886160" cy="4350600"/>
          </a:xfrm>
          <a:prstGeom prst="rect">
            <a:avLst/>
          </a:prstGeom>
          <a:noFill/>
          <a:ln>
            <a:noFill/>
          </a:ln>
        </p:spPr>
        <p:style>
          <a:lnRef idx="0"/>
          <a:fillRef idx="0"/>
          <a:effectRef idx="0"/>
          <a:fontRef idx="minor"/>
        </p:style>
        <p:txBody>
          <a:bodyPr lIns="90000" rIns="90000" tIns="45000" bIns="45000"/>
          <a:p>
            <a:pPr marL="171360" indent="-170640">
              <a:lnSpc>
                <a:spcPct val="100000"/>
              </a:lnSpc>
              <a:buClr>
                <a:srgbClr val="444d26"/>
              </a:buClr>
              <a:buFont typeface="Arial"/>
              <a:buChar char="•"/>
            </a:pPr>
            <a:r>
              <a:rPr b="0" lang="en-SG" sz="2400" spc="-1" strike="noStrike">
                <a:solidFill>
                  <a:srgbClr val="444d26"/>
                </a:solidFill>
                <a:uFill>
                  <a:solidFill>
                    <a:srgbClr val="ffffff"/>
                  </a:solidFill>
                </a:uFill>
                <a:latin typeface="Segoe UI Semilight"/>
              </a:rPr>
              <a:t>Draw isoform proportions from Dirichlet pdf.</a:t>
            </a: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a:p>
            <a:pPr>
              <a:lnSpc>
                <a:spcPct val="100000"/>
              </a:lnSpc>
            </a:pPr>
            <a:endParaRPr b="0" lang="en-SG" sz="1800" spc="-1" strike="noStrike">
              <a:solidFill>
                <a:srgbClr val="000000"/>
              </a:solidFill>
              <a:uFill>
                <a:solidFill>
                  <a:srgbClr val="ffffff"/>
                </a:solidFill>
              </a:uFill>
              <a:latin typeface="Arial"/>
            </a:endParaRPr>
          </a:p>
        </p:txBody>
      </p:sp>
      <p:sp>
        <p:nvSpPr>
          <p:cNvPr id="142" name="CustomShape 2"/>
          <p:cNvSpPr/>
          <p:nvPr/>
        </p:nvSpPr>
        <p:spPr>
          <a:xfrm>
            <a:off x="628560" y="377280"/>
            <a:ext cx="788616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n-SG" sz="4400" spc="-1" strike="noStrike">
                <a:solidFill>
                  <a:srgbClr val="3e4931"/>
                </a:solidFill>
                <a:uFill>
                  <a:solidFill>
                    <a:srgbClr val="ffffff"/>
                  </a:solidFill>
                </a:uFill>
                <a:latin typeface="Segoe UI Light"/>
              </a:rPr>
              <a:t>Data Generation: Step 4</a:t>
            </a:r>
            <a:endParaRPr b="0" lang="en-SG" sz="1800" spc="-1" strike="noStrike">
              <a:solidFill>
                <a:srgbClr val="000000"/>
              </a:solidFill>
              <a:uFill>
                <a:solidFill>
                  <a:srgbClr val="ffffff"/>
                </a:solidFill>
              </a:uFill>
              <a:latin typeface="Arial"/>
            </a:endParaRPr>
          </a:p>
        </p:txBody>
      </p:sp>
      <p:sp>
        <p:nvSpPr>
          <p:cNvPr id="143" name="CustomShape 3"/>
          <p:cNvSpPr/>
          <p:nvPr/>
        </p:nvSpPr>
        <p:spPr>
          <a:xfrm>
            <a:off x="8095320" y="174240"/>
            <a:ext cx="41904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445E733-9299-4E83-92D0-714EF6FD29A4}" type="slidenum">
              <a:rPr b="0" lang="en-SG" sz="1200" spc="-1" strike="noStrike">
                <a:solidFill>
                  <a:srgbClr val="595959"/>
                </a:solidFill>
                <a:uFill>
                  <a:solidFill>
                    <a:srgbClr val="ffffff"/>
                  </a:solidFill>
                </a:uFill>
                <a:latin typeface="Segoe UI Semibold"/>
              </a:rPr>
              <a:t>1</a:t>
            </a:fld>
            <a:endParaRPr b="0" lang="en-SG" sz="1800" spc="-1" strike="noStrike">
              <a:solidFill>
                <a:srgbClr val="000000"/>
              </a:solidFill>
              <a:uFill>
                <a:solidFill>
                  <a:srgbClr val="ffffff"/>
                </a:solidFill>
              </a:uFill>
              <a:latin typeface="Arial"/>
            </a:endParaRPr>
          </a:p>
        </p:txBody>
      </p:sp>
      <p:sp>
        <p:nvSpPr>
          <p:cNvPr id="144" name="CustomShape 4"/>
          <p:cNvSpPr/>
          <p:nvPr/>
        </p:nvSpPr>
        <p:spPr>
          <a:xfrm>
            <a:off x="308520" y="4836600"/>
            <a:ext cx="1616040" cy="1287720"/>
          </a:xfrm>
          <a:prstGeom prst="roundRect">
            <a:avLst>
              <a:gd name="adj" fmla="val 10000"/>
            </a:avLst>
          </a:prstGeom>
          <a:solidFill>
            <a:srgbClr val="e7bc29"/>
          </a:solidFill>
          <a:ln w="76320">
            <a:noFill/>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a:t>
            </a:r>
            <a:r>
              <a:rPr b="1" lang="en-SG" sz="1400" spc="-1" strike="noStrike" u="sng">
                <a:solidFill>
                  <a:srgbClr val="ffffff"/>
                </a:solidFill>
                <a:uFill>
                  <a:solidFill>
                    <a:srgbClr val="ffffff"/>
                  </a:solidFill>
                </a:uFill>
                <a:latin typeface="Segoe UI Semilight"/>
                <a:ea typeface="DejaVu Sans"/>
              </a:rPr>
              <a:t>genotype</a:t>
            </a:r>
            <a:r>
              <a:rPr b="0" lang="en-SG" sz="1400" spc="-1" strike="noStrike">
                <a:solidFill>
                  <a:srgbClr val="ffffff"/>
                </a:solidFill>
                <a:uFill>
                  <a:solidFill>
                    <a:srgbClr val="ffffff"/>
                  </a:solidFill>
                </a:uFill>
                <a:latin typeface="Segoe UI Semilight"/>
                <a:ea typeface="DejaVu Sans"/>
              </a:rPr>
              <a:t> data for each individual</a:t>
            </a:r>
            <a:endParaRPr b="0" lang="en-SG" sz="1800" spc="-1" strike="noStrike">
              <a:solidFill>
                <a:srgbClr val="000000"/>
              </a:solidFill>
              <a:uFill>
                <a:solidFill>
                  <a:srgbClr val="ffffff"/>
                </a:solidFill>
              </a:uFill>
              <a:latin typeface="Arial"/>
            </a:endParaRPr>
          </a:p>
        </p:txBody>
      </p:sp>
      <p:sp>
        <p:nvSpPr>
          <p:cNvPr id="145" name="CustomShape 5"/>
          <p:cNvSpPr/>
          <p:nvPr/>
        </p:nvSpPr>
        <p:spPr>
          <a:xfrm>
            <a:off x="2086920" y="5280120"/>
            <a:ext cx="342000" cy="400320"/>
          </a:xfrm>
          <a:prstGeom prst="rightArrow">
            <a:avLst>
              <a:gd name="adj1" fmla="val 60000"/>
              <a:gd name="adj2" fmla="val 50000"/>
            </a:avLst>
          </a:prstGeom>
          <a:solidFill>
            <a:srgbClr val="e7bc29"/>
          </a:solidFill>
          <a:ln>
            <a:noFill/>
          </a:ln>
        </p:spPr>
        <p:style>
          <a:lnRef idx="0"/>
          <a:fillRef idx="0"/>
          <a:effectRef idx="0"/>
          <a:fontRef idx="minor"/>
        </p:style>
      </p:sp>
      <p:sp>
        <p:nvSpPr>
          <p:cNvPr id="146" name="CustomShape 6"/>
          <p:cNvSpPr/>
          <p:nvPr/>
        </p:nvSpPr>
        <p:spPr>
          <a:xfrm>
            <a:off x="2572200" y="4836600"/>
            <a:ext cx="1616040" cy="1287720"/>
          </a:xfrm>
          <a:prstGeom prst="roundRect">
            <a:avLst>
              <a:gd name="adj" fmla="val 10000"/>
            </a:avLst>
          </a:prstGeom>
          <a:solidFill>
            <a:srgbClr val="50dc88"/>
          </a:solidFill>
          <a:ln w="76320">
            <a:noFill/>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values for </a:t>
            </a:r>
            <a:r>
              <a:rPr b="1" lang="en-SG" sz="1400" spc="-1" strike="noStrike" u="sng">
                <a:solidFill>
                  <a:srgbClr val="ffffff"/>
                </a:solidFill>
                <a:uFill>
                  <a:solidFill>
                    <a:srgbClr val="ffffff"/>
                  </a:solidFill>
                </a:uFill>
                <a:latin typeface="Segoe UI Semilight"/>
                <a:ea typeface="DejaVu Sans"/>
              </a:rPr>
              <a:t>noise</a:t>
            </a:r>
            <a:r>
              <a:rPr b="0" lang="en-SG" sz="1400" spc="-1" strike="noStrike">
                <a:solidFill>
                  <a:srgbClr val="ffffff"/>
                </a:solidFill>
                <a:uFill>
                  <a:solidFill>
                    <a:srgbClr val="ffffff"/>
                  </a:solidFill>
                </a:uFill>
                <a:latin typeface="Segoe UI Semilight"/>
                <a:ea typeface="DejaVu Sans"/>
              </a:rPr>
              <a:t> + </a:t>
            </a:r>
            <a:r>
              <a:rPr b="1" lang="en-SG" sz="1400" spc="-1" strike="noStrike" u="sng">
                <a:solidFill>
                  <a:srgbClr val="ffffff"/>
                </a:solidFill>
                <a:uFill>
                  <a:solidFill>
                    <a:srgbClr val="ffffff"/>
                  </a:solidFill>
                </a:uFill>
                <a:latin typeface="Segoe UI Semilight"/>
                <a:ea typeface="DejaVu Sans"/>
              </a:rPr>
              <a:t>intercept</a:t>
            </a:r>
            <a:r>
              <a:rPr b="0" lang="en-SG" sz="1400" spc="-1" strike="noStrike">
                <a:solidFill>
                  <a:srgbClr val="ffffff"/>
                </a:solidFill>
                <a:uFill>
                  <a:solidFill>
                    <a:srgbClr val="ffffff"/>
                  </a:solidFill>
                </a:uFill>
                <a:latin typeface="Segoe UI Semilight"/>
                <a:ea typeface="DejaVu Sans"/>
              </a:rPr>
              <a:t> + </a:t>
            </a:r>
            <a:r>
              <a:rPr b="1" lang="en-SG" sz="1400" spc="-1" strike="noStrike" u="sng">
                <a:solidFill>
                  <a:srgbClr val="ffffff"/>
                </a:solidFill>
                <a:uFill>
                  <a:solidFill>
                    <a:srgbClr val="ffffff"/>
                  </a:solidFill>
                </a:uFill>
                <a:latin typeface="Segoe UI Semilight"/>
                <a:ea typeface="DejaVu Sans"/>
              </a:rPr>
              <a:t>effect</a:t>
            </a:r>
            <a:endParaRPr b="0" lang="en-SG" sz="1800" spc="-1" strike="noStrike">
              <a:solidFill>
                <a:srgbClr val="000000"/>
              </a:solidFill>
              <a:uFill>
                <a:solidFill>
                  <a:srgbClr val="ffffff"/>
                </a:solidFill>
              </a:uFill>
              <a:latin typeface="Arial"/>
            </a:endParaRPr>
          </a:p>
        </p:txBody>
      </p:sp>
      <p:sp>
        <p:nvSpPr>
          <p:cNvPr id="147" name="CustomShape 7"/>
          <p:cNvSpPr/>
          <p:nvPr/>
        </p:nvSpPr>
        <p:spPr>
          <a:xfrm>
            <a:off x="4350600" y="5280120"/>
            <a:ext cx="342000" cy="400320"/>
          </a:xfrm>
          <a:prstGeom prst="rightArrow">
            <a:avLst>
              <a:gd name="adj1" fmla="val 60000"/>
              <a:gd name="adj2" fmla="val 50000"/>
            </a:avLst>
          </a:prstGeom>
          <a:solidFill>
            <a:srgbClr val="62bed7"/>
          </a:solidFill>
          <a:ln>
            <a:noFill/>
          </a:ln>
        </p:spPr>
        <p:style>
          <a:lnRef idx="0"/>
          <a:fillRef idx="0"/>
          <a:effectRef idx="0"/>
          <a:fontRef idx="minor"/>
        </p:style>
      </p:sp>
      <p:sp>
        <p:nvSpPr>
          <p:cNvPr id="148" name="CustomShape 8"/>
          <p:cNvSpPr/>
          <p:nvPr/>
        </p:nvSpPr>
        <p:spPr>
          <a:xfrm>
            <a:off x="4835880" y="4836600"/>
            <a:ext cx="1616040" cy="1287720"/>
          </a:xfrm>
          <a:prstGeom prst="roundRect">
            <a:avLst>
              <a:gd name="adj" fmla="val 10000"/>
            </a:avLst>
          </a:prstGeom>
          <a:solidFill>
            <a:srgbClr val="7673d4"/>
          </a:solidFill>
          <a:ln w="76320">
            <a:noFill/>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Dirichlet pdf </a:t>
            </a:r>
            <a:r>
              <a:rPr b="1" lang="en-SG" sz="1400" spc="-1" strike="noStrike" u="sng">
                <a:solidFill>
                  <a:srgbClr val="ffffff"/>
                </a:solidFill>
                <a:uFill>
                  <a:solidFill>
                    <a:srgbClr val="ffffff"/>
                  </a:solidFill>
                </a:uFill>
                <a:latin typeface="Segoe UI Semilight"/>
                <a:ea typeface="DejaVu Sans"/>
              </a:rPr>
              <a:t>parameter</a:t>
            </a:r>
            <a:r>
              <a:rPr b="0" lang="en-SG" sz="1400" spc="-1" strike="noStrike">
                <a:solidFill>
                  <a:srgbClr val="ffffff"/>
                </a:solidFill>
                <a:uFill>
                  <a:solidFill>
                    <a:srgbClr val="ffffff"/>
                  </a:solidFill>
                </a:uFill>
                <a:latin typeface="Segoe UI Semilight"/>
                <a:ea typeface="DejaVu Sans"/>
              </a:rPr>
              <a:t> using intercept, noise, effect and genotype</a:t>
            </a:r>
            <a:endParaRPr b="0" lang="en-SG" sz="1800" spc="-1" strike="noStrike">
              <a:solidFill>
                <a:srgbClr val="000000"/>
              </a:solidFill>
              <a:uFill>
                <a:solidFill>
                  <a:srgbClr val="ffffff"/>
                </a:solidFill>
              </a:uFill>
              <a:latin typeface="Arial"/>
            </a:endParaRPr>
          </a:p>
        </p:txBody>
      </p:sp>
      <p:sp>
        <p:nvSpPr>
          <p:cNvPr id="149" name="CustomShape 9"/>
          <p:cNvSpPr/>
          <p:nvPr/>
        </p:nvSpPr>
        <p:spPr>
          <a:xfrm>
            <a:off x="6614280" y="5280120"/>
            <a:ext cx="342000" cy="400320"/>
          </a:xfrm>
          <a:prstGeom prst="rightArrow">
            <a:avLst>
              <a:gd name="adj1" fmla="val 60000"/>
              <a:gd name="adj2" fmla="val 50000"/>
            </a:avLst>
          </a:prstGeom>
          <a:solidFill>
            <a:srgbClr val="d092a7"/>
          </a:solidFill>
          <a:ln>
            <a:noFill/>
          </a:ln>
        </p:spPr>
        <p:style>
          <a:lnRef idx="0"/>
          <a:fillRef idx="0"/>
          <a:effectRef idx="0"/>
          <a:fontRef idx="minor"/>
        </p:style>
      </p:sp>
      <p:sp>
        <p:nvSpPr>
          <p:cNvPr id="150" name="CustomShape 10"/>
          <p:cNvSpPr/>
          <p:nvPr/>
        </p:nvSpPr>
        <p:spPr>
          <a:xfrm>
            <a:off x="7099200" y="4836600"/>
            <a:ext cx="1616040" cy="1287720"/>
          </a:xfrm>
          <a:prstGeom prst="roundRect">
            <a:avLst>
              <a:gd name="adj" fmla="val 10000"/>
            </a:avLst>
          </a:prstGeom>
          <a:solidFill>
            <a:srgbClr val="d092a7"/>
          </a:solidFill>
          <a:ln w="76320">
            <a:solidFill>
              <a:srgbClr val="000000"/>
            </a:solidFill>
            <a:miter/>
          </a:ln>
        </p:spPr>
        <p:style>
          <a:lnRef idx="0"/>
          <a:fillRef idx="0"/>
          <a:effectRef idx="0"/>
          <a:fontRef idx="minor"/>
        </p:style>
        <p:txBody>
          <a:bodyPr lIns="91080" rIns="53280" tIns="91080" bIns="91080" anchor="ctr"/>
          <a:p>
            <a:pPr algn="ctr">
              <a:lnSpc>
                <a:spcPct val="90000"/>
              </a:lnSpc>
            </a:pPr>
            <a:r>
              <a:rPr b="0" lang="en-SG" sz="1400" spc="-1" strike="noStrike">
                <a:solidFill>
                  <a:srgbClr val="ffffff"/>
                </a:solidFill>
                <a:uFill>
                  <a:solidFill>
                    <a:srgbClr val="ffffff"/>
                  </a:solidFill>
                </a:uFill>
                <a:latin typeface="Segoe UI Semilight"/>
                <a:ea typeface="DejaVu Sans"/>
              </a:rPr>
              <a:t>Generate </a:t>
            </a:r>
            <a:r>
              <a:rPr b="1" lang="en-SG" sz="1400" spc="-1" strike="noStrike" u="sng">
                <a:solidFill>
                  <a:srgbClr val="ffffff"/>
                </a:solidFill>
                <a:uFill>
                  <a:solidFill>
                    <a:srgbClr val="ffffff"/>
                  </a:solidFill>
                </a:uFill>
                <a:latin typeface="Segoe UI Semilight"/>
                <a:ea typeface="DejaVu Sans"/>
              </a:rPr>
              <a:t>isoform</a:t>
            </a:r>
            <a:r>
              <a:rPr b="0" lang="en-SG" sz="1400" spc="-1" strike="noStrike">
                <a:solidFill>
                  <a:srgbClr val="ffffff"/>
                </a:solidFill>
                <a:uFill>
                  <a:solidFill>
                    <a:srgbClr val="ffffff"/>
                  </a:solidFill>
                </a:uFill>
                <a:latin typeface="Segoe UI Semilight"/>
                <a:ea typeface="DejaVu Sans"/>
              </a:rPr>
              <a:t> </a:t>
            </a:r>
            <a:r>
              <a:rPr b="1" lang="en-SG" sz="1400" spc="-1" strike="noStrike" u="sng">
                <a:solidFill>
                  <a:srgbClr val="ffffff"/>
                </a:solidFill>
                <a:uFill>
                  <a:solidFill>
                    <a:srgbClr val="ffffff"/>
                  </a:solidFill>
                </a:uFill>
                <a:latin typeface="Segoe UI Semilight"/>
                <a:ea typeface="DejaVu Sans"/>
              </a:rPr>
              <a:t>proportions</a:t>
            </a:r>
            <a:r>
              <a:rPr b="0" lang="en-SG" sz="1400" spc="-1" strike="noStrike">
                <a:solidFill>
                  <a:srgbClr val="ffffff"/>
                </a:solidFill>
                <a:uFill>
                  <a:solidFill>
                    <a:srgbClr val="ffffff"/>
                  </a:solidFill>
                </a:uFill>
                <a:latin typeface="Segoe UI Semilight"/>
                <a:ea typeface="DejaVu Sans"/>
              </a:rPr>
              <a:t> for each individual using Dirichlet pdf parameter</a:t>
            </a:r>
            <a:endParaRPr b="0" lang="en-SG" sz="1800" spc="-1" strike="noStrike">
              <a:solidFill>
                <a:srgbClr val="000000"/>
              </a:solidFill>
              <a:uFill>
                <a:solidFill>
                  <a:srgbClr val="ffffff"/>
                </a:solidFill>
              </a:uFill>
              <a:latin typeface="Arial"/>
            </a:endParaRPr>
          </a:p>
        </p:txBody>
      </p:sp>
      <p:sp>
        <p:nvSpPr>
          <p:cNvPr id="151" name="CustomShape 11"/>
          <p:cNvSpPr/>
          <p:nvPr/>
        </p:nvSpPr>
        <p:spPr>
          <a:xfrm>
            <a:off x="-79560" y="189720"/>
            <a:ext cx="1735200" cy="3643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SG" sz="1200" spc="-1" strike="noStrike">
                <a:solidFill>
                  <a:srgbClr val="595959"/>
                </a:solidFill>
                <a:uFill>
                  <a:solidFill>
                    <a:srgbClr val="ffffff"/>
                  </a:solidFill>
                </a:uFill>
                <a:latin typeface="Segoe UI Semibold"/>
              </a:rPr>
              <a:t>Isoform Comp. Model</a:t>
            </a:r>
            <a:endParaRPr b="0" lang="en-SG" sz="1800" spc="-1" strike="noStrike">
              <a:solidFill>
                <a:srgbClr val="000000"/>
              </a:solidFill>
              <a:uFill>
                <a:solidFill>
                  <a:srgbClr val="ffffff"/>
                </a:solidFill>
              </a:uFill>
              <a:latin typeface="Arial"/>
            </a:endParaRPr>
          </a:p>
        </p:txBody>
      </p:sp>
      <p:pic>
        <p:nvPicPr>
          <p:cNvPr id="152" name="Picture 13" descr=""/>
          <p:cNvPicPr/>
          <p:nvPr/>
        </p:nvPicPr>
        <p:blipFill>
          <a:blip r:embed="rId1"/>
          <a:stretch/>
        </p:blipFill>
        <p:spPr>
          <a:xfrm>
            <a:off x="6217920" y="6181920"/>
            <a:ext cx="2874600" cy="664200"/>
          </a:xfrm>
          <a:prstGeom prst="rect">
            <a:avLst/>
          </a:prstGeom>
          <a:ln>
            <a:noFill/>
          </a:ln>
        </p:spPr>
      </p:pic>
    </p:spTree>
  </p:cSld>
  <p:transition spd="med">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628560" y="377280"/>
            <a:ext cx="7886160" cy="1324800"/>
          </a:xfrm>
          <a:prstGeom prst="rect">
            <a:avLst/>
          </a:prstGeom>
          <a:noFill/>
          <a:ln>
            <a:noFill/>
          </a:ln>
        </p:spPr>
        <p:style>
          <a:lnRef idx="0"/>
          <a:fillRef idx="0"/>
          <a:effectRef idx="0"/>
          <a:fontRef idx="minor"/>
        </p:style>
      </p:sp>
      <p:pic>
        <p:nvPicPr>
          <p:cNvPr id="154" name="" descr=""/>
          <p:cNvPicPr/>
          <p:nvPr/>
        </p:nvPicPr>
        <p:blipFill>
          <a:blip r:embed="rId1"/>
          <a:stretch/>
        </p:blipFill>
        <p:spPr>
          <a:xfrm>
            <a:off x="957600" y="704160"/>
            <a:ext cx="7314480" cy="5485680"/>
          </a:xfrm>
          <a:prstGeom prst="rect">
            <a:avLst/>
          </a:prstGeom>
          <a:ln>
            <a:noFill/>
          </a:ln>
        </p:spPr>
      </p:pic>
    </p:spTree>
  </p:cSld>
  <p:transition spd="med">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TC103457475[[fn=Frame]]</Template>
  <TotalTime>6269</TotalTime>
  <Application>LibreOffice/5.1.4.2$Linux_X86_64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2014-05-29T00:25:07Z</dcterms:created>
  <dc:creator>Zi Yang</dc:creator>
  <dc:description/>
  <dc:language>en-SG</dc:language>
  <cp:lastModifiedBy/>
  <dcterms:modified xsi:type="dcterms:W3CDTF">2016-10-18T16:27:47Z</dcterms:modified>
  <cp:revision>197</cp:revision>
  <dc:subject/>
  <dc:title>14. Rubber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1</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48</vt:i4>
  </property>
</Properties>
</file>