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22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309" r:id="rId9"/>
    <p:sldId id="310" r:id="rId10"/>
    <p:sldId id="311" r:id="rId11"/>
    <p:sldId id="312" r:id="rId12"/>
    <p:sldId id="313" r:id="rId13"/>
    <p:sldId id="314" r:id="rId14"/>
    <p:sldId id="297" r:id="rId15"/>
    <p:sldId id="318" r:id="rId16"/>
    <p:sldId id="315" r:id="rId17"/>
    <p:sldId id="316" r:id="rId18"/>
    <p:sldId id="317" r:id="rId19"/>
    <p:sldId id="304" r:id="rId20"/>
    <p:sldId id="31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D661"/>
    <a:srgbClr val="A2D668"/>
    <a:srgbClr val="FFC1C1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737" autoAdjust="0"/>
  </p:normalViewPr>
  <p:slideViewPr>
    <p:cSldViewPr snapToGrid="0">
      <p:cViewPr varScale="1">
        <p:scale>
          <a:sx n="72" d="100"/>
          <a:sy n="72" d="100"/>
        </p:scale>
        <p:origin x="11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/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/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>
        <a:ln w="76200">
          <a:solidFill>
            <a:schemeClr val="tx1"/>
          </a:solidFill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/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/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>
        <a:ln w="76200">
          <a:solidFill>
            <a:schemeClr val="tx1"/>
          </a:solidFill>
        </a:ln>
      </dgm:spPr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/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>
        <a:ln w="76200"/>
      </dgm:spPr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>
        <a:ln w="76200">
          <a:solidFill>
            <a:schemeClr val="tx1"/>
          </a:solidFill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231A4-AE15-4169-9DB4-275CDA183C4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9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304" y="846838"/>
            <a:ext cx="6845046" cy="793748"/>
          </a:xfrm>
        </p:spPr>
        <p:txBody>
          <a:bodyPr anchor="b"/>
          <a:lstStyle>
            <a:lvl1pPr algn="l">
              <a:defRPr sz="45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304" y="1933194"/>
            <a:ext cx="6845046" cy="73609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2778318"/>
            <a:ext cx="7886700" cy="98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92578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4460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31450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8597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5408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IYPT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1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589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u="sng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u="sng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5126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3985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6095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9621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4512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73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193931"/>
            <a:ext cx="931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SG"/>
              <a:t>IYPT 2014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488" y="174373"/>
            <a:ext cx="419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D524B6CE-5D57-4459-A907-3F1D5BE11E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1560576" y="327726"/>
            <a:ext cx="6534912" cy="97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9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70776"/>
            <a:ext cx="8348340" cy="793748"/>
          </a:xfrm>
        </p:spPr>
        <p:txBody>
          <a:bodyPr>
            <a:noAutofit/>
          </a:bodyPr>
          <a:lstStyle/>
          <a:p>
            <a:r>
              <a:rPr lang="en-US" sz="3600" dirty="0"/>
              <a:t>Data Generation Specifics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0132" y="2262399"/>
            <a:ext cx="1325218" cy="736091"/>
          </a:xfrm>
        </p:spPr>
        <p:txBody>
          <a:bodyPr>
            <a:normAutofit/>
          </a:bodyPr>
          <a:lstStyle/>
          <a:p>
            <a:r>
              <a:rPr lang="en-US" sz="1600" dirty="0"/>
              <a:t>Jiahuang Lin</a:t>
            </a: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21513" r="34493" b="9208"/>
          <a:stretch/>
        </p:blipFill>
        <p:spPr>
          <a:xfrm>
            <a:off x="304800" y="3296366"/>
            <a:ext cx="5168349" cy="35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32035" y="597673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  <a:p>
            <a:r>
              <a:rPr lang="en-US" dirty="0" err="1"/>
              <a:t>maf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31403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32035" y="597673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  <a:p>
            <a:r>
              <a:rPr lang="en-US" dirty="0" err="1"/>
              <a:t>maf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11951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77180"/>
            <a:ext cx="8377030" cy="54808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832035" y="597673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  <a:p>
            <a:r>
              <a:rPr lang="en-US" dirty="0" err="1"/>
              <a:t>maf</a:t>
            </a:r>
            <a:r>
              <a:rPr lang="en-US" dirty="0"/>
              <a:t> = 0.2</a:t>
            </a:r>
          </a:p>
        </p:txBody>
      </p:sp>
    </p:spTree>
    <p:extLst>
      <p:ext uri="{BB962C8B-B14F-4D97-AF65-F5344CB8AC3E}">
        <p14:creationId xmlns:p14="http://schemas.microsoft.com/office/powerpoint/2010/main" val="20121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832035" y="597673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  <a:p>
            <a:r>
              <a:rPr lang="en-US" dirty="0" err="1"/>
              <a:t>maf</a:t>
            </a:r>
            <a:r>
              <a:rPr lang="en-US" dirty="0"/>
              <a:t> = 0.2</a:t>
            </a:r>
          </a:p>
        </p:txBody>
      </p:sp>
    </p:spTree>
    <p:extLst>
      <p:ext uri="{BB962C8B-B14F-4D97-AF65-F5344CB8AC3E}">
        <p14:creationId xmlns:p14="http://schemas.microsoft.com/office/powerpoint/2010/main" val="20275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Pseudo F-Ratio (All theoretical results come from “A new method for non-parametric multivariate analysis of variance” by Anderson)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51" y="2948969"/>
            <a:ext cx="2608005" cy="804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82" y="3753307"/>
            <a:ext cx="2937947" cy="865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9" y="4618842"/>
            <a:ext cx="1721323" cy="806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82" y="5680989"/>
            <a:ext cx="2038635" cy="657317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5069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each threshold p-value, calculate the Precision and Recall value of all the 1000 files.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24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94320"/>
            <a:ext cx="7726017" cy="53636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90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320"/>
            <a:ext cx="7726016" cy="536367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6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320"/>
            <a:ext cx="7726016" cy="5363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2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4416"/>
            <a:ext cx="758295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generated with a Python script </a:t>
            </a:r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n, the number of individuals</a:t>
            </a:r>
          </a:p>
          <a:p>
            <a:pPr lvl="1"/>
            <a:r>
              <a:rPr lang="en-US" dirty="0"/>
              <a:t>K, the number of isoforms</a:t>
            </a:r>
          </a:p>
          <a:p>
            <a:pPr lvl="1"/>
            <a:r>
              <a:rPr lang="en-US" dirty="0" err="1"/>
              <a:t>maf</a:t>
            </a:r>
            <a:r>
              <a:rPr lang="en-US" dirty="0"/>
              <a:t>, the minor allele frequency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Isoform proportion of each individual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</a:t>
            </a:fld>
            <a:endParaRPr lang="en-SG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1081051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9478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[5] Anderson, Marti J. "A New Method for Non-parametric Multivariate Analysis of Variance." </a:t>
            </a:r>
            <a:r>
              <a:rPr lang="en-US" i="1" dirty="0"/>
              <a:t>Austral Ecology</a:t>
            </a:r>
            <a:r>
              <a:rPr lang="en-US" dirty="0"/>
              <a:t> 26, no. 1 (2008): 32-46. doi:10.1111/j.1442-9993.2001.tb00081.x.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Monlong</a:t>
            </a:r>
            <a:r>
              <a:rPr lang="en-US" dirty="0"/>
              <a:t>, Jean, Miquel </a:t>
            </a:r>
            <a:r>
              <a:rPr lang="en-US" dirty="0" err="1"/>
              <a:t>Calvo</a:t>
            </a:r>
            <a:r>
              <a:rPr lang="en-US" dirty="0"/>
              <a:t>, Pedro G. Ferreira, and </a:t>
            </a:r>
            <a:r>
              <a:rPr lang="en-US" dirty="0" err="1"/>
              <a:t>Roderic</a:t>
            </a:r>
            <a:r>
              <a:rPr lang="en-US" dirty="0"/>
              <a:t> </a:t>
            </a:r>
            <a:r>
              <a:rPr lang="en-US" dirty="0" err="1"/>
              <a:t>Guigó</a:t>
            </a:r>
            <a:r>
              <a:rPr lang="en-US" dirty="0"/>
              <a:t>. "Identification of Genetic Variants Associated with Alternative Splicing Using </a:t>
            </a:r>
            <a:r>
              <a:rPr lang="en-US" dirty="0" err="1"/>
              <a:t>SQTLseekeR</a:t>
            </a:r>
            <a:r>
              <a:rPr lang="en-US" dirty="0"/>
              <a:t>." </a:t>
            </a:r>
            <a:r>
              <a:rPr lang="en-US" i="1" dirty="0"/>
              <a:t>Nature Communications Nat </a:t>
            </a:r>
            <a:r>
              <a:rPr lang="en-US" i="1" dirty="0" err="1"/>
              <a:t>Comms</a:t>
            </a:r>
            <a:r>
              <a:rPr lang="en-US" dirty="0"/>
              <a:t> 5 (2014): 4698. doi:10.1038/ncomms5698.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38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n (number of individuals), perform 2n Binomial draws, each with probability=</a:t>
            </a:r>
            <a:r>
              <a:rPr lang="en-US" dirty="0" err="1"/>
              <a:t>maf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 output: []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</a:t>
            </a:fld>
            <a:endParaRPr lang="en-SG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3954690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1860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</a:t>
            </a:r>
            <a:r>
              <a:rPr lang="en-US" u="sng" dirty="0"/>
              <a:t>noise</a:t>
            </a:r>
            <a:r>
              <a:rPr lang="en-US" dirty="0"/>
              <a:t> and </a:t>
            </a:r>
            <a:r>
              <a:rPr lang="en-US" u="sng" dirty="0"/>
              <a:t>effect</a:t>
            </a:r>
            <a:r>
              <a:rPr lang="en-US" dirty="0"/>
              <a:t> from normal distribution.</a:t>
            </a:r>
          </a:p>
          <a:p>
            <a:r>
              <a:rPr lang="en-US" dirty="0"/>
              <a:t>Draw </a:t>
            </a:r>
            <a:r>
              <a:rPr lang="en-US" u="sng" dirty="0"/>
              <a:t>intercept</a:t>
            </a:r>
            <a:r>
              <a:rPr lang="en-US" dirty="0"/>
              <a:t> from uniform distribution from [-1, 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</a:t>
            </a:fld>
            <a:endParaRPr lang="en-SG"/>
          </a:p>
        </p:txBody>
      </p:sp>
      <p:grpSp>
        <p:nvGrpSpPr>
          <p:cNvPr id="6" name="Group 16"/>
          <p:cNvGrpSpPr/>
          <p:nvPr/>
        </p:nvGrpSpPr>
        <p:grpSpPr>
          <a:xfrm>
            <a:off x="190500" y="6299707"/>
            <a:ext cx="8763000" cy="476672"/>
            <a:chOff x="130808" y="6309320"/>
            <a:chExt cx="7856668" cy="4766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" name="Pentagon 6"/>
            <p:cNvSpPr/>
            <p:nvPr/>
          </p:nvSpPr>
          <p:spPr>
            <a:xfrm>
              <a:off x="130808" y="6309320"/>
              <a:ext cx="1678880" cy="476672"/>
            </a:xfrm>
            <a:prstGeom prst="homePlat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rPr>
                <a:t>Background</a:t>
              </a:r>
            </a:p>
          </p:txBody>
        </p:sp>
        <p:sp>
          <p:nvSpPr>
            <p:cNvPr id="8" name="Chevron 7"/>
            <p:cNvSpPr/>
            <p:nvPr/>
          </p:nvSpPr>
          <p:spPr>
            <a:xfrm>
              <a:off x="1697968" y="6309320"/>
              <a:ext cx="2257896" cy="475200"/>
            </a:xfrm>
            <a:prstGeom prst="chevron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i="1" kern="0" dirty="0">
                  <a:solidFill>
                    <a:sysClr val="windowText" lastClr="000000"/>
                  </a:solidFill>
                </a:rPr>
                <a:t>Theoretical model</a:t>
              </a:r>
              <a:endParaRPr kumimoji="0" lang="en-GB" sz="16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3841564" y="6309320"/>
              <a:ext cx="1879724" cy="475200"/>
            </a:xfrm>
            <a:prstGeom prst="chevron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i="1" kern="0" dirty="0">
                  <a:solidFill>
                    <a:sysClr val="windowText" lastClr="000000"/>
                  </a:solidFill>
                </a:rPr>
                <a:t>Implementation</a:t>
              </a:r>
              <a:endParaRPr kumimoji="0" lang="en-GB" sz="16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5606988" y="6309320"/>
              <a:ext cx="2380488" cy="475200"/>
            </a:xfrm>
            <a:prstGeom prst="chevron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i="1" kern="0" dirty="0">
                  <a:solidFill>
                    <a:sysClr val="windowText" lastClr="000000"/>
                  </a:solidFill>
                </a:rPr>
                <a:t>Result</a:t>
              </a:r>
              <a:endParaRPr kumimoji="0" lang="en-GB" sz="16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218269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519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Generation: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5</a:t>
            </a:fld>
            <a:endParaRPr lang="en-SG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559182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6" y="2191436"/>
            <a:ext cx="7301948" cy="1687715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8541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Draw isoform proportions from Dirichlet pdf.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Generation: Step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6</a:t>
            </a:fld>
            <a:endParaRPr lang="en-SG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5558761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7066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7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42" y="2142204"/>
            <a:ext cx="2396655" cy="17406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Parameters varied: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27 folders created, each containing:</a:t>
            </a:r>
          </a:p>
          <a:p>
            <a:pPr lvl="1"/>
            <a:r>
              <a:rPr lang="en-US" dirty="0"/>
              <a:t>500 files for simulated data</a:t>
            </a:r>
          </a:p>
          <a:p>
            <a:pPr lvl="1"/>
            <a:r>
              <a:rPr lang="en-US" dirty="0"/>
              <a:t>500 files for permutations of simulated data</a:t>
            </a:r>
          </a:p>
          <a:p>
            <a:pPr lvl="1"/>
            <a:r>
              <a:rPr lang="en-US" dirty="0"/>
              <a:t>1 file for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0834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05624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500</a:t>
            </a:r>
          </a:p>
          <a:p>
            <a:r>
              <a:rPr lang="en-US" dirty="0" err="1"/>
              <a:t>maf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11218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05624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500</a:t>
            </a:r>
          </a:p>
          <a:p>
            <a:r>
              <a:rPr lang="en-US" dirty="0" err="1"/>
              <a:t>maf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22540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YPT 2014 Singapore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53614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YPT 2014 Singapore" id="{1CD60BC5-FBFC-45AB-8F43-2AB93A0CE65B}" vid="{D1FF46E7-F676-4557-AFE0-AD0A1B7A2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6258</TotalTime>
  <Words>594</Words>
  <Application>Microsoft Office PowerPoint</Application>
  <PresentationFormat>On-screen Show (4:3)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Segoe UI</vt:lpstr>
      <vt:lpstr>Segoe UI Light</vt:lpstr>
      <vt:lpstr>Segoe UI Semibold</vt:lpstr>
      <vt:lpstr>Segoe UI Semilight</vt:lpstr>
      <vt:lpstr>IYPT 2014 Singapore</vt:lpstr>
      <vt:lpstr>Data Generation Specifics</vt:lpstr>
      <vt:lpstr>Data Generation</vt:lpstr>
      <vt:lpstr>Data Generation: Step 1</vt:lpstr>
      <vt:lpstr>Data Generation: Step 2</vt:lpstr>
      <vt:lpstr>Data Generation: Step 3</vt:lpstr>
      <vt:lpstr>Data Generation: Step 4</vt:lpstr>
      <vt:lpstr>Data Generation</vt:lpstr>
      <vt:lpstr>Plots of Data Generated</vt:lpstr>
      <vt:lpstr>Plots of Data Generated</vt:lpstr>
      <vt:lpstr>Plots of Data Generated</vt:lpstr>
      <vt:lpstr>Plots of Data Generated</vt:lpstr>
      <vt:lpstr>Plots of Data Generated</vt:lpstr>
      <vt:lpstr>Plots of Data Generated</vt:lpstr>
      <vt:lpstr>Implemented Alternative Method</vt:lpstr>
      <vt:lpstr>Precision Recall Curve</vt:lpstr>
      <vt:lpstr>Precision-Recall curve</vt:lpstr>
      <vt:lpstr>Precision-Recall curve</vt:lpstr>
      <vt:lpstr>Precision-Recall curve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Rubber</dc:title>
  <dc:creator>Zi Yang</dc:creator>
  <cp:lastModifiedBy>jiahuang lin</cp:lastModifiedBy>
  <cp:revision>189</cp:revision>
  <dcterms:created xsi:type="dcterms:W3CDTF">2014-05-29T00:25:07Z</dcterms:created>
  <dcterms:modified xsi:type="dcterms:W3CDTF">2016-10-18T16:57:34Z</dcterms:modified>
</cp:coreProperties>
</file>