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50"/>
  </p:handoutMasterIdLst>
  <p:sldIdLst>
    <p:sldId id="256" r:id="rId2"/>
    <p:sldId id="258" r:id="rId3"/>
    <p:sldId id="298" r:id="rId4"/>
    <p:sldId id="299" r:id="rId5"/>
    <p:sldId id="300" r:id="rId6"/>
    <p:sldId id="301" r:id="rId7"/>
    <p:sldId id="303" r:id="rId8"/>
    <p:sldId id="306" r:id="rId9"/>
    <p:sldId id="305" r:id="rId10"/>
    <p:sldId id="307" r:id="rId11"/>
    <p:sldId id="308" r:id="rId12"/>
    <p:sldId id="266" r:id="rId13"/>
    <p:sldId id="268" r:id="rId14"/>
    <p:sldId id="270" r:id="rId15"/>
    <p:sldId id="272" r:id="rId16"/>
    <p:sldId id="273" r:id="rId17"/>
    <p:sldId id="286" r:id="rId18"/>
    <p:sldId id="275" r:id="rId19"/>
    <p:sldId id="276" r:id="rId20"/>
    <p:sldId id="277" r:id="rId21"/>
    <p:sldId id="287" r:id="rId22"/>
    <p:sldId id="288" r:id="rId23"/>
    <p:sldId id="289" r:id="rId24"/>
    <p:sldId id="290" r:id="rId25"/>
    <p:sldId id="291" r:id="rId26"/>
    <p:sldId id="292" r:id="rId27"/>
    <p:sldId id="294" r:id="rId28"/>
    <p:sldId id="295" r:id="rId29"/>
    <p:sldId id="296" r:id="rId30"/>
    <p:sldId id="279" r:id="rId31"/>
    <p:sldId id="280" r:id="rId32"/>
    <p:sldId id="281" r:id="rId33"/>
    <p:sldId id="282" r:id="rId34"/>
    <p:sldId id="283" r:id="rId35"/>
    <p:sldId id="285" r:id="rId36"/>
    <p:sldId id="309" r:id="rId37"/>
    <p:sldId id="310" r:id="rId38"/>
    <p:sldId id="311" r:id="rId39"/>
    <p:sldId id="312" r:id="rId40"/>
    <p:sldId id="313" r:id="rId41"/>
    <p:sldId id="314" r:id="rId42"/>
    <p:sldId id="297" r:id="rId43"/>
    <p:sldId id="318" r:id="rId44"/>
    <p:sldId id="315" r:id="rId45"/>
    <p:sldId id="316" r:id="rId46"/>
    <p:sldId id="317" r:id="rId47"/>
    <p:sldId id="304" r:id="rId48"/>
    <p:sldId id="31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D661"/>
    <a:srgbClr val="A2D668"/>
    <a:srgbClr val="FFC1C1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737" autoAdjust="0"/>
  </p:normalViewPr>
  <p:slideViewPr>
    <p:cSldViewPr snapToGrid="0">
      <p:cViewPr varScale="1">
        <p:scale>
          <a:sx n="72" d="100"/>
          <a:sy n="72" d="100"/>
        </p:scale>
        <p:origin x="4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C0-4295-A213-5072C5AFB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C0-4295-A213-5072C5AFB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C0-4295-A213-5072C5AFB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3C0-4295-A213-5072C5AFB714}"/>
              </c:ext>
            </c:extLst>
          </c:dPt>
          <c:cat>
            <c:strRef>
              <c:f>Sheet1!$A$2:$A$5</c:f>
              <c:strCache>
                <c:ptCount val="3"/>
                <c:pt idx="0">
                  <c:v>Isoform 1</c:v>
                </c:pt>
                <c:pt idx="1">
                  <c:v>Isoform 2</c:v>
                </c:pt>
                <c:pt idx="2">
                  <c:v>Isoform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0.28999999999999998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2-471F-9953-75BB9A55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12-4156-88DD-503ACE1FAB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F12-4156-88DD-503ACE1FAB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F12-4156-88DD-503ACE1FAB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F12-4156-88DD-503ACE1FABDB}"/>
              </c:ext>
            </c:extLst>
          </c:dPt>
          <c:cat>
            <c:strRef>
              <c:f>Sheet1!$A$2:$A$5</c:f>
              <c:strCache>
                <c:ptCount val="3"/>
                <c:pt idx="0">
                  <c:v>Isoform 1</c:v>
                </c:pt>
                <c:pt idx="1">
                  <c:v>Isoform 2</c:v>
                </c:pt>
                <c:pt idx="2">
                  <c:v>Isoform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</c:v>
                </c:pt>
                <c:pt idx="1">
                  <c:v>0.2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12-4156-88DD-503ACE1FA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60F-4995-9AAA-05D9EB703D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60F-4995-9AAA-05D9EB703D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60F-4995-9AAA-05D9EB703D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60F-4995-9AAA-05D9EB703D9F}"/>
              </c:ext>
            </c:extLst>
          </c:dPt>
          <c:cat>
            <c:strRef>
              <c:f>Sheet1!$A$2:$A$5</c:f>
              <c:strCache>
                <c:ptCount val="3"/>
                <c:pt idx="0">
                  <c:v>Isoform 1</c:v>
                </c:pt>
                <c:pt idx="1">
                  <c:v>Isoform 2</c:v>
                </c:pt>
                <c:pt idx="2">
                  <c:v>Isoform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</c:v>
                </c:pt>
                <c:pt idx="1">
                  <c:v>0.03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0F-4995-9AAA-05D9EB703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/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/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/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>
        <a:ln w="76200"/>
      </dgm:spPr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/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FD4835-FBCE-4B8E-97FC-840DFFE5E13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C5DCE07D-61C4-4812-A11D-DE3CD27A09FD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genotype</a:t>
          </a:r>
          <a:r>
            <a:rPr lang="en-US" dirty="0"/>
            <a:t> data for each individual</a:t>
          </a:r>
        </a:p>
      </dgm:t>
    </dgm:pt>
    <dgm:pt modelId="{83958661-33FF-49D1-AD6B-9B694293D54D}" type="parTrans" cxnId="{A31C25A6-44E2-4720-8EB0-B163718183A5}">
      <dgm:prSet/>
      <dgm:spPr/>
      <dgm:t>
        <a:bodyPr/>
        <a:lstStyle/>
        <a:p>
          <a:endParaRPr lang="en-US"/>
        </a:p>
      </dgm:t>
    </dgm:pt>
    <dgm:pt modelId="{208BB2DF-4DB3-4250-8CA3-E541FC53C245}" type="sibTrans" cxnId="{A31C25A6-44E2-4720-8EB0-B163718183A5}">
      <dgm:prSet/>
      <dgm:spPr/>
      <dgm:t>
        <a:bodyPr/>
        <a:lstStyle/>
        <a:p>
          <a:endParaRPr lang="en-US"/>
        </a:p>
      </dgm:t>
    </dgm:pt>
    <dgm:pt modelId="{9D0F804C-163C-406A-9260-733FDA30D1E0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values for </a:t>
          </a:r>
          <a:r>
            <a:rPr lang="en-US" b="1" u="sng" dirty="0"/>
            <a:t>noise</a:t>
          </a:r>
          <a:r>
            <a:rPr lang="en-US" dirty="0"/>
            <a:t> + </a:t>
          </a:r>
          <a:r>
            <a:rPr lang="en-US" b="1" u="sng" dirty="0"/>
            <a:t>intercept</a:t>
          </a:r>
          <a:r>
            <a:rPr lang="en-US" b="0" u="none" dirty="0"/>
            <a:t> + </a:t>
          </a:r>
          <a:r>
            <a:rPr lang="en-US" b="1" u="sng" dirty="0"/>
            <a:t>effect</a:t>
          </a:r>
        </a:p>
      </dgm:t>
    </dgm:pt>
    <dgm:pt modelId="{EE7E3DB2-3FED-442E-95C6-8A050648B69D}" type="parTrans" cxnId="{C802534E-2143-4EC4-925A-C098CCBFCF13}">
      <dgm:prSet/>
      <dgm:spPr/>
      <dgm:t>
        <a:bodyPr/>
        <a:lstStyle/>
        <a:p>
          <a:endParaRPr lang="en-US"/>
        </a:p>
      </dgm:t>
    </dgm:pt>
    <dgm:pt modelId="{D5D0C133-377C-45AA-9C4F-B6567EB2BD6E}" type="sibTrans" cxnId="{C802534E-2143-4EC4-925A-C098CCBFCF13}">
      <dgm:prSet/>
      <dgm:spPr/>
      <dgm:t>
        <a:bodyPr/>
        <a:lstStyle/>
        <a:p>
          <a:endParaRPr lang="en-US"/>
        </a:p>
      </dgm:t>
    </dgm:pt>
    <dgm:pt modelId="{100FD4B7-137A-45B4-A414-EC2EFA268EAC}">
      <dgm:prSet phldrT="[Text]"/>
      <dgm:spPr>
        <a:ln w="76200">
          <a:noFill/>
        </a:ln>
      </dgm:spPr>
      <dgm:t>
        <a:bodyPr/>
        <a:lstStyle/>
        <a:p>
          <a:r>
            <a:rPr lang="en-US" dirty="0"/>
            <a:t>Generate Dirichlet pdf </a:t>
          </a:r>
          <a:r>
            <a:rPr lang="en-US" b="1" u="sng" dirty="0"/>
            <a:t>parameter</a:t>
          </a:r>
          <a:r>
            <a:rPr lang="en-US" dirty="0"/>
            <a:t> using intercept, noise, effect and genotype</a:t>
          </a:r>
        </a:p>
      </dgm:t>
    </dgm:pt>
    <dgm:pt modelId="{3CEA2134-31A1-4FB4-83A0-62B2305B2670}" type="parTrans" cxnId="{708BC861-66F0-4052-B96A-C19B9F19E9F1}">
      <dgm:prSet/>
      <dgm:spPr/>
      <dgm:t>
        <a:bodyPr/>
        <a:lstStyle/>
        <a:p>
          <a:endParaRPr lang="en-US"/>
        </a:p>
      </dgm:t>
    </dgm:pt>
    <dgm:pt modelId="{A98D788A-585C-4F30-A9C2-0C8833E4B6EF}" type="sibTrans" cxnId="{708BC861-66F0-4052-B96A-C19B9F19E9F1}">
      <dgm:prSet/>
      <dgm:spPr/>
      <dgm:t>
        <a:bodyPr/>
        <a:lstStyle/>
        <a:p>
          <a:endParaRPr lang="en-US"/>
        </a:p>
      </dgm:t>
    </dgm:pt>
    <dgm:pt modelId="{832A759B-F6F6-48C0-BECB-6889D5772CA7}">
      <dgm:prSet phldrT="[Text]"/>
      <dgm:spPr>
        <a:ln w="76200">
          <a:solidFill>
            <a:schemeClr val="tx1"/>
          </a:solidFill>
        </a:ln>
      </dgm:spPr>
      <dgm:t>
        <a:bodyPr/>
        <a:lstStyle/>
        <a:p>
          <a:r>
            <a:rPr lang="en-US" dirty="0"/>
            <a:t>Generate </a:t>
          </a:r>
          <a:r>
            <a:rPr lang="en-US" b="1" u="sng" dirty="0"/>
            <a:t>isoform</a:t>
          </a:r>
          <a:r>
            <a:rPr lang="en-US" dirty="0"/>
            <a:t> </a:t>
          </a:r>
          <a:r>
            <a:rPr lang="en-US" b="1" u="sng" dirty="0"/>
            <a:t>proportions</a:t>
          </a:r>
          <a:r>
            <a:rPr lang="en-US" dirty="0"/>
            <a:t> for each individual using Dirichlet pdf parameter</a:t>
          </a:r>
        </a:p>
      </dgm:t>
    </dgm:pt>
    <dgm:pt modelId="{E60F0B7D-38A0-41FC-9887-C3741BF0FE17}" type="parTrans" cxnId="{62DE93DF-7CC9-41EA-A3AB-5A0618F355C8}">
      <dgm:prSet/>
      <dgm:spPr/>
      <dgm:t>
        <a:bodyPr/>
        <a:lstStyle/>
        <a:p>
          <a:endParaRPr lang="en-US"/>
        </a:p>
      </dgm:t>
    </dgm:pt>
    <dgm:pt modelId="{3FA54C2F-85B0-4EE0-AA9D-47383266B957}" type="sibTrans" cxnId="{62DE93DF-7CC9-41EA-A3AB-5A0618F355C8}">
      <dgm:prSet/>
      <dgm:spPr/>
      <dgm:t>
        <a:bodyPr/>
        <a:lstStyle/>
        <a:p>
          <a:endParaRPr lang="en-US"/>
        </a:p>
      </dgm:t>
    </dgm:pt>
    <dgm:pt modelId="{5DD25B1B-734E-4BA2-976E-C221C6DF800D}" type="pres">
      <dgm:prSet presAssocID="{BAFD4835-FBCE-4B8E-97FC-840DFFE5E13B}" presName="Name0" presStyleCnt="0">
        <dgm:presLayoutVars>
          <dgm:dir/>
          <dgm:resizeHandles val="exact"/>
        </dgm:presLayoutVars>
      </dgm:prSet>
      <dgm:spPr/>
    </dgm:pt>
    <dgm:pt modelId="{04E6E613-0DD8-443B-A60D-EA89E9C1FEC5}" type="pres">
      <dgm:prSet presAssocID="{C5DCE07D-61C4-4812-A11D-DE3CD27A09FD}" presName="node" presStyleLbl="node1" presStyleIdx="0" presStyleCnt="4">
        <dgm:presLayoutVars>
          <dgm:bulletEnabled val="1"/>
        </dgm:presLayoutVars>
      </dgm:prSet>
      <dgm:spPr/>
    </dgm:pt>
    <dgm:pt modelId="{36005857-9E2A-4D47-B575-3A8F29F8F704}" type="pres">
      <dgm:prSet presAssocID="{208BB2DF-4DB3-4250-8CA3-E541FC53C245}" presName="sibTrans" presStyleLbl="sibTrans2D1" presStyleIdx="0" presStyleCnt="3"/>
      <dgm:spPr/>
    </dgm:pt>
    <dgm:pt modelId="{FBF821BC-9F3E-418B-96C9-B065E0B84F4A}" type="pres">
      <dgm:prSet presAssocID="{208BB2DF-4DB3-4250-8CA3-E541FC53C245}" presName="connectorText" presStyleLbl="sibTrans2D1" presStyleIdx="0" presStyleCnt="3"/>
      <dgm:spPr/>
    </dgm:pt>
    <dgm:pt modelId="{9E1203C0-1677-4963-A24C-60D3A51B0909}" type="pres">
      <dgm:prSet presAssocID="{9D0F804C-163C-406A-9260-733FDA30D1E0}" presName="node" presStyleLbl="node1" presStyleIdx="1" presStyleCnt="4">
        <dgm:presLayoutVars>
          <dgm:bulletEnabled val="1"/>
        </dgm:presLayoutVars>
      </dgm:prSet>
      <dgm:spPr/>
    </dgm:pt>
    <dgm:pt modelId="{DD755ACB-201A-41A3-A72F-CA8F3212A943}" type="pres">
      <dgm:prSet presAssocID="{D5D0C133-377C-45AA-9C4F-B6567EB2BD6E}" presName="sibTrans" presStyleLbl="sibTrans2D1" presStyleIdx="1" presStyleCnt="3"/>
      <dgm:spPr/>
    </dgm:pt>
    <dgm:pt modelId="{D39A58C0-8B12-46ED-A0D8-B5BF798B892F}" type="pres">
      <dgm:prSet presAssocID="{D5D0C133-377C-45AA-9C4F-B6567EB2BD6E}" presName="connectorText" presStyleLbl="sibTrans2D1" presStyleIdx="1" presStyleCnt="3"/>
      <dgm:spPr/>
    </dgm:pt>
    <dgm:pt modelId="{3BDB7063-444D-45E0-B671-80EA7217F06A}" type="pres">
      <dgm:prSet presAssocID="{100FD4B7-137A-45B4-A414-EC2EFA268EAC}" presName="node" presStyleLbl="node1" presStyleIdx="2" presStyleCnt="4">
        <dgm:presLayoutVars>
          <dgm:bulletEnabled val="1"/>
        </dgm:presLayoutVars>
      </dgm:prSet>
      <dgm:spPr/>
    </dgm:pt>
    <dgm:pt modelId="{A1DB7576-6961-484C-8BF0-523DB5FAD35C}" type="pres">
      <dgm:prSet presAssocID="{A98D788A-585C-4F30-A9C2-0C8833E4B6EF}" presName="sibTrans" presStyleLbl="sibTrans2D1" presStyleIdx="2" presStyleCnt="3"/>
      <dgm:spPr/>
    </dgm:pt>
    <dgm:pt modelId="{80E14D19-BD7B-4D74-866A-1ACCEFDCCD01}" type="pres">
      <dgm:prSet presAssocID="{A98D788A-585C-4F30-A9C2-0C8833E4B6EF}" presName="connectorText" presStyleLbl="sibTrans2D1" presStyleIdx="2" presStyleCnt="3"/>
      <dgm:spPr/>
    </dgm:pt>
    <dgm:pt modelId="{F0C8EA96-8952-46CC-AFDA-3353BA7ED681}" type="pres">
      <dgm:prSet presAssocID="{832A759B-F6F6-48C0-BECB-6889D5772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BC861-66F0-4052-B96A-C19B9F19E9F1}" srcId="{BAFD4835-FBCE-4B8E-97FC-840DFFE5E13B}" destId="{100FD4B7-137A-45B4-A414-EC2EFA268EAC}" srcOrd="2" destOrd="0" parTransId="{3CEA2134-31A1-4FB4-83A0-62B2305B2670}" sibTransId="{A98D788A-585C-4F30-A9C2-0C8833E4B6EF}"/>
    <dgm:cxn modelId="{F9A8C52B-0841-4D51-95DF-EF27DB67A652}" type="presOf" srcId="{9D0F804C-163C-406A-9260-733FDA30D1E0}" destId="{9E1203C0-1677-4963-A24C-60D3A51B0909}" srcOrd="0" destOrd="0" presId="urn:microsoft.com/office/officeart/2005/8/layout/process1"/>
    <dgm:cxn modelId="{B74B9C6B-DA68-47E3-95A4-337441FDCD2B}" type="presOf" srcId="{100FD4B7-137A-45B4-A414-EC2EFA268EAC}" destId="{3BDB7063-444D-45E0-B671-80EA7217F06A}" srcOrd="0" destOrd="0" presId="urn:microsoft.com/office/officeart/2005/8/layout/process1"/>
    <dgm:cxn modelId="{A31C25A6-44E2-4720-8EB0-B163718183A5}" srcId="{BAFD4835-FBCE-4B8E-97FC-840DFFE5E13B}" destId="{C5DCE07D-61C4-4812-A11D-DE3CD27A09FD}" srcOrd="0" destOrd="0" parTransId="{83958661-33FF-49D1-AD6B-9B694293D54D}" sibTransId="{208BB2DF-4DB3-4250-8CA3-E541FC53C245}"/>
    <dgm:cxn modelId="{3911696B-F14F-4DC7-8481-47A2594CDA84}" type="presOf" srcId="{208BB2DF-4DB3-4250-8CA3-E541FC53C245}" destId="{36005857-9E2A-4D47-B575-3A8F29F8F704}" srcOrd="0" destOrd="0" presId="urn:microsoft.com/office/officeart/2005/8/layout/process1"/>
    <dgm:cxn modelId="{7BE18142-979B-4701-A70C-66FCC528B8A5}" type="presOf" srcId="{208BB2DF-4DB3-4250-8CA3-E541FC53C245}" destId="{FBF821BC-9F3E-418B-96C9-B065E0B84F4A}" srcOrd="1" destOrd="0" presId="urn:microsoft.com/office/officeart/2005/8/layout/process1"/>
    <dgm:cxn modelId="{C33C42E6-B11F-4100-9A6F-F6B9EC4164AC}" type="presOf" srcId="{D5D0C133-377C-45AA-9C4F-B6567EB2BD6E}" destId="{DD755ACB-201A-41A3-A72F-CA8F3212A943}" srcOrd="0" destOrd="0" presId="urn:microsoft.com/office/officeart/2005/8/layout/process1"/>
    <dgm:cxn modelId="{F49FBE86-160B-4F04-9F4D-46FE0B9555DE}" type="presOf" srcId="{BAFD4835-FBCE-4B8E-97FC-840DFFE5E13B}" destId="{5DD25B1B-734E-4BA2-976E-C221C6DF800D}" srcOrd="0" destOrd="0" presId="urn:microsoft.com/office/officeart/2005/8/layout/process1"/>
    <dgm:cxn modelId="{A76155F4-134A-4209-8F5E-6D7B3E4128B4}" type="presOf" srcId="{832A759B-F6F6-48C0-BECB-6889D5772CA7}" destId="{F0C8EA96-8952-46CC-AFDA-3353BA7ED681}" srcOrd="0" destOrd="0" presId="urn:microsoft.com/office/officeart/2005/8/layout/process1"/>
    <dgm:cxn modelId="{62DE93DF-7CC9-41EA-A3AB-5A0618F355C8}" srcId="{BAFD4835-FBCE-4B8E-97FC-840DFFE5E13B}" destId="{832A759B-F6F6-48C0-BECB-6889D5772CA7}" srcOrd="3" destOrd="0" parTransId="{E60F0B7D-38A0-41FC-9887-C3741BF0FE17}" sibTransId="{3FA54C2F-85B0-4EE0-AA9D-47383266B957}"/>
    <dgm:cxn modelId="{8B39BEB5-6309-4726-B21E-2485A09D9AEC}" type="presOf" srcId="{D5D0C133-377C-45AA-9C4F-B6567EB2BD6E}" destId="{D39A58C0-8B12-46ED-A0D8-B5BF798B892F}" srcOrd="1" destOrd="0" presId="urn:microsoft.com/office/officeart/2005/8/layout/process1"/>
    <dgm:cxn modelId="{F3AFADD1-1F6D-4E68-98D0-C722B2FC0DA5}" type="presOf" srcId="{A98D788A-585C-4F30-A9C2-0C8833E4B6EF}" destId="{80E14D19-BD7B-4D74-866A-1ACCEFDCCD01}" srcOrd="1" destOrd="0" presId="urn:microsoft.com/office/officeart/2005/8/layout/process1"/>
    <dgm:cxn modelId="{25CCFB40-1E0B-4B8E-A807-60EB6EE8703C}" type="presOf" srcId="{C5DCE07D-61C4-4812-A11D-DE3CD27A09FD}" destId="{04E6E613-0DD8-443B-A60D-EA89E9C1FEC5}" srcOrd="0" destOrd="0" presId="urn:microsoft.com/office/officeart/2005/8/layout/process1"/>
    <dgm:cxn modelId="{C802534E-2143-4EC4-925A-C098CCBFCF13}" srcId="{BAFD4835-FBCE-4B8E-97FC-840DFFE5E13B}" destId="{9D0F804C-163C-406A-9260-733FDA30D1E0}" srcOrd="1" destOrd="0" parTransId="{EE7E3DB2-3FED-442E-95C6-8A050648B69D}" sibTransId="{D5D0C133-377C-45AA-9C4F-B6567EB2BD6E}"/>
    <dgm:cxn modelId="{E2078CFB-064C-407E-9C16-74ACEF281634}" type="presOf" srcId="{A98D788A-585C-4F30-A9C2-0C8833E4B6EF}" destId="{A1DB7576-6961-484C-8BF0-523DB5FAD35C}" srcOrd="0" destOrd="0" presId="urn:microsoft.com/office/officeart/2005/8/layout/process1"/>
    <dgm:cxn modelId="{FDB6AD07-0D3F-49A2-84EB-86886399DE13}" type="presParOf" srcId="{5DD25B1B-734E-4BA2-976E-C221C6DF800D}" destId="{04E6E613-0DD8-443B-A60D-EA89E9C1FEC5}" srcOrd="0" destOrd="0" presId="urn:microsoft.com/office/officeart/2005/8/layout/process1"/>
    <dgm:cxn modelId="{53D6F6A6-691E-4F66-8816-E2CD0C7D60AE}" type="presParOf" srcId="{5DD25B1B-734E-4BA2-976E-C221C6DF800D}" destId="{36005857-9E2A-4D47-B575-3A8F29F8F704}" srcOrd="1" destOrd="0" presId="urn:microsoft.com/office/officeart/2005/8/layout/process1"/>
    <dgm:cxn modelId="{697EC55D-DF5F-4168-8704-43EDD62B2390}" type="presParOf" srcId="{36005857-9E2A-4D47-B575-3A8F29F8F704}" destId="{FBF821BC-9F3E-418B-96C9-B065E0B84F4A}" srcOrd="0" destOrd="0" presId="urn:microsoft.com/office/officeart/2005/8/layout/process1"/>
    <dgm:cxn modelId="{5582837C-EB77-4299-A217-F00DCBE48170}" type="presParOf" srcId="{5DD25B1B-734E-4BA2-976E-C221C6DF800D}" destId="{9E1203C0-1677-4963-A24C-60D3A51B0909}" srcOrd="2" destOrd="0" presId="urn:microsoft.com/office/officeart/2005/8/layout/process1"/>
    <dgm:cxn modelId="{70C07495-CACE-4025-80F7-8B51111C7B24}" type="presParOf" srcId="{5DD25B1B-734E-4BA2-976E-C221C6DF800D}" destId="{DD755ACB-201A-41A3-A72F-CA8F3212A943}" srcOrd="3" destOrd="0" presId="urn:microsoft.com/office/officeart/2005/8/layout/process1"/>
    <dgm:cxn modelId="{201DC5CC-A9F9-4302-B5CC-BAF1CC4DA41E}" type="presParOf" srcId="{DD755ACB-201A-41A3-A72F-CA8F3212A943}" destId="{D39A58C0-8B12-46ED-A0D8-B5BF798B892F}" srcOrd="0" destOrd="0" presId="urn:microsoft.com/office/officeart/2005/8/layout/process1"/>
    <dgm:cxn modelId="{141462E8-3008-4F6E-A113-25FA77B8739E}" type="presParOf" srcId="{5DD25B1B-734E-4BA2-976E-C221C6DF800D}" destId="{3BDB7063-444D-45E0-B671-80EA7217F06A}" srcOrd="4" destOrd="0" presId="urn:microsoft.com/office/officeart/2005/8/layout/process1"/>
    <dgm:cxn modelId="{2648D7A0-8C9E-48B7-9F5B-183BA2FB1868}" type="presParOf" srcId="{5DD25B1B-734E-4BA2-976E-C221C6DF800D}" destId="{A1DB7576-6961-484C-8BF0-523DB5FAD35C}" srcOrd="5" destOrd="0" presId="urn:microsoft.com/office/officeart/2005/8/layout/process1"/>
    <dgm:cxn modelId="{609FBFD3-CF7B-4BFB-B697-7755B27EF5B9}" type="presParOf" srcId="{A1DB7576-6961-484C-8BF0-523DB5FAD35C}" destId="{80E14D19-BD7B-4D74-866A-1ACCEFDCCD01}" srcOrd="0" destOrd="0" presId="urn:microsoft.com/office/officeart/2005/8/layout/process1"/>
    <dgm:cxn modelId="{1C203AC3-5475-4E95-9502-6E59BEEA8965}" type="presParOf" srcId="{5DD25B1B-734E-4BA2-976E-C221C6DF800D}" destId="{F0C8EA96-8952-46CC-AFDA-3353BA7ED68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E613-0DD8-443B-A60D-EA89E9C1FEC5}">
      <dsp:nvSpPr>
        <dsp:cNvPr id="0" name=""/>
        <dsp:cNvSpPr/>
      </dsp:nvSpPr>
      <dsp:spPr>
        <a:xfrm>
          <a:off x="369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genotype</a:t>
          </a:r>
          <a:r>
            <a:rPr lang="en-US" sz="1400" kern="1200" dirty="0"/>
            <a:t> data for each individual</a:t>
          </a:r>
        </a:p>
      </dsp:txBody>
      <dsp:txXfrm>
        <a:off x="41435" y="89806"/>
        <a:ext cx="1541397" cy="1212970"/>
      </dsp:txXfrm>
    </dsp:sp>
    <dsp:sp modelId="{36005857-9E2A-4D47-B575-3A8F29F8F704}">
      <dsp:nvSpPr>
        <dsp:cNvPr id="0" name=""/>
        <dsp:cNvSpPr/>
      </dsp:nvSpPr>
      <dsp:spPr>
        <a:xfrm>
          <a:off x="178225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2257" y="575996"/>
        <a:ext cx="239943" cy="240590"/>
      </dsp:txXfrm>
    </dsp:sp>
    <dsp:sp modelId="{9E1203C0-1677-4963-A24C-60D3A51B0909}">
      <dsp:nvSpPr>
        <dsp:cNvPr id="0" name=""/>
        <dsp:cNvSpPr/>
      </dsp:nvSpPr>
      <dsp:spPr>
        <a:xfrm>
          <a:off x="2267318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values for </a:t>
          </a:r>
          <a:r>
            <a:rPr lang="en-US" sz="1400" b="1" u="sng" kern="1200" dirty="0"/>
            <a:t>noise</a:t>
          </a:r>
          <a:r>
            <a:rPr lang="en-US" sz="1400" kern="1200" dirty="0"/>
            <a:t> + </a:t>
          </a:r>
          <a:r>
            <a:rPr lang="en-US" sz="1400" b="1" u="sng" kern="1200" dirty="0"/>
            <a:t>intercept</a:t>
          </a:r>
          <a:r>
            <a:rPr lang="en-US" sz="1400" b="0" u="none" kern="1200" dirty="0"/>
            <a:t> + </a:t>
          </a:r>
          <a:r>
            <a:rPr lang="en-US" sz="1400" b="1" u="sng" kern="1200" dirty="0"/>
            <a:t>effect</a:t>
          </a:r>
        </a:p>
      </dsp:txBody>
      <dsp:txXfrm>
        <a:off x="2305055" y="89806"/>
        <a:ext cx="1541397" cy="1212970"/>
      </dsp:txXfrm>
    </dsp:sp>
    <dsp:sp modelId="{DD755ACB-201A-41A3-A72F-CA8F3212A943}">
      <dsp:nvSpPr>
        <dsp:cNvPr id="0" name=""/>
        <dsp:cNvSpPr/>
      </dsp:nvSpPr>
      <dsp:spPr>
        <a:xfrm>
          <a:off x="4045877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45877" y="575996"/>
        <a:ext cx="239943" cy="240590"/>
      </dsp:txXfrm>
    </dsp:sp>
    <dsp:sp modelId="{3BDB7063-444D-45E0-B671-80EA7217F06A}">
      <dsp:nvSpPr>
        <dsp:cNvPr id="0" name=""/>
        <dsp:cNvSpPr/>
      </dsp:nvSpPr>
      <dsp:spPr>
        <a:xfrm>
          <a:off x="4530939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Dirichlet pdf </a:t>
          </a:r>
          <a:r>
            <a:rPr lang="en-US" sz="1400" b="1" u="sng" kern="1200" dirty="0"/>
            <a:t>parameter</a:t>
          </a:r>
          <a:r>
            <a:rPr lang="en-US" sz="1400" kern="1200" dirty="0"/>
            <a:t> using intercept, noise, effect and genotype</a:t>
          </a:r>
        </a:p>
      </dsp:txBody>
      <dsp:txXfrm>
        <a:off x="4568676" y="89806"/>
        <a:ext cx="1541397" cy="1212970"/>
      </dsp:txXfrm>
    </dsp:sp>
    <dsp:sp modelId="{A1DB7576-6961-484C-8BF0-523DB5FAD35C}">
      <dsp:nvSpPr>
        <dsp:cNvPr id="0" name=""/>
        <dsp:cNvSpPr/>
      </dsp:nvSpPr>
      <dsp:spPr>
        <a:xfrm>
          <a:off x="6309498" y="495799"/>
          <a:ext cx="342776" cy="400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09498" y="575996"/>
        <a:ext cx="239943" cy="240590"/>
      </dsp:txXfrm>
    </dsp:sp>
    <dsp:sp modelId="{F0C8EA96-8952-46CC-AFDA-3353BA7ED681}">
      <dsp:nvSpPr>
        <dsp:cNvPr id="0" name=""/>
        <dsp:cNvSpPr/>
      </dsp:nvSpPr>
      <dsp:spPr>
        <a:xfrm>
          <a:off x="6794560" y="52069"/>
          <a:ext cx="1616871" cy="1288444"/>
        </a:xfrm>
        <a:prstGeom prst="roundRect">
          <a:avLst>
            <a:gd name="adj" fmla="val 1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</a:t>
          </a:r>
          <a:r>
            <a:rPr lang="en-US" sz="1400" b="1" u="sng" kern="1200" dirty="0"/>
            <a:t>isoform</a:t>
          </a:r>
          <a:r>
            <a:rPr lang="en-US" sz="1400" kern="1200" dirty="0"/>
            <a:t> </a:t>
          </a:r>
          <a:r>
            <a:rPr lang="en-US" sz="1400" b="1" u="sng" kern="1200" dirty="0"/>
            <a:t>proportions</a:t>
          </a:r>
          <a:r>
            <a:rPr lang="en-US" sz="1400" kern="1200" dirty="0"/>
            <a:t> for each individual using Dirichlet pdf parameter</a:t>
          </a:r>
        </a:p>
      </dsp:txBody>
      <dsp:txXfrm>
        <a:off x="6832297" y="89806"/>
        <a:ext cx="1541397" cy="121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31A4-AE15-4169-9DB4-275CDA183C4C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9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846838"/>
            <a:ext cx="6845046" cy="793748"/>
          </a:xfrm>
        </p:spPr>
        <p:txBody>
          <a:bodyPr anchor="b"/>
          <a:lstStyle>
            <a:lvl1pPr algn="l">
              <a:defRPr sz="45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304" y="1933194"/>
            <a:ext cx="6845046" cy="7360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2778318"/>
            <a:ext cx="7886700" cy="98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92578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4460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3145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8597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5408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IYPT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1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589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5126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3985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6095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9621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4512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73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193931"/>
            <a:ext cx="931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SG"/>
              <a:t>IYPT 2014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488" y="174373"/>
            <a:ext cx="419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D524B6CE-5D57-4459-A907-3F1D5BE11E1F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1560576" y="327726"/>
            <a:ext cx="6534912" cy="9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9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70776"/>
            <a:ext cx="8348340" cy="793748"/>
          </a:xfrm>
        </p:spPr>
        <p:txBody>
          <a:bodyPr>
            <a:noAutofit/>
          </a:bodyPr>
          <a:lstStyle/>
          <a:p>
            <a:r>
              <a:rPr lang="en-US" sz="3600" dirty="0"/>
              <a:t>Statistical test for genotype association with a compositional phenotype 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704" y="2277750"/>
            <a:ext cx="4221646" cy="736091"/>
          </a:xfrm>
        </p:spPr>
        <p:txBody>
          <a:bodyPr>
            <a:normAutofit/>
          </a:bodyPr>
          <a:lstStyle/>
          <a:p>
            <a:r>
              <a:rPr lang="en-US" sz="1600" dirty="0"/>
              <a:t>Jiahuang Lin, Bianca </a:t>
            </a:r>
            <a:r>
              <a:rPr lang="en-US" sz="1600" dirty="0" err="1"/>
              <a:t>Dumitrascu</a:t>
            </a: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21513" r="34493" b="9208"/>
          <a:stretch/>
        </p:blipFill>
        <p:spPr>
          <a:xfrm>
            <a:off x="304800" y="3296366"/>
            <a:ext cx="5168349" cy="35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x to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dirty="0"/>
              <a:t>First, find a </a:t>
            </a:r>
            <a:r>
              <a:rPr lang="en-US" b="1" i="1" dirty="0"/>
              <a:t>probability function</a:t>
            </a:r>
            <a:r>
              <a:rPr lang="en-US" b="1" dirty="0"/>
              <a:t> </a:t>
            </a:r>
            <a:r>
              <a:rPr lang="en-US" dirty="0"/>
              <a:t>that naturally describes compositional data y.</a:t>
            </a:r>
          </a:p>
          <a:p>
            <a:r>
              <a:rPr lang="en-US" dirty="0"/>
              <a:t>Then, express the </a:t>
            </a:r>
            <a:r>
              <a:rPr lang="en-US" b="1" i="1" dirty="0"/>
              <a:t>parameters</a:t>
            </a:r>
            <a:r>
              <a:rPr lang="en-US" dirty="0"/>
              <a:t> of this probability distribution as a function of x.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Generalized Linear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0" y="4880470"/>
            <a:ext cx="3211239" cy="6140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0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18" y="2596480"/>
            <a:ext cx="2614350" cy="1792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Isoform Comp. Model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" y="2260524"/>
            <a:ext cx="3154049" cy="1792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0" y="4880470"/>
            <a:ext cx="3211239" cy="6140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0" name="Straight Connector 9"/>
          <p:cNvCxnSpPr>
            <a:endCxn id="12" idx="0"/>
          </p:cNvCxnSpPr>
          <p:nvPr/>
        </p:nvCxnSpPr>
        <p:spPr>
          <a:xfrm flipH="1">
            <a:off x="2556712" y="2362125"/>
            <a:ext cx="1627980" cy="2527718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31" y="4889843"/>
            <a:ext cx="2501361" cy="1792252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18" idx="0"/>
          </p:cNvCxnSpPr>
          <p:nvPr/>
        </p:nvCxnSpPr>
        <p:spPr>
          <a:xfrm flipH="1">
            <a:off x="4654861" y="2260524"/>
            <a:ext cx="417901" cy="2564698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28" y="4825222"/>
            <a:ext cx="1315265" cy="1792252"/>
          </a:xfrm>
          <a:prstGeom prst="rect">
            <a:avLst/>
          </a:prstGeom>
        </p:spPr>
      </p:pic>
      <p:cxnSp>
        <p:nvCxnSpPr>
          <p:cNvPr id="19" name="Straight Connector 18"/>
          <p:cNvCxnSpPr>
            <a:endCxn id="23" idx="0"/>
          </p:cNvCxnSpPr>
          <p:nvPr/>
        </p:nvCxnSpPr>
        <p:spPr>
          <a:xfrm>
            <a:off x="5428340" y="2226365"/>
            <a:ext cx="1755720" cy="3300386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69" y="5526751"/>
            <a:ext cx="2662581" cy="496280"/>
          </a:xfrm>
          <a:prstGeom prst="rect">
            <a:avLst/>
          </a:prstGeom>
        </p:spPr>
      </p:pic>
      <p:cxnSp>
        <p:nvCxnSpPr>
          <p:cNvPr id="24" name="Straight Connector 23"/>
          <p:cNvCxnSpPr>
            <a:endCxn id="27" idx="0"/>
          </p:cNvCxnSpPr>
          <p:nvPr/>
        </p:nvCxnSpPr>
        <p:spPr>
          <a:xfrm>
            <a:off x="6171818" y="1999865"/>
            <a:ext cx="1684475" cy="596615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0"/>
          </p:cNvCxnSpPr>
          <p:nvPr/>
        </p:nvCxnSpPr>
        <p:spPr>
          <a:xfrm flipH="1">
            <a:off x="1628695" y="1999865"/>
            <a:ext cx="1331884" cy="260659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-0.4643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12</a:t>
            </a:fld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03" y="2450442"/>
            <a:ext cx="2819794" cy="628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2881"/>
                <a:ext cx="7886700" cy="4840218"/>
              </a:xfrm>
            </p:spPr>
            <p:txBody>
              <a:bodyPr/>
              <a:lstStyle/>
              <a:p>
                <a:r>
                  <a:rPr lang="en-US" dirty="0"/>
                  <a:t>Final equation relating Dirichlet distribution parameter and x: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removes the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Hence, the null hypothesis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alternative hypothesis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2881"/>
                <a:ext cx="7886700" cy="4840218"/>
              </a:xfrm>
              <a:blipFill>
                <a:blip r:embed="rId3"/>
                <a:stretch>
                  <a:fillRect l="-1005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60" y="4416196"/>
            <a:ext cx="3338088" cy="422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28" y="5699363"/>
            <a:ext cx="4340351" cy="422383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7552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702881"/>
            <a:ext cx="7886700" cy="4840218"/>
          </a:xfrm>
        </p:spPr>
        <p:txBody>
          <a:bodyPr/>
          <a:lstStyle/>
          <a:p>
            <a:r>
              <a:rPr lang="en-US" dirty="0"/>
              <a:t>Bayes Factor is a numerical value used in Bayesian model comparison: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Factor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13</a:t>
            </a:fld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1" y="2697277"/>
            <a:ext cx="4515438" cy="722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7296" y="2684025"/>
            <a:ext cx="1215122" cy="72232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47" y="4548711"/>
            <a:ext cx="1875823" cy="722325"/>
          </a:xfrm>
          <a:prstGeom prst="rect">
            <a:avLst/>
          </a:prstGeom>
        </p:spPr>
      </p:pic>
      <p:cxnSp>
        <p:nvCxnSpPr>
          <p:cNvPr id="19" name="Straight Connector 18"/>
          <p:cNvCxnSpPr>
            <a:endCxn id="8" idx="0"/>
          </p:cNvCxnSpPr>
          <p:nvPr/>
        </p:nvCxnSpPr>
        <p:spPr>
          <a:xfrm flipH="1">
            <a:off x="2129359" y="3538330"/>
            <a:ext cx="2707685" cy="1010381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92418" y="3087757"/>
            <a:ext cx="927652" cy="32521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236831" y="3525078"/>
            <a:ext cx="2686491" cy="1971577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5564426"/>
            <a:ext cx="3220678" cy="44244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162262" y="3074505"/>
            <a:ext cx="838384" cy="1893688"/>
          </a:xfrm>
          <a:prstGeom prst="line">
            <a:avLst/>
          </a:prstGeom>
          <a:ln w="28575">
            <a:solidFill>
              <a:schemeClr val="accent1">
                <a:alpha val="31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45" y="4981445"/>
            <a:ext cx="4155002" cy="57918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592418" y="2703766"/>
            <a:ext cx="927652" cy="32521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1111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21" grpId="0" animBg="1"/>
      <p:bldP spid="21" grpId="1" animBg="1"/>
      <p:bldP spid="21" grpId="2" animBg="1"/>
      <p:bldP spid="35" grpId="0" animBg="1"/>
      <p:bldP spid="35" grpId="1" animBg="1"/>
      <p:bldP spid="3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Denominator of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full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substitution: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7" y="2435759"/>
            <a:ext cx="8662225" cy="818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81" y="3987115"/>
            <a:ext cx="1629002" cy="447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9" y="5011841"/>
            <a:ext cx="8483739" cy="853758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7699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 (Denominator)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n=2, K=2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15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092"/>
            <a:ext cx="9144000" cy="2084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0" y="2792612"/>
            <a:ext cx="8483739" cy="853758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99863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Monte Carlo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16</a:t>
            </a:fld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330130" y="2792612"/>
            <a:ext cx="8483739" cy="1606515"/>
            <a:chOff x="330130" y="2792612"/>
            <a:chExt cx="8483739" cy="16065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30" y="2792612"/>
              <a:ext cx="8483739" cy="85375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693" y="3854460"/>
              <a:ext cx="778746" cy="463812"/>
            </a:xfrm>
            <a:prstGeom prst="rect">
              <a:avLst/>
            </a:prstGeom>
          </p:spPr>
        </p:pic>
        <p:sp>
          <p:nvSpPr>
            <p:cNvPr id="13" name="Right Brace 12"/>
            <p:cNvSpPr/>
            <p:nvPr/>
          </p:nvSpPr>
          <p:spPr>
            <a:xfrm rot="5400000">
              <a:off x="4036145" y="2682503"/>
              <a:ext cx="131841" cy="22120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6618412" y="2481812"/>
              <a:ext cx="131841" cy="26134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462" y="3884705"/>
              <a:ext cx="1171739" cy="514422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8" y="3390864"/>
            <a:ext cx="6354062" cy="1276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1" y="4601506"/>
            <a:ext cx="6164455" cy="1626325"/>
          </a:xfrm>
          <a:prstGeom prst="rect">
            <a:avLst/>
          </a:prstGeom>
        </p:spPr>
      </p:pic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42458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0139 -0.1847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Monte Carlo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17</a:t>
            </a:fld>
            <a:endParaRPr lang="en-SG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71" y="4601506"/>
            <a:ext cx="6164455" cy="1626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67" y="3798003"/>
            <a:ext cx="5775261" cy="2214918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3757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0295 -0.4321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Laplace Method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5826"/>
            <a:ext cx="5334744" cy="121937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18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28141"/>
            <a:ext cx="7840169" cy="12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6" y="5382235"/>
            <a:ext cx="6192114" cy="733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9" y="4658234"/>
            <a:ext cx="9011908" cy="724001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9731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Laplace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19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4"/>
          <a:stretch/>
        </p:blipFill>
        <p:spPr>
          <a:xfrm>
            <a:off x="628650" y="3740762"/>
            <a:ext cx="7840169" cy="8448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03" y="2953345"/>
            <a:ext cx="2638793" cy="1209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05637"/>
            <a:ext cx="8176591" cy="1334791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1754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0035 -0.286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840694" y="1995489"/>
            <a:ext cx="7462612" cy="936104"/>
            <a:chOff x="840694" y="1995489"/>
            <a:chExt cx="7462612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840694" y="1995489"/>
              <a:ext cx="7462612" cy="936104"/>
            </a:xfrm>
            <a:prstGeom prst="roundRect">
              <a:avLst/>
            </a:prstGeom>
            <a:solidFill>
              <a:schemeClr val="bg2"/>
            </a:solidFill>
            <a:ln w="285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Background</a:t>
              </a:r>
            </a:p>
            <a:p>
              <a:pPr algn="ctr">
                <a:spcBef>
                  <a:spcPts val="30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Motivation behind project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4124" y="2139505"/>
              <a:ext cx="648072" cy="648072"/>
            </a:xfrm>
            <a:prstGeom prst="ellipse">
              <a:avLst/>
            </a:prstGeom>
            <a:solidFill>
              <a:srgbClr val="7CFC8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0694" y="3075609"/>
            <a:ext cx="7462612" cy="936104"/>
            <a:chOff x="840694" y="1995489"/>
            <a:chExt cx="7462612" cy="936104"/>
          </a:xfrm>
        </p:grpSpPr>
        <p:sp>
          <p:nvSpPr>
            <p:cNvPr id="12" name="Rounded Rectangle 11"/>
            <p:cNvSpPr/>
            <p:nvPr/>
          </p:nvSpPr>
          <p:spPr>
            <a:xfrm>
              <a:off x="840694" y="1995489"/>
              <a:ext cx="7462612" cy="936104"/>
            </a:xfrm>
            <a:prstGeom prst="roundRect">
              <a:avLst/>
            </a:prstGeom>
            <a:solidFill>
              <a:schemeClr val="bg2"/>
            </a:solidFill>
            <a:ln w="285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Theoretical model</a:t>
              </a:r>
            </a:p>
            <a:p>
              <a:pPr algn="ctr">
                <a:spcBef>
                  <a:spcPts val="30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Notations, Dirichlet Model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24124" y="2139505"/>
              <a:ext cx="648072" cy="648072"/>
            </a:xfrm>
            <a:prstGeom prst="ellipse">
              <a:avLst/>
            </a:prstGeom>
            <a:solidFill>
              <a:srgbClr val="7CFC8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0694" y="4157938"/>
            <a:ext cx="7462612" cy="936104"/>
            <a:chOff x="840694" y="1995489"/>
            <a:chExt cx="7462612" cy="936104"/>
          </a:xfrm>
        </p:grpSpPr>
        <p:sp>
          <p:nvSpPr>
            <p:cNvPr id="16" name="Rounded Rectangle 15"/>
            <p:cNvSpPr/>
            <p:nvPr/>
          </p:nvSpPr>
          <p:spPr>
            <a:xfrm>
              <a:off x="840694" y="1995489"/>
              <a:ext cx="7462612" cy="936104"/>
            </a:xfrm>
            <a:prstGeom prst="roundRect">
              <a:avLst/>
            </a:prstGeom>
            <a:solidFill>
              <a:schemeClr val="bg2"/>
            </a:solidFill>
            <a:ln w="285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Implementation</a:t>
              </a:r>
            </a:p>
            <a:p>
              <a:pPr algn="ctr">
                <a:spcBef>
                  <a:spcPts val="30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Approximation Methods and Test Data Generation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24124" y="2139505"/>
              <a:ext cx="648072" cy="648072"/>
            </a:xfrm>
            <a:prstGeom prst="ellipse">
              <a:avLst/>
            </a:prstGeom>
            <a:solidFill>
              <a:srgbClr val="7CFC8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0694" y="5238058"/>
            <a:ext cx="7462612" cy="936104"/>
            <a:chOff x="840694" y="1995489"/>
            <a:chExt cx="7462612" cy="936104"/>
          </a:xfrm>
        </p:grpSpPr>
        <p:sp>
          <p:nvSpPr>
            <p:cNvPr id="19" name="Rounded Rectangle 18"/>
            <p:cNvSpPr/>
            <p:nvPr/>
          </p:nvSpPr>
          <p:spPr>
            <a:xfrm>
              <a:off x="840694" y="1995489"/>
              <a:ext cx="7462612" cy="936104"/>
            </a:xfrm>
            <a:prstGeom prst="roundRect">
              <a:avLst/>
            </a:prstGeom>
            <a:solidFill>
              <a:schemeClr val="bg2"/>
            </a:solidFill>
            <a:ln w="28575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Discussion</a:t>
              </a:r>
            </a:p>
            <a:p>
              <a:pPr algn="ctr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Alternative method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124124" y="2139505"/>
              <a:ext cx="648072" cy="648072"/>
            </a:xfrm>
            <a:prstGeom prst="ellipse">
              <a:avLst/>
            </a:prstGeom>
            <a:solidFill>
              <a:srgbClr val="7CFC8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7524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Justifications for using Laplace’s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Integrand is </a:t>
            </a:r>
            <a:r>
              <a:rPr lang="en-US" dirty="0" err="1"/>
              <a:t>uni</a:t>
            </a:r>
            <a:r>
              <a:rPr lang="en-US" dirty="0"/>
              <a:t>-modal, which one maxima.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Integrand can be approximated by a Gaussian near the maxima.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20</a:t>
            </a:fld>
            <a:endParaRPr lang="en-SG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8029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193931"/>
            <a:ext cx="931926" cy="365125"/>
          </a:xfrm>
        </p:spPr>
        <p:txBody>
          <a:bodyPr/>
          <a:lstStyle/>
          <a:p>
            <a:r>
              <a:rPr lang="en-SG" dirty="0"/>
              <a:t>IYPT 2014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2827"/>
          <a:stretch/>
        </p:blipFill>
        <p:spPr>
          <a:xfrm>
            <a:off x="0" y="0"/>
            <a:ext cx="9144000" cy="6854757"/>
          </a:xfrm>
        </p:spPr>
      </p:pic>
      <p:sp>
        <p:nvSpPr>
          <p:cNvPr id="7" name="Rectangle 6"/>
          <p:cNvSpPr/>
          <p:nvPr/>
        </p:nvSpPr>
        <p:spPr>
          <a:xfrm>
            <a:off x="1020419" y="1639921"/>
            <a:ext cx="3578086" cy="152424"/>
          </a:xfrm>
          <a:prstGeom prst="rect">
            <a:avLst/>
          </a:prstGeom>
          <a:solidFill>
            <a:schemeClr val="bg2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1" y="1608971"/>
            <a:ext cx="1331841" cy="183374"/>
          </a:xfrm>
          <a:prstGeom prst="rect">
            <a:avLst/>
          </a:prstGeom>
          <a:solidFill>
            <a:schemeClr val="accent5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for the various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8358" r="17102" b="57153"/>
          <a:stretch/>
        </p:blipFill>
        <p:spPr>
          <a:xfrm>
            <a:off x="108537" y="1702881"/>
            <a:ext cx="8926926" cy="164991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t="48518" r="17246" b="27767"/>
          <a:stretch/>
        </p:blipFill>
        <p:spPr>
          <a:xfrm>
            <a:off x="159027" y="3472070"/>
            <a:ext cx="8823428" cy="156375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39496" r="16087" b="31375"/>
          <a:stretch/>
        </p:blipFill>
        <p:spPr>
          <a:xfrm>
            <a:off x="159027" y="5155098"/>
            <a:ext cx="8823428" cy="170290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55126" y="1056550"/>
            <a:ext cx="572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the actual integrals that we need to evaluate.</a:t>
            </a:r>
          </a:p>
          <a:p>
            <a:r>
              <a:rPr lang="en-US" dirty="0"/>
              <a:t>Just some samples.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6697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206"/>
            <a:ext cx="9144000" cy="20840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Python’s </a:t>
            </a:r>
            <a:r>
              <a:rPr lang="en-US" dirty="0" err="1"/>
              <a:t>nquad</a:t>
            </a:r>
            <a:r>
              <a:rPr lang="en-US" dirty="0"/>
              <a:t> function run for 10+ min without result.</a:t>
            </a:r>
          </a:p>
          <a:p>
            <a:endParaRPr lang="en-US" dirty="0"/>
          </a:p>
          <a:p>
            <a:r>
              <a:rPr lang="en-US" dirty="0"/>
              <a:t>I then turned to Laplace’s Method because maybe Python is not good at evaluating 6-integral.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958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881"/>
            <a:ext cx="9144000" cy="1329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65" y="3553218"/>
            <a:ext cx="914400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5" y="4805533"/>
            <a:ext cx="7268589" cy="533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69" y="5968291"/>
            <a:ext cx="4906060" cy="62873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40235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scipy.optimize.minimize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Dimension of integral can be reduced: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" y="2308429"/>
            <a:ext cx="8973802" cy="202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8" y="4818649"/>
            <a:ext cx="5916684" cy="19638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861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it does not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26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n=1, K=2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2202263"/>
            <a:ext cx="6325483" cy="1181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81" y="3224316"/>
            <a:ext cx="5610635" cy="2031563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9" y="5273842"/>
            <a:ext cx="7369870" cy="10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it does not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27</a:t>
            </a:fld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65" y="5459586"/>
            <a:ext cx="4801718" cy="921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988"/>
            <a:ext cx="9144000" cy="2195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15" y="5134206"/>
            <a:ext cx="5144218" cy="1571844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43246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122 -0.5328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it does not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28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485841"/>
            <a:ext cx="8515350" cy="27305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03" y="4489415"/>
            <a:ext cx="5406994" cy="228625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6957" y="1702881"/>
            <a:ext cx="3313043" cy="563241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6956" y="2396407"/>
            <a:ext cx="4208394" cy="56324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6956" y="3197118"/>
            <a:ext cx="1855305" cy="56324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31501" y="2396406"/>
            <a:ext cx="298174" cy="56324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it does not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29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226"/>
            <a:ext cx="9144000" cy="131659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4528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consists of a finite number of proportions that sum to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Chemical composition of rocks and sediment samples</a:t>
            </a:r>
          </a:p>
          <a:p>
            <a:pPr lvl="1"/>
            <a:r>
              <a:rPr lang="en-US" dirty="0"/>
              <a:t>Household expenditure on various commodity groups</a:t>
            </a:r>
          </a:p>
          <a:p>
            <a:pPr lvl="1"/>
            <a:r>
              <a:rPr lang="en-US" dirty="0"/>
              <a:t>Bacteria proportions in a given sample</a:t>
            </a:r>
          </a:p>
          <a:p>
            <a:pPr lvl="1"/>
            <a:r>
              <a:rPr lang="en-US" dirty="0"/>
              <a:t>RNA isoform proportions of a given gene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19200" y="5274365"/>
            <a:ext cx="4585252" cy="278296"/>
          </a:xfrm>
          <a:prstGeom prst="rect">
            <a:avLst/>
          </a:prstGeom>
          <a:solidFill>
            <a:srgbClr val="0070C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generated with a Python script 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n, the number of individuals</a:t>
            </a:r>
          </a:p>
          <a:p>
            <a:pPr lvl="1"/>
            <a:r>
              <a:rPr lang="en-US" dirty="0"/>
              <a:t>K, the number of isoforms</a:t>
            </a:r>
          </a:p>
          <a:p>
            <a:pPr lvl="1"/>
            <a:r>
              <a:rPr lang="en-US" dirty="0" err="1"/>
              <a:t>maf</a:t>
            </a:r>
            <a:r>
              <a:rPr lang="en-US" dirty="0"/>
              <a:t>, the minor allele frequency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Isoform proportion of each individual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30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1081051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9478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 (number of individuals), perform 2n Binomial draws, each with probability=</a:t>
            </a:r>
            <a:r>
              <a:rPr lang="en-US" dirty="0" err="1"/>
              <a:t>maf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31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3954690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1860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u="sng" dirty="0"/>
              <a:t>noise</a:t>
            </a:r>
            <a:r>
              <a:rPr lang="en-US" dirty="0"/>
              <a:t> and </a:t>
            </a:r>
            <a:r>
              <a:rPr lang="en-US" u="sng" dirty="0"/>
              <a:t>effect</a:t>
            </a:r>
            <a:r>
              <a:rPr lang="en-US" dirty="0"/>
              <a:t> from normal distribution.</a:t>
            </a:r>
          </a:p>
          <a:p>
            <a:r>
              <a:rPr lang="en-US" dirty="0"/>
              <a:t>Draw </a:t>
            </a:r>
            <a:r>
              <a:rPr lang="en-US" u="sng" dirty="0"/>
              <a:t>intercept</a:t>
            </a:r>
            <a:r>
              <a:rPr lang="en-US" dirty="0"/>
              <a:t> from uniform distribution from [-1, 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32</a:t>
            </a:fld>
            <a:endParaRPr lang="en-SG"/>
          </a:p>
        </p:txBody>
      </p:sp>
      <p:grpSp>
        <p:nvGrpSpPr>
          <p:cNvPr id="6" name="Group 16"/>
          <p:cNvGrpSpPr/>
          <p:nvPr/>
        </p:nvGrpSpPr>
        <p:grpSpPr>
          <a:xfrm>
            <a:off x="190500" y="6299707"/>
            <a:ext cx="8763000" cy="476672"/>
            <a:chOff x="130808" y="6309320"/>
            <a:chExt cx="7856668" cy="47667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" name="Pentagon 6"/>
            <p:cNvSpPr/>
            <p:nvPr/>
          </p:nvSpPr>
          <p:spPr>
            <a:xfrm>
              <a:off x="130808" y="6309320"/>
              <a:ext cx="1678880" cy="476672"/>
            </a:xfrm>
            <a:prstGeom prst="homePlat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rPr>
                <a:t>Background</a:t>
              </a:r>
            </a:p>
          </p:txBody>
        </p:sp>
        <p:sp>
          <p:nvSpPr>
            <p:cNvPr id="8" name="Chevron 7"/>
            <p:cNvSpPr/>
            <p:nvPr/>
          </p:nvSpPr>
          <p:spPr>
            <a:xfrm>
              <a:off x="1697968" y="6309320"/>
              <a:ext cx="2257896" cy="475200"/>
            </a:xfrm>
            <a:prstGeom prst="chevron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Theoretical model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3841564" y="6309320"/>
              <a:ext cx="1879724" cy="475200"/>
            </a:xfrm>
            <a:prstGeom prst="chevron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Implementation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5606988" y="6309320"/>
              <a:ext cx="2380488" cy="475200"/>
            </a:xfrm>
            <a:prstGeom prst="chevron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i="1" kern="0" dirty="0">
                  <a:solidFill>
                    <a:sysClr val="windowText" lastClr="000000"/>
                  </a:solidFill>
                </a:rPr>
                <a:t>Result</a:t>
              </a:r>
              <a:endParaRPr kumimoji="0" lang="en-GB" sz="16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218269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519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33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559182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6" y="2191436"/>
            <a:ext cx="7301948" cy="1687715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854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Draw isoform proportions from Dirichlet pdf.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Generation: Step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34</a:t>
            </a:fld>
            <a:endParaRPr lang="en-SG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5558761"/>
              </p:ext>
            </p:extLst>
          </p:nvPr>
        </p:nvGraphicFramePr>
        <p:xfrm>
          <a:off x="304800" y="4784380"/>
          <a:ext cx="8415130" cy="139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27066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42" y="2142204"/>
            <a:ext cx="2396655" cy="17406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Parameters varied: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27 folders created, each containing:</a:t>
            </a:r>
          </a:p>
          <a:p>
            <a:pPr lvl="1"/>
            <a:r>
              <a:rPr lang="en-US" dirty="0"/>
              <a:t>500 files for simulated data</a:t>
            </a:r>
          </a:p>
          <a:p>
            <a:pPr lvl="1"/>
            <a:r>
              <a:rPr lang="en-US" dirty="0"/>
              <a:t>500 files for permutations of simulated data</a:t>
            </a:r>
          </a:p>
          <a:p>
            <a:pPr lvl="1"/>
            <a:r>
              <a:rPr lang="en-US" dirty="0"/>
              <a:t>1 file for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10834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05624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1218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71791" y="605624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22540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32035" y="597673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31403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39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832035" y="597673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1951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Isoform Proportions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72209" y="1868555"/>
            <a:ext cx="1166192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4905" y="1868557"/>
            <a:ext cx="675861" cy="2385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7271" y="1868555"/>
            <a:ext cx="3445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8591" y="1868556"/>
            <a:ext cx="3187976" cy="2385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547" y="17890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200939" y="2372139"/>
            <a:ext cx="742121" cy="609600"/>
          </a:xfrm>
          <a:prstGeom prst="downArrow">
            <a:avLst>
              <a:gd name="adj1" fmla="val 32143"/>
              <a:gd name="adj2" fmla="val 2391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884" y="2492273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" y="3167267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Pre-mRNA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38331" y="1868555"/>
            <a:ext cx="15637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43071" y="1868555"/>
            <a:ext cx="662609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2209" y="3246782"/>
            <a:ext cx="1166192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4905" y="3246784"/>
            <a:ext cx="675861" cy="2385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67271" y="3246782"/>
            <a:ext cx="3445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8591" y="3246783"/>
            <a:ext cx="3187976" cy="2385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38331" y="3246782"/>
            <a:ext cx="15637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43071" y="3246782"/>
            <a:ext cx="662609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4200938" y="3750364"/>
            <a:ext cx="742121" cy="609600"/>
          </a:xfrm>
          <a:prstGeom prst="downArrow">
            <a:avLst>
              <a:gd name="adj1" fmla="val 32143"/>
              <a:gd name="adj2" fmla="val 2391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9494" y="3870498"/>
            <a:ext cx="196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Post-Transcription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8502" y="471951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5727" y="1518215"/>
            <a:ext cx="65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4430" y="1505826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6142" y="3257642"/>
            <a:ext cx="1166192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66142" y="3232663"/>
            <a:ext cx="1166192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38331" y="3244390"/>
            <a:ext cx="15637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60926" y="3246782"/>
            <a:ext cx="344556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43071" y="3257642"/>
            <a:ext cx="662609" cy="2385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12663" y="47451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94125" y="47451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3</a:t>
            </a:r>
          </a:p>
        </p:txBody>
      </p:sp>
    </p:spTree>
    <p:extLst>
      <p:ext uri="{BB962C8B-B14F-4D97-AF65-F5344CB8AC3E}">
        <p14:creationId xmlns:p14="http://schemas.microsoft.com/office/powerpoint/2010/main" val="30958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7604 0.31158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557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18541 0.31713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58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7 L 0.06684 0.31528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15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40365 0.315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74" y="1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185 L -0.12326 0.31343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1557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77180"/>
            <a:ext cx="8377030" cy="54808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832035" y="597673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0.2</a:t>
            </a:r>
          </a:p>
        </p:txBody>
      </p:sp>
    </p:spTree>
    <p:extLst>
      <p:ext uri="{BB962C8B-B14F-4D97-AF65-F5344CB8AC3E}">
        <p14:creationId xmlns:p14="http://schemas.microsoft.com/office/powerpoint/2010/main" val="20121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361832"/>
            <a:ext cx="8377030" cy="54961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Data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832035" y="597673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</a:t>
            </a:r>
          </a:p>
          <a:p>
            <a:r>
              <a:rPr lang="en-US" dirty="0" err="1"/>
              <a:t>maf</a:t>
            </a:r>
            <a:r>
              <a:rPr lang="en-US" dirty="0"/>
              <a:t> = 0.2</a:t>
            </a:r>
          </a:p>
        </p:txBody>
      </p:sp>
    </p:spTree>
    <p:extLst>
      <p:ext uri="{BB962C8B-B14F-4D97-AF65-F5344CB8AC3E}">
        <p14:creationId xmlns:p14="http://schemas.microsoft.com/office/powerpoint/2010/main" val="20275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Pseudo F-Ratio (All theoretical results come from “A new method for non-parametric multivariate analysis of variance” by Anderson)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51" y="2948969"/>
            <a:ext cx="2608005" cy="80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82" y="3753307"/>
            <a:ext cx="2937947" cy="865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9" y="4618842"/>
            <a:ext cx="1721323" cy="806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82" y="5680989"/>
            <a:ext cx="2038635" cy="657317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9515" y="189720"/>
            <a:ext cx="1736035" cy="365125"/>
          </a:xfrm>
        </p:spPr>
        <p:txBody>
          <a:bodyPr/>
          <a:lstStyle/>
          <a:p>
            <a:r>
              <a:rPr lang="en-SG" dirty="0"/>
              <a:t>Isoform Comp. Model</a:t>
            </a:r>
          </a:p>
        </p:txBody>
      </p:sp>
    </p:spTree>
    <p:extLst>
      <p:ext uri="{BB962C8B-B14F-4D97-AF65-F5344CB8AC3E}">
        <p14:creationId xmlns:p14="http://schemas.microsoft.com/office/powerpoint/2010/main" val="35069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each threshold p-value, calculate the Precision and Recall value of all the 1000 files.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24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4320"/>
            <a:ext cx="7726017" cy="53636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90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20"/>
            <a:ext cx="7726016" cy="536367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6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20"/>
            <a:ext cx="7726016" cy="5363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2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4416"/>
            <a:ext cx="758295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[5] Anderson, Marti J. "A New Method for Non-parametric Multivariate Analysis of Variance." </a:t>
            </a:r>
            <a:r>
              <a:rPr lang="en-US" i="1" dirty="0"/>
              <a:t>Austral Ecology</a:t>
            </a:r>
            <a:r>
              <a:rPr lang="en-US" dirty="0"/>
              <a:t> 26, no. 1 (2008): 32-46. doi:10.1111/j.1442-9993.2001.tb00081.x.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Monlong</a:t>
            </a:r>
            <a:r>
              <a:rPr lang="en-US" dirty="0"/>
              <a:t>, Jean, Miquel </a:t>
            </a:r>
            <a:r>
              <a:rPr lang="en-US" dirty="0" err="1"/>
              <a:t>Calvo</a:t>
            </a:r>
            <a:r>
              <a:rPr lang="en-US" dirty="0"/>
              <a:t>, Pedro G. Ferreira, and </a:t>
            </a:r>
            <a:r>
              <a:rPr lang="en-US" dirty="0" err="1"/>
              <a:t>Roderic</a:t>
            </a:r>
            <a:r>
              <a:rPr lang="en-US" dirty="0"/>
              <a:t> </a:t>
            </a:r>
            <a:r>
              <a:rPr lang="en-US" dirty="0" err="1"/>
              <a:t>Guigó</a:t>
            </a:r>
            <a:r>
              <a:rPr lang="en-US" dirty="0"/>
              <a:t>. "Identification of Genetic Variants Associated with Alternative Splicing Using </a:t>
            </a:r>
            <a:r>
              <a:rPr lang="en-US" dirty="0" err="1"/>
              <a:t>SQTLseekeR</a:t>
            </a:r>
            <a:r>
              <a:rPr lang="en-US" dirty="0"/>
              <a:t>." </a:t>
            </a:r>
            <a:r>
              <a:rPr lang="en-US" i="1" dirty="0"/>
              <a:t>Nature Communications Nat </a:t>
            </a:r>
            <a:r>
              <a:rPr lang="en-US" i="1" dirty="0" err="1"/>
              <a:t>Comms</a:t>
            </a:r>
            <a:r>
              <a:rPr lang="en-US" dirty="0"/>
              <a:t> 5 (2014): 4698. doi:10.1038/ncomms5698.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48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38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Association with RNA Isoform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study how RNA isoform proportions are determined by the genotype</a:t>
            </a:r>
          </a:p>
          <a:p>
            <a:pPr lvl="1"/>
            <a:r>
              <a:rPr lang="en-US" dirty="0"/>
              <a:t>Dependent Variable: RNA isoform proportions</a:t>
            </a:r>
          </a:p>
          <a:p>
            <a:pPr lvl="1"/>
            <a:r>
              <a:rPr lang="en-US" dirty="0"/>
              <a:t>Independent Variable: Genotype (major-major, major-minor, minor-minor)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30203172"/>
              </p:ext>
            </p:extLst>
          </p:nvPr>
        </p:nvGraphicFramePr>
        <p:xfrm>
          <a:off x="628650" y="4833938"/>
          <a:ext cx="1957388" cy="134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6072" y="4434195"/>
                <a:ext cx="62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72" y="4434195"/>
                <a:ext cx="622543" cy="276999"/>
              </a:xfrm>
              <a:prstGeom prst="rect">
                <a:avLst/>
              </a:prstGeom>
              <a:blipFill>
                <a:blip r:embed="rId3"/>
                <a:stretch>
                  <a:fillRect l="-3922" r="-784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978974431"/>
              </p:ext>
            </p:extLst>
          </p:nvPr>
        </p:nvGraphicFramePr>
        <p:xfrm>
          <a:off x="3593306" y="4833938"/>
          <a:ext cx="1957388" cy="134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53117505"/>
              </p:ext>
            </p:extLst>
          </p:nvPr>
        </p:nvGraphicFramePr>
        <p:xfrm>
          <a:off x="6557962" y="4833937"/>
          <a:ext cx="1957388" cy="134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0728" y="4434195"/>
                <a:ext cx="62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28" y="4434195"/>
                <a:ext cx="622543" cy="276999"/>
              </a:xfrm>
              <a:prstGeom prst="rect">
                <a:avLst/>
              </a:prstGeom>
              <a:blipFill>
                <a:blip r:embed="rId6"/>
                <a:stretch>
                  <a:fillRect l="-3922" r="-784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25384" y="4421636"/>
                <a:ext cx="62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84" y="4421636"/>
                <a:ext cx="622543" cy="276999"/>
              </a:xfrm>
              <a:prstGeom prst="rect">
                <a:avLst/>
              </a:prstGeom>
              <a:blipFill>
                <a:blip r:embed="rId7"/>
                <a:stretch>
                  <a:fillRect l="-3922" r="-88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10" grpId="0">
        <p:bldAsOne/>
      </p:bldGraphic>
      <p:bldGraphic spid="11" grpId="0">
        <p:bldAsOne/>
      </p:bldGraphic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x to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dirty="0"/>
              <a:t>First, find a </a:t>
            </a:r>
            <a:r>
              <a:rPr lang="en-US" b="1" i="1" dirty="0"/>
              <a:t>probability function</a:t>
            </a:r>
            <a:r>
              <a:rPr lang="en-US" b="1" dirty="0"/>
              <a:t> </a:t>
            </a:r>
            <a:r>
              <a:rPr lang="en-US" dirty="0"/>
              <a:t>that naturally describes compositional data y.</a:t>
            </a:r>
          </a:p>
          <a:p>
            <a:r>
              <a:rPr lang="en-US" dirty="0"/>
              <a:t>Then, express the </a:t>
            </a:r>
            <a:r>
              <a:rPr lang="en-US" b="1" i="1" dirty="0"/>
              <a:t>parameters</a:t>
            </a:r>
            <a:r>
              <a:rPr lang="en-US" dirty="0"/>
              <a:t> of this probability distribution as a function of x.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Dirichlet distribution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0" y="4547156"/>
            <a:ext cx="3286539" cy="10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Dirichlet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21513" r="34493" b="9208"/>
          <a:stretch/>
        </p:blipFill>
        <p:spPr>
          <a:xfrm>
            <a:off x="245068" y="3296366"/>
            <a:ext cx="5168349" cy="3561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16" y="3312556"/>
            <a:ext cx="4085465" cy="472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9" y="6624177"/>
            <a:ext cx="248531" cy="2205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75" y="3506623"/>
            <a:ext cx="248023" cy="211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5" y="5316116"/>
            <a:ext cx="266658" cy="205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0" y="4547156"/>
            <a:ext cx="3286539" cy="10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4111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 on a 2-simplex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702880"/>
            <a:ext cx="8613913" cy="49276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1" y="6617315"/>
            <a:ext cx="3152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http://enginius.tistory.com/513</a:t>
            </a:r>
          </a:p>
        </p:txBody>
      </p:sp>
    </p:spTree>
    <p:extLst>
      <p:ext uri="{BB962C8B-B14F-4D97-AF65-F5344CB8AC3E}">
        <p14:creationId xmlns:p14="http://schemas.microsoft.com/office/powerpoint/2010/main" val="1179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2-Simplex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B6CE-5D57-4459-A907-3F1D5BE11E1F}" type="slidenum">
              <a:rPr lang="en-SG" smtClean="0"/>
              <a:t>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Isoform Comp. Model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0" y="1404400"/>
            <a:ext cx="7401339" cy="5453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352800" y="3988904"/>
            <a:ext cx="3922643" cy="1895061"/>
          </a:xfrm>
          <a:prstGeom prst="straightConnector1">
            <a:avLst/>
          </a:prstGeom>
          <a:ln w="44450">
            <a:solidFill>
              <a:srgbClr val="00B050">
                <a:alpha val="4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27583" y="3988904"/>
            <a:ext cx="3935895" cy="1895061"/>
          </a:xfrm>
          <a:prstGeom prst="straightConnector1">
            <a:avLst/>
          </a:prstGeom>
          <a:ln w="44450">
            <a:solidFill>
              <a:srgbClr val="00B050">
                <a:alpha val="4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38262" y="2107096"/>
            <a:ext cx="26503" cy="3776869"/>
          </a:xfrm>
          <a:prstGeom prst="straightConnector1">
            <a:avLst/>
          </a:prstGeom>
          <a:ln w="44450">
            <a:solidFill>
              <a:srgbClr val="00B050">
                <a:alpha val="4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YPT 2014 Singapore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YPT 2014 Singapore" id="{1CD60BC5-FBFC-45AB-8F43-2AB93A0CE65B}" vid="{D1FF46E7-F676-4557-AFE0-AD0A1B7A2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6242</TotalTime>
  <Words>1147</Words>
  <Application>Microsoft Office PowerPoint</Application>
  <PresentationFormat>On-screen Show (4:3)</PresentationFormat>
  <Paragraphs>332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Segoe UI</vt:lpstr>
      <vt:lpstr>Segoe UI Light</vt:lpstr>
      <vt:lpstr>Segoe UI Semibold</vt:lpstr>
      <vt:lpstr>Segoe UI Semilight</vt:lpstr>
      <vt:lpstr>IYPT 2014 Singapore</vt:lpstr>
      <vt:lpstr>Statistical test for genotype association with a compositional phenotype </vt:lpstr>
      <vt:lpstr>Overview of Presentation</vt:lpstr>
      <vt:lpstr>Compositional data</vt:lpstr>
      <vt:lpstr>RNA Isoform Proportions</vt:lpstr>
      <vt:lpstr>Genotype Association with RNA Isoform</vt:lpstr>
      <vt:lpstr>Relating x to y</vt:lpstr>
      <vt:lpstr>Properties of the Dirichlet distribution</vt:lpstr>
      <vt:lpstr>Dirichlet distribution on a 2-simplex</vt:lpstr>
      <vt:lpstr>2-Simplex Plot</vt:lpstr>
      <vt:lpstr>Relating x to y</vt:lpstr>
      <vt:lpstr>Generalized Linear Model</vt:lpstr>
      <vt:lpstr>Generalized Linear Model</vt:lpstr>
      <vt:lpstr>Bayes Factor</vt:lpstr>
      <vt:lpstr>Denominator of Bayes Factor</vt:lpstr>
      <vt:lpstr>Specific Example (Denominator)</vt:lpstr>
      <vt:lpstr>Method 1: Monte Carlo Simulation</vt:lpstr>
      <vt:lpstr>Method 1: Monte Carlo Simulation</vt:lpstr>
      <vt:lpstr>Method 2: Laplace Method</vt:lpstr>
      <vt:lpstr>Method 2: Laplace Method</vt:lpstr>
      <vt:lpstr>Justifications for using Laplace’s Method</vt:lpstr>
      <vt:lpstr>PowerPoint Presentation</vt:lpstr>
      <vt:lpstr>Sanity Check for the various methods</vt:lpstr>
      <vt:lpstr>Specific Example</vt:lpstr>
      <vt:lpstr>Specific Example</vt:lpstr>
      <vt:lpstr>Specific Example</vt:lpstr>
      <vt:lpstr>Reason it does not work</vt:lpstr>
      <vt:lpstr>Reason it does not work</vt:lpstr>
      <vt:lpstr>Reason it does not work</vt:lpstr>
      <vt:lpstr>Reason it does not work</vt:lpstr>
      <vt:lpstr>Data Generation</vt:lpstr>
      <vt:lpstr>Data Generation: Step 1</vt:lpstr>
      <vt:lpstr>Data Generation: Step 2</vt:lpstr>
      <vt:lpstr>Data Generation: Step 3</vt:lpstr>
      <vt:lpstr>Data Generation: Step 4</vt:lpstr>
      <vt:lpstr>Data Generation</vt:lpstr>
      <vt:lpstr>Plots of Data Generated</vt:lpstr>
      <vt:lpstr>Plots of Data Generated</vt:lpstr>
      <vt:lpstr>Plots of Data Generated</vt:lpstr>
      <vt:lpstr>Plots of Data Generated</vt:lpstr>
      <vt:lpstr>Plots of Data Generated</vt:lpstr>
      <vt:lpstr>Plots of Data Generated</vt:lpstr>
      <vt:lpstr>Implemented Alternative Method</vt:lpstr>
      <vt:lpstr>Precision Recall Curve</vt:lpstr>
      <vt:lpstr>Precision-Recall curve</vt:lpstr>
      <vt:lpstr>Precision-Recall curve</vt:lpstr>
      <vt:lpstr>Precision-Recall curve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Rubber</dc:title>
  <dc:creator>Zi Yang</dc:creator>
  <cp:lastModifiedBy>jiahuang lin</cp:lastModifiedBy>
  <cp:revision>187</cp:revision>
  <dcterms:created xsi:type="dcterms:W3CDTF">2014-05-29T00:25:07Z</dcterms:created>
  <dcterms:modified xsi:type="dcterms:W3CDTF">2016-09-23T13:31:43Z</dcterms:modified>
</cp:coreProperties>
</file>