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3"/>
  </p:notesMasterIdLst>
  <p:sldIdLst>
    <p:sldId id="373" r:id="rId3"/>
    <p:sldId id="425" r:id="rId4"/>
    <p:sldId id="426" r:id="rId5"/>
    <p:sldId id="371" r:id="rId6"/>
    <p:sldId id="377" r:id="rId7"/>
    <p:sldId id="378" r:id="rId8"/>
    <p:sldId id="379" r:id="rId9"/>
    <p:sldId id="380" r:id="rId10"/>
    <p:sldId id="384" r:id="rId11"/>
    <p:sldId id="385" r:id="rId12"/>
    <p:sldId id="386" r:id="rId13"/>
    <p:sldId id="387" r:id="rId14"/>
    <p:sldId id="388" r:id="rId15"/>
    <p:sldId id="390" r:id="rId16"/>
    <p:sldId id="389" r:id="rId17"/>
    <p:sldId id="392" r:id="rId18"/>
    <p:sldId id="391" r:id="rId19"/>
    <p:sldId id="394" r:id="rId20"/>
    <p:sldId id="393" r:id="rId21"/>
    <p:sldId id="395" r:id="rId22"/>
    <p:sldId id="381" r:id="rId23"/>
    <p:sldId id="382" r:id="rId24"/>
    <p:sldId id="399" r:id="rId25"/>
    <p:sldId id="400" r:id="rId26"/>
    <p:sldId id="401" r:id="rId27"/>
    <p:sldId id="413" r:id="rId28"/>
    <p:sldId id="414" r:id="rId29"/>
    <p:sldId id="397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398" r:id="rId42"/>
    <p:sldId id="415" r:id="rId43"/>
    <p:sldId id="419" r:id="rId44"/>
    <p:sldId id="420" r:id="rId45"/>
    <p:sldId id="421" r:id="rId46"/>
    <p:sldId id="422" r:id="rId47"/>
    <p:sldId id="423" r:id="rId48"/>
    <p:sldId id="424" r:id="rId49"/>
    <p:sldId id="416" r:id="rId50"/>
    <p:sldId id="417" r:id="rId51"/>
    <p:sldId id="418" r:id="rId5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7FFA8"/>
    <a:srgbClr val="0B40B5"/>
    <a:srgbClr val="33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56" autoAdjust="0"/>
    <p:restoredTop sz="93498" autoAdjust="0"/>
  </p:normalViewPr>
  <p:slideViewPr>
    <p:cSldViewPr>
      <p:cViewPr varScale="1">
        <p:scale>
          <a:sx n="80" d="100"/>
          <a:sy n="80" d="100"/>
        </p:scale>
        <p:origin x="-10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9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2FA44C5-4FBF-445E-8871-078CAB87B719}" type="datetimeFigureOut">
              <a:rPr lang="zh-CN" altLang="en-US"/>
              <a:pPr>
                <a:defRPr/>
              </a:pPr>
              <a:t>2015/9/17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FABBB4FD-5F0F-498E-A920-C44AADB574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BB4FD-5F0F-498E-A920-C44AADB57439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BB4FD-5F0F-498E-A920-C44AADB57439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BB4FD-5F0F-498E-A920-C44AADB57439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/home/</a:t>
            </a:r>
            <a:r>
              <a:rPr lang="en-US" altLang="zh-CN" dirty="0" err="1" smtClean="0"/>
              <a:t>mtk_2k15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devprod</a:t>
            </a:r>
            <a:r>
              <a:rPr lang="en-US" altLang="zh-CN" dirty="0" smtClean="0"/>
              <a:t>/frameworks/base/core/</a:t>
            </a:r>
            <a:r>
              <a:rPr lang="en-US" altLang="zh-CN" dirty="0" err="1" smtClean="0"/>
              <a:t>jni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AndroidRuntime.cpp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BB4FD-5F0F-498E-A920-C44AADB57439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frameworks/base/core/java/com/android/internal/</a:t>
            </a:r>
            <a:r>
              <a:rPr lang="en-US" altLang="zh-CN" dirty="0" err="1" smtClean="0"/>
              <a:t>os</a:t>
            </a:r>
            <a:r>
              <a:rPr lang="en-US" altLang="zh-CN" dirty="0" smtClean="0"/>
              <a:t>/</a:t>
            </a:r>
            <a:r>
              <a:rPr lang="en-US" altLang="zh-CN" smtClean="0"/>
              <a:t>ZygoteInit.java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BB4FD-5F0F-498E-A920-C44AADB57439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BB4FD-5F0F-498E-A920-C44AADB5743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BB4FD-5F0F-498E-A920-C44AADB5743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BB4FD-5F0F-498E-A920-C44AADB5743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BB4FD-5F0F-498E-A920-C44AADB5743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BB4FD-5F0F-498E-A920-C44AADB5743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BB4FD-5F0F-498E-A920-C44AADB5743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BB4FD-5F0F-498E-A920-C44AADB57439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BB4FD-5F0F-498E-A920-C44AADB57439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36A10-E2FD-46E2-9500-13CD416832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E1BFB-D554-4A70-B8C2-9D8677FA11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77386-684D-4433-BD61-5610185ED98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3D28E4A-35ED-4C94-B150-82148F26FCC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FFAB56D-8967-4040-96E1-53A28F5FF01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B52721A-7D64-4CBB-AA6D-7B5B89BA39A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60350"/>
            <a:ext cx="8229600" cy="6477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CA48DA5-351B-4575-AC35-039F3DD993C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5B0A086-7ADC-4037-9885-D1CC035D9E5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60350"/>
            <a:ext cx="8229600" cy="6477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07ED574-9418-4531-B386-BA8DC94DC4E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1112CF6-31CB-44CF-9C86-41D7C1A91FF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2898517-1266-40AB-B30D-1F33BDD55FF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9FB13-5101-42C4-947B-1B8C38F6674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ED6FF9F-1770-422A-9872-36DA471A3AA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60350"/>
            <a:ext cx="8229600" cy="6477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04BC177-2BE1-4610-BB49-69C3A6F36BD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5289" y="260351"/>
            <a:ext cx="2095500" cy="58658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1"/>
            <a:ext cx="6135688" cy="58658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0A7ECB-C854-4E0A-83DB-66EA1237642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1" y="260351"/>
            <a:ext cx="8383588" cy="58658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D7CB460-8FF0-4746-8F01-2FFE8108DF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B0A84-C05D-4A68-811F-45E66739E58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A3BCF-BB3D-4C9A-B121-799C01E1F6F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1606B-27D1-4E12-A06D-DD943D7A53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1D74D-F9B0-497D-8F0E-CECF724F3C5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904AE-EE65-476F-B6EC-0D90AFA92A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6F2F1-BD9F-41E9-885E-23099EDCC1D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634E0-CDBC-4126-8503-015E03D186C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7E441C7-3837-4DCE-87AC-DF8A22F0AAD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031" name="Picture 8" descr="PPT模板-英文原版内页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8" y="9525"/>
            <a:ext cx="9140825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6804025" y="730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65BC42FB-7907-4BD9-991F-3EC87145EA75}" type="slidenum">
              <a:rPr kumimoji="1" lang="en-US" altLang="zh-CN" sz="2400" b="1">
                <a:latin typeface="Arial" pitchFamily="34" charset="0"/>
              </a:rPr>
              <a:pPr algn="r">
                <a:defRPr/>
              </a:pPr>
              <a:t>‹#›</a:t>
            </a:fld>
            <a:endParaRPr kumimoji="1" lang="en-US" altLang="zh-CN" sz="2400" b="1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95" r:id="rId1"/>
    <p:sldLayoutId id="2147485296" r:id="rId2"/>
    <p:sldLayoutId id="2147485297" r:id="rId3"/>
    <p:sldLayoutId id="2147485298" r:id="rId4"/>
    <p:sldLayoutId id="2147485299" r:id="rId5"/>
    <p:sldLayoutId id="2147485300" r:id="rId6"/>
    <p:sldLayoutId id="2147485301" r:id="rId7"/>
    <p:sldLayoutId id="2147485302" r:id="rId8"/>
    <p:sldLayoutId id="2147485303" r:id="rId9"/>
    <p:sldLayoutId id="2147485304" r:id="rId10"/>
    <p:sldLayoutId id="214748530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6804025" y="730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37136F7E-DA15-4EE4-BA22-BBC7D1EBD98D}" type="slidenum">
              <a:rPr kumimoji="1" lang="en-US" altLang="zh-CN" sz="2400" b="1">
                <a:latin typeface="Arial" pitchFamily="34" charset="0"/>
              </a:rPr>
              <a:pPr algn="r">
                <a:defRPr/>
              </a:pPr>
              <a:t>‹#›</a:t>
            </a:fld>
            <a:endParaRPr kumimoji="1" lang="en-US" altLang="zh-CN" sz="2400" b="1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6" r:id="rId1"/>
    <p:sldLayoutId id="2147485307" r:id="rId2"/>
    <p:sldLayoutId id="2147485308" r:id="rId3"/>
    <p:sldLayoutId id="2147485309" r:id="rId4"/>
    <p:sldLayoutId id="2147485310" r:id="rId5"/>
    <p:sldLayoutId id="2147485311" r:id="rId6"/>
    <p:sldLayoutId id="2147485312" r:id="rId7"/>
    <p:sldLayoutId id="2147485313" r:id="rId8"/>
    <p:sldLayoutId id="2147485314" r:id="rId9"/>
    <p:sldLayoutId id="2147485315" r:id="rId10"/>
    <p:sldLayoutId id="2147485316" r:id="rId11"/>
    <p:sldLayoutId id="214748531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file:///F:\UDisk\MyDocPPT\TvPower_ByVanquisher.vsd\Drawing\~&#39029;-1\Sheet.660" TargetMode="External"/><Relationship Id="rId5" Type="http://schemas.openxmlformats.org/officeDocument/2006/relationships/oleObject" Target="file:///F:\UDisk\MyDocPPT\TvPower_ByVanquisher.vsd\Drawing\~&#39029;-1\Sheet.659" TargetMode="Externa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file:///F:\UDisk\MyDocPPT\TvPower_ByVanquisher.vsd\Drawing\~&#39029;-1\&#21028;&#23450;.663" TargetMode="External"/><Relationship Id="rId3" Type="http://schemas.openxmlformats.org/officeDocument/2006/relationships/image" Target="../media/image18.png"/><Relationship Id="rId7" Type="http://schemas.openxmlformats.org/officeDocument/2006/relationships/oleObject" Target="file:///F:\UDisk\MyDocPPT\TvPower_ByVanquisher.vsd\Drawing\~&#39029;-1\&#36827;&#31243;.662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slide" Target="slide16.xml"/><Relationship Id="rId5" Type="http://schemas.openxmlformats.org/officeDocument/2006/relationships/oleObject" Target="file:///F:\UDisk\MyDocPPT\TvPower_ByVanquisher.vsd\Drawing\~&#39029;-1\&#36827;&#31243;.661" TargetMode="External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IMG/parse_import.jpg" TargetMode="External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IMG/parse_action.jpg" TargetMode="External"/><Relationship Id="rId5" Type="http://schemas.openxmlformats.org/officeDocument/2006/relationships/image" Target="../media/image20.png"/><Relationship Id="rId4" Type="http://schemas.openxmlformats.org/officeDocument/2006/relationships/hyperlink" Target="IMG/parse_service.jpg" TargetMode="External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3" Type="http://schemas.openxmlformats.org/officeDocument/2006/relationships/image" Target="../media/image49.png"/><Relationship Id="rId7" Type="http://schemas.openxmlformats.org/officeDocument/2006/relationships/oleObject" Target="file:///F:\UDisk\MyDocPPT\TvPower_ByVanquisher.vsd\Drawing\~&#39029;-1\Sheet.1149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file:///F:\UDisk\MyDocPPT\TvPower_ByVanquisher.vsd\Drawing\~&#39029;-1\Sheet.1173" TargetMode="External"/><Relationship Id="rId5" Type="http://schemas.openxmlformats.org/officeDocument/2006/relationships/oleObject" Target="file:///F:\UDisk\MyDocPPT\TvPower_ByVanquisher.vsd\Drawing\~&#39029;-1\Sheet.1175" TargetMode="External"/><Relationship Id="rId4" Type="http://schemas.openxmlformats.org/officeDocument/2006/relationships/slide" Target="slide40.xml"/><Relationship Id="rId9" Type="http://schemas.openxmlformats.org/officeDocument/2006/relationships/oleObject" Target="file:///F:\UDisk\MyDocPPT\TvPower_ByVanquisher.vsd\Drawing\~&#39029;-1\Sheet.1228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slide" Target="slide6.xml"/><Relationship Id="rId5" Type="http://schemas.openxmlformats.org/officeDocument/2006/relationships/image" Target="../media/image5.png"/><Relationship Id="rId4" Type="http://schemas.openxmlformats.org/officeDocument/2006/relationships/oleObject" Target="file:///F:\UDisk\MyDocPPT\TvPower_ByVanquisher.vsd\Drawing\~&#39029;-1\Sheet.470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8520" y="-1219"/>
            <a:ext cx="9361040" cy="68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39750" y="2205038"/>
            <a:ext cx="79470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Mediatek</a:t>
            </a: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Platform</a:t>
            </a:r>
            <a:r>
              <a:rPr kumimoji="0" lang="en-US" altLang="zh-TW" sz="32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Initialized Sequence</a:t>
            </a:r>
            <a:endParaRPr kumimoji="0" lang="en-US" altLang="zh-TW" sz="3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6525345"/>
            <a:ext cx="9669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/>
              <a:t>2015-02-14</a:t>
            </a:r>
            <a:endParaRPr lang="zh-CN" alt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836712"/>
            <a:ext cx="2736304" cy="40011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Command  Set  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340768"/>
            <a:ext cx="3888432" cy="545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exec  &lt;path&gt;  [ &lt;argument&gt; … ]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/>
              <a:t>执行一个</a:t>
            </a:r>
            <a:r>
              <a:rPr lang="en-US" altLang="zh-CN" sz="1600" dirty="0" smtClean="0"/>
              <a:t>&lt;path&gt;</a:t>
            </a:r>
            <a:r>
              <a:rPr lang="zh-CN" altLang="en-US" sz="1600" dirty="0" smtClean="0"/>
              <a:t>指定的程序</a:t>
            </a:r>
            <a:endParaRPr lang="en-US" altLang="zh-CN" sz="1600" dirty="0" smtClean="0"/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export  &lt;name&gt;  &lt;value&gt;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>
                <a:sym typeface="Wingdings" pitchFamily="2" charset="2"/>
              </a:rPr>
              <a:t>设置一个全局变量</a:t>
            </a:r>
            <a:endParaRPr lang="en-US" altLang="zh-CN" sz="1600" dirty="0" smtClean="0"/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b="1" dirty="0" err="1" smtClean="0">
                <a:solidFill>
                  <a:srgbClr val="0000FF"/>
                </a:solidFill>
              </a:rPr>
              <a:t>ifup</a:t>
            </a:r>
            <a:r>
              <a:rPr lang="en-US" altLang="zh-CN" b="1" dirty="0" smtClean="0">
                <a:solidFill>
                  <a:srgbClr val="0000FF"/>
                </a:solidFill>
              </a:rPr>
              <a:t>  &lt;interface&gt;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/>
              <a:t>使能网络接口</a:t>
            </a:r>
            <a:r>
              <a:rPr lang="en-US" altLang="zh-CN" sz="1600" dirty="0" smtClean="0"/>
              <a:t>&lt;interface&gt;</a:t>
            </a:r>
            <a:r>
              <a:rPr lang="zh-CN" altLang="en-US" sz="1600" dirty="0" smtClean="0"/>
              <a:t>连接</a:t>
            </a:r>
            <a:endParaRPr lang="en-US" altLang="zh-CN" sz="1600" dirty="0" smtClean="0"/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import  &lt;filename&gt;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/>
              <a:t>引入其他的配置文件</a:t>
            </a:r>
            <a:endParaRPr lang="en-US" altLang="zh-CN" sz="1600" dirty="0" smtClean="0"/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hostname  &lt;name&gt;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>
                <a:sym typeface="Wingdings" pitchFamily="2" charset="2"/>
              </a:rPr>
              <a:t>设置主机名</a:t>
            </a:r>
            <a:endParaRPr lang="en-US" altLang="zh-CN" sz="1600" dirty="0" smtClean="0">
              <a:sym typeface="Wingdings" pitchFamily="2" charset="2"/>
            </a:endParaRP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b="1" dirty="0" err="1" smtClean="0">
                <a:solidFill>
                  <a:srgbClr val="0000FF"/>
                </a:solidFill>
              </a:rPr>
              <a:t>chdir</a:t>
            </a:r>
            <a:r>
              <a:rPr lang="en-US" altLang="zh-CN" b="1" dirty="0" smtClean="0">
                <a:solidFill>
                  <a:srgbClr val="0000FF"/>
                </a:solidFill>
              </a:rPr>
              <a:t>  &lt;directory&gt;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>
                <a:sym typeface="Wingdings" pitchFamily="2" charset="2"/>
              </a:rPr>
              <a:t>切换工作目录</a:t>
            </a:r>
            <a:endParaRPr lang="en-US" altLang="zh-CN" sz="1600" dirty="0" smtClean="0">
              <a:sym typeface="Wingdings" pitchFamily="2" charset="2"/>
            </a:endParaRP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b="1" dirty="0" err="1" smtClean="0">
                <a:solidFill>
                  <a:srgbClr val="0000FF"/>
                </a:solidFill>
              </a:rPr>
              <a:t>chmod</a:t>
            </a:r>
            <a:r>
              <a:rPr lang="en-US" altLang="zh-CN" b="1" dirty="0" smtClean="0">
                <a:solidFill>
                  <a:srgbClr val="0000FF"/>
                </a:solidFill>
              </a:rPr>
              <a:t>  &lt;octal-mode&gt;  &lt;path&gt;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/>
              <a:t>设置访问权限</a:t>
            </a:r>
            <a:endParaRPr lang="en-US" altLang="zh-CN" sz="1600" dirty="0" smtClean="0"/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b="1" dirty="0" err="1" smtClean="0">
                <a:solidFill>
                  <a:srgbClr val="0000FF"/>
                </a:solidFill>
              </a:rPr>
              <a:t>chown</a:t>
            </a:r>
            <a:r>
              <a:rPr lang="en-US" altLang="zh-CN" b="1" dirty="0" smtClean="0">
                <a:solidFill>
                  <a:srgbClr val="0000FF"/>
                </a:solidFill>
              </a:rPr>
              <a:t>  &lt;owner&gt; &lt;group&gt; &lt;path&gt;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>
                <a:sym typeface="Wingdings" pitchFamily="2" charset="2"/>
              </a:rPr>
              <a:t>设置用户和组</a:t>
            </a:r>
            <a:endParaRPr lang="en-US" altLang="zh-CN" sz="1600" dirty="0" smtClean="0"/>
          </a:p>
        </p:txBody>
      </p:sp>
      <p:sp>
        <p:nvSpPr>
          <p:cNvPr id="4" name="矩形 3"/>
          <p:cNvSpPr/>
          <p:nvPr/>
        </p:nvSpPr>
        <p:spPr>
          <a:xfrm>
            <a:off x="3923928" y="188640"/>
            <a:ext cx="47525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Android Entry Point And Parse </a:t>
            </a:r>
            <a:r>
              <a:rPr lang="en-US" altLang="zh-CN" sz="2000" b="1" dirty="0" err="1" smtClean="0"/>
              <a:t>init.rc</a:t>
            </a:r>
            <a:r>
              <a:rPr lang="en-US" altLang="zh-CN" sz="2000" b="1" dirty="0" smtClean="0"/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4572000" y="1340768"/>
            <a:ext cx="4392488" cy="5090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solidFill>
                  <a:srgbClr val="0000FF"/>
                </a:solidFill>
              </a:rPr>
              <a:t>chroot</a:t>
            </a:r>
            <a:r>
              <a:rPr lang="en-US" altLang="zh-CN" b="1" dirty="0" smtClean="0">
                <a:solidFill>
                  <a:srgbClr val="0000FF"/>
                </a:solidFill>
              </a:rPr>
              <a:t>  &lt;directory&gt;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/>
              <a:t>设置根目录</a:t>
            </a:r>
            <a:endParaRPr lang="en-US" altLang="zh-CN" sz="1600" dirty="0" smtClean="0"/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b="1" dirty="0" err="1" smtClean="0">
                <a:solidFill>
                  <a:srgbClr val="0000FF"/>
                </a:solidFill>
              </a:rPr>
              <a:t>class_start</a:t>
            </a:r>
            <a:r>
              <a:rPr lang="en-US" altLang="zh-CN" b="1" dirty="0" smtClean="0">
                <a:solidFill>
                  <a:srgbClr val="0000FF"/>
                </a:solidFill>
              </a:rPr>
              <a:t>  &lt;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ServiceClass</a:t>
            </a:r>
            <a:r>
              <a:rPr lang="en-US" altLang="zh-CN" b="1" dirty="0" smtClean="0">
                <a:solidFill>
                  <a:srgbClr val="0000FF"/>
                </a:solidFill>
              </a:rPr>
              <a:t>&gt;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>
                <a:sym typeface="Wingdings" pitchFamily="2" charset="2"/>
              </a:rPr>
              <a:t>启用类中的</a:t>
            </a:r>
            <a:r>
              <a:rPr lang="en-US" altLang="zh-CN" sz="1600" dirty="0" smtClean="0">
                <a:sym typeface="Wingdings" pitchFamily="2" charset="2"/>
              </a:rPr>
              <a:t>service</a:t>
            </a:r>
            <a:endParaRPr lang="en-US" altLang="zh-CN" sz="1600" dirty="0" smtClean="0"/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b="1" dirty="0" err="1" smtClean="0">
                <a:solidFill>
                  <a:srgbClr val="0000FF"/>
                </a:solidFill>
              </a:rPr>
              <a:t>class_stop</a:t>
            </a:r>
            <a:r>
              <a:rPr lang="en-US" altLang="zh-CN" b="1" dirty="0" smtClean="0">
                <a:solidFill>
                  <a:srgbClr val="0000FF"/>
                </a:solidFill>
              </a:rPr>
              <a:t>  &lt;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ServiceClass</a:t>
            </a:r>
            <a:r>
              <a:rPr lang="en-US" altLang="zh-CN" b="1" dirty="0" smtClean="0">
                <a:solidFill>
                  <a:srgbClr val="0000FF"/>
                </a:solidFill>
              </a:rPr>
              <a:t>&gt;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/>
              <a:t>停止类中的</a:t>
            </a:r>
            <a:r>
              <a:rPr lang="en-US" altLang="zh-CN" sz="1600" dirty="0" smtClean="0"/>
              <a:t>service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b="1" dirty="0" err="1" smtClean="0">
                <a:solidFill>
                  <a:srgbClr val="0000FF"/>
                </a:solidFill>
              </a:rPr>
              <a:t>domainname</a:t>
            </a:r>
            <a:r>
              <a:rPr lang="en-US" altLang="zh-CN" b="1" dirty="0" smtClean="0">
                <a:solidFill>
                  <a:srgbClr val="0000FF"/>
                </a:solidFill>
              </a:rPr>
              <a:t>  &lt;name&gt;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/>
              <a:t>设置域名</a:t>
            </a:r>
            <a:endParaRPr lang="en-US" altLang="zh-CN" sz="1600" dirty="0" smtClean="0"/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b="1" dirty="0" err="1" smtClean="0">
                <a:solidFill>
                  <a:srgbClr val="0000FF"/>
                </a:solidFill>
              </a:rPr>
              <a:t>insmod</a:t>
            </a:r>
            <a:r>
              <a:rPr lang="en-US" altLang="zh-CN" b="1" dirty="0" smtClean="0">
                <a:solidFill>
                  <a:srgbClr val="0000FF"/>
                </a:solidFill>
              </a:rPr>
              <a:t>  &lt;path&gt;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>
                <a:sym typeface="Wingdings" pitchFamily="2" charset="2"/>
              </a:rPr>
              <a:t>安装模块</a:t>
            </a:r>
            <a:endParaRPr lang="en-US" altLang="zh-CN" sz="1600" dirty="0" smtClean="0">
              <a:sym typeface="Wingdings" pitchFamily="2" charset="2"/>
            </a:endParaRP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b="1" dirty="0" err="1" smtClean="0">
                <a:solidFill>
                  <a:srgbClr val="0000FF"/>
                </a:solidFill>
              </a:rPr>
              <a:t>mkdir</a:t>
            </a:r>
            <a:r>
              <a:rPr lang="en-US" altLang="zh-CN" b="1" dirty="0" smtClean="0">
                <a:solidFill>
                  <a:srgbClr val="0000FF"/>
                </a:solidFill>
              </a:rPr>
              <a:t>  &lt;path&gt; [mode] [owner] [group]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>
                <a:sym typeface="Wingdings" pitchFamily="2" charset="2"/>
              </a:rPr>
              <a:t>创建一个目录</a:t>
            </a:r>
            <a:r>
              <a:rPr lang="en-US" altLang="zh-CN" sz="1600" dirty="0" smtClean="0">
                <a:sym typeface="Wingdings" pitchFamily="2" charset="2"/>
              </a:rPr>
              <a:t>,</a:t>
            </a:r>
            <a:r>
              <a:rPr lang="zh-CN" altLang="en-US" sz="1600" dirty="0" smtClean="0">
                <a:sym typeface="Wingdings" pitchFamily="2" charset="2"/>
              </a:rPr>
              <a:t>并指定权限</a:t>
            </a:r>
            <a:r>
              <a:rPr lang="en-US" altLang="zh-CN" sz="1600" dirty="0" smtClean="0">
                <a:sym typeface="Wingdings" pitchFamily="2" charset="2"/>
              </a:rPr>
              <a:t>,</a:t>
            </a:r>
            <a:r>
              <a:rPr lang="zh-CN" altLang="en-US" sz="1600" dirty="0" smtClean="0">
                <a:sym typeface="Wingdings" pitchFamily="2" charset="2"/>
              </a:rPr>
              <a:t>用户和组</a:t>
            </a:r>
            <a:endParaRPr lang="en-US" altLang="zh-CN" sz="1600" dirty="0" smtClean="0">
              <a:sym typeface="Wingdings" pitchFamily="2" charset="2"/>
            </a:endParaRP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mount  &lt;type&gt;  &lt;dev&gt; &lt;dir&gt; […]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/>
              <a:t>加载指定设备到目录下</a:t>
            </a:r>
            <a:endParaRPr lang="en-US" altLang="zh-CN" sz="1600" dirty="0" smtClean="0"/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>
                <a:sym typeface="Wingdings" pitchFamily="2" charset="2"/>
              </a:rPr>
              <a:t>其中</a:t>
            </a:r>
            <a:r>
              <a:rPr lang="en-US" altLang="zh-CN" sz="1600" dirty="0" smtClean="0">
                <a:sym typeface="Wingdings" pitchFamily="2" charset="2"/>
              </a:rPr>
              <a:t>[…]</a:t>
            </a:r>
            <a:r>
              <a:rPr lang="zh-CN" altLang="en-US" sz="1600" dirty="0" smtClean="0">
                <a:sym typeface="Wingdings" pitchFamily="2" charset="2"/>
              </a:rPr>
              <a:t>包括</a:t>
            </a:r>
            <a:r>
              <a:rPr lang="en-US" altLang="zh-CN" sz="1600" dirty="0" smtClean="0">
                <a:sym typeface="Wingdings" pitchFamily="2" charset="2"/>
              </a:rPr>
              <a:t>”</a:t>
            </a:r>
            <a:r>
              <a:rPr lang="en-US" altLang="zh-CN" sz="1600" dirty="0" err="1" smtClean="0">
                <a:sym typeface="Wingdings" pitchFamily="2" charset="2"/>
              </a:rPr>
              <a:t>ro”,”rw”,”remount”,”noatime</a:t>
            </a:r>
            <a:r>
              <a:rPr lang="en-US" altLang="zh-CN" sz="1600" dirty="0" smtClean="0">
                <a:sym typeface="Wingdings" pitchFamily="2" charset="2"/>
              </a:rPr>
              <a:t>”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836712"/>
            <a:ext cx="2736304" cy="40011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Command  Set  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340768"/>
            <a:ext cx="4104456" cy="545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solidFill>
                  <a:srgbClr val="0000FF"/>
                </a:solidFill>
              </a:rPr>
              <a:t>setprop</a:t>
            </a:r>
            <a:r>
              <a:rPr lang="en-US" altLang="zh-CN" b="1" dirty="0" smtClean="0">
                <a:solidFill>
                  <a:srgbClr val="0000FF"/>
                </a:solidFill>
              </a:rPr>
              <a:t>  &lt;name&gt;  &lt;value&gt;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/>
              <a:t>设置系统属性</a:t>
            </a:r>
            <a:endParaRPr lang="en-US" altLang="zh-CN" sz="1600" dirty="0" smtClean="0"/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b="1" dirty="0" err="1" smtClean="0">
                <a:solidFill>
                  <a:srgbClr val="0000FF"/>
                </a:solidFill>
              </a:rPr>
              <a:t>setrlimit</a:t>
            </a:r>
            <a:r>
              <a:rPr lang="en-US" altLang="zh-CN" b="1" dirty="0" smtClean="0">
                <a:solidFill>
                  <a:srgbClr val="0000FF"/>
                </a:solidFill>
              </a:rPr>
              <a:t> &lt;resource&gt; &lt;cur&gt; &lt;max&gt;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>
                <a:sym typeface="Wingdings" pitchFamily="2" charset="2"/>
              </a:rPr>
              <a:t>设置资源访问权限</a:t>
            </a:r>
            <a:endParaRPr lang="en-US" altLang="zh-CN" sz="1600" dirty="0" smtClean="0"/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start &lt;service&gt;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/>
              <a:t>开启服务</a:t>
            </a:r>
            <a:endParaRPr lang="en-US" altLang="zh-CN" sz="1600" dirty="0" smtClean="0"/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stop &lt;service&gt;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>
                <a:sym typeface="Wingdings" pitchFamily="2" charset="2"/>
              </a:rPr>
              <a:t>停止服务</a:t>
            </a:r>
            <a:endParaRPr lang="en-US" altLang="zh-CN" sz="1600" dirty="0" smtClean="0"/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b="1" dirty="0" err="1" smtClean="0">
                <a:solidFill>
                  <a:srgbClr val="0000FF"/>
                </a:solidFill>
              </a:rPr>
              <a:t>symlink</a:t>
            </a:r>
            <a:r>
              <a:rPr lang="en-US" altLang="zh-CN" b="1" dirty="0" smtClean="0">
                <a:solidFill>
                  <a:srgbClr val="0000FF"/>
                </a:solidFill>
              </a:rPr>
              <a:t> &lt;target&gt; &lt;path&gt;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>
                <a:sym typeface="Wingdings" pitchFamily="2" charset="2"/>
              </a:rPr>
              <a:t>创建一个动态链接</a:t>
            </a:r>
            <a:endParaRPr lang="en-US" altLang="zh-CN" sz="1600" dirty="0" smtClean="0">
              <a:sym typeface="Wingdings" pitchFamily="2" charset="2"/>
            </a:endParaRP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b="1" dirty="0" err="1" smtClean="0">
                <a:solidFill>
                  <a:srgbClr val="0000FF"/>
                </a:solidFill>
              </a:rPr>
              <a:t>sysclktz</a:t>
            </a:r>
            <a:r>
              <a:rPr lang="en-US" altLang="zh-CN" b="1" dirty="0" smtClean="0">
                <a:solidFill>
                  <a:srgbClr val="0000FF"/>
                </a:solidFill>
              </a:rPr>
              <a:t> &lt;</a:t>
            </a:r>
            <a:r>
              <a:rPr lang="en-US" altLang="zh-CN" b="1" dirty="0" err="1" smtClean="0">
                <a:solidFill>
                  <a:srgbClr val="0000FF"/>
                </a:solidFill>
              </a:rPr>
              <a:t>mins_west_of_gmt</a:t>
            </a:r>
            <a:r>
              <a:rPr lang="en-US" altLang="zh-CN" b="1" dirty="0" smtClean="0">
                <a:solidFill>
                  <a:srgbClr val="0000FF"/>
                </a:solidFill>
              </a:rPr>
              <a:t>&gt;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>
                <a:sym typeface="Wingdings" pitchFamily="2" charset="2"/>
              </a:rPr>
              <a:t>设置系统时钟</a:t>
            </a:r>
            <a:endParaRPr lang="en-US" altLang="zh-CN" sz="1600" dirty="0" smtClean="0">
              <a:sym typeface="Wingdings" pitchFamily="2" charset="2"/>
            </a:endParaRP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trigger  &lt;event&gt;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>
                <a:sym typeface="Wingdings" pitchFamily="2" charset="2"/>
              </a:rPr>
              <a:t>触发事件</a:t>
            </a:r>
            <a:endParaRPr lang="en-US" altLang="zh-CN" sz="1600" dirty="0" smtClean="0"/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write  &lt;path&gt; &lt;string&gt; [&lt;string&gt;…] 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>
                <a:sym typeface="Wingdings" pitchFamily="2" charset="2"/>
              </a:rPr>
              <a:t>向</a:t>
            </a:r>
            <a:r>
              <a:rPr lang="en-US" altLang="zh-CN" sz="1600" dirty="0" smtClean="0">
                <a:sym typeface="Wingdings" pitchFamily="2" charset="2"/>
              </a:rPr>
              <a:t>&lt;path&gt;</a:t>
            </a:r>
            <a:r>
              <a:rPr lang="zh-CN" altLang="en-US" sz="1600" dirty="0" smtClean="0">
                <a:sym typeface="Wingdings" pitchFamily="2" charset="2"/>
              </a:rPr>
              <a:t>路径的文件写入多个</a:t>
            </a:r>
            <a:r>
              <a:rPr lang="en-US" altLang="zh-CN" sz="1600" dirty="0" smtClean="0">
                <a:sym typeface="Wingdings" pitchFamily="2" charset="2"/>
              </a:rPr>
              <a:t>&lt;string&gt;</a:t>
            </a:r>
            <a:endParaRPr lang="en-US" altLang="zh-CN" sz="1600" dirty="0" smtClean="0"/>
          </a:p>
        </p:txBody>
      </p:sp>
      <p:sp>
        <p:nvSpPr>
          <p:cNvPr id="4" name="矩形 3"/>
          <p:cNvSpPr/>
          <p:nvPr/>
        </p:nvSpPr>
        <p:spPr>
          <a:xfrm>
            <a:off x="3923928" y="188640"/>
            <a:ext cx="47525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Android Entry Point And Parse </a:t>
            </a:r>
            <a:r>
              <a:rPr lang="en-US" altLang="zh-CN" sz="2000" b="1" dirty="0" err="1" smtClean="0"/>
              <a:t>init.rc</a:t>
            </a:r>
            <a:r>
              <a:rPr lang="en-US" altLang="zh-CN" sz="20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836712"/>
            <a:ext cx="7560840" cy="40011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Option 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描述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service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的相关配置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,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即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init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何时并如何运行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service 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556792"/>
            <a:ext cx="8640960" cy="433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critical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/>
              <a:t>设置服务在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分钟内退出多于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次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设备将重启并进入恢复模式</a:t>
            </a:r>
            <a:endParaRPr lang="en-US" altLang="zh-CN" sz="1600" dirty="0" smtClean="0"/>
          </a:p>
          <a:p>
            <a:pPr eaLnBrk="0" hangingPunct="0">
              <a:spcBef>
                <a:spcPct val="30000"/>
              </a:spcBef>
              <a:defRPr/>
            </a:pPr>
            <a:endParaRPr lang="en-US" altLang="zh-CN" sz="1600" dirty="0" smtClean="0"/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disabled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>
                <a:sym typeface="Wingdings" pitchFamily="2" charset="2"/>
              </a:rPr>
              <a:t>设置服务不会自动启动</a:t>
            </a:r>
            <a:r>
              <a:rPr lang="en-US" altLang="zh-CN" sz="1600" dirty="0" smtClean="0">
                <a:sym typeface="Wingdings" pitchFamily="2" charset="2"/>
              </a:rPr>
              <a:t>,</a:t>
            </a:r>
            <a:r>
              <a:rPr lang="zh-CN" altLang="en-US" sz="1600" dirty="0" smtClean="0">
                <a:sym typeface="Wingdings" pitchFamily="2" charset="2"/>
              </a:rPr>
              <a:t>必须指定服务名进行启动</a:t>
            </a:r>
            <a:endParaRPr lang="en-US" altLang="zh-CN" sz="1600" dirty="0" smtClean="0">
              <a:sym typeface="Wingdings" pitchFamily="2" charset="2"/>
            </a:endParaRPr>
          </a:p>
          <a:p>
            <a:pPr eaLnBrk="0" hangingPunct="0">
              <a:spcBef>
                <a:spcPct val="30000"/>
              </a:spcBef>
              <a:defRPr/>
            </a:pPr>
            <a:endParaRPr lang="en-US" altLang="zh-CN" sz="1600" dirty="0" smtClean="0"/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b="1" dirty="0" err="1" smtClean="0">
                <a:solidFill>
                  <a:srgbClr val="0000FF"/>
                </a:solidFill>
              </a:rPr>
              <a:t>setenv</a:t>
            </a:r>
            <a:r>
              <a:rPr lang="en-US" altLang="zh-CN" b="1" dirty="0" smtClean="0">
                <a:solidFill>
                  <a:srgbClr val="0000FF"/>
                </a:solidFill>
              </a:rPr>
              <a:t>  &lt;name&gt;  &lt;value&gt;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/>
              <a:t>设置已启动的进程的环境变量</a:t>
            </a:r>
            <a:r>
              <a:rPr lang="en-US" altLang="zh-CN" sz="1600" dirty="0" smtClean="0"/>
              <a:t>&lt;name&gt;</a:t>
            </a:r>
            <a:r>
              <a:rPr lang="zh-CN" altLang="en-US" sz="1600" dirty="0" smtClean="0"/>
              <a:t>的值</a:t>
            </a:r>
            <a:r>
              <a:rPr lang="en-US" altLang="zh-CN" sz="1600" dirty="0" smtClean="0"/>
              <a:t>&lt;value&gt;</a:t>
            </a:r>
          </a:p>
          <a:p>
            <a:pPr eaLnBrk="0" hangingPunct="0">
              <a:spcBef>
                <a:spcPct val="30000"/>
              </a:spcBef>
              <a:defRPr/>
            </a:pPr>
            <a:endParaRPr lang="en-US" altLang="zh-CN" sz="1600" dirty="0" smtClean="0"/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socket  &lt;name&gt;  &lt;type&gt;  &lt;perm&gt;  [ &lt;user&gt; [ &lt;group&gt; ] ]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>
                <a:sym typeface="Wingdings" pitchFamily="2" charset="2"/>
              </a:rPr>
              <a:t>创建一个名为</a:t>
            </a:r>
            <a:r>
              <a:rPr lang="en-US" altLang="zh-CN" sz="1600" dirty="0" smtClean="0">
                <a:sym typeface="Wingdings" pitchFamily="2" charset="2"/>
              </a:rPr>
              <a:t>/dev/socket/&lt;name&gt;</a:t>
            </a:r>
            <a:r>
              <a:rPr lang="zh-CN" altLang="en-US" sz="1600" dirty="0" smtClean="0">
                <a:sym typeface="Wingdings" pitchFamily="2" charset="2"/>
              </a:rPr>
              <a:t>的</a:t>
            </a:r>
            <a:r>
              <a:rPr lang="en-US" altLang="zh-CN" sz="1600" dirty="0" err="1" smtClean="0">
                <a:sym typeface="Wingdings" pitchFamily="2" charset="2"/>
              </a:rPr>
              <a:t>unix</a:t>
            </a:r>
            <a:r>
              <a:rPr lang="en-US" altLang="zh-CN" sz="1600" dirty="0" smtClean="0">
                <a:sym typeface="Wingdings" pitchFamily="2" charset="2"/>
              </a:rPr>
              <a:t> domain socket,</a:t>
            </a:r>
            <a:r>
              <a:rPr lang="zh-CN" altLang="en-US" sz="1600" dirty="0" smtClean="0">
                <a:sym typeface="Wingdings" pitchFamily="2" charset="2"/>
              </a:rPr>
              <a:t>并传送它的</a:t>
            </a:r>
            <a:r>
              <a:rPr lang="en-US" altLang="zh-CN" sz="1600" dirty="0" err="1" smtClean="0">
                <a:sym typeface="Wingdings" pitchFamily="2" charset="2"/>
              </a:rPr>
              <a:t>fd</a:t>
            </a:r>
            <a:r>
              <a:rPr lang="zh-CN" altLang="en-US" sz="1600" dirty="0" smtClean="0">
                <a:sym typeface="Wingdings" pitchFamily="2" charset="2"/>
              </a:rPr>
              <a:t>到已启动的进程</a:t>
            </a:r>
            <a:r>
              <a:rPr lang="en-US" altLang="zh-CN" sz="1600" dirty="0" smtClean="0">
                <a:sym typeface="Wingdings" pitchFamily="2" charset="2"/>
              </a:rPr>
              <a:t>,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     &lt;type&gt;</a:t>
            </a:r>
            <a:r>
              <a:rPr lang="zh-CN" altLang="en-US" sz="1600" dirty="0" smtClean="0">
                <a:sym typeface="Wingdings" pitchFamily="2" charset="2"/>
              </a:rPr>
              <a:t>必须为</a:t>
            </a:r>
            <a:r>
              <a:rPr lang="en-US" altLang="zh-CN" sz="1600" dirty="0" smtClean="0">
                <a:sym typeface="Wingdings" pitchFamily="2" charset="2"/>
              </a:rPr>
              <a:t>”</a:t>
            </a:r>
            <a:r>
              <a:rPr lang="en-US" altLang="zh-CN" sz="1600" dirty="0" err="1" smtClean="0">
                <a:sym typeface="Wingdings" pitchFamily="2" charset="2"/>
              </a:rPr>
              <a:t>dgram</a:t>
            </a:r>
            <a:r>
              <a:rPr lang="en-US" altLang="zh-CN" sz="1600" dirty="0" smtClean="0">
                <a:sym typeface="Wingdings" pitchFamily="2" charset="2"/>
              </a:rPr>
              <a:t>”</a:t>
            </a:r>
            <a:r>
              <a:rPr lang="zh-CN" altLang="en-US" sz="1600" dirty="0" smtClean="0">
                <a:sym typeface="Wingdings" pitchFamily="2" charset="2"/>
              </a:rPr>
              <a:t>或</a:t>
            </a:r>
            <a:r>
              <a:rPr lang="en-US" altLang="zh-CN" sz="1600" dirty="0" smtClean="0">
                <a:sym typeface="Wingdings" pitchFamily="2" charset="2"/>
              </a:rPr>
              <a:t>”stream”,</a:t>
            </a:r>
            <a:r>
              <a:rPr lang="zh-CN" altLang="en-US" sz="1600" dirty="0" smtClean="0">
                <a:sym typeface="Wingdings" pitchFamily="2" charset="2"/>
              </a:rPr>
              <a:t>用户和组默认为</a:t>
            </a:r>
            <a:r>
              <a:rPr lang="en-US" altLang="zh-CN" sz="1600" dirty="0" smtClean="0">
                <a:sym typeface="Wingdings" pitchFamily="2" charset="2"/>
              </a:rPr>
              <a:t>0</a:t>
            </a:r>
            <a:endParaRPr lang="en-US" altLang="zh-CN" sz="1600" dirty="0" smtClean="0"/>
          </a:p>
          <a:p>
            <a:pPr eaLnBrk="0" hangingPunct="0">
              <a:spcBef>
                <a:spcPct val="30000"/>
              </a:spcBef>
              <a:defRPr/>
            </a:pPr>
            <a:endParaRPr lang="en-US" altLang="zh-CN" sz="1600" dirty="0" smtClean="0"/>
          </a:p>
        </p:txBody>
      </p:sp>
      <p:sp>
        <p:nvSpPr>
          <p:cNvPr id="4" name="矩形 3"/>
          <p:cNvSpPr/>
          <p:nvPr/>
        </p:nvSpPr>
        <p:spPr>
          <a:xfrm>
            <a:off x="3923928" y="188640"/>
            <a:ext cx="47525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Android Entry Point And Parse </a:t>
            </a:r>
            <a:r>
              <a:rPr lang="en-US" altLang="zh-CN" sz="2000" b="1" dirty="0" err="1" smtClean="0"/>
              <a:t>init.rc</a:t>
            </a:r>
            <a:r>
              <a:rPr lang="en-US" altLang="zh-CN" sz="20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980728"/>
            <a:ext cx="8712968" cy="549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user  &lt;</a:t>
            </a:r>
            <a:r>
              <a:rPr lang="en-US" altLang="zh-CN" b="1" dirty="0" err="1" smtClean="0">
                <a:solidFill>
                  <a:srgbClr val="0000FF"/>
                </a:solidFill>
              </a:rPr>
              <a:t>UserName</a:t>
            </a:r>
            <a:r>
              <a:rPr lang="en-US" altLang="zh-CN" b="1" dirty="0" smtClean="0">
                <a:solidFill>
                  <a:srgbClr val="0000FF"/>
                </a:solidFill>
              </a:rPr>
              <a:t>&gt;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>
                <a:sym typeface="Wingdings" pitchFamily="2" charset="2"/>
              </a:rPr>
              <a:t>执行服务前改变用户名</a:t>
            </a:r>
            <a:r>
              <a:rPr lang="en-US" altLang="zh-CN" sz="1600" dirty="0" smtClean="0">
                <a:sym typeface="Wingdings" pitchFamily="2" charset="2"/>
              </a:rPr>
              <a:t>.</a:t>
            </a:r>
            <a:r>
              <a:rPr lang="zh-CN" altLang="en-US" sz="1600" dirty="0" smtClean="0">
                <a:sym typeface="Wingdings" pitchFamily="2" charset="2"/>
              </a:rPr>
              <a:t>当前默认为</a:t>
            </a:r>
            <a:r>
              <a:rPr lang="en-US" altLang="zh-CN" sz="1600" dirty="0" smtClean="0">
                <a:sym typeface="Wingdings" pitchFamily="2" charset="2"/>
              </a:rPr>
              <a:t>root.</a:t>
            </a:r>
          </a:p>
          <a:p>
            <a:pPr eaLnBrk="0" hangingPunct="0">
              <a:spcBef>
                <a:spcPct val="30000"/>
              </a:spcBef>
              <a:defRPr/>
            </a:pPr>
            <a:endParaRPr lang="en-US" altLang="zh-CN" sz="1600" dirty="0" smtClean="0">
              <a:sym typeface="Wingdings" pitchFamily="2" charset="2"/>
            </a:endParaRP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group  &lt;</a:t>
            </a:r>
            <a:r>
              <a:rPr lang="en-US" altLang="zh-CN" b="1" dirty="0" err="1" smtClean="0">
                <a:solidFill>
                  <a:srgbClr val="0000FF"/>
                </a:solidFill>
              </a:rPr>
              <a:t>GroupName</a:t>
            </a:r>
            <a:r>
              <a:rPr lang="en-US" altLang="zh-CN" b="1" dirty="0" smtClean="0">
                <a:solidFill>
                  <a:srgbClr val="0000FF"/>
                </a:solidFill>
              </a:rPr>
              <a:t>&gt;  [&lt;</a:t>
            </a:r>
            <a:r>
              <a:rPr lang="en-US" altLang="zh-CN" b="1" dirty="0" err="1" smtClean="0">
                <a:solidFill>
                  <a:srgbClr val="0000FF"/>
                </a:solidFill>
              </a:rPr>
              <a:t>GroupName</a:t>
            </a:r>
            <a:r>
              <a:rPr lang="en-US" altLang="zh-CN" b="1" dirty="0" smtClean="0">
                <a:solidFill>
                  <a:srgbClr val="0000FF"/>
                </a:solidFill>
              </a:rPr>
              <a:t>&gt;…]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>
                <a:sym typeface="Wingdings" pitchFamily="2" charset="2"/>
              </a:rPr>
              <a:t>在执行服务前改变组</a:t>
            </a:r>
            <a:r>
              <a:rPr lang="en-US" altLang="zh-CN" sz="1600" dirty="0" smtClean="0">
                <a:sym typeface="Wingdings" pitchFamily="2" charset="2"/>
              </a:rPr>
              <a:t>,</a:t>
            </a:r>
            <a:r>
              <a:rPr lang="zh-CN" altLang="en-US" sz="1600" dirty="0" smtClean="0">
                <a:sym typeface="Wingdings" pitchFamily="2" charset="2"/>
              </a:rPr>
              <a:t>在第一个组后的组将设为进程附加组</a:t>
            </a:r>
            <a:r>
              <a:rPr lang="en-US" altLang="zh-CN" sz="1600" dirty="0" smtClean="0">
                <a:sym typeface="Wingdings" pitchFamily="2" charset="2"/>
              </a:rPr>
              <a:t>(</a:t>
            </a:r>
            <a:r>
              <a:rPr lang="zh-CN" altLang="en-US" sz="1600" dirty="0" smtClean="0">
                <a:sym typeface="Wingdings" pitchFamily="2" charset="2"/>
              </a:rPr>
              <a:t>由</a:t>
            </a:r>
            <a:r>
              <a:rPr lang="en-US" altLang="zh-CN" sz="1600" dirty="0" err="1" smtClean="0">
                <a:sym typeface="Wingdings" pitchFamily="2" charset="2"/>
              </a:rPr>
              <a:t>setgroups</a:t>
            </a:r>
            <a:r>
              <a:rPr lang="en-US" altLang="zh-CN" sz="1600" dirty="0" smtClean="0">
                <a:sym typeface="Wingdings" pitchFamily="2" charset="2"/>
              </a:rPr>
              <a:t>( )</a:t>
            </a:r>
            <a:r>
              <a:rPr lang="zh-CN" altLang="en-US" sz="1600" dirty="0" smtClean="0">
                <a:sym typeface="Wingdings" pitchFamily="2" charset="2"/>
              </a:rPr>
              <a:t>实现</a:t>
            </a:r>
            <a:r>
              <a:rPr lang="en-US" altLang="zh-CN" sz="1600" dirty="0" smtClean="0">
                <a:sym typeface="Wingdings" pitchFamily="2" charset="2"/>
              </a:rPr>
              <a:t>),</a:t>
            </a:r>
            <a:r>
              <a:rPr lang="zh-CN" altLang="en-US" sz="1600" dirty="0" smtClean="0">
                <a:sym typeface="Wingdings" pitchFamily="2" charset="2"/>
              </a:rPr>
              <a:t>当前默认</a:t>
            </a:r>
            <a:r>
              <a:rPr lang="en-US" altLang="zh-CN" sz="1600" dirty="0" smtClean="0">
                <a:sym typeface="Wingdings" pitchFamily="2" charset="2"/>
              </a:rPr>
              <a:t>root</a:t>
            </a:r>
          </a:p>
          <a:p>
            <a:pPr eaLnBrk="0" hangingPunct="0">
              <a:spcBef>
                <a:spcPct val="30000"/>
              </a:spcBef>
              <a:defRPr/>
            </a:pPr>
            <a:endParaRPr lang="en-US" altLang="zh-CN" dirty="0" smtClean="0">
              <a:sym typeface="Wingdings" pitchFamily="2" charset="2"/>
            </a:endParaRP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b="1" dirty="0" err="1" smtClean="0">
                <a:solidFill>
                  <a:srgbClr val="0000FF"/>
                </a:solidFill>
              </a:rPr>
              <a:t>oneshot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>
                <a:sym typeface="Wingdings" pitchFamily="2" charset="2"/>
              </a:rPr>
              <a:t>服务只启动一次</a:t>
            </a:r>
            <a:r>
              <a:rPr lang="en-US" altLang="zh-CN" sz="1600" dirty="0" smtClean="0">
                <a:sym typeface="Wingdings" pitchFamily="2" charset="2"/>
              </a:rPr>
              <a:t>,</a:t>
            </a:r>
            <a:r>
              <a:rPr lang="zh-CN" altLang="en-US" sz="1600" dirty="0" smtClean="0">
                <a:sym typeface="Wingdings" pitchFamily="2" charset="2"/>
              </a:rPr>
              <a:t>并在服务退出后不重启</a:t>
            </a:r>
            <a:endParaRPr lang="en-US" altLang="zh-CN" sz="1600" dirty="0" smtClean="0">
              <a:sym typeface="Wingdings" pitchFamily="2" charset="2"/>
            </a:endParaRPr>
          </a:p>
          <a:p>
            <a:pPr eaLnBrk="0" hangingPunct="0">
              <a:spcBef>
                <a:spcPct val="30000"/>
              </a:spcBef>
              <a:defRPr/>
            </a:pPr>
            <a:endParaRPr lang="en-US" altLang="zh-CN" dirty="0" smtClean="0"/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class  &lt;name&gt;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>
                <a:sym typeface="Wingdings" pitchFamily="2" charset="2"/>
              </a:rPr>
              <a:t>为</a:t>
            </a:r>
            <a:r>
              <a:rPr lang="en-US" altLang="zh-CN" sz="1600" dirty="0" smtClean="0">
                <a:sym typeface="Wingdings" pitchFamily="2" charset="2"/>
              </a:rPr>
              <a:t>service</a:t>
            </a:r>
            <a:r>
              <a:rPr lang="zh-CN" altLang="en-US" sz="1600" dirty="0" smtClean="0">
                <a:sym typeface="Wingdings" pitchFamily="2" charset="2"/>
              </a:rPr>
              <a:t>指定一个类别名</a:t>
            </a:r>
            <a:r>
              <a:rPr lang="en-US" altLang="zh-CN" sz="1600" dirty="0" smtClean="0">
                <a:sym typeface="Wingdings" pitchFamily="2" charset="2"/>
              </a:rPr>
              <a:t>.</a:t>
            </a:r>
            <a:r>
              <a:rPr lang="zh-CN" altLang="en-US" sz="1600" dirty="0" smtClean="0">
                <a:sym typeface="Wingdings" pitchFamily="2" charset="2"/>
              </a:rPr>
              <a:t>同样类名的所有的服务可以一起启动或停止</a:t>
            </a:r>
            <a:r>
              <a:rPr lang="en-US" altLang="zh-CN" sz="1600" dirty="0" smtClean="0">
                <a:sym typeface="Wingdings" pitchFamily="2" charset="2"/>
              </a:rPr>
              <a:t>.</a:t>
            </a:r>
            <a:r>
              <a:rPr lang="zh-CN" altLang="en-US" sz="1600" dirty="0" smtClean="0">
                <a:sym typeface="Wingdings" pitchFamily="2" charset="2"/>
              </a:rPr>
              <a:t>如果没有指定类别名</a:t>
            </a:r>
            <a:endParaRPr lang="en-US" altLang="zh-CN" sz="1600" dirty="0" smtClean="0">
              <a:sym typeface="Wingdings" pitchFamily="2" charset="2"/>
            </a:endParaRP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    </a:t>
            </a:r>
            <a:r>
              <a:rPr lang="zh-CN" altLang="en-US" sz="1600" dirty="0" smtClean="0">
                <a:sym typeface="Wingdings" pitchFamily="2" charset="2"/>
              </a:rPr>
              <a:t>的服务</a:t>
            </a:r>
            <a:r>
              <a:rPr lang="en-US" altLang="zh-CN" sz="1600" dirty="0" smtClean="0">
                <a:sym typeface="Wingdings" pitchFamily="2" charset="2"/>
              </a:rPr>
              <a:t>,</a:t>
            </a:r>
            <a:r>
              <a:rPr lang="zh-CN" altLang="en-US" sz="1600" dirty="0" smtClean="0">
                <a:sym typeface="Wingdings" pitchFamily="2" charset="2"/>
              </a:rPr>
              <a:t>默认为</a:t>
            </a:r>
            <a:r>
              <a:rPr lang="en-US" altLang="zh-CN" sz="1600" dirty="0" smtClean="0">
                <a:sym typeface="Wingdings" pitchFamily="2" charset="2"/>
              </a:rPr>
              <a:t>”default”</a:t>
            </a:r>
          </a:p>
          <a:p>
            <a:pPr eaLnBrk="0" hangingPunct="0">
              <a:spcBef>
                <a:spcPct val="30000"/>
              </a:spcBef>
              <a:defRPr/>
            </a:pPr>
            <a:endParaRPr lang="en-US" altLang="zh-CN" sz="1600" dirty="0" smtClean="0">
              <a:sym typeface="Wingdings" pitchFamily="2" charset="2"/>
            </a:endParaRP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b="1" dirty="0" err="1" smtClean="0">
                <a:solidFill>
                  <a:srgbClr val="0000FF"/>
                </a:solidFill>
              </a:rPr>
              <a:t>onrestart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dirty="0" smtClean="0">
                <a:sym typeface="Wingdings" pitchFamily="2" charset="2"/>
              </a:rPr>
              <a:t></a:t>
            </a:r>
            <a:r>
              <a:rPr lang="zh-CN" altLang="en-US" dirty="0" smtClean="0">
                <a:sym typeface="Wingdings" pitchFamily="2" charset="2"/>
              </a:rPr>
              <a:t>当服务重启时执行一个命令</a:t>
            </a:r>
            <a:endParaRPr lang="en-US" altLang="zh-CN" dirty="0" smtClean="0">
              <a:sym typeface="Wingdings" pitchFamily="2" charset="2"/>
            </a:endParaRPr>
          </a:p>
          <a:p>
            <a:pPr eaLnBrk="0" hangingPunct="0">
              <a:spcBef>
                <a:spcPct val="30000"/>
              </a:spcBef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23928" y="188640"/>
            <a:ext cx="47525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Android Entry Point And Parse </a:t>
            </a:r>
            <a:r>
              <a:rPr lang="en-US" altLang="zh-CN" sz="2000" b="1" dirty="0" err="1" smtClean="0"/>
              <a:t>init.rc</a:t>
            </a:r>
            <a:r>
              <a:rPr lang="en-US" altLang="zh-CN" sz="20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83768" y="2492896"/>
            <a:ext cx="2552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How To Parse RC File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43808" y="1268760"/>
            <a:ext cx="3059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system/core/init/ </a:t>
            </a:r>
            <a:r>
              <a:rPr lang="en-US" altLang="zh-CN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keywords.h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23928" y="188640"/>
            <a:ext cx="47525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Android Entry Point And Parse </a:t>
            </a:r>
            <a:r>
              <a:rPr lang="en-US" altLang="zh-CN" sz="2000" b="1" dirty="0" err="1" smtClean="0"/>
              <a:t>init.rc</a:t>
            </a:r>
            <a:r>
              <a:rPr lang="en-US" altLang="zh-CN" sz="2000" b="1" dirty="0" smtClean="0"/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285720" y="857232"/>
            <a:ext cx="2857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RC</a:t>
            </a:r>
            <a:r>
              <a:rPr lang="zh-CN" altLang="en-US" sz="1600" b="1" dirty="0" smtClean="0"/>
              <a:t>文件中的</a:t>
            </a:r>
            <a:r>
              <a:rPr lang="en-US" altLang="zh-CN" sz="1600" b="1" dirty="0" smtClean="0"/>
              <a:t>KEYWORD</a:t>
            </a:r>
            <a:endParaRPr lang="zh-CN" altLang="en-US" sz="1600" b="1" dirty="0"/>
          </a:p>
        </p:txBody>
      </p:sp>
      <p:sp>
        <p:nvSpPr>
          <p:cNvPr id="3" name="五边形 2"/>
          <p:cNvSpPr/>
          <p:nvPr/>
        </p:nvSpPr>
        <p:spPr>
          <a:xfrm>
            <a:off x="71406" y="928670"/>
            <a:ext cx="214314" cy="21431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745966"/>
            <a:ext cx="5923120" cy="391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147002"/>
            <a:ext cx="5976664" cy="6630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07504" y="2060848"/>
            <a:ext cx="21237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keyword</a:t>
            </a:r>
            <a:r>
              <a:rPr lang="zh-CN" altLang="en-US" sz="1600" dirty="0" smtClean="0"/>
              <a:t>有三种类型</a:t>
            </a:r>
            <a:r>
              <a:rPr lang="en-US" altLang="zh-CN" sz="1600" dirty="0" smtClean="0"/>
              <a:t>: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b="1" dirty="0" smtClean="0"/>
              <a:t>SECTION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b="1" dirty="0" smtClean="0"/>
              <a:t>COMMAND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b="1" dirty="0" smtClean="0"/>
              <a:t>OPTION</a:t>
            </a:r>
          </a:p>
        </p:txBody>
      </p:sp>
      <p:sp>
        <p:nvSpPr>
          <p:cNvPr id="7" name="矩形 6"/>
          <p:cNvSpPr/>
          <p:nvPr/>
        </p:nvSpPr>
        <p:spPr>
          <a:xfrm>
            <a:off x="107504" y="4221088"/>
            <a:ext cx="2736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Init</a:t>
            </a:r>
            <a:r>
              <a:rPr lang="zh-CN" altLang="en-US" sz="1600" dirty="0" smtClean="0"/>
              <a:t>进程根据</a:t>
            </a:r>
            <a:r>
              <a:rPr lang="en-US" altLang="zh-CN" sz="1600" b="1" dirty="0" smtClean="0"/>
              <a:t>keyword_info</a:t>
            </a:r>
            <a:r>
              <a:rPr lang="en-US" altLang="zh-CN" sz="1600" dirty="0" smtClean="0"/>
              <a:t>[ ]</a:t>
            </a:r>
            <a:r>
              <a:rPr lang="zh-CN" altLang="en-US" sz="1600" dirty="0" smtClean="0"/>
              <a:t>结构体数组处理</a:t>
            </a:r>
            <a:r>
              <a:rPr lang="en-US" altLang="zh-CN" sz="1600" dirty="0" smtClean="0"/>
              <a:t>RC</a:t>
            </a:r>
            <a:r>
              <a:rPr lang="zh-CN" altLang="en-US" sz="1600" dirty="0" smtClean="0"/>
              <a:t>文件中的</a:t>
            </a:r>
            <a:r>
              <a:rPr lang="en-US" altLang="zh-CN" sz="1600" dirty="0" smtClean="0"/>
              <a:t>keyword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hlinkClick r:id="rId3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698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16632"/>
            <a:ext cx="5145679" cy="656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9701" name="Object 5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5534025" y="2295525"/>
          <a:ext cx="3386138" cy="676275"/>
        </p:xfrm>
        <a:graphic>
          <a:graphicData uri="http://schemas.openxmlformats.org/presentationml/2006/ole">
            <p:oleObj spid="_x0000_s29701" name="Visio" r:id="rId5" imgW="3386160" imgH="675720" progId="Visio.Drawing.11">
              <p:link updateAutomatic="1"/>
            </p:oleObj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5600700" y="868363"/>
          <a:ext cx="3160713" cy="1106487"/>
        </p:xfrm>
        <a:graphic>
          <a:graphicData uri="http://schemas.openxmlformats.org/presentationml/2006/ole">
            <p:oleObj spid="_x0000_s29702" name="Visio" r:id="rId6" imgW="3160800" imgH="1107000" progId="Visio.Drawing.11">
              <p:link updateAutomatic="1"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23928" y="188640"/>
            <a:ext cx="47525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The Related Data </a:t>
            </a:r>
            <a:r>
              <a:rPr lang="en-US" altLang="zh-CN" sz="2000" b="1" dirty="0" err="1" smtClean="0"/>
              <a:t>Struct</a:t>
            </a:r>
            <a:r>
              <a:rPr lang="en-US" altLang="zh-CN" sz="2000" b="1" dirty="0" smtClean="0"/>
              <a:t> Definitions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564904"/>
            <a:ext cx="1552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4644008" y="188640"/>
            <a:ext cx="40324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RC File Handle State Machine</a:t>
            </a:r>
          </a:p>
        </p:txBody>
      </p:sp>
      <p:sp>
        <p:nvSpPr>
          <p:cNvPr id="8" name="矩形 7"/>
          <p:cNvSpPr/>
          <p:nvPr/>
        </p:nvSpPr>
        <p:spPr>
          <a:xfrm>
            <a:off x="179512" y="980728"/>
            <a:ext cx="25202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扫描</a:t>
            </a:r>
            <a:r>
              <a:rPr lang="en-US" altLang="zh-CN" sz="1600" dirty="0" smtClean="0"/>
              <a:t>RC</a:t>
            </a:r>
            <a:r>
              <a:rPr lang="zh-CN" altLang="en-US" sz="1600" dirty="0" smtClean="0"/>
              <a:t>文件中的</a:t>
            </a:r>
            <a:r>
              <a:rPr lang="en-US" altLang="zh-CN" sz="1600" dirty="0" smtClean="0"/>
              <a:t>Token, </a:t>
            </a:r>
          </a:p>
          <a:p>
            <a:r>
              <a:rPr lang="zh-CN" altLang="en-US" sz="1600" dirty="0" smtClean="0"/>
              <a:t>并根据不同的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结束标志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r>
              <a:rPr lang="zh-CN" altLang="en-US" sz="1600" dirty="0" smtClean="0"/>
              <a:t>输出对应的</a:t>
            </a:r>
            <a:r>
              <a:rPr lang="en-US" altLang="zh-CN" sz="1600" dirty="0" smtClean="0"/>
              <a:t>Token</a:t>
            </a:r>
            <a:r>
              <a:rPr lang="zh-CN" altLang="en-US" sz="1600" dirty="0" smtClean="0"/>
              <a:t>值</a:t>
            </a:r>
            <a:r>
              <a:rPr lang="en-US" altLang="zh-CN" sz="1600" dirty="0" smtClean="0"/>
              <a:t>: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b="1" dirty="0" err="1" smtClean="0"/>
              <a:t>T_EOF</a:t>
            </a:r>
            <a:endParaRPr lang="en-US" altLang="zh-CN" sz="1600" b="1" dirty="0" smtClean="0"/>
          </a:p>
          <a:p>
            <a:r>
              <a:rPr lang="en-US" altLang="zh-CN" sz="1600" dirty="0" smtClean="0"/>
              <a:t>    </a:t>
            </a:r>
            <a:r>
              <a:rPr lang="en-US" altLang="zh-CN" sz="1600" b="1" dirty="0" err="1" smtClean="0"/>
              <a:t>T_TEXT</a:t>
            </a:r>
            <a:endParaRPr lang="en-US" altLang="zh-CN" sz="1600" b="1" dirty="0" smtClean="0"/>
          </a:p>
          <a:p>
            <a:r>
              <a:rPr lang="en-US" altLang="zh-CN" sz="1600" dirty="0" smtClean="0"/>
              <a:t>    </a:t>
            </a:r>
            <a:r>
              <a:rPr lang="en-US" altLang="zh-CN" sz="1600" b="1" dirty="0" err="1" smtClean="0"/>
              <a:t>T_NEWLINE</a:t>
            </a:r>
            <a:endParaRPr lang="zh-CN" altLang="en-US" sz="1600" b="1" dirty="0"/>
          </a:p>
        </p:txBody>
      </p:sp>
      <p:sp>
        <p:nvSpPr>
          <p:cNvPr id="9" name="矩形 8"/>
          <p:cNvSpPr/>
          <p:nvPr/>
        </p:nvSpPr>
        <p:spPr>
          <a:xfrm>
            <a:off x="179512" y="3645024"/>
            <a:ext cx="2520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对于</a:t>
            </a:r>
            <a:r>
              <a:rPr lang="en-US" altLang="zh-CN" sz="1600" dirty="0" smtClean="0"/>
              <a:t>TEXT, </a:t>
            </a:r>
            <a:r>
              <a:rPr lang="zh-CN" altLang="en-US" sz="1600" dirty="0" smtClean="0"/>
              <a:t>它的结束标志有</a:t>
            </a:r>
            <a:r>
              <a:rPr lang="en-US" altLang="zh-CN" sz="1600" dirty="0" smtClean="0"/>
              <a:t>‘ ‘, ‘</a:t>
            </a:r>
            <a:r>
              <a:rPr lang="en-US" altLang="zh-CN" sz="1600" b="1" dirty="0" smtClean="0"/>
              <a:t>\t</a:t>
            </a:r>
            <a:r>
              <a:rPr lang="en-US" altLang="zh-CN" sz="1600" dirty="0" smtClean="0"/>
              <a:t>’, ‘</a:t>
            </a:r>
            <a:r>
              <a:rPr lang="en-US" altLang="zh-CN" sz="1600" b="1" dirty="0" smtClean="0"/>
              <a:t>\r</a:t>
            </a:r>
            <a:r>
              <a:rPr lang="en-US" altLang="zh-CN" sz="1600" dirty="0" smtClean="0"/>
              <a:t>’, ‘</a:t>
            </a:r>
            <a:r>
              <a:rPr lang="en-US" altLang="zh-CN" sz="1600" b="1" dirty="0" smtClean="0"/>
              <a:t>\n</a:t>
            </a:r>
            <a:r>
              <a:rPr lang="en-US" altLang="zh-CN" sz="1600" dirty="0" smtClean="0"/>
              <a:t>’</a:t>
            </a:r>
            <a:endParaRPr lang="zh-CN" altLang="en-US" sz="1600" b="1" dirty="0"/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908720"/>
            <a:ext cx="602932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5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836712"/>
            <a:ext cx="9039225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4644008" y="188640"/>
            <a:ext cx="40324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RC File Handle State Machine</a:t>
            </a:r>
          </a:p>
        </p:txBody>
      </p:sp>
      <p:graphicFrame>
        <p:nvGraphicFramePr>
          <p:cNvPr id="30732" name="Object 12">
            <a:hlinkClick r:id="rId4" action="ppaction://hlinksldjump"/>
          </p:cNvPr>
          <p:cNvGraphicFramePr>
            <a:graphicFrameLocks noChangeAspect="1"/>
          </p:cNvGraphicFramePr>
          <p:nvPr/>
        </p:nvGraphicFramePr>
        <p:xfrm>
          <a:off x="3562350" y="5168900"/>
          <a:ext cx="2382838" cy="358775"/>
        </p:xfrm>
        <a:graphic>
          <a:graphicData uri="http://schemas.openxmlformats.org/presentationml/2006/ole">
            <p:oleObj spid="_x0000_s30732" name="Visio" r:id="rId5" imgW="2172600" imgH="349560" progId="Visio.Drawing.11">
              <p:link updateAutomatic="1"/>
            </p:oleObj>
          </a:graphicData>
        </a:graphic>
      </p:graphicFrame>
      <p:graphicFrame>
        <p:nvGraphicFramePr>
          <p:cNvPr id="30733" name="Object 13">
            <a:hlinkClick r:id="rId6" action="ppaction://hlinksldjump"/>
          </p:cNvPr>
          <p:cNvGraphicFramePr>
            <a:graphicFrameLocks noChangeAspect="1"/>
          </p:cNvGraphicFramePr>
          <p:nvPr/>
        </p:nvGraphicFramePr>
        <p:xfrm>
          <a:off x="4356100" y="3368675"/>
          <a:ext cx="2951163" cy="407988"/>
        </p:xfrm>
        <a:graphic>
          <a:graphicData uri="http://schemas.openxmlformats.org/presentationml/2006/ole">
            <p:oleObj spid="_x0000_s30733" name="Visio" r:id="rId7" imgW="2751120" imgH="348120" progId="Visio.Drawing.11">
              <p:link updateAutomatic="1"/>
            </p:oleObj>
          </a:graphicData>
        </a:graphic>
      </p:graphicFrame>
      <p:graphicFrame>
        <p:nvGraphicFramePr>
          <p:cNvPr id="30734" name="Object 14">
            <a:hlinkClick r:id="rId6" action="ppaction://hlinksldjump"/>
          </p:cNvPr>
          <p:cNvGraphicFramePr>
            <a:graphicFrameLocks noChangeAspect="1"/>
          </p:cNvGraphicFramePr>
          <p:nvPr/>
        </p:nvGraphicFramePr>
        <p:xfrm>
          <a:off x="3703638" y="3946525"/>
          <a:ext cx="2325687" cy="474663"/>
        </p:xfrm>
        <a:graphic>
          <a:graphicData uri="http://schemas.openxmlformats.org/presentationml/2006/ole">
            <p:oleObj spid="_x0000_s30734" name="Visio" r:id="rId8" imgW="2257920" imgH="455040" progId="Visio.Drawing.11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爆炸形 2 5"/>
          <p:cNvSpPr/>
          <p:nvPr/>
        </p:nvSpPr>
        <p:spPr>
          <a:xfrm>
            <a:off x="1214414" y="1857364"/>
            <a:ext cx="7215238" cy="235745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&lt;&lt;</a:t>
            </a:r>
            <a:r>
              <a:rPr lang="zh-CN" altLang="en-US" b="1" dirty="0" smtClean="0">
                <a:solidFill>
                  <a:schemeClr val="tx1"/>
                </a:solidFill>
              </a:rPr>
              <a:t>序</a:t>
            </a:r>
            <a:r>
              <a:rPr lang="en-US" altLang="zh-CN" b="1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这两年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</a:rPr>
              <a:t>为公司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</a:rPr>
              <a:t>南征北战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</a:rPr>
              <a:t>忍辱负重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</a:rPr>
              <a:t>亲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</a:rPr>
              <a:t>我们真的很苦逼</a:t>
            </a:r>
            <a:r>
              <a:rPr lang="en-US" altLang="zh-CN" dirty="0" smtClean="0">
                <a:solidFill>
                  <a:schemeClr val="tx1"/>
                </a:solidFill>
              </a:rPr>
              <a:t>!!!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770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88641"/>
            <a:ext cx="7235784" cy="58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1712872"/>
            <a:ext cx="3744416" cy="34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>
            <a:hlinkClick r:id="rId6" action="ppaction://hlinkfile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59832" y="3284984"/>
            <a:ext cx="3672408" cy="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6">
            <a:hlinkClick r:id="rId8" action="ppaction://hlinkfile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7625" y="4869161"/>
            <a:ext cx="3600399" cy="227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2627784" y="5805264"/>
            <a:ext cx="5904656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/>
              <a:t>当处理一个</a:t>
            </a:r>
            <a:r>
              <a:rPr lang="en-US" altLang="zh-CN" sz="1600" dirty="0" smtClean="0"/>
              <a:t>Section</a:t>
            </a:r>
            <a:r>
              <a:rPr lang="zh-CN" altLang="en-US" sz="1600" dirty="0" smtClean="0"/>
              <a:t>的开始行时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调用</a:t>
            </a:r>
            <a:r>
              <a:rPr lang="en-US" altLang="zh-CN" sz="1600" b="1" dirty="0" err="1" smtClean="0"/>
              <a:t>parse_new_section</a:t>
            </a:r>
            <a:endParaRPr lang="en-US" altLang="zh-CN" sz="1600" b="1" dirty="0" smtClean="0"/>
          </a:p>
          <a:p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en-US" altLang="zh-CN" sz="1600" b="1" dirty="0" err="1" smtClean="0"/>
              <a:t>parse_new_section</a:t>
            </a:r>
            <a:r>
              <a:rPr lang="zh-CN" altLang="en-US" sz="1600" dirty="0" smtClean="0"/>
              <a:t>将</a:t>
            </a:r>
            <a:r>
              <a:rPr lang="en-US" altLang="zh-CN" sz="1600" dirty="0" smtClean="0"/>
              <a:t>Section</a:t>
            </a:r>
            <a:r>
              <a:rPr lang="zh-CN" altLang="en-US" sz="1600" dirty="0" smtClean="0"/>
              <a:t>分成单行或多行</a:t>
            </a:r>
            <a:r>
              <a:rPr lang="en-US" altLang="zh-CN" sz="1600" dirty="0" smtClean="0"/>
              <a:t>; </a:t>
            </a:r>
            <a:r>
              <a:rPr lang="zh-CN" altLang="en-US" sz="1600" dirty="0" smtClean="0"/>
              <a:t>多行的处理</a:t>
            </a:r>
            <a:endParaRPr lang="en-US" altLang="zh-CN" sz="1600" dirty="0" smtClean="0"/>
          </a:p>
          <a:p>
            <a:r>
              <a:rPr lang="en-US" altLang="zh-CN" sz="1600" dirty="0" smtClean="0"/>
              <a:t>    </a:t>
            </a:r>
            <a:r>
              <a:rPr lang="zh-CN" altLang="en-US" sz="1600" dirty="0" smtClean="0"/>
              <a:t>需要根据不同的</a:t>
            </a:r>
            <a:r>
              <a:rPr lang="en-US" altLang="zh-CN" sz="1600" dirty="0" smtClean="0"/>
              <a:t>Section</a:t>
            </a:r>
            <a:r>
              <a:rPr lang="zh-CN" altLang="en-US" sz="1600" dirty="0" smtClean="0"/>
              <a:t>进行更换</a:t>
            </a:r>
            <a:r>
              <a:rPr lang="en-US" altLang="zh-CN" sz="1600" b="1" dirty="0" err="1" smtClean="0"/>
              <a:t>parse_line</a:t>
            </a:r>
            <a:r>
              <a:rPr lang="zh-CN" altLang="en-US" sz="1600" dirty="0" smtClean="0"/>
              <a:t>函数</a:t>
            </a:r>
            <a:endParaRPr lang="zh-CN" alt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80728"/>
            <a:ext cx="7419975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844824"/>
            <a:ext cx="71247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横卷形 5"/>
          <p:cNvSpPr/>
          <p:nvPr/>
        </p:nvSpPr>
        <p:spPr>
          <a:xfrm>
            <a:off x="5940152" y="4149080"/>
            <a:ext cx="2987824" cy="6480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queue_builtin_action(…)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横卷形 7"/>
          <p:cNvSpPr/>
          <p:nvPr/>
        </p:nvSpPr>
        <p:spPr>
          <a:xfrm>
            <a:off x="4211960" y="836712"/>
            <a:ext cx="4248472" cy="151216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err="1" smtClean="0">
                <a:solidFill>
                  <a:schemeClr val="tx1"/>
                </a:solidFill>
              </a:rPr>
              <a:t>Action_for_each_trigger</a:t>
            </a:r>
            <a:r>
              <a:rPr lang="en-US" altLang="zh-CN" b="1" dirty="0" smtClean="0">
                <a:solidFill>
                  <a:schemeClr val="tx1"/>
                </a:solidFill>
              </a:rPr>
              <a:t>(</a:t>
            </a:r>
          </a:p>
          <a:p>
            <a:r>
              <a:rPr lang="en-US" altLang="zh-CN" sz="1600" b="1" dirty="0" smtClean="0">
                <a:solidFill>
                  <a:schemeClr val="tx1"/>
                </a:solidFill>
              </a:rPr>
              <a:t>     …,</a:t>
            </a:r>
          </a:p>
          <a:p>
            <a:r>
              <a:rPr lang="en-US" altLang="zh-CN" sz="1600" b="1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action_add_queue_tail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836712"/>
            <a:ext cx="6696075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980728"/>
            <a:ext cx="905827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44" y="4549676"/>
            <a:ext cx="86439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action_queue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cur_action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cur_command</a:t>
            </a:r>
            <a:r>
              <a:rPr lang="zh-CN" altLang="en-US" dirty="0" smtClean="0"/>
              <a:t>处理每一个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和该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下的每一个</a:t>
            </a:r>
            <a:r>
              <a:rPr lang="en-US" altLang="zh-CN" dirty="0" smtClean="0"/>
              <a:t>command.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err="1" smtClean="0"/>
              <a:t>cur_action</a:t>
            </a:r>
            <a:r>
              <a:rPr lang="zh-CN" altLang="en-US" dirty="0" smtClean="0"/>
              <a:t>为空或</a:t>
            </a:r>
            <a:r>
              <a:rPr lang="en-US" altLang="zh-CN" dirty="0" err="1" smtClean="0"/>
              <a:t>cur_commmand</a:t>
            </a:r>
            <a:r>
              <a:rPr lang="zh-CN" altLang="en-US" dirty="0" smtClean="0"/>
              <a:t>已是最后一个</a:t>
            </a:r>
            <a:r>
              <a:rPr lang="en-US" altLang="zh-CN" dirty="0" err="1" smtClean="0"/>
              <a:t>command,cur_action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action_queue</a:t>
            </a:r>
            <a:r>
              <a:rPr lang="zh-CN" altLang="en-US" dirty="0" smtClean="0"/>
              <a:t>中取出新的</a:t>
            </a:r>
            <a:r>
              <a:rPr lang="en-US" altLang="zh-CN" dirty="0" smtClean="0"/>
              <a:t>action,</a:t>
            </a:r>
          </a:p>
          <a:p>
            <a:r>
              <a:rPr lang="en-US" altLang="zh-CN" dirty="0" err="1" smtClean="0"/>
              <a:t>cur_command</a:t>
            </a:r>
            <a:r>
              <a:rPr lang="zh-CN" altLang="en-US" dirty="0" smtClean="0"/>
              <a:t>更新为</a:t>
            </a:r>
            <a:r>
              <a:rPr lang="en-US" altLang="zh-CN" dirty="0" err="1" smtClean="0"/>
              <a:t>cur_action</a:t>
            </a:r>
            <a:r>
              <a:rPr lang="zh-CN" altLang="en-US" dirty="0" smtClean="0"/>
              <a:t>下的第一个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并执行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的对应函数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每次循环依次处理</a:t>
            </a:r>
            <a:r>
              <a:rPr lang="en-US" altLang="zh-CN" dirty="0" err="1" smtClean="0"/>
              <a:t>cur_action</a:t>
            </a:r>
            <a:r>
              <a:rPr lang="zh-CN" altLang="en-US" dirty="0" smtClean="0"/>
              <a:t>下的一个</a:t>
            </a:r>
            <a:r>
              <a:rPr lang="en-US" altLang="zh-CN" dirty="0" smtClean="0"/>
              <a:t>command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51" y="857232"/>
            <a:ext cx="9065049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44" y="5929330"/>
            <a:ext cx="864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遍历</a:t>
            </a:r>
            <a:r>
              <a:rPr lang="en-US" altLang="zh-CN" dirty="0" err="1" smtClean="0"/>
              <a:t>service_list</a:t>
            </a:r>
            <a:r>
              <a:rPr lang="zh-CN" altLang="en-US" dirty="0" smtClean="0"/>
              <a:t>中所有</a:t>
            </a:r>
            <a:r>
              <a:rPr lang="en-US" altLang="zh-CN" dirty="0" smtClean="0"/>
              <a:t>service, </a:t>
            </a:r>
            <a:r>
              <a:rPr lang="zh-CN" altLang="en-US" dirty="0" smtClean="0"/>
              <a:t>启动标志为</a:t>
            </a:r>
            <a:r>
              <a:rPr lang="en-US" altLang="zh-CN" dirty="0" smtClean="0"/>
              <a:t>SVC_RESTARTING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service,</a:t>
            </a:r>
            <a:r>
              <a:rPr lang="zh-CN" altLang="en-US" dirty="0" smtClean="0"/>
              <a:t>并清掉该标志以避免下一次循环时重复启动</a:t>
            </a:r>
            <a:r>
              <a:rPr lang="en-US" altLang="zh-CN" dirty="0" smtClean="0"/>
              <a:t>service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857232"/>
            <a:ext cx="8304667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500306"/>
            <a:ext cx="8084996" cy="321471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857232"/>
            <a:ext cx="881749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44" y="857232"/>
            <a:ext cx="889115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142984"/>
            <a:ext cx="60864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214282" y="4286256"/>
            <a:ext cx="73581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当执行过某个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之后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有些</a:t>
            </a:r>
            <a:r>
              <a:rPr lang="en-US" altLang="zh-CN" dirty="0" err="1" smtClean="0"/>
              <a:t>pollfd</a:t>
            </a:r>
            <a:r>
              <a:rPr lang="zh-CN" altLang="en-US" dirty="0" smtClean="0"/>
              <a:t>事件可以开始监听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Init</a:t>
            </a:r>
            <a:r>
              <a:rPr lang="zh-CN" altLang="en-US" dirty="0" smtClean="0"/>
              <a:t>进程在每次执行完一个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之后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关心着三种类型的事件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>
                <a:sym typeface="Wingdings" pitchFamily="2" charset="2"/>
              </a:rPr>
              <a:t></a:t>
            </a:r>
            <a:r>
              <a:rPr lang="zh-CN" altLang="en-US" dirty="0" smtClean="0">
                <a:sym typeface="Wingdings" pitchFamily="2" charset="2"/>
              </a:rPr>
              <a:t>系统属性值的变化</a:t>
            </a:r>
            <a:r>
              <a:rPr lang="en-US" altLang="zh-CN" dirty="0" smtClean="0">
                <a:sym typeface="Wingdings" pitchFamily="2" charset="2"/>
              </a:rPr>
              <a:t>:  property</a:t>
            </a:r>
          </a:p>
          <a:p>
            <a:r>
              <a:rPr lang="en-US" altLang="zh-CN" dirty="0" smtClean="0">
                <a:sym typeface="Wingdings" pitchFamily="2" charset="2"/>
              </a:rPr>
              <a:t></a:t>
            </a:r>
            <a:r>
              <a:rPr lang="zh-CN" altLang="en-US" dirty="0" smtClean="0">
                <a:sym typeface="Wingdings" pitchFamily="2" charset="2"/>
              </a:rPr>
              <a:t>热键事件</a:t>
            </a:r>
            <a:r>
              <a:rPr lang="en-US" altLang="zh-CN" dirty="0" smtClean="0">
                <a:sym typeface="Wingdings" pitchFamily="2" charset="2"/>
              </a:rPr>
              <a:t>: </a:t>
            </a:r>
            <a:r>
              <a:rPr lang="en-US" altLang="zh-CN" dirty="0" err="1" smtClean="0">
                <a:sym typeface="Wingdings" pitchFamily="2" charset="2"/>
              </a:rPr>
              <a:t>keychord</a:t>
            </a:r>
            <a:endParaRPr lang="en-US" altLang="zh-CN" dirty="0" smtClean="0"/>
          </a:p>
          <a:p>
            <a:r>
              <a:rPr lang="en-US" altLang="zh-CN" dirty="0" smtClean="0">
                <a:sym typeface="Wingdings" pitchFamily="2" charset="2"/>
              </a:rPr>
              <a:t></a:t>
            </a:r>
            <a:r>
              <a:rPr lang="zh-CN" altLang="en-US" dirty="0" smtClean="0">
                <a:sym typeface="Wingdings" pitchFamily="2" charset="2"/>
              </a:rPr>
              <a:t>进程间通信信号</a:t>
            </a:r>
            <a:r>
              <a:rPr lang="en-US" altLang="zh-CN" dirty="0" smtClean="0">
                <a:sym typeface="Wingdings" pitchFamily="2" charset="2"/>
              </a:rPr>
              <a:t>: signal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857232"/>
            <a:ext cx="6643734" cy="588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214282" y="1500174"/>
            <a:ext cx="20002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有些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service,</a:t>
            </a:r>
            <a:r>
              <a:rPr lang="zh-CN" altLang="en-US" dirty="0" smtClean="0"/>
              <a:t>会在自己的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列表中实现</a:t>
            </a:r>
            <a:r>
              <a:rPr lang="en-US" altLang="zh-CN" dirty="0" err="1" smtClean="0"/>
              <a:t>setprop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这时当该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运行时</a:t>
            </a:r>
            <a:r>
              <a:rPr lang="en-US" altLang="zh-CN" dirty="0" smtClean="0"/>
              <a:t>,</a:t>
            </a:r>
          </a:p>
          <a:p>
            <a:r>
              <a:rPr lang="en-US" altLang="zh-CN" dirty="0" err="1" smtClean="0"/>
              <a:t>setprop</a:t>
            </a:r>
            <a:r>
              <a:rPr lang="zh-CN" altLang="en-US" dirty="0" smtClean="0"/>
              <a:t>就会被触发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从而往</a:t>
            </a:r>
            <a:r>
              <a:rPr lang="en-US" altLang="zh-CN" dirty="0" err="1" smtClean="0"/>
              <a:t>pollfd</a:t>
            </a:r>
            <a:r>
              <a:rPr lang="zh-CN" altLang="en-US" dirty="0" smtClean="0"/>
              <a:t>所绑定的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中发送</a:t>
            </a:r>
            <a:r>
              <a:rPr lang="en-US" altLang="zh-CN" dirty="0" smtClean="0"/>
              <a:t>Property</a:t>
            </a:r>
            <a:r>
              <a:rPr lang="zh-CN" altLang="en-US" dirty="0" smtClean="0"/>
              <a:t>相关的设置信息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857224" y="1071546"/>
            <a:ext cx="3000396" cy="4286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Preloader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5143504" y="1071546"/>
            <a:ext cx="3000396" cy="4286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Loader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857231"/>
            <a:ext cx="7286676" cy="5378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42844" y="6286520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主要用于处理热键方式启动的</a:t>
            </a:r>
            <a:r>
              <a:rPr lang="en-US" altLang="zh-CN" dirty="0" smtClean="0"/>
              <a:t>service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09" y="928670"/>
            <a:ext cx="7025213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214282" y="4572008"/>
            <a:ext cx="85011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主要用于处理</a:t>
            </a:r>
            <a:r>
              <a:rPr lang="en-US" altLang="zh-CN" dirty="0" smtClean="0"/>
              <a:t>SIGCHLD</a:t>
            </a:r>
            <a:r>
              <a:rPr lang="zh-CN" altLang="en-US" dirty="0" smtClean="0"/>
              <a:t>信号的事件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无论进程是正常终止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还是不正常终止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都会向内核发送</a:t>
            </a:r>
            <a:r>
              <a:rPr lang="en-US" altLang="zh-CN" dirty="0" smtClean="0"/>
              <a:t>SIGCHLD</a:t>
            </a:r>
            <a:r>
              <a:rPr lang="zh-CN" altLang="en-US" dirty="0" smtClean="0"/>
              <a:t>信号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Init</a:t>
            </a:r>
            <a:r>
              <a:rPr lang="zh-CN" altLang="en-US" dirty="0" smtClean="0"/>
              <a:t>进程在处理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,fork</a:t>
            </a:r>
            <a:r>
              <a:rPr lang="zh-CN" altLang="en-US" dirty="0" smtClean="0"/>
              <a:t>出多个子进程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</a:t>
            </a:r>
            <a:r>
              <a:rPr lang="en-US" altLang="zh-CN" dirty="0" smtClean="0"/>
              <a:t>Init</a:t>
            </a:r>
            <a:r>
              <a:rPr lang="zh-CN" altLang="en-US" dirty="0" smtClean="0"/>
              <a:t>进程不等待子进程结束</a:t>
            </a:r>
            <a:r>
              <a:rPr lang="en-US" altLang="zh-CN" dirty="0" smtClean="0"/>
              <a:t>,</a:t>
            </a:r>
            <a:r>
              <a:rPr lang="zh-CN" altLang="en-US" dirty="0" smtClean="0"/>
              <a:t>子进程将有可能成为僵尸进程</a:t>
            </a:r>
            <a:r>
              <a:rPr lang="en-US" altLang="zh-CN" dirty="0" smtClean="0"/>
              <a:t>(zombie),</a:t>
            </a:r>
            <a:r>
              <a:rPr lang="zh-CN" altLang="en-US" dirty="0" smtClean="0"/>
              <a:t>从而浪费系统资源</a:t>
            </a:r>
            <a:r>
              <a:rPr lang="en-US" altLang="zh-CN" dirty="0" smtClean="0"/>
              <a:t>.</a:t>
            </a:r>
            <a:r>
              <a:rPr lang="zh-CN" altLang="en-US" dirty="0" smtClean="0"/>
              <a:t>因此需要对</a:t>
            </a:r>
            <a:r>
              <a:rPr lang="en-US" altLang="zh-CN" dirty="0" smtClean="0"/>
              <a:t>SIGCHLD</a:t>
            </a:r>
            <a:r>
              <a:rPr lang="zh-CN" altLang="en-US" dirty="0" smtClean="0"/>
              <a:t>信号做出处理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2214554"/>
            <a:ext cx="900112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214282" y="928670"/>
            <a:ext cx="2064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Action</a:t>
            </a:r>
            <a:r>
              <a:rPr lang="zh-CN" altLang="en-US" b="1" dirty="0" smtClean="0"/>
              <a:t>的条件触发</a:t>
            </a:r>
            <a:endParaRPr lang="zh-CN" altLang="en-US" b="1" dirty="0"/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357298"/>
            <a:ext cx="5411128" cy="107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142844" y="2500306"/>
            <a:ext cx="5572164" cy="230832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/>
              <a:t>当执行到</a:t>
            </a:r>
            <a:r>
              <a:rPr lang="en-US" altLang="zh-CN" dirty="0" err="1" smtClean="0"/>
              <a:t>queue_property_triggers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会将当前</a:t>
            </a:r>
            <a:r>
              <a:rPr lang="en-US" altLang="zh-CN" dirty="0" err="1" smtClean="0"/>
              <a:t>action_list</a:t>
            </a:r>
            <a:r>
              <a:rPr lang="zh-CN" altLang="en-US" dirty="0" smtClean="0"/>
              <a:t>中所有条件触发的</a:t>
            </a:r>
            <a:r>
              <a:rPr lang="en-US" altLang="zh-CN" dirty="0" smtClean="0"/>
              <a:t>Action</a:t>
            </a:r>
          </a:p>
          <a:p>
            <a:r>
              <a:rPr lang="zh-CN" altLang="en-US" dirty="0" smtClean="0"/>
              <a:t>并且满足触发条件的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全部压入</a:t>
            </a:r>
            <a:r>
              <a:rPr lang="en-US" altLang="zh-CN" dirty="0" err="1" smtClean="0"/>
              <a:t>action_queue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所以该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也是比较晚才被执行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当然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如果有些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触发条件还不满足的话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那么它就永远不会被执行了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3042" y="1071546"/>
            <a:ext cx="46434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How  To  Start  Zygote</a:t>
            </a:r>
            <a:endParaRPr lang="zh-CN" altLang="en-US" sz="3200" b="1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928802"/>
            <a:ext cx="874771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3563888" y="4653136"/>
            <a:ext cx="5143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当  </a:t>
            </a:r>
            <a:r>
              <a:rPr lang="en-US" altLang="zh-CN" b="1" dirty="0" err="1" smtClean="0">
                <a:solidFill>
                  <a:srgbClr val="0B40B5"/>
                </a:solidFill>
              </a:rPr>
              <a:t>sys.droidtv.pgsel.started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等于 </a:t>
            </a:r>
            <a:r>
              <a:rPr lang="en-US" altLang="zh-CN" b="1" dirty="0" smtClean="0">
                <a:solidFill>
                  <a:srgbClr val="0B40B5"/>
                </a:solidFill>
              </a:rPr>
              <a:t>1 </a:t>
            </a:r>
            <a:r>
              <a:rPr lang="zh-CN" altLang="en-US" b="1" dirty="0" smtClean="0"/>
              <a:t>时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251520" y="4653136"/>
            <a:ext cx="412484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service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00FF"/>
                </a:solidFill>
              </a:rPr>
              <a:t>.name</a:t>
            </a:r>
            <a:r>
              <a:rPr lang="en-US" altLang="zh-CN" dirty="0" smtClean="0"/>
              <a:t>="zygote",</a:t>
            </a:r>
          </a:p>
          <a:p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00FF"/>
                </a:solidFill>
              </a:rPr>
              <a:t>.</a:t>
            </a:r>
            <a:r>
              <a:rPr lang="en-US" altLang="zh-CN" dirty="0" err="1" smtClean="0">
                <a:solidFill>
                  <a:srgbClr val="0000FF"/>
                </a:solidFill>
              </a:rPr>
              <a:t>classname</a:t>
            </a:r>
            <a:r>
              <a:rPr lang="en-US" altLang="zh-CN" dirty="0" smtClean="0"/>
              <a:t>="main",</a:t>
            </a:r>
          </a:p>
          <a:p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00FF"/>
                </a:solidFill>
              </a:rPr>
              <a:t>.</a:t>
            </a:r>
            <a:r>
              <a:rPr lang="en-US" altLang="zh-CN" dirty="0" err="1" smtClean="0">
                <a:solidFill>
                  <a:srgbClr val="0000FF"/>
                </a:solidFill>
              </a:rPr>
              <a:t>args</a:t>
            </a:r>
            <a:r>
              <a:rPr lang="en-US" altLang="zh-CN" dirty="0" smtClean="0">
                <a:solidFill>
                  <a:srgbClr val="0000FF"/>
                </a:solidFill>
              </a:rPr>
              <a:t>[0]</a:t>
            </a:r>
            <a:r>
              <a:rPr lang="en-US" altLang="zh-CN" dirty="0" smtClean="0"/>
              <a:t>="/system/bin/</a:t>
            </a:r>
            <a:r>
              <a:rPr lang="en-US" altLang="zh-CN" dirty="0" err="1" smtClean="0"/>
              <a:t>app_process</a:t>
            </a:r>
            <a:r>
              <a:rPr lang="en-US" altLang="zh-CN" dirty="0" smtClean="0"/>
              <a:t>",</a:t>
            </a:r>
          </a:p>
          <a:p>
            <a:r>
              <a:rPr lang="en-US" altLang="zh-CN" dirty="0" smtClean="0"/>
              <a:t>    ...</a:t>
            </a:r>
          </a:p>
          <a:p>
            <a:r>
              <a:rPr lang="en-US" altLang="zh-CN" dirty="0" smtClean="0"/>
              <a:t>} </a:t>
            </a:r>
            <a:r>
              <a:rPr lang="en-US" altLang="zh-CN" b="1" dirty="0" smtClean="0">
                <a:solidFill>
                  <a:srgbClr val="FF0000"/>
                </a:solidFill>
              </a:rPr>
              <a:t>svc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16631"/>
            <a:ext cx="6869807" cy="6720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4932040" y="5805264"/>
            <a:ext cx="3384376" cy="307777"/>
          </a:xfrm>
          <a:prstGeom prst="rect">
            <a:avLst/>
          </a:prstGeom>
          <a:solidFill>
            <a:srgbClr val="97FFA8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svc</a:t>
            </a:r>
            <a:r>
              <a:rPr lang="en-US" altLang="zh-CN" sz="1400" dirty="0" smtClean="0"/>
              <a:t>-&gt;</a:t>
            </a:r>
            <a:r>
              <a:rPr lang="en-US" altLang="zh-CN" sz="1400" dirty="0" err="1" smtClean="0"/>
              <a:t>args</a:t>
            </a:r>
            <a:r>
              <a:rPr lang="en-US" altLang="zh-CN" sz="1400" dirty="0" smtClean="0"/>
              <a:t>[0]=“</a:t>
            </a:r>
            <a:r>
              <a:rPr lang="en-US" altLang="zh-CN" sz="1400" dirty="0" smtClean="0">
                <a:solidFill>
                  <a:srgbClr val="0000FF"/>
                </a:solidFill>
              </a:rPr>
              <a:t>/system/bin/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app_process</a:t>
            </a:r>
            <a:r>
              <a:rPr lang="en-US" altLang="zh-CN" sz="1400" dirty="0" smtClean="0"/>
              <a:t>”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507144"/>
            <a:ext cx="6812471" cy="1057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979712" y="980728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Where is the "</a:t>
            </a:r>
            <a:r>
              <a:rPr lang="en-US" altLang="zh-CN" b="1" dirty="0" smtClean="0">
                <a:solidFill>
                  <a:srgbClr val="0000FF"/>
                </a:solidFill>
              </a:rPr>
              <a:t>/system/bin/</a:t>
            </a:r>
            <a:r>
              <a:rPr lang="en-US" altLang="zh-CN" b="1" dirty="0" err="1" smtClean="0">
                <a:solidFill>
                  <a:srgbClr val="0000FF"/>
                </a:solidFill>
              </a:rPr>
              <a:t>app_process</a:t>
            </a:r>
            <a:r>
              <a:rPr lang="en-US" altLang="zh-CN" b="1" dirty="0" smtClean="0"/>
              <a:t>" located in  ?</a:t>
            </a:r>
            <a:endParaRPr lang="zh-CN" altLang="en-US" b="1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16632"/>
            <a:ext cx="6916467" cy="662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7733" y="1052736"/>
            <a:ext cx="339176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836712"/>
            <a:ext cx="6709700" cy="5893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3131840" y="2348880"/>
            <a:ext cx="4608512" cy="338554"/>
          </a:xfrm>
          <a:prstGeom prst="rect">
            <a:avLst/>
          </a:prstGeom>
          <a:solidFill>
            <a:srgbClr val="97FFA8"/>
          </a:solidFill>
        </p:spPr>
        <p:txBody>
          <a:bodyPr wrap="square">
            <a:spAutoFit/>
          </a:bodyPr>
          <a:lstStyle/>
          <a:p>
            <a:r>
              <a:rPr lang="zh-CN" altLang="en-US" sz="1600" b="1" smtClean="0"/>
              <a:t>启动</a:t>
            </a:r>
            <a:r>
              <a:rPr lang="en-US" altLang="zh-CN" sz="1600" b="1" smtClean="0"/>
              <a:t>JAVA</a:t>
            </a:r>
            <a:r>
              <a:rPr lang="zh-CN" altLang="en-US" sz="1600" b="1" smtClean="0"/>
              <a:t>虚拟机</a:t>
            </a:r>
            <a:r>
              <a:rPr lang="en-US" altLang="zh-CN" sz="1600" b="1" smtClean="0"/>
              <a:t>,</a:t>
            </a:r>
            <a:r>
              <a:rPr lang="zh-CN" altLang="en-US" sz="1600" b="1" smtClean="0"/>
              <a:t>创建虚拟机环境</a:t>
            </a:r>
            <a:r>
              <a:rPr lang="en-US" altLang="zh-CN" sz="1600" b="1" smtClean="0"/>
              <a:t>,</a:t>
            </a:r>
            <a:r>
              <a:rPr lang="zh-CN" altLang="en-US" sz="1600" b="1" smtClean="0"/>
              <a:t>注册</a:t>
            </a:r>
            <a:r>
              <a:rPr lang="en-US" altLang="zh-CN" sz="1600" b="1" smtClean="0"/>
              <a:t>JNI</a:t>
            </a:r>
            <a:r>
              <a:rPr lang="zh-CN" altLang="en-US" sz="1600" b="1" smtClean="0"/>
              <a:t>接口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4716016" y="5157192"/>
            <a:ext cx="4283968" cy="584775"/>
          </a:xfrm>
          <a:prstGeom prst="rect">
            <a:avLst/>
          </a:prstGeom>
          <a:solidFill>
            <a:srgbClr val="97FFA8"/>
          </a:solidFill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根据</a:t>
            </a:r>
            <a:r>
              <a:rPr lang="en-US" altLang="zh-CN" sz="1600" b="1" dirty="0" smtClean="0"/>
              <a:t>"</a:t>
            </a:r>
            <a:r>
              <a:rPr lang="en-US" altLang="zh-CN" sz="1600" b="1" dirty="0" err="1" smtClean="0">
                <a:solidFill>
                  <a:srgbClr val="0000FF"/>
                </a:solidFill>
              </a:rPr>
              <a:t>com.android.internal.os.ZygoteInit</a:t>
            </a:r>
            <a:r>
              <a:rPr lang="en-US" altLang="zh-CN" sz="1600" b="1" dirty="0" smtClean="0"/>
              <a:t>"</a:t>
            </a:r>
          </a:p>
          <a:p>
            <a:r>
              <a:rPr lang="zh-CN" altLang="en-US" sz="1600" b="1" dirty="0" smtClean="0"/>
              <a:t>加载</a:t>
            </a:r>
            <a:r>
              <a:rPr lang="en-US" altLang="zh-CN" sz="1600" b="1" dirty="0" err="1" smtClean="0">
                <a:solidFill>
                  <a:srgbClr val="0000FF"/>
                </a:solidFill>
              </a:rPr>
              <a:t>ZygoteInit</a:t>
            </a:r>
            <a:r>
              <a:rPr lang="zh-CN" altLang="en-US" sz="1600" b="1" dirty="0" smtClean="0"/>
              <a:t>类并运行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main</a:t>
            </a:r>
            <a:r>
              <a:rPr lang="zh-CN" altLang="en-US" sz="1600" b="1" dirty="0" smtClean="0"/>
              <a:t>函数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836712"/>
            <a:ext cx="5276850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16632"/>
            <a:ext cx="741045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778" name="Object 10">
            <a:hlinkClick r:id="rId4" action="ppaction://hlinksldjump"/>
          </p:cNvPr>
          <p:cNvGraphicFramePr>
            <a:graphicFrameLocks noChangeAspect="1"/>
          </p:cNvGraphicFramePr>
          <p:nvPr/>
        </p:nvGraphicFramePr>
        <p:xfrm>
          <a:off x="3281363" y="3079750"/>
          <a:ext cx="2706687" cy="420688"/>
        </p:xfrm>
        <a:graphic>
          <a:graphicData uri="http://schemas.openxmlformats.org/presentationml/2006/ole">
            <p:oleObj spid="_x0000_s32778" name="Visio" r:id="rId5" imgW="2706480" imgH="420840" progId="Visio.Drawing.11">
              <p:link updateAutomatic="1"/>
            </p:oleObj>
          </a:graphicData>
        </a:graphic>
      </p:graphicFrame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3284538" y="5095875"/>
          <a:ext cx="2781300" cy="407988"/>
        </p:xfrm>
        <a:graphic>
          <a:graphicData uri="http://schemas.openxmlformats.org/presentationml/2006/ole">
            <p:oleObj spid="_x0000_s32779" name="Visio" r:id="rId6" imgW="2780640" imgH="407520" progId="Visio.Drawing.11">
              <p:link updateAutomatic="1"/>
            </p:oleObj>
          </a:graphicData>
        </a:graphic>
      </p:graphicFrame>
      <p:graphicFrame>
        <p:nvGraphicFramePr>
          <p:cNvPr id="32780" name="Object 12"/>
          <p:cNvGraphicFramePr>
            <a:graphicFrameLocks noChangeAspect="1"/>
          </p:cNvGraphicFramePr>
          <p:nvPr/>
        </p:nvGraphicFramePr>
        <p:xfrm>
          <a:off x="3279775" y="6027738"/>
          <a:ext cx="2638425" cy="239712"/>
        </p:xfrm>
        <a:graphic>
          <a:graphicData uri="http://schemas.openxmlformats.org/presentationml/2006/ole">
            <p:oleObj spid="_x0000_s32780" name="Visio" r:id="rId7" imgW="2637720" imgH="239400" progId="Visio.Drawing.11">
              <p:link updateAutomatic="1"/>
            </p:oleObj>
          </a:graphicData>
        </a:graphic>
      </p:graphicFrame>
      <p:graphicFrame>
        <p:nvGraphicFramePr>
          <p:cNvPr id="32782" name="Object 14">
            <a:hlinkClick r:id="rId8" action="ppaction://hlinksldjump"/>
          </p:cNvPr>
          <p:cNvGraphicFramePr>
            <a:graphicFrameLocks noChangeAspect="1"/>
          </p:cNvGraphicFramePr>
          <p:nvPr/>
        </p:nvGraphicFramePr>
        <p:xfrm>
          <a:off x="2701925" y="774700"/>
          <a:ext cx="2568575" cy="269875"/>
        </p:xfrm>
        <a:graphic>
          <a:graphicData uri="http://schemas.openxmlformats.org/presentationml/2006/ole">
            <p:oleObj spid="_x0000_s32782" name="Visio" r:id="rId9" imgW="2569320" imgH="229680" progId="Visio.Drawing.11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268760"/>
            <a:ext cx="554355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7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692696"/>
            <a:ext cx="6981825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928670"/>
            <a:ext cx="8858250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548680"/>
            <a:ext cx="67722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2204864"/>
            <a:ext cx="69913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188640"/>
            <a:ext cx="7704856" cy="63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Click r:id="rId2" action="ppaction://hlinksldjump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43808" y="188640"/>
            <a:ext cx="597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 The Entry Point Of Single Thread Environment</a:t>
            </a:r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1865313" y="557213"/>
          <a:ext cx="5927725" cy="258762"/>
        </p:xfrm>
        <a:graphic>
          <a:graphicData uri="http://schemas.openxmlformats.org/presentationml/2006/ole">
            <p:oleObj spid="_x0000_s1032" name="Visio" r:id="rId4" imgW="5928480" imgH="258840" progId="Visio.Drawing.11">
              <p:link updateAutomatic="1"/>
            </p:oleObj>
          </a:graphicData>
        </a:graphic>
      </p:graphicFrame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836712"/>
            <a:ext cx="8582025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横卷形 11">
            <a:hlinkClick r:id="rId6" action="ppaction://hlinksldjump"/>
          </p:cNvPr>
          <p:cNvSpPr/>
          <p:nvPr/>
        </p:nvSpPr>
        <p:spPr>
          <a:xfrm>
            <a:off x="5292080" y="1916832"/>
            <a:ext cx="1800200" cy="504056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upgrade 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4" name="Picture 6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16632"/>
            <a:ext cx="7529661" cy="6590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七边形 8"/>
          <p:cNvSpPr/>
          <p:nvPr/>
        </p:nvSpPr>
        <p:spPr>
          <a:xfrm>
            <a:off x="4716016" y="5157192"/>
            <a:ext cx="216024" cy="216024"/>
          </a:xfrm>
          <a:prstGeom prst="hep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七边形 9"/>
          <p:cNvSpPr/>
          <p:nvPr/>
        </p:nvSpPr>
        <p:spPr>
          <a:xfrm>
            <a:off x="3923928" y="5373216"/>
            <a:ext cx="216024" cy="216024"/>
          </a:xfrm>
          <a:prstGeom prst="hep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七边形 10"/>
          <p:cNvSpPr/>
          <p:nvPr/>
        </p:nvSpPr>
        <p:spPr>
          <a:xfrm>
            <a:off x="3419872" y="6237312"/>
            <a:ext cx="216024" cy="216024"/>
          </a:xfrm>
          <a:prstGeom prst="hep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七边形 11"/>
          <p:cNvSpPr/>
          <p:nvPr/>
        </p:nvSpPr>
        <p:spPr>
          <a:xfrm>
            <a:off x="3203848" y="5949280"/>
            <a:ext cx="216024" cy="216024"/>
          </a:xfrm>
          <a:prstGeom prst="hep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23928" y="188640"/>
            <a:ext cx="47525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Android Entry Point And Parse </a:t>
            </a:r>
            <a:r>
              <a:rPr lang="en-US" altLang="zh-CN" sz="2000" b="1" dirty="0" err="1" smtClean="0"/>
              <a:t>init.rc</a:t>
            </a:r>
            <a:r>
              <a:rPr lang="en-US" altLang="zh-CN" sz="2000" b="1" dirty="0" smtClean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734377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圆角矩形 3"/>
          <p:cNvSpPr/>
          <p:nvPr/>
        </p:nvSpPr>
        <p:spPr>
          <a:xfrm>
            <a:off x="251520" y="908720"/>
            <a:ext cx="2592288" cy="360040"/>
          </a:xfrm>
          <a:prstGeom prst="round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err="1" smtClean="0">
                <a:solidFill>
                  <a:schemeClr val="bg1"/>
                </a:solidFill>
              </a:rPr>
              <a:t>Intraduce</a:t>
            </a:r>
            <a:r>
              <a:rPr lang="en-US" altLang="zh-CN" b="1" dirty="0" smtClean="0">
                <a:solidFill>
                  <a:schemeClr val="bg1"/>
                </a:solidFill>
              </a:rPr>
              <a:t>  </a:t>
            </a:r>
            <a:r>
              <a:rPr lang="en-US" altLang="zh-CN" b="1" dirty="0" err="1" smtClean="0">
                <a:solidFill>
                  <a:schemeClr val="bg1"/>
                </a:solidFill>
              </a:rPr>
              <a:t>init.rc</a:t>
            </a:r>
            <a:r>
              <a:rPr lang="en-US" altLang="zh-CN" b="1" dirty="0" smtClean="0">
                <a:solidFill>
                  <a:schemeClr val="bg1"/>
                </a:solidFill>
              </a:rPr>
              <a:t>  File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857232"/>
            <a:ext cx="2857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#</a:t>
            </a:r>
            <a:r>
              <a:rPr lang="zh-CN" altLang="en-US" sz="1600" b="1" dirty="0" smtClean="0"/>
              <a:t>开头的表示注释</a:t>
            </a:r>
            <a:endParaRPr lang="zh-CN" altLang="en-US" sz="1600" b="1" dirty="0"/>
          </a:p>
        </p:txBody>
      </p:sp>
      <p:sp>
        <p:nvSpPr>
          <p:cNvPr id="3" name="矩形 2"/>
          <p:cNvSpPr/>
          <p:nvPr/>
        </p:nvSpPr>
        <p:spPr>
          <a:xfrm>
            <a:off x="285720" y="1357298"/>
            <a:ext cx="7786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RC</a:t>
            </a:r>
            <a:r>
              <a:rPr lang="zh-CN" altLang="en-US" sz="1600" b="1" dirty="0" smtClean="0"/>
              <a:t>文件的结构主要由各个</a:t>
            </a:r>
            <a:r>
              <a:rPr lang="en-US" altLang="zh-CN" sz="1600" b="1" dirty="0" smtClean="0"/>
              <a:t>Section</a:t>
            </a:r>
            <a:r>
              <a:rPr lang="zh-CN" altLang="en-US" sz="1600" b="1" dirty="0" smtClean="0"/>
              <a:t>组成</a:t>
            </a:r>
            <a:r>
              <a:rPr lang="en-US" altLang="zh-CN" sz="1600" b="1" dirty="0" smtClean="0"/>
              <a:t>,RC</a:t>
            </a:r>
            <a:r>
              <a:rPr lang="zh-CN" altLang="en-US" sz="1600" b="1" dirty="0" smtClean="0"/>
              <a:t>文件的</a:t>
            </a:r>
            <a:r>
              <a:rPr lang="en-US" altLang="zh-CN" sz="1600" b="1" dirty="0" smtClean="0"/>
              <a:t>Section</a:t>
            </a:r>
            <a:r>
              <a:rPr lang="zh-CN" altLang="en-US" sz="1600" b="1" dirty="0" smtClean="0"/>
              <a:t>有三种类型</a:t>
            </a:r>
            <a:r>
              <a:rPr lang="en-US" altLang="zh-CN" sz="1600" b="1" dirty="0" smtClean="0"/>
              <a:t>:</a:t>
            </a:r>
            <a:endParaRPr lang="zh-CN" altLang="en-US" sz="1600" b="1" dirty="0"/>
          </a:p>
        </p:txBody>
      </p:sp>
      <p:sp>
        <p:nvSpPr>
          <p:cNvPr id="5" name="五边形 4"/>
          <p:cNvSpPr/>
          <p:nvPr/>
        </p:nvSpPr>
        <p:spPr>
          <a:xfrm>
            <a:off x="71406" y="928670"/>
            <a:ext cx="214314" cy="21431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边形 5"/>
          <p:cNvSpPr/>
          <p:nvPr/>
        </p:nvSpPr>
        <p:spPr>
          <a:xfrm>
            <a:off x="71406" y="1428736"/>
            <a:ext cx="214314" cy="21431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7158" y="2071678"/>
            <a:ext cx="7500990" cy="338554"/>
          </a:xfrm>
          <a:prstGeom prst="rect">
            <a:avLst/>
          </a:prstGeom>
          <a:ln>
            <a:solidFill>
              <a:srgbClr val="0B40B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FF"/>
                </a:solidFill>
              </a:rPr>
              <a:t>import</a:t>
            </a:r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C00000"/>
                </a:solidFill>
              </a:rPr>
              <a:t>&lt;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PathFileName</a:t>
            </a:r>
            <a:r>
              <a:rPr lang="en-US" altLang="zh-CN" sz="1600" dirty="0" smtClean="0">
                <a:solidFill>
                  <a:srgbClr val="C00000"/>
                </a:solidFill>
              </a:rPr>
              <a:t>&gt;</a:t>
            </a:r>
          </a:p>
        </p:txBody>
      </p:sp>
      <p:sp>
        <p:nvSpPr>
          <p:cNvPr id="8" name="矩形 7"/>
          <p:cNvSpPr/>
          <p:nvPr/>
        </p:nvSpPr>
        <p:spPr>
          <a:xfrm>
            <a:off x="357158" y="3143248"/>
            <a:ext cx="7500990" cy="1077218"/>
          </a:xfrm>
          <a:prstGeom prst="rect">
            <a:avLst/>
          </a:prstGeom>
          <a:ln>
            <a:solidFill>
              <a:srgbClr val="0B40B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FF"/>
                </a:solidFill>
              </a:rPr>
              <a:t>on</a:t>
            </a:r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C00000"/>
                </a:solidFill>
              </a:rPr>
              <a:t>&lt;trigger&gt;</a:t>
            </a:r>
          </a:p>
          <a:p>
            <a:r>
              <a:rPr lang="en-US" altLang="zh-CN" sz="1600" dirty="0" smtClean="0">
                <a:solidFill>
                  <a:srgbClr val="7030A0"/>
                </a:solidFill>
              </a:rPr>
              <a:t>         &lt;command&gt;</a:t>
            </a:r>
          </a:p>
          <a:p>
            <a:r>
              <a:rPr lang="en-US" altLang="zh-CN" sz="1600" dirty="0" smtClean="0">
                <a:solidFill>
                  <a:srgbClr val="7030A0"/>
                </a:solidFill>
              </a:rPr>
              <a:t>          ... ...</a:t>
            </a:r>
          </a:p>
          <a:p>
            <a:r>
              <a:rPr lang="en-US" altLang="zh-CN" sz="1600" dirty="0" smtClean="0">
                <a:solidFill>
                  <a:srgbClr val="7030A0"/>
                </a:solidFill>
              </a:rPr>
              <a:t>         &lt;command&gt;</a:t>
            </a:r>
          </a:p>
        </p:txBody>
      </p:sp>
      <p:sp>
        <p:nvSpPr>
          <p:cNvPr id="9" name="矩形 8"/>
          <p:cNvSpPr/>
          <p:nvPr/>
        </p:nvSpPr>
        <p:spPr>
          <a:xfrm>
            <a:off x="357158" y="4857760"/>
            <a:ext cx="7572428" cy="1077218"/>
          </a:xfrm>
          <a:prstGeom prst="rect">
            <a:avLst/>
          </a:prstGeom>
          <a:ln>
            <a:solidFill>
              <a:srgbClr val="0B40B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FF"/>
                </a:solidFill>
              </a:rPr>
              <a:t>service</a:t>
            </a:r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C00000"/>
                </a:solidFill>
              </a:rPr>
              <a:t>&lt;name&gt;  </a:t>
            </a:r>
            <a:r>
              <a:rPr lang="en-US" altLang="zh-CN" sz="1600" dirty="0" smtClean="0">
                <a:solidFill>
                  <a:srgbClr val="7030A0"/>
                </a:solidFill>
              </a:rPr>
              <a:t>&lt;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PathBinfileName</a:t>
            </a:r>
            <a:r>
              <a:rPr lang="en-US" altLang="zh-CN" sz="1600" dirty="0" smtClean="0">
                <a:solidFill>
                  <a:srgbClr val="7030A0"/>
                </a:solidFill>
              </a:rPr>
              <a:t>&gt;</a:t>
            </a:r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7030A0"/>
                </a:solidFill>
              </a:rPr>
              <a:t>[ &lt;argument&gt; ... ]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</a:rPr>
              <a:t>         &lt;option&gt;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</a:rPr>
              <a:t>          ... ...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</a:rPr>
              <a:t>         &lt;option&gt;</a:t>
            </a:r>
          </a:p>
        </p:txBody>
      </p:sp>
      <p:sp>
        <p:nvSpPr>
          <p:cNvPr id="10" name="矩形 9"/>
          <p:cNvSpPr/>
          <p:nvPr/>
        </p:nvSpPr>
        <p:spPr>
          <a:xfrm>
            <a:off x="357158" y="1714488"/>
            <a:ext cx="28761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import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实现导入其它</a:t>
            </a:r>
            <a:r>
              <a:rPr lang="en-US" altLang="zh-CN" sz="1600" dirty="0" smtClean="0"/>
              <a:t>RC</a:t>
            </a:r>
            <a:r>
              <a:rPr lang="zh-CN" altLang="en-US" sz="1600" dirty="0" smtClean="0"/>
              <a:t>文件</a:t>
            </a:r>
            <a:r>
              <a:rPr lang="en-US" altLang="zh-CN" sz="1600" dirty="0" smtClean="0"/>
              <a:t>;</a:t>
            </a:r>
          </a:p>
        </p:txBody>
      </p:sp>
      <p:sp>
        <p:nvSpPr>
          <p:cNvPr id="11" name="矩形 10"/>
          <p:cNvSpPr/>
          <p:nvPr/>
        </p:nvSpPr>
        <p:spPr>
          <a:xfrm>
            <a:off x="357158" y="2786058"/>
            <a:ext cx="76438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on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实现某一种</a:t>
            </a:r>
            <a:r>
              <a:rPr lang="en-US" altLang="zh-CN" sz="1600" dirty="0" smtClean="0"/>
              <a:t>action</a:t>
            </a:r>
            <a:r>
              <a:rPr lang="zh-CN" altLang="en-US" sz="1600" dirty="0" smtClean="0"/>
              <a:t>功能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即某种条件下触发一系统的</a:t>
            </a:r>
            <a:r>
              <a:rPr lang="en-US" altLang="zh-CN" sz="1600" dirty="0" smtClean="0"/>
              <a:t>Command,</a:t>
            </a:r>
            <a:r>
              <a:rPr lang="zh-CN" altLang="en-US" sz="1600" dirty="0" smtClean="0"/>
              <a:t>通常有一个</a:t>
            </a:r>
            <a:r>
              <a:rPr lang="en-US" altLang="zh-CN" sz="1600" dirty="0" smtClean="0"/>
              <a:t>trigger;</a:t>
            </a:r>
          </a:p>
        </p:txBody>
      </p:sp>
      <p:sp>
        <p:nvSpPr>
          <p:cNvPr id="12" name="矩形 11"/>
          <p:cNvSpPr/>
          <p:nvPr/>
        </p:nvSpPr>
        <p:spPr>
          <a:xfrm>
            <a:off x="357158" y="4500570"/>
            <a:ext cx="3469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/>
              <a:t>service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实现系统的后台类服务进程</a:t>
            </a:r>
            <a:r>
              <a:rPr lang="en-US" altLang="zh-CN" sz="1600" dirty="0" smtClean="0"/>
              <a:t>;</a:t>
            </a:r>
            <a:endParaRPr lang="zh-CN" altLang="en-US" sz="1600" dirty="0" smtClean="0"/>
          </a:p>
        </p:txBody>
      </p:sp>
      <p:sp>
        <p:nvSpPr>
          <p:cNvPr id="13" name="矩形 12"/>
          <p:cNvSpPr/>
          <p:nvPr/>
        </p:nvSpPr>
        <p:spPr>
          <a:xfrm>
            <a:off x="214282" y="6072206"/>
            <a:ext cx="85725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 每个</a:t>
            </a:r>
            <a:r>
              <a:rPr lang="en-US" altLang="zh-CN" sz="1600" dirty="0" smtClean="0"/>
              <a:t>Section</a:t>
            </a:r>
            <a:r>
              <a:rPr lang="zh-CN" altLang="en-US" sz="1600" dirty="0" smtClean="0"/>
              <a:t>下由一系统的</a:t>
            </a:r>
            <a:r>
              <a:rPr lang="en-US" altLang="zh-CN" sz="1600" dirty="0" smtClean="0"/>
              <a:t>Commands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Options</a:t>
            </a:r>
            <a:r>
              <a:rPr lang="zh-CN" altLang="en-US" sz="1600" dirty="0" smtClean="0"/>
              <a:t>组成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在解析</a:t>
            </a:r>
            <a:r>
              <a:rPr lang="en-US" altLang="zh-CN" sz="1600" dirty="0" smtClean="0"/>
              <a:t>RC</a:t>
            </a:r>
            <a:r>
              <a:rPr lang="zh-CN" altLang="en-US" sz="1600" dirty="0" smtClean="0"/>
              <a:t>文件时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会根据这三种</a:t>
            </a:r>
            <a:r>
              <a:rPr lang="en-US" altLang="zh-CN" sz="1600" dirty="0" smtClean="0"/>
              <a:t>Section</a:t>
            </a:r>
          </a:p>
          <a:p>
            <a:r>
              <a:rPr lang="en-US" altLang="zh-CN" sz="1600" dirty="0" smtClean="0"/>
              <a:t> </a:t>
            </a:r>
            <a:r>
              <a:rPr lang="zh-CN" altLang="en-US" sz="1600" dirty="0" smtClean="0"/>
              <a:t>构建三个链表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分别是</a:t>
            </a:r>
            <a:r>
              <a:rPr lang="en-US" altLang="zh-CN" sz="1600" dirty="0" err="1" smtClean="0"/>
              <a:t>import_list,action_list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service_list</a:t>
            </a:r>
            <a:endParaRPr lang="en-US" altLang="zh-CN" sz="1600" dirty="0"/>
          </a:p>
        </p:txBody>
      </p:sp>
      <p:sp>
        <p:nvSpPr>
          <p:cNvPr id="14" name="矩形 13"/>
          <p:cNvSpPr/>
          <p:nvPr/>
        </p:nvSpPr>
        <p:spPr>
          <a:xfrm>
            <a:off x="3923928" y="188640"/>
            <a:ext cx="47525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Android Entry Point And Parse </a:t>
            </a:r>
            <a:r>
              <a:rPr lang="en-US" altLang="zh-CN" sz="2000" b="1" dirty="0" err="1" smtClean="0"/>
              <a:t>init.rc</a:t>
            </a:r>
            <a:r>
              <a:rPr lang="en-US" altLang="zh-CN" sz="20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23928" y="188640"/>
            <a:ext cx="47525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Android Entry Point And Parse init.rc </a:t>
            </a:r>
          </a:p>
        </p:txBody>
      </p:sp>
      <p:sp>
        <p:nvSpPr>
          <p:cNvPr id="3" name="矩形 2"/>
          <p:cNvSpPr/>
          <p:nvPr/>
        </p:nvSpPr>
        <p:spPr>
          <a:xfrm>
            <a:off x="179512" y="908720"/>
            <a:ext cx="5544616" cy="40011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trigger</a:t>
            </a:r>
            <a:r>
              <a:rPr lang="en-US" altLang="zh-CN" b="1" dirty="0" smtClean="0">
                <a:solidFill>
                  <a:schemeClr val="bg1"/>
                </a:solidFill>
              </a:rPr>
              <a:t>  </a:t>
            </a:r>
            <a:r>
              <a:rPr lang="zh-CN" altLang="en-US" b="1" dirty="0" smtClean="0">
                <a:solidFill>
                  <a:schemeClr val="bg1"/>
                </a:solidFill>
              </a:rPr>
              <a:t>用于表示触发某个</a:t>
            </a:r>
            <a:r>
              <a:rPr lang="en-US" altLang="zh-CN" b="1" dirty="0" smtClean="0">
                <a:solidFill>
                  <a:schemeClr val="bg1"/>
                </a:solidFill>
              </a:rPr>
              <a:t>Action</a:t>
            </a:r>
            <a:r>
              <a:rPr lang="zh-CN" altLang="en-US" b="1" dirty="0" smtClean="0">
                <a:solidFill>
                  <a:schemeClr val="bg1"/>
                </a:solidFill>
              </a:rPr>
              <a:t>的条件</a:t>
            </a:r>
            <a:r>
              <a:rPr lang="en-US" altLang="zh-CN" b="1" dirty="0" smtClean="0">
                <a:solidFill>
                  <a:schemeClr val="bg1"/>
                </a:solidFill>
              </a:rPr>
              <a:t>, </a:t>
            </a:r>
            <a:r>
              <a:rPr lang="zh-CN" altLang="en-US" b="1" dirty="0" smtClean="0">
                <a:solidFill>
                  <a:schemeClr val="bg1"/>
                </a:solidFill>
              </a:rPr>
              <a:t>主要包括</a:t>
            </a:r>
            <a:r>
              <a:rPr lang="en-US" altLang="zh-CN" b="1" dirty="0" smtClean="0">
                <a:solidFill>
                  <a:schemeClr val="bg1"/>
                </a:solidFill>
              </a:rPr>
              <a:t>: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412776"/>
            <a:ext cx="4572000" cy="49705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boot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/>
              <a:t>当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init.conf</a:t>
            </a:r>
            <a:r>
              <a:rPr lang="zh-CN" altLang="en-US" sz="1600" dirty="0" smtClean="0"/>
              <a:t>加载完毕时触发</a:t>
            </a:r>
            <a:r>
              <a:rPr lang="en-US" altLang="zh-CN" sz="1600" dirty="0" smtClean="0"/>
              <a:t>Action</a:t>
            </a:r>
          </a:p>
          <a:p>
            <a:pPr eaLnBrk="0" hangingPunct="0">
              <a:spcBef>
                <a:spcPct val="30000"/>
              </a:spcBef>
              <a:defRPr/>
            </a:pPr>
            <a:endParaRPr lang="en-US" altLang="zh-CN" sz="1600" dirty="0" smtClean="0"/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&lt;name&gt;=&lt;value&gt;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>
                <a:sym typeface="Wingdings" pitchFamily="2" charset="2"/>
              </a:rPr>
              <a:t>当</a:t>
            </a:r>
            <a:r>
              <a:rPr lang="en-US" altLang="zh-CN" sz="1600" dirty="0" smtClean="0">
                <a:sym typeface="Wingdings" pitchFamily="2" charset="2"/>
              </a:rPr>
              <a:t>&lt;name&gt;</a:t>
            </a:r>
            <a:r>
              <a:rPr lang="zh-CN" altLang="en-US" sz="1600" dirty="0" smtClean="0">
                <a:sym typeface="Wingdings" pitchFamily="2" charset="2"/>
              </a:rPr>
              <a:t>被设置为</a:t>
            </a:r>
            <a:r>
              <a:rPr lang="en-US" altLang="zh-CN" sz="1600" dirty="0" smtClean="0">
                <a:sym typeface="Wingdings" pitchFamily="2" charset="2"/>
              </a:rPr>
              <a:t>&lt;value&gt;</a:t>
            </a:r>
            <a:r>
              <a:rPr lang="zh-CN" altLang="en-US" sz="1600" dirty="0" smtClean="0">
                <a:sym typeface="Wingdings" pitchFamily="2" charset="2"/>
              </a:rPr>
              <a:t>时</a:t>
            </a:r>
            <a:r>
              <a:rPr lang="zh-CN" altLang="en-US" sz="1600" dirty="0" smtClean="0"/>
              <a:t>触发</a:t>
            </a:r>
            <a:r>
              <a:rPr lang="en-US" altLang="zh-CN" sz="1600" dirty="0" smtClean="0"/>
              <a:t>Action</a:t>
            </a:r>
          </a:p>
          <a:p>
            <a:pPr eaLnBrk="0" hangingPunct="0">
              <a:spcBef>
                <a:spcPct val="30000"/>
              </a:spcBef>
              <a:defRPr/>
            </a:pPr>
            <a:endParaRPr lang="en-US" altLang="zh-CN" sz="1600" dirty="0" smtClean="0"/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device-added-&lt;path&gt;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/>
              <a:t>当设备</a:t>
            </a:r>
            <a:r>
              <a:rPr lang="en-US" altLang="zh-CN" sz="1600" dirty="0" smtClean="0"/>
              <a:t>&lt;path&gt;</a:t>
            </a:r>
            <a:r>
              <a:rPr lang="zh-CN" altLang="en-US" sz="1600" dirty="0" smtClean="0"/>
              <a:t>被添加时触发</a:t>
            </a:r>
            <a:r>
              <a:rPr lang="en-US" altLang="zh-CN" sz="1600" dirty="0" smtClean="0"/>
              <a:t>Action</a:t>
            </a:r>
          </a:p>
          <a:p>
            <a:pPr eaLnBrk="0" hangingPunct="0">
              <a:spcBef>
                <a:spcPct val="30000"/>
              </a:spcBef>
              <a:defRPr/>
            </a:pPr>
            <a:endParaRPr lang="en-US" altLang="zh-CN" sz="1600" dirty="0" smtClean="0"/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device-removed-&lt;path&gt;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/>
              <a:t>当设备</a:t>
            </a:r>
            <a:r>
              <a:rPr lang="en-US" altLang="zh-CN" sz="1600" dirty="0" smtClean="0"/>
              <a:t>&lt;path&gt;</a:t>
            </a:r>
            <a:r>
              <a:rPr lang="zh-CN" altLang="en-US" sz="1600" dirty="0" smtClean="0"/>
              <a:t>被移除时触发</a:t>
            </a:r>
            <a:r>
              <a:rPr lang="en-US" altLang="zh-CN" sz="1600" dirty="0" smtClean="0"/>
              <a:t>Action</a:t>
            </a:r>
          </a:p>
          <a:p>
            <a:pPr eaLnBrk="0" hangingPunct="0">
              <a:spcBef>
                <a:spcPct val="30000"/>
              </a:spcBef>
              <a:defRPr/>
            </a:pPr>
            <a:endParaRPr lang="en-US" altLang="zh-CN" sz="1600" dirty="0" smtClean="0"/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service-exited-&lt;name&gt;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altLang="zh-CN" sz="1600" dirty="0" smtClean="0">
                <a:sym typeface="Wingdings" pitchFamily="2" charset="2"/>
              </a:rPr>
              <a:t></a:t>
            </a:r>
            <a:r>
              <a:rPr lang="zh-CN" altLang="en-US" sz="1600" dirty="0" smtClean="0">
                <a:sym typeface="Wingdings" pitchFamily="2" charset="2"/>
              </a:rPr>
              <a:t>当服务</a:t>
            </a:r>
            <a:r>
              <a:rPr lang="en-US" altLang="zh-CN" sz="1600" dirty="0" smtClean="0">
                <a:sym typeface="Wingdings" pitchFamily="2" charset="2"/>
              </a:rPr>
              <a:t>&lt;name&gt;</a:t>
            </a:r>
            <a:r>
              <a:rPr lang="zh-CN" altLang="en-US" sz="1600" dirty="0" smtClean="0">
                <a:sym typeface="Wingdings" pitchFamily="2" charset="2"/>
              </a:rPr>
              <a:t>退出时</a:t>
            </a:r>
            <a:endParaRPr lang="en-US" altLang="zh-CN" sz="1600" dirty="0" smtClean="0"/>
          </a:p>
          <a:p>
            <a:pPr eaLnBrk="0" hangingPunct="0">
              <a:spcBef>
                <a:spcPct val="30000"/>
              </a:spcBef>
              <a:defRPr/>
            </a:pP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19330</TotalTime>
  <Words>1440</Words>
  <Application>Microsoft Office PowerPoint</Application>
  <PresentationFormat>全屏显示(4:3)</PresentationFormat>
  <Paragraphs>213</Paragraphs>
  <Slides>50</Slides>
  <Notes>13</Notes>
  <HiddenSlides>12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链接</vt:lpstr>
      </vt:variant>
      <vt:variant>
        <vt:i4>10</vt:i4>
      </vt:variant>
      <vt:variant>
        <vt:lpstr>幻灯片标题</vt:lpstr>
      </vt:variant>
      <vt:variant>
        <vt:i4>50</vt:i4>
      </vt:variant>
    </vt:vector>
  </HeadingPairs>
  <TitlesOfParts>
    <vt:vector size="62" baseType="lpstr">
      <vt:lpstr>默认设计模板</vt:lpstr>
      <vt:lpstr>1_默认设计模板</vt:lpstr>
      <vt:lpstr>F:\UDisk\MyDocPPT\TvPower_ByVanquisher.vsd\Drawing\~页-1\Sheet.470</vt:lpstr>
      <vt:lpstr>F:\UDisk\MyDocPPT\TvPower_ByVanquisher.vsd\Drawing\~页-1\Sheet.659</vt:lpstr>
      <vt:lpstr>F:\UDisk\MyDocPPT\TvPower_ByVanquisher.vsd\Drawing\~页-1\Sheet.660</vt:lpstr>
      <vt:lpstr>F:\UDisk\MyDocPPT\TvPower_ByVanquisher.vsd\Drawing\~页-1\进程.661</vt:lpstr>
      <vt:lpstr>F:\UDisk\MyDocPPT\TvPower_ByVanquisher.vsd\Drawing\~页-1\进程.662</vt:lpstr>
      <vt:lpstr>F:\UDisk\MyDocPPT\TvPower_ByVanquisher.vsd\Drawing\~页-1\判定.663</vt:lpstr>
      <vt:lpstr>F:\UDisk\MyDocPPT\TvPower_ByVanquisher.vsd\Drawing\~页-1\Sheet.1175</vt:lpstr>
      <vt:lpstr>F:\UDisk\MyDocPPT\TvPower_ByVanquisher.vsd\Drawing\~页-1\Sheet.1173</vt:lpstr>
      <vt:lpstr>F:\UDisk\MyDocPPT\TvPower_ByVanquisher.vsd\Drawing\~页-1\Sheet.1149</vt:lpstr>
      <vt:lpstr>F:\UDisk\MyDocPPT\TvPower_ByVanquisher.vsd\Drawing\~页-1\Sheet.1228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vanquisher</cp:lastModifiedBy>
  <cp:revision>1645</cp:revision>
  <dcterms:created xsi:type="dcterms:W3CDTF">2010-10-20T08:36:06Z</dcterms:created>
  <dcterms:modified xsi:type="dcterms:W3CDTF">2015-09-17T13:00:55Z</dcterms:modified>
</cp:coreProperties>
</file>