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sldIdLst>
    <p:sldId id="257" r:id="rId2"/>
    <p:sldId id="259" r:id="rId3"/>
    <p:sldId id="263" r:id="rId4"/>
    <p:sldId id="267" r:id="rId5"/>
    <p:sldId id="266" r:id="rId6"/>
    <p:sldId id="264" r:id="rId7"/>
    <p:sldId id="265" r:id="rId8"/>
    <p:sldId id="268" r:id="rId9"/>
    <p:sldId id="279" r:id="rId10"/>
    <p:sldId id="269" r:id="rId11"/>
    <p:sldId id="278" r:id="rId12"/>
    <p:sldId id="28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0B2D7-BBF3-4191-ADA4-0B94AFF82E65}" v="227" dt="2023-12-26T07:49:17.690"/>
    <p1510:client id="{96775AC3-12E6-4E91-A1D3-A182847C5869}" v="441" dt="2023-12-26T12:09:00.395"/>
    <p1510:client id="{C0A62C0A-9C95-4604-90DF-2BCE60974CC7}" v="324" dt="2023-12-26T13:55:53.726"/>
    <p1510:client id="{F038BC35-A9DC-4B85-8C40-939993AABD2E}" v="69" dt="2023-12-26T12:17:02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63" autoAdjust="0"/>
  </p:normalViewPr>
  <p:slideViewPr>
    <p:cSldViewPr snapToGrid="0">
      <p:cViewPr varScale="1">
        <p:scale>
          <a:sx n="49" d="100"/>
          <a:sy n="49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zen Lin" userId="e244b5a7c8ce85c7" providerId="LiveId" clId="{1C4A7519-6401-4D74-B183-BE0936A7A68E}"/>
    <pc:docChg chg="modSld sldOrd">
      <pc:chgData name="jimzen Lin" userId="e244b5a7c8ce85c7" providerId="LiveId" clId="{1C4A7519-6401-4D74-B183-BE0936A7A68E}" dt="2023-12-27T06:23:10.287" v="1"/>
      <pc:docMkLst>
        <pc:docMk/>
      </pc:docMkLst>
      <pc:sldChg chg="ord">
        <pc:chgData name="jimzen Lin" userId="e244b5a7c8ce85c7" providerId="LiveId" clId="{1C4A7519-6401-4D74-B183-BE0936A7A68E}" dt="2023-12-27T06:23:10.287" v="1"/>
        <pc:sldMkLst>
          <pc:docMk/>
          <pc:sldMk cId="815431183" sldId="27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6T12:17:18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5725 4071 16383 0 0,'7'0'0'0'0,"7"0"0"0"0,7 0 0 0 0,5 0 0 0 0,6 0 0 0 0,2 0 0 0 0,1 0 0 0 0,1 0 0 0 0,1 0 0 0 0,-2 0 0 0 0,2 0 0 0 0,-3 0 0 0 0,2 0 0 0 0,-2 0 0 0 0,0 0 0 0 0,1 0 0 0 0,0 0 0 0 0,0 0 0 0 0,-2 0 0 0 0,1 0 0 0 0,2 0 0 0 0,-2 0 0 0 0,0 0 0 0 0,1 0 0 0 0,0 0 0 0 0,0 0 0 0 0,-1 0 0 0 0,2 0 0 0 0,-2 0 0 0 0,-1 0 0 0 0,2 0 0 0 0,-1 0 0 0 0,1 0 0 0 0,0 0 0 0 0,-1 0 0 0 0,2 0 0 0 0,-2 0 0 0 0,0 0 0 0 0,1 0 0 0 0,0 0 0 0 0,-2 0 0 0 0,2 0 0 0 0,-1 0 0 0 0,2 0 0 0 0,-2 0 0 0 0,0 0 0 0 0,2 0 0 0 0,-2 0 0 0 0,1 0 0 0 0,-1 0 0 0 0,1 0 0 0 0,0 0 0 0 0,-2 0 0 0 0,1 0 0 0 0,2 0 0 0 0,-2 0 0 0 0,1 0 0 0 0,-1 0 0 0 0,1 0 0 0 0,0 0 0 0 0,-1 0 0 0 0,2 0 0 0 0,-2 0 0 0 0,-1 0 0 0 0,2 0 0 0 0,-1 0 0 0 0,2 0 0 0 0,-8 0 0 0 0,0 0 0 0 0,-2 0 0 0 0,3 0 0 0 0,1 0 0 0 0,2 0 0 0 0,1 0 0 0 0,1 0 0 0 0,-5 0 0 0 0,-3 0 0 0 0,2 0 0 0 0,1 0 0 0 0,1 0 0 0 0,2 0 0 0 0,1 0 0 0 0,2 0 0 0 0,-1 0 0 0 0,2 0 0 0 0,-2 0 0 0 0,0 0 0 0 0,2 0 0 0 0,-2 0 0 0 0,-5 0 0 0 0,-2 0 0 0 0,1 0 0 0 0,-1 0 0 0 0,4 0 0 0 0,0 0 0 0 0,2 0 0 0 0,-3 0 0 0 0,-5 0 0 0 0,3 0 0 0 0,2 0 0 0 0,-1 0 0 0 0,5 0 0 0 0,-7 0 0 0 0,-1 0 0 0 0,2 0 0 0 0,1 0 0 0 0,0 0 0 0 0,4 0 0 0 0,0 0 0 0 0,2 0 0 0 0,0 0 0 0 0,-1 0 0 0 0,0 0 0 0 0,2 0 0 0 0,-2 0 0 0 0,1 0 0 0 0,-6 0 0 0 0,-1 0 0 0 0,-1 0 0 0 0,1 0 0 0 0,2 0 0 0 0,2 0 0 0 0,1 0 0 0 0,1 0 0 0 0,1 0 0 0 0,0 0 0 0 0,-1 0 0 0 0,1 0 0 0 0,0 0 0 0 0,0 0 0 0 0,-1 0 0 0 0,0 0 0 0 0,2 0 0 0 0,-2 0 0 0 0,1 0 0 0 0,0 0 0 0 0,-1 0 0 0 0,1 0 0 0 0,-2 0 0 0 0,1 0 0 0 0,2 0 0 0 0,-2 0 0 0 0,1 0 0 0 0,0 0 0 0 0,-6 0 0 0 0,-3 0 0 0 0,2 0 0 0 0,0 0 0 0 0,2 0 0 0 0,2 0 0 0 0,1 0 0 0 0,1 0 0 0 0,0 0 0 0 0,1 0 0 0 0,-6 0 0 0 0,-1 0 0 0 0,-1 0 0 0 0,2 0 0 0 0,2 0 0 0 0,0 0 0 0 0,2 0 0 0 0,2 0 0 0 0,0 0 0 0 0,-1 0 0 0 0,0 0 0 0 0,2 0 0 0 0,-2 0 0 0 0,2 0 0 0 0,-2 0 0 0 0,0 0 0 0 0,1 0 0 0 0,0 0 0 0 0,0 0 0 0 0,-1 0 0 0 0,-1 0 0 0 0,3 0 0 0 0,-2 0 0 0 0,0 0 0 0 0,1 0 0 0 0,0 0 0 0 0,0 0 0 0 0,-1 0 0 0 0,0 0 0 0 0,2 0 0 0 0,-2 0 0 0 0,1 0 0 0 0,-2 0 0 0 0,2 0 0 0 0,0 0 0 0 0,-1 0 0 0 0,2 0 0 0 0,-2 0 0 0 0,0 0 0 0 0,1 0 0 0 0,0 0 0 0 0,0 0 0 0 0,-1 0 0 0 0,-1 0 0 0 0,3 0 0 0 0,-2 0 0 0 0,0 0 0 0 0,2 0 0 0 0,-2 0 0 0 0,1 0 0 0 0,-1 0 0 0 0,1 0 0 0 0,0 0 0 0 0,-1 0 0 0 0,2 0 0 0 0,-3 0 0 0 0,1 0 0 0 0,1 0 0 0 0,-1 0 0 0 0,1 0 0 0 0,0 0 0 0 0,-1 0 0 0 0,2 0 0 0 0,-2 0 0 0 0,0 0 0 0 0,-6 0 0 0 0,-1 0 0 0 0,1 0 0 0 0,-1 0 0 0 0,3 0 0 0 0,3 0 0 0 0,0 0 0 0 0,2 0 0 0 0,-1 0 0 0 0,1 0 0 0 0,-1 0 0 0 0,2 0 0 0 0,-2 0 0 0 0,0 0 0 0 0,2 0 0 0 0,-2 0 0 0 0,1 0 0 0 0,-1 0 0 0 0,1 0 0 0 0,0 0 0 0 0,-1 0 0 0 0,2 0 0 0 0,-2 0 0 0 0,0 0 0 0 0,2 0 0 0 0,-3 0 0 0 0,1 0 0 0 0,1 0 0 0 0,-1 0 0 0 0,2 0 0 0 0,-2 0 0 0 0,0 0 0 0 0,2 0 0 0 0,-7 0 0 0 0,-3 0 0 0 0,0 0 0 0 0,4 0 0 0 0,0 0 0 0 0,2 0 0 0 0,1 0 0 0 0,0 0 0 0 0,2 0 0 0 0,0 0 0 0 0,0 0 0 0 0,-1 0 0 0 0,3 0 0 0 0,-3 0 0 0 0,0 0 0 0 0,2 0 0 0 0,-3 0 0 0 0,1 0 0 0 0,1 0 0 0 0,-1 0 0 0 0,2 0 0 0 0,-2 0 0 0 0,0 0 0 0 0,2 0 0 0 0,-2 0 0 0 0,1 0 0 0 0,-7 0 0 0 0,-1 0 0 0 0,0 0 0 0 0,2 0 0 0 0,0 0 0 0 0,5 0 0 0 0,-2 0 0 0 0,2 0 0 0 0,0 0 0 0 0,1 0 0 0 0,0 0 0 0 0,0 0 0 0 0,-1 0 0 0 0,0 0 0 0 0,2 0 0 0 0,-2 0 0 0 0,1 0 0 0 0,0 0 0 0 0,-1 0 0 0 0,1 0 0 0 0,-1 0 0 0 0,2 0 0 0 0,-2 0 0 0 0,1 0 0 0 0,0 0 0 0 0,-2 0 0 0 0,2 0 0 0 0,-1 0 0 0 0,-4 0 0 0 0,-4 0 0 0 0,0 0 0 0 0,3 0 0 0 0,2 0 0 0 0,1 0 0 0 0,1 0 0 0 0,2 0 0 0 0,-1 0 0 0 0,0 0 0 0 0,2 0 0 0 0,-2 0 0 0 0,2 0 0 0 0,-2 0 0 0 0,0 0 0 0 0,1 0 0 0 0,0 0 0 0 0,0 0 0 0 0,-7 0 0 0 0,-1 0 0 0 0,0 0 0 0 0,2 0 0 0 0,2 0 0 0 0,0 0 0 0 0,2 0 0 0 0,0 0 0 0 0,2 0 0 0 0,0 0 0 0 0,-1 0 0 0 0,2 0 0 0 0,-1 0 0 0 0,0 0 0 0 0,0 0 0 0 0,-1 0 0 0 0,0 0 0 0 0,0 0 0 0 0,2 0 0 0 0,-2 0 0 0 0,0 0 0 0 0,1 0 0 0 0,0 0 0 0 0,0 0 0 0 0,-1 0 0 0 0,1 0 0 0 0,-7 0 0 0 0,-2 0 0 0 0,3 0 0 0 0,-1 0 0 0 0,1 0 0 0 0,4 0 0 0 0,-1 0 0 0 0,3 0 0 0 0,-1 0 0 0 0,2 0 0 0 0,-2 0 0 0 0,0 0 0 0 0,2 0 0 0 0,-2 0 0 0 0,1 0 0 0 0,-1 0 0 0 0,1 0 0 0 0,0 0 0 0 0,-1 0 0 0 0,2 0 0 0 0,-2 0 0 0 0,0 0 0 0 0,1 0 0 0 0,-5 0 0 0 0,-5 0 0 0 0,2 0 0 0 0,3 0 0 0 0,0 0 0 0 0,2 0 0 0 0,1 0 0 0 0,0 0 0 0 0,2 0 0 0 0,-1 0 0 0 0,2 0 0 0 0,-2 0 0 0 0,0 0 0 0 0,-4 0 0 0 0,-4 0 0 0 0,3 0 0 0 0,0 0 0 0 0,1 0 0 0 0,2 0 0 0 0,1 0 0 0 0,0 0 0 0 0,1 0 0 0 0,2 0 0 0 0,-2 0 0 0 0,1 0 0 0 0,0 0 0 0 0,-1 0 0 0 0,1 0 0 0 0,-1 0 0 0 0,2 0 0 0 0,-2 0 0 0 0,0 0 0 0 0,2 0 0 0 0,-2 0 0 0 0,1 0 0 0 0,-1 0 0 0 0,1 0 0 0 0,0 0 0 0 0,-2 0 0 0 0,1 0 0 0 0,2 0 0 0 0,-2 0 0 0 0,1 0 0 0 0,-1 0 0 0 0,1 0 0 0 0,0 0 0 0 0,-1 0 0 0 0,-4 0 0 0 0,-5 0 0 0 0,3 0 0 0 0,0 0 0 0 0,3 0 0 0 0,1 0 0 0 0,2 0 0 0 0,-1 0 0 0 0,1 0 0 0 0,2 0 0 0 0,-2 0 0 0 0,0 0 0 0 0,3 0 0 0 0,-3 0 0 0 0,1 0 0 0 0,-1 0 0 0 0,-1 0 0 0 0,3 0 0 0 0,-2 0 0 0 0,1 0 0 0 0,0 0 0 0 0,-1 0 0 0 0,1 0 0 0 0,-1 0 0 0 0,2 0 0 0 0,-2 0 0 0 0,0 0 0 0 0,0 0 0 0 0,1 0 0 0 0,-1 0 0 0 0,1 0 0 0 0,-1 0 0 0 0,2 0 0 0 0,-2 0 0 0 0,0 0 0 0 0,2 0 0 0 0,-7 0 0 0 0,-3 0 0 0 0,1 0 0 0 0,2 0 0 0 0,1 0 0 0 0,2 0 0 0 0,1 0 0 0 0,0 0 0 0 0,2 0 0 0 0,0 0 0 0 0,0 0 0 0 0,-1 0 0 0 0,1 0 0 0 0,1 0 0 0 0,-2 0 0 0 0,1 0 0 0 0,-1 0 0 0 0,0 0 0 0 0,1 0 0 0 0,0 0 0 0 0,0 0 0 0 0,-1 0 0 0 0,0 0 0 0 0,2 0 0 0 0,-2 0 0 0 0,1 0 0 0 0,-2 0 0 0 0,2 0 0 0 0,0 0 0 0 0,-1 0 0 0 0,0 0 0 0 0,2 0 0 0 0,-2 0 0 0 0,1 0 0 0 0,0 0 0 0 0,-1 0 0 0 0,1 0 0 0 0,-1 0 0 0 0,1 0 0 0 0,-1 0 0 0 0,0 0 0 0 0,1 0 0 0 0,0 0 0 0 0,0 0 0 0 0,-1 0 0 0 0,1 0 0 0 0,0 0 0 0 0,-1 0 0 0 0,2 0 0 0 0,-3 0 0 0 0,1 0 0 0 0,1 0 0 0 0,-1 0 0 0 0,1 0 0 0 0,0 0 0 0 0,-1 0 0 0 0,2 0 0 0 0,-2 0 0 0 0,0 0 0 0 0,1 0 0 0 0,-8 0 0 0 0,1 0 0 0 0,-1 0 0 0 0,1 0 0 0 0,-3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CBCAC-1093-4699-BC1C-E9B44CED57ED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7F9CF-4093-4154-8B27-AD618D6A5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9B944-9F8A-4B7C-B1AA-BFD123A81B3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94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目前的結果如圖，把評論的excel檔上傳後，會出現每條評論的預測結果以及一張圓餅圖，顯示正負評價的數量</a:t>
            </a:r>
            <a:br>
              <a:rPr lang="zh-TW" altLang="en-US" dirty="0">
                <a:ea typeface="新細明體"/>
                <a:cs typeface="+mn-lt"/>
              </a:rPr>
            </a:br>
            <a:endParaRPr lang="zh-TW" altLang="en-US">
              <a:ea typeface="新細明體"/>
              <a:cs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Calibri"/>
                <a:cs typeface="Calibri"/>
              </a:rPr>
              <a:t>Future </a:t>
            </a:r>
            <a:r>
              <a:rPr lang="en-US" altLang="zh-TW" dirty="0" err="1">
                <a:ea typeface="Calibri"/>
                <a:cs typeface="Calibri"/>
              </a:rPr>
              <a:t>work的部分</a:t>
            </a:r>
            <a:endParaRPr lang="en-US" altLang="zh-TW">
              <a:ea typeface="Calibri"/>
              <a:cs typeface="Calibri"/>
            </a:endParaRPr>
          </a:p>
          <a:p>
            <a:r>
              <a:rPr lang="en-US" altLang="zh-TW" err="1">
                <a:ea typeface="Calibri"/>
                <a:cs typeface="Calibri"/>
              </a:rPr>
              <a:t>目前我們沒有使用資料庫來取得或是儲存資料，因此之後可以建立一個資料庫系統來把預測的結果儲存回資料庫</a:t>
            </a:r>
            <a:endParaRPr lang="en-US" altLang="zh-TW">
              <a:ea typeface="Calibri"/>
              <a:cs typeface="Calibri"/>
            </a:endParaRPr>
          </a:p>
          <a:p>
            <a:r>
              <a:rPr lang="en-US" altLang="zh-TW" dirty="0" err="1">
                <a:ea typeface="Calibri"/>
                <a:cs typeface="Calibri"/>
              </a:rPr>
              <a:t>在前端的部分，可以新增更多的功能，比如說可以建立一個頁面來查看每次預測的結果、或是可以找那些評論是洗的等等</a:t>
            </a:r>
          </a:p>
          <a:p>
            <a:endParaRPr lang="en-US" altLang="zh-TW" dirty="0">
              <a:ea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62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[CLS]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 token 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的输出是一个高维向量，其维度由 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BERT 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模型的隐层大小决定。例如，在 </a:t>
            </a:r>
            <a:r>
              <a:rPr lang="en-US" altLang="zh-TW" err="1"/>
              <a:t>bert</a:t>
            </a:r>
            <a:r>
              <a:rPr lang="en-US" altLang="zh-TW"/>
              <a:t>-base-uncased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模型中，这个向量的维度是 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768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TW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/>
              <a:t>[CLS]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token 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的向量被设计为捕获整个输入句子的聚合表示。在 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BERT 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的训练过程中，模型学习如何将整个句子的信息编码到这个向量中。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9B944-9F8A-4B7C-B1AA-BFD123A81B3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0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透過這一頁framework讓各位了解我們專案想設計的系統。我們希望能設計一個評價資料庫，能夠快速地讓使用者了解到群眾做出的評價。</a:t>
            </a:r>
          </a:p>
          <a:p>
            <a:r>
              <a:rPr lang="zh-CN" altLang="en-US">
                <a:ea typeface="等线"/>
                <a:cs typeface="Calibri"/>
              </a:rPr>
              <a:t>首先，我們會先透過輸入評論資料去訓練模型，當我們訓練完後，我們希望能夠把這個模型遷入到網站中，並且快速運行，提高使用者體驗</a:t>
            </a:r>
            <a:r>
              <a:rPr lang="zh-CN" altLang="en-US">
                <a:ea typeface="等线"/>
              </a:rPr>
              <a:t>，因此，我們</a:t>
            </a:r>
            <a:r>
              <a:rPr lang="zh-CN">
                <a:ea typeface="等线"/>
              </a:rPr>
              <a:t>希望透過Knowledge distillation(知識蒸餾)的方式去簡化我們所訓練出來的模型</a:t>
            </a:r>
            <a:r>
              <a:rPr lang="zh-CN" altLang="en-US">
                <a:ea typeface="等线"/>
                <a:cs typeface="Calibri"/>
              </a:rPr>
              <a:t>。</a:t>
            </a:r>
          </a:p>
          <a:p>
            <a:r>
              <a:rPr lang="zh-CN" altLang="en-US">
                <a:ea typeface="等线"/>
                <a:cs typeface="Calibri"/>
              </a:rPr>
              <a:t>當使用者輸入Reviews時，會透過我們訓練過的模型進行判斷，輸出評論的好與壞。</a:t>
            </a:r>
          </a:p>
          <a:p>
            <a:r>
              <a:rPr lang="zh-CN" altLang="en-US">
                <a:ea typeface="等线"/>
                <a:cs typeface="Calibri"/>
              </a:rPr>
              <a:t>我們希望將每次的使用結果，透過SQL存成DATABASE，讓需要快速進行評論高低判斷的使用者，能夠準確且快速地得到資訊。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9B944-9F8A-4B7C-B1AA-BFD123A81B3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5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我們所使用的資料集是在</a:t>
            </a:r>
            <a:r>
              <a:rPr lang="en-US" altLang="zh-TW"/>
              <a:t>Kaggle</a:t>
            </a:r>
            <a:r>
              <a:rPr lang="zh-TW" altLang="en-US"/>
              <a:t>上面找到的</a:t>
            </a:r>
            <a:r>
              <a:rPr lang="en-US" altLang="zh-TW"/>
              <a:t>dataset</a:t>
            </a:r>
            <a:r>
              <a:rPr lang="zh-TW" altLang="en-US"/>
              <a:t>，擁有</a:t>
            </a:r>
            <a:r>
              <a:rPr lang="en-US" altLang="zh-TW"/>
              <a:t>1000</a:t>
            </a:r>
            <a:r>
              <a:rPr lang="zh-TW" altLang="en-US"/>
              <a:t>則從以英文撰寫成的餐廳評論，我們對資料進行了些處理後，將資料分為</a:t>
            </a:r>
            <a:r>
              <a:rPr lang="en-US" altLang="zh-TW"/>
              <a:t>{Training Testing….</a:t>
            </a:r>
            <a:r>
              <a:rPr lang="zh-TW" altLang="en-US"/>
              <a:t>幾筆</a:t>
            </a:r>
            <a:r>
              <a:rPr lang="en-US" altLang="zh-TW"/>
              <a:t>}</a:t>
            </a:r>
            <a:r>
              <a:rPr lang="zh-TW" altLang="en-US"/>
              <a:t>，</a:t>
            </a:r>
            <a:r>
              <a:rPr lang="en-US" altLang="zh-TW"/>
              <a:t>Comment</a:t>
            </a:r>
            <a:r>
              <a:rPr lang="zh-TW" altLang="en-US"/>
              <a:t>各提供了一筆資料作為範例。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86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/>
              <a:t>再來就是</a:t>
            </a:r>
            <a:r>
              <a:rPr lang="en-US" altLang="zh-TW" sz="1200"/>
              <a:t>encoder</a:t>
            </a:r>
            <a:r>
              <a:rPr lang="zh-TW" altLang="en-US" sz="1200"/>
              <a:t>的部分，在將文字輸入模型之前，我們必須先對句子進行處理，這張投影片</a:t>
            </a:r>
            <a:r>
              <a:rPr lang="en-US" altLang="zh-TW" sz="1200"/>
              <a:t>show</a:t>
            </a:r>
            <a:r>
              <a:rPr lang="zh-TW" altLang="en-US" sz="1200"/>
              <a:t>了一個範例，首先我們會先對句子做</a:t>
            </a:r>
            <a:r>
              <a:rPr lang="en-US" altLang="zh-TW" sz="1200"/>
              <a:t>Tokenize</a:t>
            </a:r>
            <a:r>
              <a:rPr lang="zh-TW" altLang="en-US" sz="1200"/>
              <a:t>，也就是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將文本（如句子或段落）分解成更小的單位，並且在對這些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token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進行編碼，我們使用的是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hugging face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提供的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tokenizer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，詞彙表的大小是 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30,522 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個 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tokens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。可以看到在經過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encoder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後的編碼大致如投影幕所表示，其中比較特別的是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[CLS]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 （開始標記） 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[SEP]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 （句子分隔標記） 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[PAD]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 （填充標記）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2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我們直接拿取</a:t>
            </a:r>
            <a:r>
              <a:rPr lang="en-US" altLang="zh-TW"/>
              <a:t>Hugging face</a:t>
            </a:r>
            <a:r>
              <a:rPr lang="zh-TW" altLang="en-US"/>
              <a:t>已經</a:t>
            </a:r>
            <a:r>
              <a:rPr lang="en-US" altLang="zh-TW"/>
              <a:t>pretrain</a:t>
            </a:r>
            <a:r>
              <a:rPr lang="zh-TW" altLang="en-US"/>
              <a:t>好的</a:t>
            </a:r>
            <a:r>
              <a:rPr lang="en-US" altLang="zh-TW"/>
              <a:t>model</a:t>
            </a:r>
            <a:r>
              <a:rPr lang="zh-TW" altLang="en-US"/>
              <a:t>去做為跟</a:t>
            </a:r>
            <a:r>
              <a:rPr lang="en-US" altLang="zh-TW" err="1"/>
              <a:t>distilbert</a:t>
            </a:r>
            <a:r>
              <a:rPr lang="en-US" altLang="zh-TW"/>
              <a:t> model</a:t>
            </a:r>
            <a:r>
              <a:rPr lang="zh-TW" altLang="en-US"/>
              <a:t>的比較，僅對</a:t>
            </a:r>
            <a:r>
              <a:rPr lang="en-US" altLang="zh-TW" err="1"/>
              <a:t>bert</a:t>
            </a:r>
            <a:r>
              <a:rPr lang="zh-TW" altLang="en-US"/>
              <a:t>模型做</a:t>
            </a:r>
            <a:r>
              <a:rPr lang="en-US" altLang="zh-TW"/>
              <a:t>fine </a:t>
            </a:r>
            <a:r>
              <a:rPr lang="en-US" altLang="zh-TW" err="1"/>
              <a:t>truning</a:t>
            </a:r>
            <a:r>
              <a:rPr lang="zh-TW" altLang="en-US"/>
              <a:t>，可以看到模型的架構與論文上描述的一模一樣</a:t>
            </a:r>
            <a:r>
              <a:rPr lang="en-US" altLang="zh-TW"/>
              <a:t>:</a:t>
            </a:r>
          </a:p>
          <a:p>
            <a:r>
              <a:rPr lang="en-US" altLang="zh-TW"/>
              <a:t>"L" </a:t>
            </a:r>
            <a:r>
              <a:rPr lang="zh-TW" altLang="en-US"/>
              <a:t>代表 </a:t>
            </a:r>
            <a:r>
              <a:rPr lang="en-US" altLang="zh-TW"/>
              <a:t>BERT </a:t>
            </a:r>
            <a:r>
              <a:rPr lang="zh-TW" altLang="en-US"/>
              <a:t>模型中 </a:t>
            </a:r>
            <a:r>
              <a:rPr lang="en-US" altLang="zh-TW"/>
              <a:t>Transformer encoder layer </a:t>
            </a:r>
            <a:r>
              <a:rPr lang="zh-TW" altLang="en-US"/>
              <a:t>的數量。</a:t>
            </a:r>
            <a:endParaRPr lang="en-US" altLang="zh-TW"/>
          </a:p>
          <a:p>
            <a:r>
              <a:rPr lang="en-US" altLang="zh-TW"/>
              <a:t>"H" </a:t>
            </a:r>
            <a:r>
              <a:rPr lang="zh-TW" altLang="en-US"/>
              <a:t>指的是模型中</a:t>
            </a:r>
            <a:r>
              <a:rPr lang="en-US" altLang="zh-TW"/>
              <a:t>hidden layer</a:t>
            </a:r>
            <a:r>
              <a:rPr lang="zh-TW" altLang="en-US"/>
              <a:t>的維度，也就是每一層 </a:t>
            </a:r>
            <a:r>
              <a:rPr lang="en-US" altLang="zh-TW"/>
              <a:t>Transformer encoder</a:t>
            </a:r>
            <a:r>
              <a:rPr lang="zh-TW" altLang="en-US"/>
              <a:t>輸出的特徵向量的大小。</a:t>
            </a:r>
            <a:endParaRPr lang="en-US" altLang="zh-TW"/>
          </a:p>
          <a:p>
            <a:r>
              <a:rPr lang="en-US" altLang="zh-TW"/>
              <a:t>“A” </a:t>
            </a:r>
            <a:r>
              <a:rPr lang="zh-TW" altLang="en-US"/>
              <a:t>代表每個 </a:t>
            </a:r>
            <a:r>
              <a:rPr lang="en-US" altLang="zh-TW"/>
              <a:t>Transformer </a:t>
            </a:r>
            <a:r>
              <a:rPr lang="zh-TW" altLang="en-US"/>
              <a:t>編碼器層中</a:t>
            </a:r>
            <a:r>
              <a:rPr lang="en-US" altLang="zh-TW"/>
              <a:t>Multi-head attention</a:t>
            </a:r>
            <a:r>
              <a:rPr lang="zh-TW" altLang="en-US"/>
              <a:t>的數量。 </a:t>
            </a:r>
            <a:r>
              <a:rPr lang="en-US" altLang="zh-TW"/>
              <a:t>(</a:t>
            </a:r>
            <a:r>
              <a:rPr lang="zh-TW" altLang="en-US"/>
              <a:t>從不同的子空間中學習信息</a:t>
            </a:r>
            <a:r>
              <a:rPr lang="en-US" altLang="zh-TW"/>
              <a:t>)</a:t>
            </a:r>
          </a:p>
          <a:p>
            <a:r>
              <a:rPr lang="zh-TW" altLang="en-US"/>
              <a:t>再來就是文本輸入長度的選擇，在這邊我們選擇</a:t>
            </a:r>
            <a:r>
              <a:rPr lang="en-US" altLang="zh-TW"/>
              <a:t>64</a:t>
            </a:r>
            <a:r>
              <a:rPr lang="zh-TW" altLang="en-US"/>
              <a:t>的原因出自我們訓練集的資料長度大約都落在</a:t>
            </a:r>
            <a:r>
              <a:rPr lang="en-US" altLang="zh-TW"/>
              <a:t>10</a:t>
            </a:r>
            <a:r>
              <a:rPr lang="zh-TW" altLang="en-US"/>
              <a:t>個字詞上下，最多也到</a:t>
            </a:r>
            <a:r>
              <a:rPr lang="en-US" altLang="zh-TW"/>
              <a:t>32</a:t>
            </a:r>
            <a:r>
              <a:rPr lang="zh-TW" altLang="en-US"/>
              <a:t>個字而已，考慮到特殊字元的編碼，因此我們選擇</a:t>
            </a:r>
            <a:r>
              <a:rPr lang="en-US" altLang="zh-TW"/>
              <a:t>64</a:t>
            </a:r>
            <a:r>
              <a:rPr lang="zh-TW" altLang="en-US"/>
              <a:t>作為文本輸入長度的選擇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6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cap="none" err="1">
                <a:ea typeface="新細明體"/>
              </a:rPr>
              <a:t>DistilBert</a:t>
            </a:r>
            <a:r>
              <a:rPr lang="zh-TW" altLang="en-US" cap="none">
                <a:ea typeface="新細明體"/>
              </a:rPr>
              <a:t>與</a:t>
            </a:r>
            <a:r>
              <a:rPr lang="en-US" altLang="zh-TW" cap="none">
                <a:ea typeface="新細明體"/>
              </a:rPr>
              <a:t>Bert</a:t>
            </a:r>
            <a:r>
              <a:rPr lang="zh-TW" altLang="en-US" cap="none">
                <a:ea typeface="新細明體"/>
              </a:rPr>
              <a:t>模型架構不同的是</a:t>
            </a:r>
            <a:r>
              <a:rPr lang="en-US" altLang="zh-TW"/>
              <a:t>Transformer encoder layer </a:t>
            </a:r>
            <a:r>
              <a:rPr lang="zh-TW" altLang="en-US"/>
              <a:t>的數量從</a:t>
            </a:r>
            <a:r>
              <a:rPr lang="en-US" altLang="zh-TW"/>
              <a:t>12</a:t>
            </a:r>
            <a:r>
              <a:rPr lang="zh-TW" altLang="en-US"/>
              <a:t>到</a:t>
            </a:r>
            <a:r>
              <a:rPr lang="en-US" altLang="zh-TW"/>
              <a:t>6</a:t>
            </a:r>
            <a:r>
              <a:rPr lang="zh-TW" altLang="en-US"/>
              <a:t>，其餘地方相同。</a:t>
            </a:r>
            <a:endParaRPr lang="en-US" altLang="zh-TW"/>
          </a:p>
          <a:p>
            <a:r>
              <a:rPr lang="zh-TW" altLang="en-US"/>
              <a:t>論文上說明了，</a:t>
            </a:r>
            <a:r>
              <a:rPr lang="en-US" altLang="zh-TW" cap="none" err="1">
                <a:ea typeface="新細明體"/>
              </a:rPr>
              <a:t>DistilBert</a:t>
            </a:r>
            <a:r>
              <a:rPr lang="zh-TW" altLang="en-US"/>
              <a:t>模型參數量從</a:t>
            </a:r>
            <a:r>
              <a:rPr lang="en-US" altLang="zh-TW"/>
              <a:t>BERT</a:t>
            </a:r>
            <a:r>
              <a:rPr lang="zh-TW" altLang="en-US"/>
              <a:t>的</a:t>
            </a:r>
            <a:r>
              <a:rPr lang="en-US" altLang="zh-TW"/>
              <a:t>1.1</a:t>
            </a:r>
            <a:r>
              <a:rPr lang="zh-TW" altLang="en-US"/>
              <a:t>億減少為</a:t>
            </a:r>
            <a:r>
              <a:rPr lang="en-US" altLang="zh-TW"/>
              <a:t>6</a:t>
            </a:r>
            <a:r>
              <a:rPr lang="zh-TW" altLang="en-US"/>
              <a:t>千</a:t>
            </a:r>
            <a:r>
              <a:rPr lang="en-US" altLang="zh-TW"/>
              <a:t>6</a:t>
            </a:r>
            <a:r>
              <a:rPr lang="zh-TW" altLang="en-US"/>
              <a:t>百萬，速度也快了</a:t>
            </a:r>
            <a:r>
              <a:rPr lang="en-US" altLang="zh-TW"/>
              <a:t>60%​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17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根據前面同學提到，因為觀察到句子長度不超過32個字，所以我們最後input到模型的句子長度就設為最長64來作訓練</a:t>
            </a:r>
            <a:endParaRPr lang="zh-TW" altLang="en-US" dirty="0">
              <a:ea typeface="新細明體"/>
            </a:endParaRPr>
          </a:p>
          <a:p>
            <a:r>
              <a:rPr lang="zh-TW" altLang="en-US">
                <a:ea typeface="新細明體"/>
              </a:rPr>
              <a:t>看到兩個模型的訓練過程，我們使用的一樣的條件下去做比較，唯一不同的只有transformer encoder layer的數量，bert是</a:t>
            </a:r>
            <a:r>
              <a:rPr lang="en-US" altLang="zh-TW" dirty="0">
                <a:ea typeface="新細明體"/>
              </a:rPr>
              <a:t>12層distilbert是6層</a:t>
            </a:r>
            <a:r>
              <a:rPr lang="zh-TW" altLang="en-US">
                <a:ea typeface="新細明體"/>
              </a:rPr>
              <a:t>，可以看到</a:t>
            </a:r>
            <a:r>
              <a:rPr lang="en-US" altLang="zh-TW" dirty="0">
                <a:ea typeface="新細明體"/>
              </a:rPr>
              <a:t>Accuracy</a:t>
            </a:r>
            <a:r>
              <a:rPr lang="zh-TW" altLang="en-US">
                <a:ea typeface="新細明體"/>
              </a:rPr>
              <a:t>大概只差了</a:t>
            </a:r>
            <a:r>
              <a:rPr lang="en-US" altLang="zh-TW" dirty="0">
                <a:ea typeface="新細明體"/>
              </a:rPr>
              <a:t>4%</a:t>
            </a:r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9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200</a:t>
            </a:r>
            <a:r>
              <a:rPr lang="zh-TW" altLang="en-US">
                <a:ea typeface="Calibri"/>
                <a:cs typeface="Calibri"/>
              </a:rPr>
              <a:t>筆的測試資料，bert模型的acc是98.44%，distilBert是94.79%</a:t>
            </a:r>
          </a:p>
          <a:p>
            <a:r>
              <a:rPr lang="zh-TW" altLang="en-US">
                <a:ea typeface="Calibri"/>
                <a:cs typeface="Calibri"/>
              </a:rPr>
              <a:t>餐數量的部分，bert的參數量大小約為417.64MB，distilbert參數量大小約為253.16MB</a:t>
            </a:r>
            <a:endParaRPr lang="zh-TW" altLang="en-US" dirty="0">
              <a:ea typeface="Calibri"/>
              <a:cs typeface="Calibri"/>
            </a:endParaRPr>
          </a:p>
          <a:p>
            <a:r>
              <a:rPr lang="zh-TW" altLang="en-US">
                <a:ea typeface="Calibri"/>
                <a:cs typeface="Calibri"/>
              </a:rPr>
              <a:t>Model size的部分，Bert</a:t>
            </a:r>
            <a:r>
              <a:rPr lang="zh-TW" altLang="en-US">
                <a:ea typeface="新細明體"/>
              </a:rPr>
              <a:t>大約是</a:t>
            </a:r>
            <a:r>
              <a:rPr lang="zh-TW">
                <a:ea typeface="新細明體"/>
              </a:rPr>
              <a:t>1.22 GB</a:t>
            </a:r>
            <a:r>
              <a:rPr lang="zh-TW" altLang="en-US">
                <a:ea typeface="新細明體"/>
              </a:rPr>
              <a:t>，distilbert大約是759.96 MB</a:t>
            </a:r>
          </a:p>
          <a:p>
            <a:r>
              <a:rPr lang="zh-TW" altLang="en-US">
                <a:ea typeface="新細明體"/>
                <a:cs typeface="Calibri"/>
              </a:rPr>
              <a:t>最後是在網頁測試1000個評論的速度，bert大概花219.05秒 ，distilbert花了106.06秒</a:t>
            </a:r>
            <a:br>
              <a:rPr lang="zh-TW" altLang="en-US" dirty="0">
                <a:ea typeface="新細明體"/>
                <a:cs typeface="+mn-lt"/>
              </a:rPr>
            </a:br>
            <a:r>
              <a:rPr lang="zh-TW" altLang="en-US">
                <a:ea typeface="新細明體"/>
                <a:cs typeface="Calibri"/>
              </a:rPr>
              <a:t>從比較結果來看，有確實符合預期的略低的準確率但是模型更小，執行速度更快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0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Flask </a:t>
            </a:r>
            <a:r>
              <a:rPr lang="zh-TW" altLang="en-US">
                <a:ea typeface="新細明體"/>
              </a:rPr>
              <a:t>是一個使用</a:t>
            </a:r>
            <a:r>
              <a:rPr lang="en-US" altLang="zh-TW" dirty="0">
                <a:ea typeface="新細明體"/>
              </a:rPr>
              <a:t> Python </a:t>
            </a:r>
            <a:r>
              <a:rPr lang="zh-TW" altLang="en-US">
                <a:ea typeface="新細明體"/>
              </a:rPr>
              <a:t>語言開發的輕量級</a:t>
            </a:r>
            <a:r>
              <a:rPr lang="en-US" altLang="zh-TW" dirty="0">
                <a:ea typeface="新細明體"/>
              </a:rPr>
              <a:t> Web </a:t>
            </a:r>
            <a:r>
              <a:rPr lang="zh-TW" altLang="en-US">
                <a:ea typeface="新細明體"/>
              </a:rPr>
              <a:t>應用框架</a:t>
            </a:r>
            <a:br>
              <a:rPr lang="zh-TW" altLang="en-US" dirty="0">
                <a:ea typeface="新細明體"/>
                <a:cs typeface="+mn-lt"/>
              </a:rPr>
            </a:br>
            <a:r>
              <a:rPr lang="zh-TW" altLang="en-US">
                <a:ea typeface="新細明體"/>
                <a:cs typeface="Calibri"/>
              </a:rPr>
              <a:t>它的優點是簡單有彈性且擴充性很好，</a:t>
            </a:r>
            <a:r>
              <a:rPr lang="zh-TW">
                <a:ea typeface="新細明體"/>
              </a:rPr>
              <a:t>可以相容多種資料庫、模板</a:t>
            </a:r>
          </a:p>
          <a:p>
            <a:r>
              <a:rPr lang="zh-TW" altLang="en-US">
                <a:ea typeface="新細明體"/>
                <a:cs typeface="Calibri"/>
              </a:rPr>
              <a:t>那整體前後端的架構如圖，當我們在網頁上傳資料以及點擊按鈕時，網頁端</a:t>
            </a:r>
            <a:r>
              <a:rPr lang="zh-TW">
                <a:ea typeface="新細明體"/>
              </a:rPr>
              <a:t>將向相應的伺服器發送HTTP request</a:t>
            </a:r>
            <a:r>
              <a:rPr lang="zh-TW" altLang="en-US">
                <a:ea typeface="新細明體"/>
              </a:rPr>
              <a:t>，把資料丟給API</a:t>
            </a:r>
            <a:br>
              <a:rPr lang="zh-TW" altLang="en-US" dirty="0">
                <a:ea typeface="新細明體"/>
                <a:cs typeface="+mn-lt"/>
              </a:rPr>
            </a:br>
            <a:r>
              <a:rPr lang="zh-TW" altLang="en-US">
                <a:ea typeface="新細明體"/>
                <a:cs typeface="Calibri"/>
              </a:rPr>
              <a:t>然後API將這些request傳給後端後，把拿到的資料丟給模型預測，預測完後再將結果透過API回傳給前端並且顯示在網頁上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F9CF-4093-4154-8B27-AD618D6A53B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4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3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3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6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6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0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4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8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DAE14-EFC8-4DAA-FCA9-63CF9CD89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cap="none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br>
              <a:rPr lang="en-US" altLang="zh-TW" cap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cap="none">
                <a:latin typeface="Arial" panose="020B0604020202020204" pitchFamily="34" charset="0"/>
                <a:cs typeface="Arial" panose="020B0604020202020204" pitchFamily="34" charset="0"/>
              </a:rPr>
              <a:t>Sentiment Analysis based on </a:t>
            </a:r>
            <a:r>
              <a:rPr lang="en-US" altLang="zh-TW" sz="2800" cap="none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endParaRPr lang="zh-TW" altLang="en-US" sz="5400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DDBD6D-3AB2-AA93-E749-E12D54EB9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62375"/>
            <a:ext cx="8637072" cy="2212919"/>
          </a:xfrm>
        </p:spPr>
        <p:txBody>
          <a:bodyPr>
            <a:normAutofit/>
          </a:bodyPr>
          <a:lstStyle/>
          <a:p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Group 17</a:t>
            </a:r>
          </a:p>
          <a:p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林璟任 </a:t>
            </a:r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N96121147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林高進 </a:t>
            </a:r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P86121073</a:t>
            </a:r>
          </a:p>
          <a:p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87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815C980-907D-007F-CDE3-37B6C00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Front-End Designed</a:t>
            </a:r>
            <a:endParaRPr lang="en-US" altLang="zh-TW">
              <a:ea typeface="新細明體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742724A-F3B9-BB51-2690-6C6A9C3EA8C2}"/>
              </a:ext>
            </a:extLst>
          </p:cNvPr>
          <p:cNvGrpSpPr/>
          <p:nvPr/>
        </p:nvGrpSpPr>
        <p:grpSpPr>
          <a:xfrm>
            <a:off x="1182157" y="3612089"/>
            <a:ext cx="10763779" cy="2353734"/>
            <a:chOff x="460373" y="2248956"/>
            <a:chExt cx="8832121" cy="3153833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802BB85-968E-A261-AC28-5FD9EA233EF1}"/>
                </a:ext>
              </a:extLst>
            </p:cNvPr>
            <p:cNvGrpSpPr/>
            <p:nvPr/>
          </p:nvGrpSpPr>
          <p:grpSpPr>
            <a:xfrm>
              <a:off x="4852456" y="2248956"/>
              <a:ext cx="4440038" cy="3153833"/>
              <a:chOff x="4852456" y="2248956"/>
              <a:chExt cx="4440038" cy="3153833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D8EE8FC3-EFED-7014-BBC0-D5908B4FD307}"/>
                  </a:ext>
                </a:extLst>
              </p:cNvPr>
              <p:cNvGrpSpPr/>
              <p:nvPr/>
            </p:nvGrpSpPr>
            <p:grpSpPr>
              <a:xfrm>
                <a:off x="4852456" y="2248956"/>
                <a:ext cx="4440038" cy="3153833"/>
                <a:chOff x="851956" y="2058456"/>
                <a:chExt cx="4440038" cy="3153833"/>
              </a:xfrm>
            </p:grpSpPr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4DD7F57D-7E1C-69EA-F922-D44ED64D5D1F}"/>
                    </a:ext>
                  </a:extLst>
                </p:cNvPr>
                <p:cNvSpPr/>
                <p:nvPr/>
              </p:nvSpPr>
              <p:spPr>
                <a:xfrm>
                  <a:off x="851956" y="2058456"/>
                  <a:ext cx="3643281" cy="3153833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123BE4D2-65D7-4389-96DA-FBDBAA20096E}"/>
                    </a:ext>
                  </a:extLst>
                </p:cNvPr>
                <p:cNvSpPr txBox="1"/>
                <p:nvPr/>
              </p:nvSpPr>
              <p:spPr>
                <a:xfrm>
                  <a:off x="3382209" y="4767328"/>
                  <a:ext cx="1909785" cy="35096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zh-TW" altLang="en-US">
                      <a:solidFill>
                        <a:srgbClr val="000000"/>
                      </a:solidFill>
                      <a:ea typeface="新細明體"/>
                    </a:rPr>
                    <a:t>Server</a:t>
                  </a:r>
                </a:p>
              </p:txBody>
            </p:sp>
          </p:grp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44E5EE5A-22AE-FB26-492B-4DF25757AC5A}"/>
                  </a:ext>
                </a:extLst>
              </p:cNvPr>
              <p:cNvGrpSpPr/>
              <p:nvPr/>
            </p:nvGrpSpPr>
            <p:grpSpPr>
              <a:xfrm>
                <a:off x="5159374" y="2754313"/>
                <a:ext cx="2920998" cy="2307166"/>
                <a:chOff x="5159374" y="2754313"/>
                <a:chExt cx="2920998" cy="2307166"/>
              </a:xfrm>
            </p:grpSpPr>
            <p:sp>
              <p:nvSpPr>
                <p:cNvPr id="89" name="矩形: 圓角 88">
                  <a:extLst>
                    <a:ext uri="{FF2B5EF4-FFF2-40B4-BE49-F238E27FC236}">
                      <a16:creationId xmlns:a16="http://schemas.microsoft.com/office/drawing/2014/main" id="{ACDD0247-C1FB-2055-3388-1989C5C647B5}"/>
                    </a:ext>
                  </a:extLst>
                </p:cNvPr>
                <p:cNvSpPr/>
                <p:nvPr/>
              </p:nvSpPr>
              <p:spPr>
                <a:xfrm>
                  <a:off x="5159374" y="2754313"/>
                  <a:ext cx="1058333" cy="230716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TW" altLang="en-US">
                      <a:ea typeface="新細明體"/>
                    </a:rPr>
                    <a:t>API</a:t>
                  </a:r>
                </a:p>
                <a:p>
                  <a:pPr algn="ctr"/>
                  <a:r>
                    <a:rPr lang="zh-TW" altLang="en-US">
                      <a:ea typeface="新細明體"/>
                    </a:rPr>
                    <a:t>(Flask)</a:t>
                  </a:r>
                </a:p>
              </p:txBody>
            </p:sp>
            <p:sp>
              <p:nvSpPr>
                <p:cNvPr id="3" name="矩形: 圓角 2">
                  <a:extLst>
                    <a:ext uri="{FF2B5EF4-FFF2-40B4-BE49-F238E27FC236}">
                      <a16:creationId xmlns:a16="http://schemas.microsoft.com/office/drawing/2014/main" id="{D5952725-7FA5-7C8C-06AD-9A812AC558DA}"/>
                    </a:ext>
                  </a:extLst>
                </p:cNvPr>
                <p:cNvSpPr/>
                <p:nvPr/>
              </p:nvSpPr>
              <p:spPr>
                <a:xfrm>
                  <a:off x="6937373" y="3431646"/>
                  <a:ext cx="1142999" cy="825499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TW" altLang="en-US">
                      <a:ea typeface="新細明體"/>
                    </a:rPr>
                    <a:t>AI Model</a:t>
                  </a:r>
                  <a:endParaRPr lang="zh-TW"/>
                </a:p>
              </p:txBody>
            </p:sp>
            <p:cxnSp>
              <p:nvCxnSpPr>
                <p:cNvPr id="7" name="直線單箭頭接點 6">
                  <a:extLst>
                    <a:ext uri="{FF2B5EF4-FFF2-40B4-BE49-F238E27FC236}">
                      <a16:creationId xmlns:a16="http://schemas.microsoft.com/office/drawing/2014/main" id="{6D4FBC27-B99D-B22C-F27F-E64AE4A4A63D}"/>
                    </a:ext>
                  </a:extLst>
                </p:cNvPr>
                <p:cNvCxnSpPr/>
                <p:nvPr/>
              </p:nvCxnSpPr>
              <p:spPr>
                <a:xfrm>
                  <a:off x="6276365" y="3762271"/>
                  <a:ext cx="649816" cy="42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F60F0AB5-5AC3-BA90-FCA6-882553899762}"/>
                    </a:ext>
                  </a:extLst>
                </p:cNvPr>
                <p:cNvCxnSpPr/>
                <p:nvPr/>
              </p:nvCxnSpPr>
              <p:spPr>
                <a:xfrm flipH="1" flipV="1">
                  <a:off x="6270984" y="4094612"/>
                  <a:ext cx="662517" cy="63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FC0C924-84EC-2F86-743F-BA77D3B4BC9A}"/>
                </a:ext>
              </a:extLst>
            </p:cNvPr>
            <p:cNvGrpSpPr/>
            <p:nvPr/>
          </p:nvGrpSpPr>
          <p:grpSpPr>
            <a:xfrm>
              <a:off x="460373" y="2248956"/>
              <a:ext cx="4688418" cy="3153833"/>
              <a:chOff x="460373" y="2248956"/>
              <a:chExt cx="4688418" cy="3153833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16A08E87-DCD0-3FFC-8A9E-164C6BF3D07D}"/>
                  </a:ext>
                </a:extLst>
              </p:cNvPr>
              <p:cNvGrpSpPr/>
              <p:nvPr/>
            </p:nvGrpSpPr>
            <p:grpSpPr>
              <a:xfrm>
                <a:off x="460373" y="2248956"/>
                <a:ext cx="4473714" cy="3153833"/>
                <a:chOff x="851956" y="2058456"/>
                <a:chExt cx="4473714" cy="3153833"/>
              </a:xfrm>
            </p:grpSpPr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2C66463A-D59F-4F82-E927-A516E3EC85E9}"/>
                    </a:ext>
                  </a:extLst>
                </p:cNvPr>
                <p:cNvGrpSpPr/>
                <p:nvPr/>
              </p:nvGrpSpPr>
              <p:grpSpPr>
                <a:xfrm>
                  <a:off x="1010707" y="2386540"/>
                  <a:ext cx="1206500" cy="2487082"/>
                  <a:chOff x="1010707" y="2386540"/>
                  <a:chExt cx="1206500" cy="2487082"/>
                </a:xfrm>
              </p:grpSpPr>
              <p:grpSp>
                <p:nvGrpSpPr>
                  <p:cNvPr id="20" name="群組 19">
                    <a:extLst>
                      <a:ext uri="{FF2B5EF4-FFF2-40B4-BE49-F238E27FC236}">
                        <a16:creationId xmlns:a16="http://schemas.microsoft.com/office/drawing/2014/main" id="{DA62B284-6253-D12B-C536-894F82EBACF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707" y="2386540"/>
                    <a:ext cx="1206500" cy="2487082"/>
                    <a:chOff x="1010707" y="2550293"/>
                    <a:chExt cx="1206500" cy="1942647"/>
                  </a:xfrm>
                </p:grpSpPr>
                <p:sp>
                  <p:nvSpPr>
                    <p:cNvPr id="4" name="矩形: 圓角 3">
                      <a:extLst>
                        <a:ext uri="{FF2B5EF4-FFF2-40B4-BE49-F238E27FC236}">
                          <a16:creationId xmlns:a16="http://schemas.microsoft.com/office/drawing/2014/main" id="{3B54A310-9C42-4260-C053-C29995355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707" y="2550293"/>
                      <a:ext cx="1206500" cy="1942647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" name="文字方塊 4">
                      <a:extLst>
                        <a:ext uri="{FF2B5EF4-FFF2-40B4-BE49-F238E27FC236}">
                          <a16:creationId xmlns:a16="http://schemas.microsoft.com/office/drawing/2014/main" id="{2C6BF0D9-8534-E750-35A3-581D5CB7AD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076" y="2616837"/>
                      <a:ext cx="632439" cy="251288"/>
                    </a:xfrm>
                    <a:prstGeom prst="rect">
                      <a:avLst/>
                    </a:prstGeom>
                    <a:noFill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/>
                      <a:r>
                        <a:rPr lang="zh-TW" altLang="en-US" sz="1600">
                          <a:ea typeface="新細明體"/>
                        </a:rPr>
                        <a:t>Web</a:t>
                      </a:r>
                    </a:p>
                  </p:txBody>
                </p:sp>
              </p:grpSp>
              <p:grpSp>
                <p:nvGrpSpPr>
                  <p:cNvPr id="41" name="群組 40">
                    <a:extLst>
                      <a:ext uri="{FF2B5EF4-FFF2-40B4-BE49-F238E27FC236}">
                        <a16:creationId xmlns:a16="http://schemas.microsoft.com/office/drawing/2014/main" id="{D4E97DF1-A37D-7C78-9DE4-9DDCEFB68120}"/>
                      </a:ext>
                    </a:extLst>
                  </p:cNvPr>
                  <p:cNvGrpSpPr/>
                  <p:nvPr/>
                </p:nvGrpSpPr>
                <p:grpSpPr>
                  <a:xfrm>
                    <a:off x="1203853" y="2899832"/>
                    <a:ext cx="814917" cy="1576917"/>
                    <a:chOff x="1203853" y="3122082"/>
                    <a:chExt cx="814917" cy="1576917"/>
                  </a:xfrm>
                </p:grpSpPr>
                <p:sp>
                  <p:nvSpPr>
                    <p:cNvPr id="35" name="矩形: 圓角 34">
                      <a:extLst>
                        <a:ext uri="{FF2B5EF4-FFF2-40B4-BE49-F238E27FC236}">
                          <a16:creationId xmlns:a16="http://schemas.microsoft.com/office/drawing/2014/main" id="{14EBCC63-2E23-D81A-9537-BFADD5134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3854" y="3735916"/>
                      <a:ext cx="814916" cy="349250"/>
                    </a:xfrm>
                    <a:prstGeom prst="roundRect">
                      <a:avLst/>
                    </a:prstGeom>
                    <a:solidFill>
                      <a:srgbClr val="D6A7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TW" altLang="en-US">
                          <a:ea typeface="新細明體"/>
                        </a:rPr>
                        <a:t>Button</a:t>
                      </a:r>
                      <a:endParaRPr lang="zh-TW"/>
                    </a:p>
                  </p:txBody>
                </p:sp>
                <p:sp>
                  <p:nvSpPr>
                    <p:cNvPr id="36" name="矩形: 圓角 35">
                      <a:extLst>
                        <a:ext uri="{FF2B5EF4-FFF2-40B4-BE49-F238E27FC236}">
                          <a16:creationId xmlns:a16="http://schemas.microsoft.com/office/drawing/2014/main" id="{7B9FE6B2-25FA-F541-F2CA-CE7128B36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3853" y="4349749"/>
                      <a:ext cx="814916" cy="349250"/>
                    </a:xfrm>
                    <a:prstGeom prst="roundRect">
                      <a:avLst/>
                    </a:prstGeom>
                    <a:solidFill>
                      <a:srgbClr val="D6A7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TW" altLang="en-US">
                          <a:ea typeface="新細明體"/>
                        </a:rPr>
                        <a:t>Result</a:t>
                      </a:r>
                      <a:endParaRPr lang="zh-TW"/>
                    </a:p>
                  </p:txBody>
                </p:sp>
                <p:sp>
                  <p:nvSpPr>
                    <p:cNvPr id="37" name="矩形: 圓角 36">
                      <a:extLst>
                        <a:ext uri="{FF2B5EF4-FFF2-40B4-BE49-F238E27FC236}">
                          <a16:creationId xmlns:a16="http://schemas.microsoft.com/office/drawing/2014/main" id="{76472782-3059-44B6-7CD6-5CE6638FA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3854" y="3122082"/>
                      <a:ext cx="814916" cy="349250"/>
                    </a:xfrm>
                    <a:prstGeom prst="roundRect">
                      <a:avLst/>
                    </a:prstGeom>
                    <a:solidFill>
                      <a:srgbClr val="D6A7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TW" altLang="en-US">
                          <a:ea typeface="新細明體"/>
                        </a:rPr>
                        <a:t>Review</a:t>
                      </a:r>
                      <a:endParaRPr lang="zh-TW" sz="1400"/>
                    </a:p>
                  </p:txBody>
                </p:sp>
              </p:grpSp>
            </p:grpSp>
            <p:cxnSp>
              <p:nvCxnSpPr>
                <p:cNvPr id="45" name="接點: 肘形 44">
                  <a:extLst>
                    <a:ext uri="{FF2B5EF4-FFF2-40B4-BE49-F238E27FC236}">
                      <a16:creationId xmlns:a16="http://schemas.microsoft.com/office/drawing/2014/main" id="{34094EA9-0327-61DB-E25C-7A65A82D2B1C}"/>
                    </a:ext>
                  </a:extLst>
                </p:cNvPr>
                <p:cNvCxnSpPr/>
                <p:nvPr/>
              </p:nvCxnSpPr>
              <p:spPr>
                <a:xfrm>
                  <a:off x="2029883" y="3056467"/>
                  <a:ext cx="988483" cy="480484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單箭頭接點 45">
                  <a:extLst>
                    <a:ext uri="{FF2B5EF4-FFF2-40B4-BE49-F238E27FC236}">
                      <a16:creationId xmlns:a16="http://schemas.microsoft.com/office/drawing/2014/main" id="{A5D7B05A-1A69-2317-7A29-FDB570C428A9}"/>
                    </a:ext>
                  </a:extLst>
                </p:cNvPr>
                <p:cNvCxnSpPr/>
                <p:nvPr/>
              </p:nvCxnSpPr>
              <p:spPr>
                <a:xfrm>
                  <a:off x="2082101" y="3715729"/>
                  <a:ext cx="935566" cy="42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6BDBB97B-C97E-FBFF-C53F-DA399F0D009F}"/>
                    </a:ext>
                  </a:extLst>
                </p:cNvPr>
                <p:cNvGrpSpPr/>
                <p:nvPr/>
              </p:nvGrpSpPr>
              <p:grpSpPr>
                <a:xfrm>
                  <a:off x="851956" y="2058456"/>
                  <a:ext cx="4473714" cy="3153833"/>
                  <a:chOff x="851956" y="2058456"/>
                  <a:chExt cx="4473714" cy="3153833"/>
                </a:xfrm>
              </p:grpSpPr>
              <p:grpSp>
                <p:nvGrpSpPr>
                  <p:cNvPr id="18" name="群組 17">
                    <a:extLst>
                      <a:ext uri="{FF2B5EF4-FFF2-40B4-BE49-F238E27FC236}">
                        <a16:creationId xmlns:a16="http://schemas.microsoft.com/office/drawing/2014/main" id="{A9D1C9E0-6663-DC9F-CC7C-4FCE39DAF5A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56" y="2058456"/>
                    <a:ext cx="4473714" cy="3153833"/>
                    <a:chOff x="851956" y="2058456"/>
                    <a:chExt cx="4473714" cy="3153833"/>
                  </a:xfrm>
                </p:grpSpPr>
                <p:sp>
                  <p:nvSpPr>
                    <p:cNvPr id="15" name="矩形: 圓角 14">
                      <a:extLst>
                        <a:ext uri="{FF2B5EF4-FFF2-40B4-BE49-F238E27FC236}">
                          <a16:creationId xmlns:a16="http://schemas.microsoft.com/office/drawing/2014/main" id="{E3B49613-1ED4-D7E0-615E-601880892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56" y="2058456"/>
                      <a:ext cx="3643281" cy="315383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" name="文字方塊 15">
                      <a:extLst>
                        <a:ext uri="{FF2B5EF4-FFF2-40B4-BE49-F238E27FC236}">
                          <a16:creationId xmlns:a16="http://schemas.microsoft.com/office/drawing/2014/main" id="{A65CC0A1-690E-4A87-8224-2A45BB77F9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5885" y="4800820"/>
                      <a:ext cx="1909785" cy="350960"/>
                    </a:xfrm>
                    <a:prstGeom prst="rect">
                      <a:avLst/>
                    </a:prstGeom>
                    <a:noFill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/>
                      <a:r>
                        <a:rPr lang="zh-TW" altLang="en-US">
                          <a:solidFill>
                            <a:srgbClr val="000000"/>
                          </a:solidFill>
                          <a:ea typeface="新細明體"/>
                        </a:rPr>
                        <a:t>Client</a:t>
                      </a:r>
                    </a:p>
                  </p:txBody>
                </p:sp>
                <p:sp>
                  <p:nvSpPr>
                    <p:cNvPr id="17" name="矩形: 圓角 16">
                      <a:extLst>
                        <a:ext uri="{FF2B5EF4-FFF2-40B4-BE49-F238E27FC236}">
                          <a16:creationId xmlns:a16="http://schemas.microsoft.com/office/drawing/2014/main" id="{9CFE3D3B-A39F-299A-D80F-F51BFACBF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2709" y="3434291"/>
                      <a:ext cx="1164166" cy="48683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0" tIns="45720" rIns="91440" bIns="45720" rtlCol="0" anchor="ctr"/>
                    <a:lstStyle/>
                    <a:p>
                      <a:pPr algn="ctr"/>
                      <a:r>
                        <a:rPr lang="zh-TW" altLang="en-US" sz="1400">
                          <a:ea typeface="新細明體"/>
                        </a:rPr>
                        <a:t>HTTP Request</a:t>
                      </a:r>
                    </a:p>
                  </p:txBody>
                </p:sp>
              </p:grpSp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A27ACE83-0C35-4E3D-CDB0-BF38BD66608A}"/>
                      </a:ext>
                    </a:extLst>
                  </p:cNvPr>
                  <p:cNvGrpSpPr/>
                  <p:nvPr/>
                </p:nvGrpSpPr>
                <p:grpSpPr>
                  <a:xfrm>
                    <a:off x="2096916" y="3964985"/>
                    <a:ext cx="1540935" cy="364066"/>
                    <a:chOff x="2096916" y="3964985"/>
                    <a:chExt cx="1540935" cy="364066"/>
                  </a:xfrm>
                </p:grpSpPr>
                <p:cxnSp>
                  <p:nvCxnSpPr>
                    <p:cNvPr id="19" name="直線單箭頭接點 18">
                      <a:extLst>
                        <a:ext uri="{FF2B5EF4-FFF2-40B4-BE49-F238E27FC236}">
                          <a16:creationId xmlns:a16="http://schemas.microsoft.com/office/drawing/2014/main" id="{F637F75B-FCD7-9477-4C83-2C0B89BE1F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18416" y="3964985"/>
                      <a:ext cx="4235" cy="36406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單箭頭接點 20">
                      <a:extLst>
                        <a:ext uri="{FF2B5EF4-FFF2-40B4-BE49-F238E27FC236}">
                          <a16:creationId xmlns:a16="http://schemas.microsoft.com/office/drawing/2014/main" id="{46CFB9B9-6A66-0E9C-762F-B079686D6B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96916" y="4297811"/>
                      <a:ext cx="1540935" cy="1481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4" name="箭號: 弧形下彎 13">
                <a:extLst>
                  <a:ext uri="{FF2B5EF4-FFF2-40B4-BE49-F238E27FC236}">
                    <a16:creationId xmlns:a16="http://schemas.microsoft.com/office/drawing/2014/main" id="{4E0D1A0C-2263-1043-4288-43CA2A6DCC38}"/>
                  </a:ext>
                </a:extLst>
              </p:cNvPr>
              <p:cNvSpPr/>
              <p:nvPr/>
            </p:nvSpPr>
            <p:spPr>
              <a:xfrm>
                <a:off x="3561291" y="2838979"/>
                <a:ext cx="1587500" cy="539750"/>
              </a:xfrm>
              <a:prstGeom prst="curved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箭號: 弧形上彎 26">
                <a:extLst>
                  <a:ext uri="{FF2B5EF4-FFF2-40B4-BE49-F238E27FC236}">
                    <a16:creationId xmlns:a16="http://schemas.microsoft.com/office/drawing/2014/main" id="{50CBB29A-4224-FF32-A134-925A17FBE547}"/>
                  </a:ext>
                </a:extLst>
              </p:cNvPr>
              <p:cNvSpPr/>
              <p:nvPr/>
            </p:nvSpPr>
            <p:spPr>
              <a:xfrm flipH="1">
                <a:off x="3563937" y="4368270"/>
                <a:ext cx="1492250" cy="518583"/>
              </a:xfrm>
              <a:prstGeom prst="curvedUp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2A1E18-3141-6813-943C-F12A1BA2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418613"/>
          </a:xfrm>
        </p:spPr>
        <p:txBody>
          <a:bodyPr>
            <a:normAutofit lnSpcReduction="10000"/>
          </a:bodyPr>
          <a:lstStyle/>
          <a:p>
            <a:r>
              <a:rPr lang="en-US" altLang="zh-TW" sz="2400">
                <a:ea typeface="新細明體"/>
              </a:rPr>
              <a:t>Flask: </a:t>
            </a:r>
            <a:endParaRPr lang="zh-TW" altLang="en-US" sz="2400">
              <a:ea typeface="新細明體" panose="02020500000000000000" pitchFamily="18" charset="-120"/>
            </a:endParaRPr>
          </a:p>
          <a:p>
            <a:pPr lvl="1"/>
            <a:r>
              <a:rPr lang="en-US" altLang="zh-TW" sz="2200">
                <a:ea typeface="新細明體"/>
              </a:rPr>
              <a:t>a lightweight web application framework written in Python</a:t>
            </a:r>
            <a:endParaRPr lang="zh-TW" altLang="en-US" sz="2200">
              <a:ea typeface="新細明體"/>
            </a:endParaRPr>
          </a:p>
          <a:p>
            <a:pPr lvl="1"/>
            <a:r>
              <a:rPr lang="en-US" altLang="zh-TW" sz="2200">
                <a:ea typeface="新細明體"/>
              </a:rPr>
              <a:t>simplicity, flexible, and low coupling</a:t>
            </a:r>
          </a:p>
          <a:p>
            <a:pPr lvl="1"/>
            <a:endParaRPr lang="en-US" altLang="zh-TW" sz="2200">
              <a:ea typeface="新細明體"/>
            </a:endParaRPr>
          </a:p>
          <a:p>
            <a:pPr lvl="1"/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48671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2E32B-3D1C-096B-3EDA-82E4B33A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293" y="810568"/>
            <a:ext cx="9603275" cy="1049235"/>
          </a:xfrm>
        </p:spPr>
        <p:txBody>
          <a:bodyPr/>
          <a:lstStyle/>
          <a:p>
            <a:r>
              <a:rPr lang="zh-TW" altLang="en-US" cap="none">
                <a:ea typeface="新細明體"/>
              </a:rPr>
              <a:t>Result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E7BADDC-84B6-D76C-2193-2ACDD4AF0E23}"/>
              </a:ext>
            </a:extLst>
          </p:cNvPr>
          <p:cNvGrpSpPr/>
          <p:nvPr/>
        </p:nvGrpSpPr>
        <p:grpSpPr>
          <a:xfrm>
            <a:off x="5198964" y="1930014"/>
            <a:ext cx="6772768" cy="4812807"/>
            <a:chOff x="6447797" y="1961764"/>
            <a:chExt cx="5344019" cy="45693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64306947-65B1-CFD5-15AE-2B1940498F9A}"/>
                </a:ext>
              </a:extLst>
            </p:cNvPr>
            <p:cNvGrpSpPr/>
            <p:nvPr/>
          </p:nvGrpSpPr>
          <p:grpSpPr>
            <a:xfrm>
              <a:off x="6447797" y="1961764"/>
              <a:ext cx="5344019" cy="4569391"/>
              <a:chOff x="-939370" y="1707741"/>
              <a:chExt cx="6010580" cy="547304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6" name="筆跡 5">
                    <a:extLst>
                      <a:ext uri="{FF2B5EF4-FFF2-40B4-BE49-F238E27FC236}">
                        <a16:creationId xmlns:a16="http://schemas.microsoft.com/office/drawing/2014/main" id="{C1BCFF6F-55CB-C858-A247-4A3DD5DA9380}"/>
                      </a:ext>
                    </a:extLst>
                  </p14:cNvPr>
                  <p14:cNvContentPartPr/>
                  <p14:nvPr/>
                </p14:nvContentPartPr>
                <p14:xfrm>
                  <a:off x="-855408" y="2076780"/>
                  <a:ext cx="5521516" cy="13804"/>
                </p14:xfrm>
              </p:contentPart>
            </mc:Choice>
            <mc:Fallback xmlns="">
              <p:pic>
                <p:nvPicPr>
                  <p:cNvPr id="6" name="筆跡 5">
                    <a:extLst>
                      <a:ext uri="{FF2B5EF4-FFF2-40B4-BE49-F238E27FC236}">
                        <a16:creationId xmlns:a16="http://schemas.microsoft.com/office/drawing/2014/main" id="{C1BCFF6F-55CB-C858-A247-4A3DD5DA938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-887354" y="696380"/>
                    <a:ext cx="5585088" cy="276080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8" name="圖片 7" descr="一張含有 文字, 螢幕擷取畫面, 字型, 數字 的圖片&#10;&#10;自動產生的描述">
                <a:extLst>
                  <a:ext uri="{FF2B5EF4-FFF2-40B4-BE49-F238E27FC236}">
                    <a16:creationId xmlns:a16="http://schemas.microsoft.com/office/drawing/2014/main" id="{342E64CB-8F02-DC71-F669-2695831529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6130" b="-232"/>
              <a:stretch/>
            </p:blipFill>
            <p:spPr>
              <a:xfrm>
                <a:off x="-939370" y="1707741"/>
                <a:ext cx="6010580" cy="5473042"/>
              </a:xfrm>
              <a:prstGeom prst="rect">
                <a:avLst/>
              </a:prstGeom>
            </p:spPr>
          </p:pic>
        </p:grp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3948265-05CB-0DB5-4C92-A9E56F944818}"/>
                </a:ext>
              </a:extLst>
            </p:cNvPr>
            <p:cNvCxnSpPr/>
            <p:nvPr/>
          </p:nvCxnSpPr>
          <p:spPr>
            <a:xfrm flipV="1">
              <a:off x="6510143" y="2259733"/>
              <a:ext cx="5026264" cy="15499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圖片 21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CDEB9272-F77A-2F97-8160-CF1F8F656F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9" r="72917" b="-353"/>
          <a:stretch/>
        </p:blipFill>
        <p:spPr>
          <a:xfrm>
            <a:off x="412750" y="1933788"/>
            <a:ext cx="4550842" cy="4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58AE4-F7A7-E4C8-9C84-C28CF7EC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>
                <a:ea typeface="新細明體"/>
              </a:rPr>
              <a:t>Future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B7811-5DE2-EBA2-5DC1-5B328C3D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Establishing a database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Store</a:t>
            </a:r>
            <a:r>
              <a:rPr lang="zh-TW" altLang="en-US" dirty="0">
                <a:solidFill>
                  <a:srgbClr val="000000"/>
                </a:solidFill>
                <a:ea typeface="新細明體"/>
                <a:cs typeface="+mn-lt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the</a:t>
            </a:r>
            <a:r>
              <a:rPr lang="zh-TW" altLang="en-US" dirty="0">
                <a:solidFill>
                  <a:srgbClr val="000000"/>
                </a:solidFill>
                <a:ea typeface="新細明體"/>
                <a:cs typeface="+mn-lt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re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+mn-lt"/>
              </a:rPr>
              <a:t>s</a:t>
            </a:r>
            <a:r>
              <a:rPr lang="en-US" altLang="en-US" dirty="0" err="1">
                <a:solidFill>
                  <a:srgbClr val="000000"/>
                </a:solidFill>
                <a:ea typeface="新細明體"/>
                <a:cs typeface="+mn-lt"/>
              </a:rPr>
              <a:t>ul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+mn-lt"/>
              </a:rPr>
              <a:t>t</a:t>
            </a: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s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+mn-lt"/>
              </a:rPr>
              <a:t> an</a:t>
            </a: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d</a:t>
            </a:r>
            <a:r>
              <a:rPr lang="zh-TW" altLang="en-US" dirty="0">
                <a:solidFill>
                  <a:srgbClr val="000000"/>
                </a:solidFill>
                <a:ea typeface="新細明體"/>
                <a:cs typeface="+mn-lt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tr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+mn-lt"/>
              </a:rPr>
              <a:t>a</a:t>
            </a:r>
            <a:r>
              <a:rPr lang="en-US" altLang="en-US" dirty="0" err="1">
                <a:solidFill>
                  <a:srgbClr val="000000"/>
                </a:solidFill>
                <a:ea typeface="新細明體"/>
                <a:cs typeface="+mn-lt"/>
              </a:rPr>
              <a:t>nsmit</a:t>
            </a:r>
            <a:r>
              <a:rPr lang="zh-TW" altLang="en-US" dirty="0">
                <a:solidFill>
                  <a:srgbClr val="000000"/>
                </a:solidFill>
                <a:ea typeface="新細明體"/>
                <a:cs typeface="+mn-lt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to</a:t>
            </a:r>
            <a:r>
              <a:rPr lang="zh-TW" altLang="en-US" dirty="0">
                <a:solidFill>
                  <a:srgbClr val="000000"/>
                </a:solidFill>
                <a:ea typeface="新細明體"/>
                <a:cs typeface="+mn-lt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新細明體"/>
                <a:cs typeface="+mn-lt"/>
              </a:rPr>
              <a:t>SQL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+mn-lt"/>
              </a:rPr>
              <a:t> database</a:t>
            </a:r>
            <a:endParaRPr lang="zh-TW" altLang="en-US">
              <a:solidFill>
                <a:srgbClr val="000000"/>
              </a:solidFill>
              <a:ea typeface="新細明體"/>
            </a:endParaRPr>
          </a:p>
          <a:p>
            <a:r>
              <a:rPr lang="zh-TW" altLang="en-US">
                <a:ea typeface="新細明體"/>
              </a:rPr>
              <a:t>Web design</a:t>
            </a:r>
            <a:endParaRPr lang="zh-TW" altLang="en-US" dirty="0">
              <a:ea typeface="新細明體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TW" altLang="en-US">
                <a:ea typeface="新細明體"/>
              </a:rPr>
              <a:t>More functions</a:t>
            </a:r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45519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DAE14-EFC8-4DAA-FCA9-63CF9CD89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cap="none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br>
              <a:rPr lang="en-US" altLang="zh-TW" sz="7200" cap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cap="none">
                <a:latin typeface="Arial" panose="020B0604020202020204" pitchFamily="34" charset="0"/>
                <a:cs typeface="Arial" panose="020B0604020202020204" pitchFamily="34" charset="0"/>
              </a:rPr>
              <a:t>Sentiment Analysis based on </a:t>
            </a:r>
            <a:r>
              <a:rPr lang="en-US" altLang="zh-TW" sz="2800" cap="none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endParaRPr lang="zh-TW" alt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DDBD6D-3AB2-AA93-E749-E12D54EB9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52850"/>
            <a:ext cx="8637072" cy="2055668"/>
          </a:xfrm>
        </p:spPr>
        <p:txBody>
          <a:bodyPr>
            <a:normAutofit/>
          </a:bodyPr>
          <a:lstStyle/>
          <a:p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Group 17</a:t>
            </a:r>
          </a:p>
          <a:p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林璟任 </a:t>
            </a:r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N96121147</a:t>
            </a:r>
          </a:p>
          <a:p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林高進 </a:t>
            </a:r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P86121073</a:t>
            </a:r>
          </a:p>
          <a:p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97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815C980-907D-007F-CDE3-37B6C00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Highlight</a:t>
            </a:r>
            <a:endParaRPr lang="en-US" alt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365E-DC56-FDE4-541B-639FB9B6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Abstract of this Project</a:t>
            </a:r>
          </a:p>
          <a:p>
            <a:r>
              <a:rPr lang="en-US" altLang="zh-TW"/>
              <a:t>Dataset</a:t>
            </a:r>
          </a:p>
          <a:p>
            <a:r>
              <a:rPr lang="en-US" altLang="zh-TW"/>
              <a:t>Model</a:t>
            </a:r>
          </a:p>
          <a:p>
            <a:r>
              <a:rPr lang="en-US" altLang="zh-TW"/>
              <a:t>Training Result </a:t>
            </a:r>
          </a:p>
          <a:p>
            <a:r>
              <a:rPr lang="en-US" altLang="zh-TW"/>
              <a:t>Comparison before and after distillation</a:t>
            </a:r>
          </a:p>
          <a:p>
            <a:r>
              <a:rPr lang="en-US" altLang="zh-TW"/>
              <a:t>Application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7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1DE0-20EA-5E67-3B55-5DAA6E15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Abstract of this Project</a:t>
            </a:r>
            <a:endParaRPr lang="en-US" altLang="zh-TW">
              <a:ea typeface="新細明體"/>
            </a:endParaRPr>
          </a:p>
        </p:txBody>
      </p:sp>
      <p:sp>
        <p:nvSpPr>
          <p:cNvPr id="36" name="Google Shape;192;p28">
            <a:extLst>
              <a:ext uri="{FF2B5EF4-FFF2-40B4-BE49-F238E27FC236}">
                <a16:creationId xmlns:a16="http://schemas.microsoft.com/office/drawing/2014/main" id="{322B5639-B737-0058-A1E8-5ACDB16067A0}"/>
              </a:ext>
            </a:extLst>
          </p:cNvPr>
          <p:cNvSpPr/>
          <p:nvPr/>
        </p:nvSpPr>
        <p:spPr>
          <a:xfrm>
            <a:off x="3225382" y="5240081"/>
            <a:ext cx="3568775" cy="236847"/>
          </a:xfrm>
          <a:custGeom>
            <a:avLst/>
            <a:gdLst/>
            <a:ahLst/>
            <a:cxnLst/>
            <a:rect l="l" t="t" r="r" b="b"/>
            <a:pathLst>
              <a:path w="150447" h="12001" extrusionOk="0">
                <a:moveTo>
                  <a:pt x="0" y="857"/>
                </a:moveTo>
                <a:lnTo>
                  <a:pt x="0" y="12001"/>
                </a:lnTo>
                <a:lnTo>
                  <a:pt x="150447" y="11573"/>
                </a:lnTo>
                <a:lnTo>
                  <a:pt x="150447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" name="Google Shape;193;p28">
            <a:extLst>
              <a:ext uri="{FF2B5EF4-FFF2-40B4-BE49-F238E27FC236}">
                <a16:creationId xmlns:a16="http://schemas.microsoft.com/office/drawing/2014/main" id="{6D06DE32-E30D-7FF2-CA9B-563584076BAD}"/>
              </a:ext>
            </a:extLst>
          </p:cNvPr>
          <p:cNvSpPr txBox="1"/>
          <p:nvPr/>
        </p:nvSpPr>
        <p:spPr>
          <a:xfrm>
            <a:off x="3977793" y="5480437"/>
            <a:ext cx="1992938" cy="39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Distillation</a:t>
            </a:r>
            <a:endParaRPr/>
          </a:p>
        </p:txBody>
      </p:sp>
      <p:cxnSp>
        <p:nvCxnSpPr>
          <p:cNvPr id="44" name="Google Shape;187;p28">
            <a:extLst>
              <a:ext uri="{FF2B5EF4-FFF2-40B4-BE49-F238E27FC236}">
                <a16:creationId xmlns:a16="http://schemas.microsoft.com/office/drawing/2014/main" id="{BF8F6B79-8770-90E8-48EA-F97298F06718}"/>
              </a:ext>
            </a:extLst>
          </p:cNvPr>
          <p:cNvCxnSpPr>
            <a:cxnSpLocks/>
          </p:cNvCxnSpPr>
          <p:nvPr/>
        </p:nvCxnSpPr>
        <p:spPr>
          <a:xfrm>
            <a:off x="4236619" y="3203652"/>
            <a:ext cx="1176684" cy="14007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EAA85239-3191-A005-2E00-1D30B1C0781D}"/>
              </a:ext>
            </a:extLst>
          </p:cNvPr>
          <p:cNvGrpSpPr/>
          <p:nvPr/>
        </p:nvGrpSpPr>
        <p:grpSpPr>
          <a:xfrm>
            <a:off x="2824347" y="2352548"/>
            <a:ext cx="1992938" cy="1424279"/>
            <a:chOff x="2611309" y="2318429"/>
            <a:chExt cx="1992938" cy="1424279"/>
          </a:xfrm>
        </p:grpSpPr>
        <p:pic>
          <p:nvPicPr>
            <p:cNvPr id="42" name="Google Shape;185;p28">
              <a:extLst>
                <a:ext uri="{FF2B5EF4-FFF2-40B4-BE49-F238E27FC236}">
                  <a16:creationId xmlns:a16="http://schemas.microsoft.com/office/drawing/2014/main" id="{7721157D-AD64-0C79-4BF9-2B7F6F5D85C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54957" y="2689284"/>
              <a:ext cx="850039" cy="105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196;p28">
              <a:extLst>
                <a:ext uri="{FF2B5EF4-FFF2-40B4-BE49-F238E27FC236}">
                  <a16:creationId xmlns:a16="http://schemas.microsoft.com/office/drawing/2014/main" id="{C98E945C-D012-49DA-088E-94E6CA08F6BE}"/>
                </a:ext>
              </a:extLst>
            </p:cNvPr>
            <p:cNvSpPr txBox="1"/>
            <p:nvPr/>
          </p:nvSpPr>
          <p:spPr>
            <a:xfrm>
              <a:off x="2611309" y="2318429"/>
              <a:ext cx="199293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Arial"/>
                  <a:ea typeface="新細明體"/>
                  <a:cs typeface="Arial"/>
                </a:rPr>
                <a:t>Teacher model</a:t>
              </a:r>
              <a:endParaRPr lang="zh-TW" altLang="en-US">
                <a:latin typeface="Arial"/>
                <a:ea typeface="新細明體"/>
                <a:cs typeface="Arial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88989D3-CA72-DC5E-3118-B3D729F7C44F}"/>
              </a:ext>
            </a:extLst>
          </p:cNvPr>
          <p:cNvGrpSpPr/>
          <p:nvPr/>
        </p:nvGrpSpPr>
        <p:grpSpPr>
          <a:xfrm>
            <a:off x="5088181" y="3718820"/>
            <a:ext cx="1992938" cy="1354098"/>
            <a:chOff x="4837972" y="3378042"/>
            <a:chExt cx="1992938" cy="1354098"/>
          </a:xfrm>
        </p:grpSpPr>
        <p:pic>
          <p:nvPicPr>
            <p:cNvPr id="43" name="Google Shape;186;p28">
              <a:extLst>
                <a:ext uri="{FF2B5EF4-FFF2-40B4-BE49-F238E27FC236}">
                  <a16:creationId xmlns:a16="http://schemas.microsoft.com/office/drawing/2014/main" id="{11DA401A-394E-2AEB-3212-ECADBDE21C3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76826" y="3813667"/>
              <a:ext cx="898272" cy="918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197;p28">
              <a:extLst>
                <a:ext uri="{FF2B5EF4-FFF2-40B4-BE49-F238E27FC236}">
                  <a16:creationId xmlns:a16="http://schemas.microsoft.com/office/drawing/2014/main" id="{228696B0-B3EA-10E0-2335-DDAB0210BCC8}"/>
                </a:ext>
              </a:extLst>
            </p:cNvPr>
            <p:cNvSpPr txBox="1"/>
            <p:nvPr/>
          </p:nvSpPr>
          <p:spPr>
            <a:xfrm>
              <a:off x="4837972" y="3378042"/>
              <a:ext cx="199293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Arial"/>
                  <a:ea typeface="新細明體"/>
                  <a:cs typeface="Arial"/>
                </a:rPr>
                <a:t>Student model</a:t>
              </a:r>
              <a:endParaRPr lang="zh-TW" altLang="en-US">
                <a:latin typeface="Arial"/>
                <a:ea typeface="新細明體"/>
                <a:cs typeface="Arial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6102678-D4D4-2F71-428F-AEDB4BF47B8F}"/>
              </a:ext>
            </a:extLst>
          </p:cNvPr>
          <p:cNvGrpSpPr/>
          <p:nvPr/>
        </p:nvGrpSpPr>
        <p:grpSpPr>
          <a:xfrm>
            <a:off x="380373" y="2315375"/>
            <a:ext cx="2197377" cy="1374487"/>
            <a:chOff x="306725" y="2281256"/>
            <a:chExt cx="2197377" cy="1374487"/>
          </a:xfrm>
        </p:grpSpPr>
        <p:pic>
          <p:nvPicPr>
            <p:cNvPr id="52" name="圖片 51" descr="一張含有 黑色, 黑暗 的圖片&#10;&#10;自動產生的描述">
              <a:extLst>
                <a:ext uri="{FF2B5EF4-FFF2-40B4-BE49-F238E27FC236}">
                  <a16:creationId xmlns:a16="http://schemas.microsoft.com/office/drawing/2014/main" id="{210040FF-2DD2-4625-6CBD-58C8E350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742" y="2695679"/>
              <a:ext cx="957906" cy="960064"/>
            </a:xfrm>
            <a:prstGeom prst="rect">
              <a:avLst/>
            </a:prstGeom>
          </p:spPr>
        </p:pic>
        <p:sp>
          <p:nvSpPr>
            <p:cNvPr id="55" name="Google Shape;196;p28">
              <a:extLst>
                <a:ext uri="{FF2B5EF4-FFF2-40B4-BE49-F238E27FC236}">
                  <a16:creationId xmlns:a16="http://schemas.microsoft.com/office/drawing/2014/main" id="{01953632-3657-E480-82B7-00CF8437DB08}"/>
                </a:ext>
              </a:extLst>
            </p:cNvPr>
            <p:cNvSpPr txBox="1"/>
            <p:nvPr/>
          </p:nvSpPr>
          <p:spPr>
            <a:xfrm>
              <a:off x="306725" y="2281256"/>
              <a:ext cx="219737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zh-TW">
                  <a:latin typeface="Arial"/>
                  <a:ea typeface="新細明體"/>
                  <a:cs typeface="Arial"/>
                </a:rPr>
                <a:t>Sentiment analysis</a:t>
              </a:r>
              <a:endParaRPr lang="zh-TW" altLang="en-US">
                <a:latin typeface="Arial"/>
                <a:ea typeface="新細明體"/>
                <a:cs typeface="Arial"/>
              </a:endParaRPr>
            </a:p>
          </p:txBody>
        </p:sp>
      </p:grp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CED05FD-86C2-154F-2871-A3A2A8EF8CD3}"/>
              </a:ext>
            </a:extLst>
          </p:cNvPr>
          <p:cNvCxnSpPr/>
          <p:nvPr/>
        </p:nvCxnSpPr>
        <p:spPr>
          <a:xfrm>
            <a:off x="2032546" y="3247529"/>
            <a:ext cx="1267523" cy="37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0" descr="megapx">
            <a:extLst>
              <a:ext uri="{FF2B5EF4-FFF2-40B4-BE49-F238E27FC236}">
                <a16:creationId xmlns:a16="http://schemas.microsoft.com/office/drawing/2014/main" id="{7BAB13BA-016A-D7CA-DCBF-730153795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5589" y="1080256"/>
            <a:ext cx="33621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46B21BB-52A3-9D82-31BA-73A60E62E829}"/>
              </a:ext>
            </a:extLst>
          </p:cNvPr>
          <p:cNvCxnSpPr>
            <a:cxnSpLocks/>
          </p:cNvCxnSpPr>
          <p:nvPr/>
        </p:nvCxnSpPr>
        <p:spPr>
          <a:xfrm>
            <a:off x="2125472" y="4799407"/>
            <a:ext cx="3284034" cy="37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45EBC29-E3F4-85CA-D09E-271B16799AEB}"/>
              </a:ext>
            </a:extLst>
          </p:cNvPr>
          <p:cNvGrpSpPr/>
          <p:nvPr/>
        </p:nvGrpSpPr>
        <p:grpSpPr>
          <a:xfrm>
            <a:off x="479010" y="4342562"/>
            <a:ext cx="1900011" cy="1287550"/>
            <a:chOff x="228801" y="4001784"/>
            <a:chExt cx="1992938" cy="1287550"/>
          </a:xfrm>
        </p:grpSpPr>
        <p:pic>
          <p:nvPicPr>
            <p:cNvPr id="6" name="Picture 2" descr="Comment ">
              <a:extLst>
                <a:ext uri="{FF2B5EF4-FFF2-40B4-BE49-F238E27FC236}">
                  <a16:creationId xmlns:a16="http://schemas.microsoft.com/office/drawing/2014/main" id="{AE95F59A-243D-DE2A-211D-BAF395D8C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856" y="4001784"/>
              <a:ext cx="925061" cy="83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Google Shape;197;p28">
              <a:extLst>
                <a:ext uri="{FF2B5EF4-FFF2-40B4-BE49-F238E27FC236}">
                  <a16:creationId xmlns:a16="http://schemas.microsoft.com/office/drawing/2014/main" id="{4FA05C8C-7993-4360-C31C-10E264C3AFB2}"/>
                </a:ext>
              </a:extLst>
            </p:cNvPr>
            <p:cNvSpPr txBox="1"/>
            <p:nvPr/>
          </p:nvSpPr>
          <p:spPr>
            <a:xfrm>
              <a:off x="228801" y="4827699"/>
              <a:ext cx="199293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zh-TW">
                  <a:latin typeface="Arial"/>
                  <a:ea typeface="新細明體"/>
                  <a:cs typeface="Arial"/>
                </a:rPr>
                <a:t>Reviews</a:t>
              </a:r>
              <a:endParaRPr lang="zh-TW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1818732-4689-A2C7-3AFC-EFCCA01DBE13}"/>
              </a:ext>
            </a:extLst>
          </p:cNvPr>
          <p:cNvCxnSpPr>
            <a:cxnSpLocks/>
          </p:cNvCxnSpPr>
          <p:nvPr/>
        </p:nvCxnSpPr>
        <p:spPr>
          <a:xfrm>
            <a:off x="6604545" y="4604260"/>
            <a:ext cx="1044498" cy="37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607B6BD-E9F6-04EA-7032-C6AE805039DD}"/>
              </a:ext>
            </a:extLst>
          </p:cNvPr>
          <p:cNvGrpSpPr/>
          <p:nvPr/>
        </p:nvGrpSpPr>
        <p:grpSpPr>
          <a:xfrm>
            <a:off x="7312849" y="3722535"/>
            <a:ext cx="1992938" cy="1334726"/>
            <a:chOff x="7062640" y="3391050"/>
            <a:chExt cx="1992938" cy="1334726"/>
          </a:xfrm>
        </p:grpSpPr>
        <p:pic>
          <p:nvPicPr>
            <p:cNvPr id="12" name="Picture 6" descr="Positive and negative ">
              <a:extLst>
                <a:ext uri="{FF2B5EF4-FFF2-40B4-BE49-F238E27FC236}">
                  <a16:creationId xmlns:a16="http://schemas.microsoft.com/office/drawing/2014/main" id="{CF5E88A2-EE25-EBA4-BD20-07B2FD5AB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452" y="3785356"/>
              <a:ext cx="1038203" cy="94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197;p28">
              <a:extLst>
                <a:ext uri="{FF2B5EF4-FFF2-40B4-BE49-F238E27FC236}">
                  <a16:creationId xmlns:a16="http://schemas.microsoft.com/office/drawing/2014/main" id="{F5755782-C6E4-FD4A-0CDD-8290080D5513}"/>
                </a:ext>
              </a:extLst>
            </p:cNvPr>
            <p:cNvSpPr txBox="1"/>
            <p:nvPr/>
          </p:nvSpPr>
          <p:spPr>
            <a:xfrm>
              <a:off x="7062640" y="3391050"/>
              <a:ext cx="199293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zh-TW">
                  <a:latin typeface="Arial"/>
                  <a:ea typeface="新細明體"/>
                  <a:cs typeface="Arial"/>
                </a:rPr>
                <a:t>Prediction</a:t>
              </a: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92D1987-8E15-0D9F-C1FA-1A75A1EDA702}"/>
              </a:ext>
            </a:extLst>
          </p:cNvPr>
          <p:cNvCxnSpPr>
            <a:cxnSpLocks/>
          </p:cNvCxnSpPr>
          <p:nvPr/>
        </p:nvCxnSpPr>
        <p:spPr>
          <a:xfrm>
            <a:off x="8909130" y="4604260"/>
            <a:ext cx="1044498" cy="37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88E31FF-7E44-6A0B-FB7B-C76864F18EDF}"/>
              </a:ext>
            </a:extLst>
          </p:cNvPr>
          <p:cNvGrpSpPr/>
          <p:nvPr/>
        </p:nvGrpSpPr>
        <p:grpSpPr>
          <a:xfrm>
            <a:off x="8821981" y="2090740"/>
            <a:ext cx="3266035" cy="1396057"/>
            <a:chOff x="8581065" y="1898645"/>
            <a:chExt cx="3266035" cy="139605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887D34C-F4F6-E061-D6E3-2293BBDE0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9735322" y="2375564"/>
              <a:ext cx="1017989" cy="91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197;p28">
              <a:extLst>
                <a:ext uri="{FF2B5EF4-FFF2-40B4-BE49-F238E27FC236}">
                  <a16:creationId xmlns:a16="http://schemas.microsoft.com/office/drawing/2014/main" id="{53232E18-0CD1-FD9C-D8DE-09BF661BE4EE}"/>
                </a:ext>
              </a:extLst>
            </p:cNvPr>
            <p:cNvSpPr txBox="1"/>
            <p:nvPr/>
          </p:nvSpPr>
          <p:spPr>
            <a:xfrm>
              <a:off x="8581065" y="1898645"/>
              <a:ext cx="326603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新細明體"/>
                  <a:cs typeface="Arial"/>
                </a:rPr>
                <a:t>Comment review system</a:t>
              </a:r>
              <a:endParaRPr lang="zh-CN" altLang="en-US">
                <a:latin typeface="Arial"/>
                <a:ea typeface="新細明體"/>
                <a:cs typeface="Arial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D663978-17F3-A854-71FC-7DDE9781C341}"/>
              </a:ext>
            </a:extLst>
          </p:cNvPr>
          <p:cNvGrpSpPr/>
          <p:nvPr/>
        </p:nvGrpSpPr>
        <p:grpSpPr>
          <a:xfrm>
            <a:off x="9624868" y="4221756"/>
            <a:ext cx="1992938" cy="1354458"/>
            <a:chOff x="9374659" y="4187637"/>
            <a:chExt cx="1992938" cy="1354458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5A6BF6B-125D-0681-384B-C4E9FBB06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78326" y="4187637"/>
              <a:ext cx="973155" cy="866080"/>
            </a:xfrm>
            <a:prstGeom prst="rect">
              <a:avLst/>
            </a:prstGeom>
          </p:spPr>
        </p:pic>
        <p:sp>
          <p:nvSpPr>
            <p:cNvPr id="30" name="Google Shape;197;p28">
              <a:extLst>
                <a:ext uri="{FF2B5EF4-FFF2-40B4-BE49-F238E27FC236}">
                  <a16:creationId xmlns:a16="http://schemas.microsoft.com/office/drawing/2014/main" id="{5D898A0E-D069-F748-8343-EDFDA245CAEA}"/>
                </a:ext>
              </a:extLst>
            </p:cNvPr>
            <p:cNvSpPr txBox="1"/>
            <p:nvPr/>
          </p:nvSpPr>
          <p:spPr>
            <a:xfrm>
              <a:off x="9374659" y="5080460"/>
              <a:ext cx="199293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zh-TW">
                  <a:latin typeface="Arial"/>
                  <a:ea typeface="新細明體"/>
                  <a:cs typeface="Arial"/>
                </a:rPr>
                <a:t>Database</a:t>
              </a:r>
              <a:endParaRPr lang="zh-TW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72B0D28-498C-E5E2-BA05-58558F253858}"/>
              </a:ext>
            </a:extLst>
          </p:cNvPr>
          <p:cNvCxnSpPr>
            <a:cxnSpLocks/>
          </p:cNvCxnSpPr>
          <p:nvPr/>
        </p:nvCxnSpPr>
        <p:spPr>
          <a:xfrm flipH="1" flipV="1">
            <a:off x="10474018" y="3576489"/>
            <a:ext cx="5575" cy="50738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4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815C980-907D-007F-CDE3-37B6C00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Dataset</a:t>
            </a:r>
            <a:endParaRPr lang="en-US" alt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365E-DC56-FDE4-541B-639FB9B6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207"/>
            <a:ext cx="9603275" cy="3450613"/>
          </a:xfrm>
        </p:spPr>
        <p:txBody>
          <a:bodyPr>
            <a:normAutofit/>
          </a:bodyPr>
          <a:lstStyle/>
          <a:p>
            <a:r>
              <a:rPr lang="en-US" altLang="zh-TW"/>
              <a:t>Sentiment Analysis of Restaurant Reviews</a:t>
            </a:r>
          </a:p>
          <a:p>
            <a:pPr lvl="1"/>
            <a:r>
              <a:rPr lang="en-US" altLang="zh-TW" sz="2000"/>
              <a:t>Training data</a:t>
            </a:r>
          </a:p>
          <a:p>
            <a:pPr lvl="2"/>
            <a:r>
              <a:rPr lang="en-US" altLang="zh-TW" sz="2000"/>
              <a:t>Positive:  409</a:t>
            </a:r>
          </a:p>
          <a:p>
            <a:pPr lvl="2"/>
            <a:r>
              <a:rPr lang="en-US" altLang="zh-TW" sz="2000"/>
              <a:t>Negative: 391</a:t>
            </a:r>
          </a:p>
          <a:p>
            <a:pPr lvl="1"/>
            <a:r>
              <a:rPr lang="en-US" altLang="zh-TW" sz="2000"/>
              <a:t>Testing data</a:t>
            </a:r>
          </a:p>
          <a:p>
            <a:pPr lvl="2"/>
            <a:r>
              <a:rPr lang="en-US" altLang="zh-TW" sz="2000"/>
              <a:t>Positive:  109</a:t>
            </a:r>
          </a:p>
          <a:p>
            <a:pPr lvl="2"/>
            <a:r>
              <a:rPr lang="en-US" altLang="zh-TW" sz="2000"/>
              <a:t>Negative: 91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D0FE08F-8C24-2B0A-FDC5-4EF56107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47" y="869826"/>
            <a:ext cx="1838153" cy="70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DB38D1-6E48-0FB1-4F73-8B79738F1F11}"/>
              </a:ext>
            </a:extLst>
          </p:cNvPr>
          <p:cNvSpPr txBox="1"/>
          <p:nvPr/>
        </p:nvSpPr>
        <p:spPr>
          <a:xfrm>
            <a:off x="6272438" y="3069793"/>
            <a:ext cx="44815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u="sng"/>
              <a:t>Comment</a:t>
            </a:r>
            <a:r>
              <a:rPr lang="en-US" altLang="zh-TW" sz="2000" u="sng"/>
              <a:t>:</a:t>
            </a:r>
          </a:p>
          <a:p>
            <a:endParaRPr lang="en-US" altLang="zh-TW" sz="2000" u="sng"/>
          </a:p>
          <a:p>
            <a:pPr lvl="1"/>
            <a:r>
              <a:rPr lang="en-US" altLang="zh-TW" sz="2000" b="1"/>
              <a:t>Positive</a:t>
            </a:r>
            <a:r>
              <a:rPr lang="en-US" altLang="zh-TW" sz="2000"/>
              <a:t>: “The burger is good beef, cooked just right.”</a:t>
            </a:r>
          </a:p>
          <a:p>
            <a:pPr lvl="1"/>
            <a:r>
              <a:rPr lang="en-US" altLang="zh-TW" sz="2000" b="1"/>
              <a:t>Negative</a:t>
            </a:r>
            <a:r>
              <a:rPr lang="en-US" altLang="zh-TW" sz="2000"/>
              <a:t>: “This place is disgusting!”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64489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E305862-2798-CD3C-EFC9-B5BCB591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Encoder</a:t>
            </a:r>
            <a:endParaRPr lang="en-US" alt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365E-DC56-FDE4-541B-639FB9B6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err="1"/>
              <a:t>BertTokenizer</a:t>
            </a:r>
            <a:r>
              <a:rPr lang="en-US" altLang="zh-TW" sz="2400"/>
              <a:t> provided by Hugging Face</a:t>
            </a:r>
          </a:p>
          <a:p>
            <a:pPr lvl="1"/>
            <a:r>
              <a:rPr lang="en-US" altLang="zh-TW" sz="2400"/>
              <a:t>Input: </a:t>
            </a:r>
          </a:p>
          <a:p>
            <a:pPr lvl="1"/>
            <a:r>
              <a:rPr lang="en-US" altLang="zh-TW" sz="2400"/>
              <a:t>Tokenize: </a:t>
            </a:r>
          </a:p>
          <a:p>
            <a:pPr lvl="1"/>
            <a:r>
              <a:rPr lang="en-US" altLang="zh-TW" sz="2400"/>
              <a:t>Encode:</a:t>
            </a:r>
          </a:p>
          <a:p>
            <a:pPr lvl="1"/>
            <a:endParaRPr lang="en-US" altLang="zh-TW" sz="2400"/>
          </a:p>
          <a:p>
            <a:pPr lvl="1"/>
            <a:r>
              <a:rPr lang="en-US" altLang="zh-TW" sz="2400"/>
              <a:t>Decode:</a:t>
            </a:r>
            <a:endParaRPr lang="zh-TW" altLang="en-US" sz="2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AA66BF-D56C-5E52-D0C6-B916BE027F16}"/>
              </a:ext>
            </a:extLst>
          </p:cNvPr>
          <p:cNvSpPr txBox="1"/>
          <p:nvPr/>
        </p:nvSpPr>
        <p:spPr>
          <a:xfrm>
            <a:off x="3667125" y="3114276"/>
            <a:ext cx="5676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['the', 'burger', 'is', 'good', 'beef', ',', 'cooked', 'just', 'right', '.']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EFE53E-6C0C-61A7-FF5B-68A8D1C45B8D}"/>
              </a:ext>
            </a:extLst>
          </p:cNvPr>
          <p:cNvSpPr txBox="1"/>
          <p:nvPr/>
        </p:nvSpPr>
        <p:spPr>
          <a:xfrm>
            <a:off x="3286125" y="2596469"/>
            <a:ext cx="4200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The burger is good beef, cooked just right.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8BF7F-A6FF-9ED0-B74F-0265C6BD2BAD}"/>
              </a:ext>
            </a:extLst>
          </p:cNvPr>
          <p:cNvSpPr txBox="1"/>
          <p:nvPr/>
        </p:nvSpPr>
        <p:spPr>
          <a:xfrm>
            <a:off x="3531394" y="3678835"/>
            <a:ext cx="610076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/>
              <a:t>{'</a:t>
            </a:r>
            <a:r>
              <a:rPr lang="en-US" altLang="zh-TW" err="1"/>
              <a:t>input_ids</a:t>
            </a:r>
            <a:r>
              <a:rPr lang="en-US" altLang="zh-TW"/>
              <a:t>': [101, 1996, 15890, 2003, 2204, 12486, 1010, 12984, 2074, 2157, 1012, 102, 0, 0, 0, 0],</a:t>
            </a:r>
          </a:p>
          <a:p>
            <a:r>
              <a:rPr lang="en-US" altLang="zh-TW"/>
              <a:t>'</a:t>
            </a:r>
            <a:r>
              <a:rPr lang="en-US" altLang="zh-TW" err="1"/>
              <a:t>attention_mask</a:t>
            </a:r>
            <a:r>
              <a:rPr lang="en-US" altLang="zh-TW"/>
              <a:t>': [1, 1, 1, 1, 1, 1, 1, 1, 1, 1, 1, 1, 0, 0, 0, 0]}</a:t>
            </a:r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4799836-58F7-DD7F-4C8B-EEE9F179BC15}"/>
              </a:ext>
            </a:extLst>
          </p:cNvPr>
          <p:cNvSpPr txBox="1"/>
          <p:nvPr/>
        </p:nvSpPr>
        <p:spPr>
          <a:xfrm>
            <a:off x="3633787" y="4791439"/>
            <a:ext cx="610076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/>
              <a:t>[CLS] the burger is good beef, cooked just right. [SEP] [PAD] [PAD] [PAD] [PAD]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2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815C980-907D-007F-CDE3-37B6C00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Model – Bert </a:t>
            </a:r>
            <a:endParaRPr lang="en-US" alt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365E-DC56-FDE4-541B-639FB9B6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58771" cy="3450613"/>
          </a:xfrm>
        </p:spPr>
        <p:txBody>
          <a:bodyPr>
            <a:normAutofit/>
          </a:bodyPr>
          <a:lstStyle/>
          <a:p>
            <a:r>
              <a:rPr lang="en-US" altLang="zh-TW"/>
              <a:t>Using the pretrained model, and modify it: </a:t>
            </a:r>
          </a:p>
          <a:p>
            <a:pPr lvl="1"/>
            <a:r>
              <a:rPr lang="en-US" altLang="zh-TW" sz="2000"/>
              <a:t>Input layer (Encoded text)</a:t>
            </a:r>
          </a:p>
          <a:p>
            <a:pPr lvl="1"/>
            <a:r>
              <a:rPr lang="en-US" altLang="zh-TW" sz="2000"/>
              <a:t>Base-Bert (L=12,H=786,A=12)</a:t>
            </a:r>
          </a:p>
          <a:p>
            <a:pPr lvl="1"/>
            <a:r>
              <a:rPr lang="en-US" altLang="zh-TW" sz="2000"/>
              <a:t>Dense layer (activation: sigmoid)</a:t>
            </a:r>
          </a:p>
          <a:p>
            <a:r>
              <a:rPr lang="en-US" altLang="zh-TW"/>
              <a:t>Input size: 64 </a:t>
            </a:r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29D7D1-4FE3-6CB1-CCAC-F03113B1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113598"/>
            <a:ext cx="4972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AD897B-6CCC-2DA4-038E-73CC38DDBF9F}"/>
              </a:ext>
            </a:extLst>
          </p:cNvPr>
          <p:cNvSpPr txBox="1"/>
          <p:nvPr/>
        </p:nvSpPr>
        <p:spPr>
          <a:xfrm>
            <a:off x="3417147" y="4150995"/>
            <a:ext cx="234547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/>
              <a:t>count      1000.0000</a:t>
            </a:r>
          </a:p>
          <a:p>
            <a:r>
              <a:rPr lang="en-US" altLang="zh-TW"/>
              <a:t>mean       10.894000</a:t>
            </a:r>
          </a:p>
          <a:p>
            <a:r>
              <a:rPr lang="en-US" altLang="zh-TW"/>
              <a:t>std          6.257469</a:t>
            </a:r>
          </a:p>
          <a:p>
            <a:r>
              <a:rPr lang="en-US" altLang="zh-TW"/>
              <a:t>min         1.000000</a:t>
            </a:r>
          </a:p>
          <a:p>
            <a:r>
              <a:rPr lang="en-US" altLang="zh-TW"/>
              <a:t>max        32.000000</a:t>
            </a:r>
          </a:p>
        </p:txBody>
      </p:sp>
    </p:spTree>
    <p:extLst>
      <p:ext uri="{BB962C8B-B14F-4D97-AF65-F5344CB8AC3E}">
        <p14:creationId xmlns:p14="http://schemas.microsoft.com/office/powerpoint/2010/main" val="27343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815C980-907D-007F-CDE3-37B6C00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Model - </a:t>
            </a:r>
            <a:r>
              <a:rPr lang="en-US" altLang="zh-TW" cap="none" err="1">
                <a:ea typeface="新細明體"/>
              </a:rPr>
              <a:t>DistilBert</a:t>
            </a:r>
            <a:endParaRPr lang="en-US" alt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365E-DC56-FDE4-541B-639FB9B6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/>
              <a:t>Distilation</a:t>
            </a:r>
            <a:r>
              <a:rPr lang="en-US" altLang="zh-TW"/>
              <a:t> of BERT:</a:t>
            </a:r>
          </a:p>
          <a:p>
            <a:pPr lvl="1"/>
            <a:r>
              <a:rPr lang="en-US" altLang="zh-TW"/>
              <a:t>Input layer (Encoded text)</a:t>
            </a:r>
          </a:p>
          <a:p>
            <a:pPr lvl="1"/>
            <a:r>
              <a:rPr lang="en-US" altLang="zh-TW" sz="2000"/>
              <a:t>Base-Bert (</a:t>
            </a:r>
            <a:r>
              <a:rPr lang="en-US" altLang="zh-TW" sz="2000">
                <a:solidFill>
                  <a:srgbClr val="FF0000"/>
                </a:solidFill>
              </a:rPr>
              <a:t>L=6</a:t>
            </a:r>
            <a:r>
              <a:rPr lang="en-US" altLang="zh-TW" sz="2000"/>
              <a:t>,H=786,A=12)</a:t>
            </a:r>
          </a:p>
          <a:p>
            <a:pPr lvl="1"/>
            <a:r>
              <a:rPr lang="en-US" altLang="zh-TW" sz="2000"/>
              <a:t>Dense layer (activation: sigmoid)</a:t>
            </a:r>
          </a:p>
          <a:p>
            <a:r>
              <a:rPr lang="en-US" altLang="zh-TW"/>
              <a:t>Input size: 64 </a:t>
            </a:r>
            <a:endParaRPr lang="zh-TW" altLang="en-US"/>
          </a:p>
          <a:p>
            <a:endParaRPr lang="zh-TW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5CB4D40-79B6-E11E-C46F-1BD01708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74" y="2177709"/>
            <a:ext cx="5492326" cy="34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815C980-907D-007F-CDE3-37B6C00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Training Result</a:t>
            </a:r>
            <a:endParaRPr lang="en-US" altLang="zh-TW">
              <a:ea typeface="新細明體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C4E617-03B4-C306-608B-CE9B60F1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28" y="2613383"/>
            <a:ext cx="5424488" cy="31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32803E9-A271-03F8-4ADE-CC68546E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97" y="2609744"/>
            <a:ext cx="5484020" cy="320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110912-EB47-FC5C-23ED-39AD8D8D5D92}"/>
              </a:ext>
            </a:extLst>
          </p:cNvPr>
          <p:cNvSpPr txBox="1"/>
          <p:nvPr/>
        </p:nvSpPr>
        <p:spPr>
          <a:xfrm>
            <a:off x="4023022" y="3362219"/>
            <a:ext cx="1854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Best acc: 0.9844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DD3C61-707A-2997-74B5-DA269CD68D4F}"/>
              </a:ext>
            </a:extLst>
          </p:cNvPr>
          <p:cNvSpPr txBox="1"/>
          <p:nvPr/>
        </p:nvSpPr>
        <p:spPr>
          <a:xfrm>
            <a:off x="9928722" y="3477643"/>
            <a:ext cx="1854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Best acc: 0.9479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6177456-D647-FF7D-5E52-DA0690E47ED7}"/>
              </a:ext>
            </a:extLst>
          </p:cNvPr>
          <p:cNvSpPr txBox="1"/>
          <p:nvPr/>
        </p:nvSpPr>
        <p:spPr>
          <a:xfrm>
            <a:off x="1451579" y="2042653"/>
            <a:ext cx="7151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/>
              <a:t>Batch size =</a:t>
            </a:r>
            <a:r>
              <a:rPr lang="zh-TW" altLang="en-US"/>
              <a:t> </a:t>
            </a:r>
            <a:r>
              <a:rPr lang="en-US" altLang="zh-TW"/>
              <a:t>16			</a:t>
            </a:r>
            <a:r>
              <a:rPr lang="en-US" altLang="zh-TW" sz="1800"/>
              <a:t>Epoch</a:t>
            </a:r>
            <a:r>
              <a:rPr lang="zh-TW" altLang="en-US" sz="1800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10		Tokenize max length = 64</a:t>
            </a:r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6989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815C980-907D-007F-CDE3-37B6C00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>
                <a:ea typeface="新細明體"/>
              </a:rPr>
              <a:t>Compare Model Before and After</a:t>
            </a:r>
            <a:endParaRPr lang="en-US" alt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365E-DC56-FDE4-541B-639FB9B6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/>
              </a:rPr>
              <a:t>Testing accuracy (Bert vs </a:t>
            </a:r>
            <a:r>
              <a:rPr lang="en-US" altLang="zh-TW" dirty="0" err="1">
                <a:ea typeface="新細明體"/>
              </a:rPr>
              <a:t>DistilBert</a:t>
            </a:r>
            <a:r>
              <a:rPr lang="en-US" altLang="zh-TW" dirty="0">
                <a:ea typeface="新細明體"/>
              </a:rPr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新細明體"/>
              </a:rPr>
              <a:t>98.44%</a:t>
            </a:r>
            <a:r>
              <a:rPr lang="en-US" altLang="zh-TW" dirty="0">
                <a:ea typeface="新細明體"/>
              </a:rPr>
              <a:t> vs 94.79%</a:t>
            </a:r>
          </a:p>
          <a:p>
            <a:r>
              <a:rPr lang="en-US" altLang="zh-TW" dirty="0">
                <a:ea typeface="新細明體"/>
              </a:rPr>
              <a:t>Parameter </a:t>
            </a:r>
            <a:r>
              <a:rPr lang="en-US" dirty="0">
                <a:ea typeface="新細明體"/>
              </a:rPr>
              <a:t>(Bert vs </a:t>
            </a:r>
            <a:r>
              <a:rPr lang="en-US" dirty="0" err="1">
                <a:ea typeface="新細明體"/>
              </a:rPr>
              <a:t>DistilBert</a:t>
            </a:r>
            <a:r>
              <a:rPr lang="en-US" dirty="0">
                <a:ea typeface="新細明體"/>
              </a:rPr>
              <a:t>)</a:t>
            </a:r>
          </a:p>
          <a:p>
            <a:pPr lvl="1"/>
            <a:r>
              <a:rPr lang="en-US" dirty="0">
                <a:ea typeface="+mn-lt"/>
                <a:cs typeface="+mn-lt"/>
              </a:rPr>
              <a:t>417.64 MB v</a:t>
            </a:r>
            <a:r>
              <a:rPr lang="en-US" altLang="zh-TW" dirty="0">
                <a:ea typeface="新細明體"/>
              </a:rPr>
              <a:t>s 253.16 MB</a:t>
            </a:r>
          </a:p>
          <a:p>
            <a:r>
              <a:rPr lang="en-US" altLang="zh-TW" dirty="0">
                <a:ea typeface="新細明體"/>
              </a:rPr>
              <a:t>Model size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(Bert vs </a:t>
            </a:r>
            <a:r>
              <a:rPr lang="en-US" altLang="zh-TW" dirty="0" err="1">
                <a:ea typeface="新細明體"/>
              </a:rPr>
              <a:t>DistilBert</a:t>
            </a:r>
            <a:r>
              <a:rPr lang="en-US" altLang="zh-TW" dirty="0">
                <a:ea typeface="新細明體"/>
              </a:rPr>
              <a:t>)</a:t>
            </a:r>
          </a:p>
          <a:p>
            <a:pPr lvl="1"/>
            <a:r>
              <a:rPr lang="en-US" altLang="zh-TW" dirty="0">
                <a:ea typeface="新細明體"/>
              </a:rPr>
              <a:t>1,309,928,048 bytes vs 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796,775,920 bytes</a:t>
            </a:r>
          </a:p>
          <a:p>
            <a:r>
              <a:rPr lang="en-US" altLang="zh-TW" dirty="0">
                <a:ea typeface="新細明體"/>
              </a:rPr>
              <a:t>Execution time for 1000 test data (Bert vs </a:t>
            </a:r>
            <a:r>
              <a:rPr lang="en-US" altLang="zh-TW" dirty="0" err="1">
                <a:ea typeface="新細明體"/>
              </a:rPr>
              <a:t>DistilBert</a:t>
            </a:r>
            <a:r>
              <a:rPr lang="en-US" altLang="zh-TW" dirty="0">
                <a:ea typeface="新細明體"/>
              </a:rPr>
              <a:t>)</a:t>
            </a:r>
          </a:p>
          <a:p>
            <a:pPr lvl="1"/>
            <a:r>
              <a:rPr lang="en-US" altLang="zh-TW" dirty="0">
                <a:ea typeface="新細明體"/>
              </a:rPr>
              <a:t>219.05 seconds vs 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106.06 seconds</a:t>
            </a:r>
            <a:endParaRPr lang="zh-TW" altLang="en-US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1543118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1609</Words>
  <Application>Microsoft Office PowerPoint</Application>
  <PresentationFormat>寬螢幕</PresentationFormat>
  <Paragraphs>138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Söhne</vt:lpstr>
      <vt:lpstr>微軟正黑體</vt:lpstr>
      <vt:lpstr>Arial</vt:lpstr>
      <vt:lpstr>Calibri</vt:lpstr>
      <vt:lpstr>Courier New</vt:lpstr>
      <vt:lpstr>Gill Sans MT</vt:lpstr>
      <vt:lpstr>Times New Roman</vt:lpstr>
      <vt:lpstr>圖庫</vt:lpstr>
      <vt:lpstr>Final Project Sentiment Analysis based on DistilBERT</vt:lpstr>
      <vt:lpstr>Highlight</vt:lpstr>
      <vt:lpstr>Abstract of this Project</vt:lpstr>
      <vt:lpstr>Dataset</vt:lpstr>
      <vt:lpstr>Encoder</vt:lpstr>
      <vt:lpstr>Model – Bert </vt:lpstr>
      <vt:lpstr>Model - DistilBert</vt:lpstr>
      <vt:lpstr>Training Result</vt:lpstr>
      <vt:lpstr>Compare Model Before and After</vt:lpstr>
      <vt:lpstr>Front-End Designed</vt:lpstr>
      <vt:lpstr>Result</vt:lpstr>
      <vt:lpstr>Future work</vt:lpstr>
      <vt:lpstr>Q&amp;A Sentiment Analysis based on DistilBERT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高進 林</dc:creator>
  <cp:lastModifiedBy>jimzen Lin</cp:lastModifiedBy>
  <cp:revision>771</cp:revision>
  <dcterms:created xsi:type="dcterms:W3CDTF">2023-12-25T07:06:28Z</dcterms:created>
  <dcterms:modified xsi:type="dcterms:W3CDTF">2023-12-27T06:23:21Z</dcterms:modified>
</cp:coreProperties>
</file>