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2" r:id="rId5"/>
    <p:sldId id="263" r:id="rId6"/>
    <p:sldId id="268" r:id="rId7"/>
    <p:sldId id="271" r:id="rId8"/>
    <p:sldId id="281" r:id="rId9"/>
    <p:sldId id="282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EC7AE2-C432-436A-B258-8069D80A483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21A743-7707-4834-BA52-641A59172EC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2024/12/19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可编辑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21A743-7707-4834-BA52-641A59172EC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2024/12/19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可编辑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541E94-5F38-4090-8E9F-B35BA89A8EF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2024/12/19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39750" y="404813"/>
            <a:ext cx="8147050" cy="572135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bg1"/>
                </a:solidFill>
                <a:ea typeface="楷体_GB2312" pitchFamily="49" charset="-122"/>
              </a:rPr>
              <a:t>星座的起源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星座起源于四大文明古国之一的古巴比伦，古代巴比伦人将天空分为许多区域，称为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星座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，不过那时星座的用处不多，被发现和命名的更少。黄道带上的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星座初开始就是用来计量时间的，而不像现在用来代表人的性格。在公元前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年前后已提出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个星座。那里有底格里斯河与幼发拉底河从西北流向东南，注入波斯湾，所以又叫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两河流域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地区。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　两河流域文化传到古希腊以后，推动了古希腊的文化发展。古希腊天文学家对巴比伦的星座进行了补充和发展，编制出了古希腊星座表。公元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世纪，古希腊天文学家托勒密综合了当时的天文成就，编制了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48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个星座。并用假象的线条将星座内的主要亮星连起来，把它们想象成动物或人物的形象，结合神话故事给它们起出适当的名字，这就是星座名称的由来。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sz="half" idx="1"/>
          </p:nvPr>
        </p:nvSpPr>
        <p:spPr>
          <a:xfrm>
            <a:off x="3851275" y="549275"/>
            <a:ext cx="4608513" cy="547211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　　</a:t>
            </a:r>
            <a:r>
              <a:rPr lang="en-US" altLang="zh-CN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1922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年，国际天文学联合会大会决定将天空划分为</a:t>
            </a:r>
            <a:r>
              <a:rPr lang="en-US" altLang="zh-CN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88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个星座，其名称基本依照历史上的名称。</a:t>
            </a:r>
            <a:r>
              <a:rPr lang="en-US" altLang="zh-CN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1928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年，国际天文联合会正式公布了</a:t>
            </a:r>
            <a:r>
              <a:rPr lang="en-US" altLang="zh-CN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88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个星座的名称。这</a:t>
            </a:r>
            <a:r>
              <a:rPr lang="en-US" altLang="zh-CN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88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个星座分成</a:t>
            </a:r>
            <a:r>
              <a:rPr lang="en-US" altLang="zh-CN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个天区，北半球</a:t>
            </a:r>
            <a:r>
              <a:rPr lang="en-US" altLang="zh-CN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29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个，南半球</a:t>
            </a:r>
            <a:r>
              <a:rPr lang="en-US" altLang="zh-CN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47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个，天赤道与黄道附近</a:t>
            </a:r>
            <a:r>
              <a:rPr lang="en-US" altLang="zh-CN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12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个。 </a:t>
            </a:r>
          </a:p>
          <a:p>
            <a:pPr eaLnBrk="1" hangingPunct="1">
              <a:buClrTx/>
              <a:buSzTx/>
              <a:buFontTx/>
            </a:pP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　　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1" name="Rectangle 7"/>
          <p:cNvSpPr>
            <a:spLocks noGrp="1"/>
          </p:cNvSpPr>
          <p:nvPr>
            <p:ph sz="half" idx="2"/>
          </p:nvPr>
        </p:nvSpPr>
        <p:spPr>
          <a:xfrm>
            <a:off x="611188" y="3357563"/>
            <a:ext cx="3960812" cy="21590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2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　　人类肉眼可见的恒星有近六千颗，每颗均可归入唯一一个星座。每一个星座可以由其中亮星的构成的形状辨认出来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eaLnBrk="1" hangingPunct="1">
              <a:buClrTx/>
              <a:buSzTx/>
              <a:buFontTx/>
            </a:pP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/>
          </p:cNvSpPr>
          <p:nvPr>
            <p:ph type="ctrTitle"/>
          </p:nvPr>
        </p:nvSpPr>
        <p:spPr>
          <a:xfrm>
            <a:off x="1042988" y="47625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b="1" dirty="0">
                <a:solidFill>
                  <a:schemeClr val="tx1"/>
                </a:solidFill>
              </a:rPr>
              <a:t>黄道十二星座</a:t>
            </a:r>
          </a:p>
        </p:txBody>
      </p:sp>
      <p:sp>
        <p:nvSpPr>
          <p:cNvPr id="19459" name="Rectangle 5"/>
          <p:cNvSpPr>
            <a:spLocks noGrp="1"/>
          </p:cNvSpPr>
          <p:nvPr>
            <p:ph type="subTitle" idx="1"/>
          </p:nvPr>
        </p:nvSpPr>
        <p:spPr>
          <a:xfrm>
            <a:off x="0" y="1744663"/>
            <a:ext cx="8569325" cy="5113337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水瓶座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18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双鱼座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19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白羊座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21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19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金牛座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双子座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21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21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巨蟹座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狮子座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23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处女座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23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天秤座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23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　天蝎座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23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21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　射手座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21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　摩羯座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22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日～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19</a:t>
            </a: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日 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/>
          </p:cNvSpPr>
          <p:nvPr>
            <p:ph type="title"/>
          </p:nvPr>
        </p:nvSpPr>
        <p:spPr>
          <a:xfrm>
            <a:off x="755650" y="4437063"/>
            <a:ext cx="7418388" cy="2232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/>
              <a:t>　</a:t>
            </a:r>
            <a:r>
              <a:rPr lang="zh-CN" altLang="en-US" sz="4000" b="1" dirty="0">
                <a:solidFill>
                  <a:schemeClr val="bg1"/>
                </a:solidFill>
              </a:rPr>
              <a:t>思想超前，理性自重的星座。不爱受约束，博爱，较著重於精神层次的提升，是很好的启发对象。</a:t>
            </a:r>
            <a:r>
              <a:rPr lang="zh-CN" altLang="en-US" sz="40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/>
              <a:t>　</a:t>
            </a:r>
          </a:p>
        </p:txBody>
      </p:sp>
      <p:sp>
        <p:nvSpPr>
          <p:cNvPr id="22531" name="Rectangle 6"/>
          <p:cNvSpPr>
            <a:spLocks noGrp="1"/>
          </p:cNvSpPr>
          <p:nvPr>
            <p:ph type="subTitle" idx="1"/>
          </p:nvPr>
        </p:nvSpPr>
        <p:spPr>
          <a:xfrm>
            <a:off x="1042988" y="4652963"/>
            <a:ext cx="6400800" cy="17526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变化速度快如风的星座。双子的双重性格常搞的别人和自己头痛万分，对于事业与爱情，如果肯多花点心思经营，应该会是很好的，但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...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他们实在是太机灵了。</a:t>
            </a:r>
            <a:r>
              <a:rPr lang="zh-CN" altLang="en-US" dirty="0"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611188" y="4581525"/>
            <a:ext cx="7848600" cy="194468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讲究气派华丽的星座。狮子是森林之王，理所当然喜欢呼朋引伴，有些耐不住寂寞。他们有冲劲，虽然粗枝大叶，但为人讲义气，也蛮有人缘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/>
          </p:cNvSpPr>
          <p:nvPr>
            <p:ph type="title"/>
          </p:nvPr>
        </p:nvSpPr>
        <p:spPr>
          <a:xfrm>
            <a:off x="395288" y="333375"/>
            <a:ext cx="3419475" cy="47513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ea typeface="楷体_GB2312" pitchFamily="49" charset="-122"/>
              </a:rPr>
              <a:t>爱美又怕空虚的星座。凭借天生的外交本领，能在各色人物之间周旋；但有时也回因为过于顾虑面面俱到，而搞的自己吃力不讨好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/>
          </p:cNvSpPr>
          <p:nvPr>
            <p:ph type="title"/>
          </p:nvPr>
        </p:nvSpPr>
        <p:spPr>
          <a:xfrm>
            <a:off x="900113" y="1341438"/>
            <a:ext cx="7056437" cy="3887787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美丽的星座不仅帮我们划分了恒星，也给我们留下了无限幻想的天地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003548"/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7" name="Picture 3" descr="E:\卡拉赞\GUANXIAN.png"/>
          <p:cNvPicPr>
            <a:picLocks noChangeAspect="1"/>
          </p:cNvPicPr>
          <p:nvPr/>
        </p:nvPicPr>
        <p:blipFill>
          <a:blip r:embed="rId2"/>
          <a:srcRect t="5983"/>
          <a:stretch>
            <a:fillRect/>
          </a:stretch>
        </p:blipFill>
        <p:spPr>
          <a:xfrm>
            <a:off x="396875" y="390525"/>
            <a:ext cx="8256588" cy="5875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Oval 6"/>
          <p:cNvSpPr/>
          <p:nvPr/>
        </p:nvSpPr>
        <p:spPr>
          <a:xfrm flipH="1">
            <a:off x="382588" y="5081588"/>
            <a:ext cx="8270875" cy="1444625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solidFill>
            <a:srgbClr val="1D4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Oval 6"/>
          <p:cNvSpPr/>
          <p:nvPr/>
        </p:nvSpPr>
        <p:spPr>
          <a:xfrm flipH="1">
            <a:off x="884238" y="4883150"/>
            <a:ext cx="8270875" cy="1443038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FFCC">
                  <a:lumMod val="82000"/>
                </a:srgb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Oval 6"/>
          <p:cNvSpPr/>
          <p:nvPr/>
        </p:nvSpPr>
        <p:spPr>
          <a:xfrm flipH="1">
            <a:off x="884238" y="5421313"/>
            <a:ext cx="8270875" cy="1441450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70C0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五角星 30"/>
          <p:cNvSpPr/>
          <p:nvPr/>
        </p:nvSpPr>
        <p:spPr>
          <a:xfrm rot="19800000">
            <a:off x="4498975" y="2409825"/>
            <a:ext cx="2405063" cy="3236913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五角星 5"/>
          <p:cNvSpPr/>
          <p:nvPr/>
        </p:nvSpPr>
        <p:spPr>
          <a:xfrm rot="19800000">
            <a:off x="4540250" y="3314700"/>
            <a:ext cx="1690688" cy="2274888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五角星 32"/>
          <p:cNvSpPr/>
          <p:nvPr/>
        </p:nvSpPr>
        <p:spPr>
          <a:xfrm rot="19800000">
            <a:off x="3032125" y="2871788"/>
            <a:ext cx="1416050" cy="190182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五角星 5"/>
          <p:cNvSpPr/>
          <p:nvPr/>
        </p:nvSpPr>
        <p:spPr>
          <a:xfrm rot="19800000">
            <a:off x="2890838" y="3565525"/>
            <a:ext cx="992188" cy="1338263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五角星 5"/>
          <p:cNvSpPr/>
          <p:nvPr/>
        </p:nvSpPr>
        <p:spPr>
          <a:xfrm rot="19800000">
            <a:off x="3778250" y="4652963"/>
            <a:ext cx="1146175" cy="1541463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五角星 35"/>
          <p:cNvSpPr/>
          <p:nvPr/>
        </p:nvSpPr>
        <p:spPr>
          <a:xfrm rot="19800000">
            <a:off x="6878638" y="2270125"/>
            <a:ext cx="1195388" cy="1606550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五角星 5"/>
          <p:cNvSpPr/>
          <p:nvPr/>
        </p:nvSpPr>
        <p:spPr>
          <a:xfrm rot="19800000">
            <a:off x="7472363" y="1725613"/>
            <a:ext cx="547688" cy="73660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五角星 37"/>
          <p:cNvSpPr/>
          <p:nvPr/>
        </p:nvSpPr>
        <p:spPr>
          <a:xfrm rot="19800000">
            <a:off x="2668588" y="5337175"/>
            <a:ext cx="746125" cy="1004888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五角星 5"/>
          <p:cNvSpPr/>
          <p:nvPr/>
        </p:nvSpPr>
        <p:spPr>
          <a:xfrm rot="19800000">
            <a:off x="7118350" y="3322638"/>
            <a:ext cx="993775" cy="1338263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" name="组合 46"/>
          <p:cNvGrpSpPr/>
          <p:nvPr/>
        </p:nvGrpSpPr>
        <p:grpSpPr>
          <a:xfrm>
            <a:off x="1304925" y="1033463"/>
            <a:ext cx="5118100" cy="2390775"/>
            <a:chOff x="444658" y="95542"/>
            <a:chExt cx="5668808" cy="1966919"/>
          </a:xfrm>
        </p:grpSpPr>
        <p:sp>
          <p:nvSpPr>
            <p:cNvPr id="31778" name="TextBox 7"/>
            <p:cNvSpPr txBox="1"/>
            <p:nvPr/>
          </p:nvSpPr>
          <p:spPr>
            <a:xfrm>
              <a:off x="444658" y="95542"/>
              <a:ext cx="204598" cy="14057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en-US" altLang="zh-CN" sz="10500" dirty="0">
                <a:solidFill>
                  <a:schemeClr val="bg1"/>
                </a:solidFill>
                <a:latin typeface="方正超粗黑简体"/>
                <a:ea typeface="方正超粗黑简体"/>
              </a:endParaRPr>
            </a:p>
          </p:txBody>
        </p:sp>
        <p:sp>
          <p:nvSpPr>
            <p:cNvPr id="31779" name="TextBox 18"/>
            <p:cNvSpPr txBox="1"/>
            <p:nvPr/>
          </p:nvSpPr>
          <p:spPr>
            <a:xfrm>
              <a:off x="464188" y="1416584"/>
              <a:ext cx="3867888" cy="6458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4500" dirty="0">
                  <a:solidFill>
                    <a:schemeClr val="bg1"/>
                  </a:solidFill>
                  <a:latin typeface="Calibri" panose="020F0502020204030204" pitchFamily="34" charset="0"/>
                </a:rPr>
                <a:t>THANK     YOU</a:t>
              </a:r>
            </a:p>
          </p:txBody>
        </p:sp>
        <p:sp>
          <p:nvSpPr>
            <p:cNvPr id="31780" name="TextBox 30"/>
            <p:cNvSpPr txBox="1"/>
            <p:nvPr/>
          </p:nvSpPr>
          <p:spPr>
            <a:xfrm>
              <a:off x="4391612" y="1148965"/>
              <a:ext cx="1721854" cy="455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0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SUCCESS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093476" y="433541"/>
              <a:ext cx="117499" cy="156938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5" name="Freeform 16"/>
          <p:cNvSpPr/>
          <p:nvPr/>
        </p:nvSpPr>
        <p:spPr>
          <a:xfrm>
            <a:off x="2216150" y="5473700"/>
            <a:ext cx="1530350" cy="6003925"/>
          </a:xfrm>
          <a:custGeom>
            <a:avLst/>
            <a:gdLst>
              <a:gd name="txL" fmla="*/ 0 w 871"/>
              <a:gd name="txT" fmla="*/ 0 h 2564"/>
              <a:gd name="txR" fmla="*/ 871 w 871"/>
              <a:gd name="txB" fmla="*/ 2564 h 256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871" h="2564">
                <a:moveTo>
                  <a:pt x="557" y="2564"/>
                </a:moveTo>
                <a:cubicBezTo>
                  <a:pt x="551" y="2198"/>
                  <a:pt x="551" y="2198"/>
                  <a:pt x="551" y="2198"/>
                </a:cubicBezTo>
                <a:cubicBezTo>
                  <a:pt x="531" y="2008"/>
                  <a:pt x="603" y="1684"/>
                  <a:pt x="603" y="1684"/>
                </a:cubicBezTo>
                <a:cubicBezTo>
                  <a:pt x="625" y="1564"/>
                  <a:pt x="591" y="1430"/>
                  <a:pt x="591" y="1430"/>
                </a:cubicBezTo>
                <a:cubicBezTo>
                  <a:pt x="619" y="1368"/>
                  <a:pt x="643" y="1210"/>
                  <a:pt x="643" y="1210"/>
                </a:cubicBezTo>
                <a:cubicBezTo>
                  <a:pt x="669" y="1256"/>
                  <a:pt x="789" y="1094"/>
                  <a:pt x="789" y="1094"/>
                </a:cubicBezTo>
                <a:cubicBezTo>
                  <a:pt x="839" y="1048"/>
                  <a:pt x="817" y="988"/>
                  <a:pt x="817" y="988"/>
                </a:cubicBezTo>
                <a:cubicBezTo>
                  <a:pt x="871" y="932"/>
                  <a:pt x="841" y="822"/>
                  <a:pt x="841" y="822"/>
                </a:cubicBezTo>
                <a:cubicBezTo>
                  <a:pt x="859" y="796"/>
                  <a:pt x="853" y="734"/>
                  <a:pt x="853" y="734"/>
                </a:cubicBezTo>
                <a:cubicBezTo>
                  <a:pt x="851" y="634"/>
                  <a:pt x="779" y="478"/>
                  <a:pt x="779" y="478"/>
                </a:cubicBezTo>
                <a:cubicBezTo>
                  <a:pt x="788" y="426"/>
                  <a:pt x="788" y="426"/>
                  <a:pt x="788" y="426"/>
                </a:cubicBezTo>
                <a:cubicBezTo>
                  <a:pt x="782" y="333"/>
                  <a:pt x="619" y="164"/>
                  <a:pt x="619" y="164"/>
                </a:cubicBezTo>
                <a:cubicBezTo>
                  <a:pt x="531" y="0"/>
                  <a:pt x="406" y="164"/>
                  <a:pt x="406" y="164"/>
                </a:cubicBezTo>
                <a:cubicBezTo>
                  <a:pt x="335" y="257"/>
                  <a:pt x="74" y="448"/>
                  <a:pt x="74" y="448"/>
                </a:cubicBezTo>
                <a:cubicBezTo>
                  <a:pt x="0" y="491"/>
                  <a:pt x="24" y="562"/>
                  <a:pt x="24" y="562"/>
                </a:cubicBezTo>
                <a:cubicBezTo>
                  <a:pt x="31" y="748"/>
                  <a:pt x="86" y="1430"/>
                  <a:pt x="86" y="1430"/>
                </a:cubicBezTo>
                <a:cubicBezTo>
                  <a:pt x="159" y="2014"/>
                  <a:pt x="2" y="2548"/>
                  <a:pt x="2" y="2548"/>
                </a:cubicBezTo>
                <a:lnTo>
                  <a:pt x="557" y="2564"/>
                </a:lnTo>
                <a:close/>
              </a:path>
            </a:pathLst>
          </a:custGeom>
          <a:solidFill>
            <a:srgbClr val="0070C0">
              <a:alpha val="100000"/>
            </a:srgbClr>
          </a:solidFill>
          <a:ln w="2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8"/>
          <p:cNvSpPr/>
          <p:nvPr/>
        </p:nvSpPr>
        <p:spPr>
          <a:xfrm flipH="1">
            <a:off x="-2282825" y="3238500"/>
            <a:ext cx="5000625" cy="2574925"/>
          </a:xfrm>
          <a:custGeom>
            <a:avLst/>
            <a:gdLst>
              <a:gd name="txL" fmla="*/ 0 w 1205"/>
              <a:gd name="txT" fmla="*/ 0 h 461"/>
              <a:gd name="txR" fmla="*/ 1205 w 1205"/>
              <a:gd name="txB" fmla="*/ 461 h 4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205" h="461">
                <a:moveTo>
                  <a:pt x="159" y="204"/>
                </a:moveTo>
                <a:cubicBezTo>
                  <a:pt x="160" y="196"/>
                  <a:pt x="160" y="196"/>
                  <a:pt x="160" y="196"/>
                </a:cubicBezTo>
                <a:cubicBezTo>
                  <a:pt x="130" y="160"/>
                  <a:pt x="130" y="160"/>
                  <a:pt x="130" y="160"/>
                </a:cubicBezTo>
                <a:cubicBezTo>
                  <a:pt x="113" y="150"/>
                  <a:pt x="59" y="96"/>
                  <a:pt x="59" y="96"/>
                </a:cubicBezTo>
                <a:cubicBezTo>
                  <a:pt x="0" y="40"/>
                  <a:pt x="29" y="9"/>
                  <a:pt x="29" y="9"/>
                </a:cubicBezTo>
                <a:cubicBezTo>
                  <a:pt x="36" y="0"/>
                  <a:pt x="62" y="33"/>
                  <a:pt x="62" y="33"/>
                </a:cubicBezTo>
                <a:cubicBezTo>
                  <a:pt x="71" y="50"/>
                  <a:pt x="139" y="97"/>
                  <a:pt x="139" y="97"/>
                </a:cubicBezTo>
                <a:cubicBezTo>
                  <a:pt x="158" y="108"/>
                  <a:pt x="172" y="116"/>
                  <a:pt x="172" y="116"/>
                </a:cubicBezTo>
                <a:cubicBezTo>
                  <a:pt x="199" y="148"/>
                  <a:pt x="231" y="171"/>
                  <a:pt x="231" y="171"/>
                </a:cubicBezTo>
                <a:cubicBezTo>
                  <a:pt x="231" y="171"/>
                  <a:pt x="261" y="159"/>
                  <a:pt x="279" y="156"/>
                </a:cubicBezTo>
                <a:cubicBezTo>
                  <a:pt x="296" y="153"/>
                  <a:pt x="325" y="162"/>
                  <a:pt x="325" y="162"/>
                </a:cubicBezTo>
                <a:cubicBezTo>
                  <a:pt x="349" y="138"/>
                  <a:pt x="370" y="162"/>
                  <a:pt x="370" y="162"/>
                </a:cubicBezTo>
                <a:cubicBezTo>
                  <a:pt x="404" y="205"/>
                  <a:pt x="521" y="296"/>
                  <a:pt x="521" y="296"/>
                </a:cubicBezTo>
                <a:cubicBezTo>
                  <a:pt x="549" y="263"/>
                  <a:pt x="571" y="278"/>
                  <a:pt x="571" y="278"/>
                </a:cubicBezTo>
                <a:cubicBezTo>
                  <a:pt x="608" y="291"/>
                  <a:pt x="684" y="278"/>
                  <a:pt x="684" y="278"/>
                </a:cubicBezTo>
                <a:cubicBezTo>
                  <a:pt x="1091" y="205"/>
                  <a:pt x="1205" y="176"/>
                  <a:pt x="1205" y="176"/>
                </a:cubicBezTo>
                <a:cubicBezTo>
                  <a:pt x="1205" y="435"/>
                  <a:pt x="1205" y="435"/>
                  <a:pt x="1205" y="435"/>
                </a:cubicBezTo>
                <a:cubicBezTo>
                  <a:pt x="1049" y="461"/>
                  <a:pt x="735" y="437"/>
                  <a:pt x="735" y="437"/>
                </a:cubicBezTo>
                <a:cubicBezTo>
                  <a:pt x="655" y="430"/>
                  <a:pt x="606" y="438"/>
                  <a:pt x="606" y="438"/>
                </a:cubicBezTo>
                <a:cubicBezTo>
                  <a:pt x="519" y="451"/>
                  <a:pt x="399" y="445"/>
                  <a:pt x="399" y="445"/>
                </a:cubicBezTo>
                <a:cubicBezTo>
                  <a:pt x="366" y="435"/>
                  <a:pt x="309" y="437"/>
                  <a:pt x="309" y="437"/>
                </a:cubicBezTo>
                <a:cubicBezTo>
                  <a:pt x="279" y="424"/>
                  <a:pt x="230" y="397"/>
                  <a:pt x="230" y="397"/>
                </a:cubicBezTo>
                <a:cubicBezTo>
                  <a:pt x="148" y="351"/>
                  <a:pt x="168" y="266"/>
                  <a:pt x="168" y="266"/>
                </a:cubicBezTo>
                <a:cubicBezTo>
                  <a:pt x="168" y="266"/>
                  <a:pt x="184" y="252"/>
                  <a:pt x="159" y="204"/>
                </a:cubicBezTo>
                <a:close/>
              </a:path>
            </a:pathLst>
          </a:custGeom>
          <a:solidFill>
            <a:srgbClr val="0070C0">
              <a:alpha val="100000"/>
            </a:srgbClr>
          </a:solidFill>
          <a:ln w="2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14"/>
          <p:cNvSpPr/>
          <p:nvPr/>
        </p:nvSpPr>
        <p:spPr>
          <a:xfrm rot="6300000" flipH="1">
            <a:off x="5730875" y="-361950"/>
            <a:ext cx="6719888" cy="2060575"/>
          </a:xfrm>
          <a:custGeom>
            <a:avLst/>
            <a:gdLst>
              <a:gd name="txL" fmla="*/ 0 w 1268"/>
              <a:gd name="txT" fmla="*/ 0 h 523"/>
              <a:gd name="txR" fmla="*/ 1268 w 1268"/>
              <a:gd name="txB" fmla="*/ 523 h 523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268" h="523">
                <a:moveTo>
                  <a:pt x="1268" y="296"/>
                </a:moveTo>
                <a:cubicBezTo>
                  <a:pt x="1268" y="296"/>
                  <a:pt x="900" y="199"/>
                  <a:pt x="644" y="70"/>
                </a:cubicBezTo>
                <a:cubicBezTo>
                  <a:pt x="644" y="70"/>
                  <a:pt x="530" y="0"/>
                  <a:pt x="400" y="47"/>
                </a:cubicBezTo>
                <a:cubicBezTo>
                  <a:pt x="400" y="47"/>
                  <a:pt x="269" y="58"/>
                  <a:pt x="244" y="56"/>
                </a:cubicBezTo>
                <a:cubicBezTo>
                  <a:pt x="244" y="56"/>
                  <a:pt x="185" y="80"/>
                  <a:pt x="251" y="115"/>
                </a:cubicBezTo>
                <a:cubicBezTo>
                  <a:pt x="251" y="115"/>
                  <a:pt x="359" y="126"/>
                  <a:pt x="380" y="117"/>
                </a:cubicBezTo>
                <a:cubicBezTo>
                  <a:pt x="380" y="117"/>
                  <a:pt x="319" y="122"/>
                  <a:pt x="302" y="136"/>
                </a:cubicBezTo>
                <a:cubicBezTo>
                  <a:pt x="302" y="136"/>
                  <a:pt x="229" y="143"/>
                  <a:pt x="203" y="129"/>
                </a:cubicBezTo>
                <a:cubicBezTo>
                  <a:pt x="203" y="129"/>
                  <a:pt x="9" y="58"/>
                  <a:pt x="0" y="127"/>
                </a:cubicBezTo>
                <a:cubicBezTo>
                  <a:pt x="0" y="127"/>
                  <a:pt x="4" y="145"/>
                  <a:pt x="49" y="139"/>
                </a:cubicBezTo>
                <a:cubicBezTo>
                  <a:pt x="49" y="139"/>
                  <a:pt x="20" y="173"/>
                  <a:pt x="33" y="183"/>
                </a:cubicBezTo>
                <a:cubicBezTo>
                  <a:pt x="33" y="183"/>
                  <a:pt x="168" y="192"/>
                  <a:pt x="199" y="213"/>
                </a:cubicBezTo>
                <a:cubicBezTo>
                  <a:pt x="199" y="213"/>
                  <a:pt x="277" y="228"/>
                  <a:pt x="318" y="234"/>
                </a:cubicBezTo>
                <a:cubicBezTo>
                  <a:pt x="318" y="234"/>
                  <a:pt x="372" y="263"/>
                  <a:pt x="393" y="249"/>
                </a:cubicBezTo>
                <a:cubicBezTo>
                  <a:pt x="393" y="249"/>
                  <a:pt x="506" y="232"/>
                  <a:pt x="548" y="232"/>
                </a:cubicBezTo>
                <a:cubicBezTo>
                  <a:pt x="548" y="232"/>
                  <a:pt x="623" y="223"/>
                  <a:pt x="687" y="249"/>
                </a:cubicBezTo>
                <a:cubicBezTo>
                  <a:pt x="687" y="249"/>
                  <a:pt x="1027" y="450"/>
                  <a:pt x="1098" y="474"/>
                </a:cubicBezTo>
                <a:cubicBezTo>
                  <a:pt x="1098" y="474"/>
                  <a:pt x="1198" y="518"/>
                  <a:pt x="1214" y="523"/>
                </a:cubicBezTo>
                <a:lnTo>
                  <a:pt x="1268" y="296"/>
                </a:lnTo>
                <a:close/>
              </a:path>
            </a:pathLst>
          </a:custGeom>
          <a:solidFill>
            <a:srgbClr val="0070C0">
              <a:alpha val="100000"/>
            </a:srgbClr>
          </a:solidFill>
          <a:ln w="2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949575" y="7265988"/>
            <a:ext cx="542925" cy="72866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五角星 48"/>
          <p:cNvSpPr/>
          <p:nvPr/>
        </p:nvSpPr>
        <p:spPr>
          <a:xfrm>
            <a:off x="3905250" y="7218363"/>
            <a:ext cx="820738" cy="1103313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五角星 5"/>
          <p:cNvSpPr/>
          <p:nvPr/>
        </p:nvSpPr>
        <p:spPr>
          <a:xfrm>
            <a:off x="2922588" y="7256463"/>
            <a:ext cx="657225" cy="885825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五角星 5"/>
          <p:cNvSpPr/>
          <p:nvPr/>
        </p:nvSpPr>
        <p:spPr>
          <a:xfrm>
            <a:off x="6313488" y="7200900"/>
            <a:ext cx="892175" cy="120015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五角星 51"/>
          <p:cNvSpPr/>
          <p:nvPr/>
        </p:nvSpPr>
        <p:spPr>
          <a:xfrm>
            <a:off x="5924550" y="7218363"/>
            <a:ext cx="820738" cy="1103313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五角星 52"/>
          <p:cNvSpPr/>
          <p:nvPr/>
        </p:nvSpPr>
        <p:spPr>
          <a:xfrm>
            <a:off x="5180013" y="7256463"/>
            <a:ext cx="657225" cy="88582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五角星 5"/>
          <p:cNvSpPr/>
          <p:nvPr/>
        </p:nvSpPr>
        <p:spPr>
          <a:xfrm>
            <a:off x="4168775" y="7256463"/>
            <a:ext cx="655638" cy="885825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五角星 5"/>
          <p:cNvSpPr/>
          <p:nvPr/>
        </p:nvSpPr>
        <p:spPr>
          <a:xfrm>
            <a:off x="2376488" y="7200900"/>
            <a:ext cx="890588" cy="120015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五角星 55"/>
          <p:cNvSpPr/>
          <p:nvPr/>
        </p:nvSpPr>
        <p:spPr>
          <a:xfrm>
            <a:off x="7442200" y="7256463"/>
            <a:ext cx="657225" cy="885825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75" name="日期占位符 32"/>
          <p:cNvSpPr txBox="1">
            <a:spLocks noGrp="1"/>
          </p:cNvSpPr>
          <p:nvPr>
            <p:ph type="dt" sz="half" idx="2"/>
          </p:nvPr>
        </p:nvSpPr>
        <p:spPr>
          <a:xfrm>
            <a:off x="1857375" y="6099175"/>
            <a:ext cx="1925638" cy="333375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Calibri" panose="020F0502020204030204" pitchFamily="34" charset="0"/>
              </a:rPr>
              <a:t>2024/12/19</a:t>
            </a:fld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1776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775450" y="6677025"/>
            <a:ext cx="2757488" cy="577850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zh-CN" sz="1400" dirty="0"/>
              <a:t>9</a:t>
            </a:fld>
            <a:endParaRPr lang="zh-CN" altLang="zh-CN" sz="1400" dirty="0"/>
          </a:p>
        </p:txBody>
      </p:sp>
      <p:sp>
        <p:nvSpPr>
          <p:cNvPr id="31777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3217863" y="6677025"/>
            <a:ext cx="3486150" cy="577850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r>
              <a:rPr lang="zh-CN" altLang="en-US" sz="1400" dirty="0"/>
              <a:t>可编辑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5556E-6 4.44444E-6 L 0.275 -0.291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05556E-6 4.44444E-6 L 0.26875 -0.3333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0" y="-167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05556E-6 4.44444E-6 L 0.25937 -0.3666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183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utoRev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05556E-6 4.44444E-6 L 0.25 -0.55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05556E-6 4.44444E-6 L 0.425 -0.5555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0" y="-278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utoRev="1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3.05556E-6 4.44444E-6 L 0.33125 -0.4805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20833 0.28241 L 1.38889E-6 1.23457E-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14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3.05556E-6 4.44444E-6 L 0.15104 -0.2592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13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utoRev="1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3.05556E-6 4.44444E-6 L 0.66562 -0.88889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00" y="-444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-0.10521 0.59352 L 2.77778E-6 -6.17284E-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-297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utoRev="1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3.05556E-6 2.28916E-6 L 0.08889 -0.56349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-282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3855 0.48611 L 4.16667E-6 -2.46914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43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utoRev="1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3.33333E-6 -2.46914E-6 L 0.05417 -0.4805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utoRev="1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3.05556E-6 4.44444E-6 L 0.60625 -0.8092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00" y="-405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-0.64914 0.54753 L 4.44444E-6 2.46914E-7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0" y="-274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utoRev="1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3.05556E-6 4.44444E-6 L 0.63437 -0.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0" y="-300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0.01145 0.20833 L 4.16667E-6 -3.7037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-104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utoRev="1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1.66667E-6 -3.95062E-6 L 0.00312 -0.2166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2.77778E-7 -2.83951E-6 L 0.56667 -0.0015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-1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1200000">
                                      <p:cBhvr>
                                        <p:cTn id="10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2" presetClass="exit" presetSubtype="8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8" presetClass="emph" presetSubtype="0" repeatCount="2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-21600000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5" dur="2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8" presetClass="emp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9" dur="2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8" presetClass="emp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3" dur="2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8" presetClass="emp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7" dur="2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8" presetClass="emp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1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8" presetClass="emp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5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8" presetClass="emp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Rot by="21600000">
                                      <p:cBhvr>
                                        <p:cTn id="1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9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8" presetClass="emp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Rot by="21600000">
                                      <p:cBhvr>
                                        <p:cTn id="1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43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8" presetClass="emp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615</Words>
  <Application>Microsoft Office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方正超粗黑简体</vt:lpstr>
      <vt:lpstr>楷体_GB2312</vt:lpstr>
      <vt:lpstr>Arial</vt:lpstr>
      <vt:lpstr>Calibri</vt:lpstr>
      <vt:lpstr>默认设计模板</vt:lpstr>
      <vt:lpstr>PowerPoint 演示文稿</vt:lpstr>
      <vt:lpstr>PowerPoint 演示文稿</vt:lpstr>
      <vt:lpstr>黄道十二星座</vt:lpstr>
      <vt:lpstr>　思想超前，理性自重的星座。不爱受约束，博爱，较著重於精神层次的提升，是很好的启发对象。 </vt:lpstr>
      <vt:lpstr>　</vt:lpstr>
      <vt:lpstr>PowerPoint 演示文稿</vt:lpstr>
      <vt:lpstr>爱美又怕空虚的星座。凭借天生的外交本领，能在各色人物之间周旋；但有时也回因为过于顾虑面面俱到，而搞的自己吃力不讨好 </vt:lpstr>
      <vt:lpstr>美丽的星座不仅帮我们划分了恒星，也给我们留下了无限幻想的天地</vt:lpstr>
      <vt:lpstr>PowerPoint 演示文稿</vt:lpstr>
    </vt:vector>
  </TitlesOfParts>
  <Company>tlx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taolixin</dc:creator>
  <cp:lastModifiedBy>jinbao lin</cp:lastModifiedBy>
  <cp:revision>9</cp:revision>
  <dcterms:created xsi:type="dcterms:W3CDTF">2008-11-20T13:19:09Z</dcterms:created>
  <dcterms:modified xsi:type="dcterms:W3CDTF">2024-12-19T14:40:52Z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AE7CFF477F7E43669D343CC256F3ACC2_13</vt:lpwstr>
  </property>
  <property fmtid="{D5CDD505-2E9C-101B-9397-08002B2CF9AE}" pid="3" name="KSOProductBuildVer">
    <vt:lpwstr>2052-12.1.0.19302</vt:lpwstr>
  </property>
</Properties>
</file>