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57" r:id="rId4"/>
    <p:sldId id="260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423594899@qq.com" initials="4" lastIdx="1" clrIdx="0">
    <p:extLst>
      <p:ext uri="{19B8F6BF-5375-455C-9EA6-DF929625EA0E}">
        <p15:presenceInfo xmlns:p15="http://schemas.microsoft.com/office/powerpoint/2012/main" userId="699b95a1b112864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BABC-E5C0-4753-B847-7C8A6239034B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9A6E-FDD0-427F-A9F4-2E17B79EC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465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BABC-E5C0-4753-B847-7C8A6239034B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9A6E-FDD0-427F-A9F4-2E17B79EC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227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BABC-E5C0-4753-B847-7C8A6239034B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9A6E-FDD0-427F-A9F4-2E17B79EC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102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BABC-E5C0-4753-B847-7C8A6239034B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9A6E-FDD0-427F-A9F4-2E17B79EC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47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BABC-E5C0-4753-B847-7C8A6239034B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9A6E-FDD0-427F-A9F4-2E17B79EC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883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BABC-E5C0-4753-B847-7C8A6239034B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9A6E-FDD0-427F-A9F4-2E17B79EC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66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BABC-E5C0-4753-B847-7C8A6239034B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9A6E-FDD0-427F-A9F4-2E17B79EC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688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BABC-E5C0-4753-B847-7C8A6239034B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9A6E-FDD0-427F-A9F4-2E17B79EC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00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BABC-E5C0-4753-B847-7C8A6239034B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9A6E-FDD0-427F-A9F4-2E17B79EC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596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BABC-E5C0-4753-B847-7C8A6239034B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9A6E-FDD0-427F-A9F4-2E17B79EC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35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BABC-E5C0-4753-B847-7C8A6239034B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9A6E-FDD0-427F-A9F4-2E17B79EC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721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3BABC-E5C0-4753-B847-7C8A6239034B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19A6E-FDD0-427F-A9F4-2E17B79EC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43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211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/>
              <a:t>逻辑实验环境图</a:t>
            </a:r>
            <a:endParaRPr lang="zh-CN" altLang="en-US" sz="4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90"/>
          <a:stretch/>
        </p:blipFill>
        <p:spPr>
          <a:xfrm>
            <a:off x="0" y="941832"/>
            <a:ext cx="12192000" cy="575972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742432" y="5806440"/>
            <a:ext cx="16093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174736" y="3666744"/>
            <a:ext cx="145389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IDS Dockers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4531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088" y="1302501"/>
            <a:ext cx="9201912" cy="548234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0"/>
            <a:ext cx="1211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物理</a:t>
            </a:r>
            <a:r>
              <a:rPr lang="zh-CN" altLang="en-US" sz="4400" dirty="0" smtClean="0"/>
              <a:t>实验环境图</a:t>
            </a:r>
            <a:endParaRPr lang="zh-CN" altLang="en-US" sz="4400" dirty="0"/>
          </a:p>
        </p:txBody>
      </p:sp>
      <p:sp>
        <p:nvSpPr>
          <p:cNvPr id="6" name="文本框 5"/>
          <p:cNvSpPr txBox="1"/>
          <p:nvPr/>
        </p:nvSpPr>
        <p:spPr>
          <a:xfrm>
            <a:off x="182880" y="2359152"/>
            <a:ext cx="26334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b="1" dirty="0" smtClean="0">
                <a:solidFill>
                  <a:srgbClr val="FF0000"/>
                </a:solidFill>
              </a:rPr>
              <a:t>流量发送端：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algn="just"/>
            <a:endParaRPr lang="en-US" altLang="zh-CN" dirty="0"/>
          </a:p>
          <a:p>
            <a:pPr algn="just"/>
            <a:r>
              <a:rPr lang="zh-CN" altLang="en-US" dirty="0" smtClean="0"/>
              <a:t>采用进程或者</a:t>
            </a:r>
            <a:r>
              <a:rPr lang="en-US" altLang="zh-CN" dirty="0" smtClean="0"/>
              <a:t>Docker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TCPReplay</a:t>
            </a:r>
            <a:r>
              <a:rPr lang="zh-CN" altLang="en-US" dirty="0" smtClean="0"/>
              <a:t>重放</a:t>
            </a:r>
            <a:r>
              <a:rPr lang="en-US" altLang="zh-CN" dirty="0" err="1" smtClean="0"/>
              <a:t>Pcap</a:t>
            </a:r>
            <a:r>
              <a:rPr lang="zh-CN" altLang="en-US" dirty="0" smtClean="0"/>
              <a:t>文件，调控流量发送大小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5060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088" y="1302501"/>
            <a:ext cx="9201912" cy="548234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0"/>
            <a:ext cx="1211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物理</a:t>
            </a:r>
            <a:r>
              <a:rPr lang="zh-CN" altLang="en-US" sz="4400" dirty="0" smtClean="0"/>
              <a:t>实验环境图</a:t>
            </a:r>
            <a:endParaRPr lang="zh-CN" altLang="en-US" sz="4400" dirty="0"/>
          </a:p>
        </p:txBody>
      </p:sp>
      <p:sp>
        <p:nvSpPr>
          <p:cNvPr id="6" name="文本框 5"/>
          <p:cNvSpPr txBox="1"/>
          <p:nvPr/>
        </p:nvSpPr>
        <p:spPr>
          <a:xfrm>
            <a:off x="0" y="2304288"/>
            <a:ext cx="30266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b="1" dirty="0" smtClean="0">
                <a:solidFill>
                  <a:srgbClr val="FF0000"/>
                </a:solidFill>
              </a:rPr>
              <a:t>流量转发端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algn="just"/>
            <a:r>
              <a:rPr lang="en-US" altLang="zh-CN" dirty="0" smtClean="0"/>
              <a:t>OVS</a:t>
            </a:r>
            <a:r>
              <a:rPr lang="zh-CN" altLang="en-US" dirty="0" smtClean="0"/>
              <a:t>模拟</a:t>
            </a:r>
            <a:r>
              <a:rPr lang="en-US" altLang="zh-CN" dirty="0" smtClean="0"/>
              <a:t>SDN Switch</a:t>
            </a:r>
          </a:p>
          <a:p>
            <a:pPr algn="just"/>
            <a:endParaRPr lang="en-US" altLang="zh-CN" dirty="0" smtClean="0"/>
          </a:p>
          <a:p>
            <a:pPr algn="just"/>
            <a:r>
              <a:rPr lang="zh-CN" altLang="en-US" dirty="0"/>
              <a:t>配置</a:t>
            </a:r>
            <a:r>
              <a:rPr lang="zh-CN" altLang="en-US" dirty="0" smtClean="0"/>
              <a:t>运行在</a:t>
            </a:r>
            <a:r>
              <a:rPr lang="en-US" altLang="zh-CN" dirty="0" smtClean="0"/>
              <a:t>KVM</a:t>
            </a:r>
            <a:r>
              <a:rPr lang="zh-CN" altLang="en-US" dirty="0" smtClean="0"/>
              <a:t>虚拟机上的</a:t>
            </a:r>
            <a:r>
              <a:rPr lang="en-US" altLang="zh-CN" dirty="0" smtClean="0"/>
              <a:t>OVS+DPDK</a:t>
            </a:r>
            <a:r>
              <a:rPr lang="zh-CN" altLang="en-US" dirty="0" smtClean="0"/>
              <a:t>环境（比单独的</a:t>
            </a:r>
            <a:r>
              <a:rPr lang="en-US" altLang="zh-CN" dirty="0" smtClean="0"/>
              <a:t>OVS</a:t>
            </a:r>
            <a:r>
              <a:rPr lang="zh-CN" altLang="en-US" dirty="0" smtClean="0"/>
              <a:t>性能好</a:t>
            </a:r>
            <a:r>
              <a:rPr lang="en-US" altLang="zh-CN" dirty="0" smtClean="0"/>
              <a:t>2.5</a:t>
            </a:r>
            <a:r>
              <a:rPr lang="zh-CN" altLang="en-US" dirty="0" smtClean="0"/>
              <a:t>倍，同机器虚拟机之间转发可达</a:t>
            </a:r>
            <a:r>
              <a:rPr lang="en-US" altLang="zh-CN" dirty="0" smtClean="0"/>
              <a:t>10Gbps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algn="just"/>
            <a:endParaRPr lang="en-US" altLang="zh-CN" dirty="0"/>
          </a:p>
          <a:p>
            <a:pPr algn="just"/>
            <a:r>
              <a:rPr lang="zh-CN" altLang="en-US" dirty="0" smtClean="0"/>
              <a:t>配置</a:t>
            </a:r>
            <a:r>
              <a:rPr lang="en-US" altLang="zh-CN" dirty="0" smtClean="0"/>
              <a:t>4G</a:t>
            </a:r>
            <a:r>
              <a:rPr lang="zh-CN" altLang="en-US" dirty="0" smtClean="0"/>
              <a:t>内存，双核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20G</a:t>
            </a:r>
            <a:r>
              <a:rPr lang="zh-CN" altLang="en-US" dirty="0" smtClean="0"/>
              <a:t>硬盘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1129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088" y="1302501"/>
            <a:ext cx="9201912" cy="548234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0"/>
            <a:ext cx="1211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物理</a:t>
            </a:r>
            <a:r>
              <a:rPr lang="zh-CN" altLang="en-US" sz="4400" dirty="0" smtClean="0"/>
              <a:t>实验环境图</a:t>
            </a:r>
            <a:endParaRPr lang="zh-CN" altLang="en-US" sz="4400" dirty="0"/>
          </a:p>
        </p:txBody>
      </p:sp>
      <p:sp>
        <p:nvSpPr>
          <p:cNvPr id="6" name="文本框 5"/>
          <p:cNvSpPr txBox="1"/>
          <p:nvPr/>
        </p:nvSpPr>
        <p:spPr>
          <a:xfrm>
            <a:off x="192024" y="2176272"/>
            <a:ext cx="26334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b="1" dirty="0" smtClean="0">
                <a:solidFill>
                  <a:srgbClr val="FF0000"/>
                </a:solidFill>
              </a:rPr>
              <a:t>流量转发控制端：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algn="just"/>
            <a:endParaRPr lang="en-US" altLang="zh-CN" dirty="0" smtClean="0"/>
          </a:p>
          <a:p>
            <a:pPr algn="just"/>
            <a:endParaRPr lang="en-US" altLang="zh-CN" dirty="0"/>
          </a:p>
          <a:p>
            <a:pPr algn="just"/>
            <a:r>
              <a:rPr lang="zh-CN" altLang="en-US" dirty="0" smtClean="0"/>
              <a:t>使用</a:t>
            </a:r>
            <a:r>
              <a:rPr lang="en-US" altLang="zh-CN" dirty="0" smtClean="0"/>
              <a:t>Floodlight</a:t>
            </a:r>
            <a:r>
              <a:rPr lang="zh-CN" altLang="en-US" dirty="0" smtClean="0"/>
              <a:t>组件收集</a:t>
            </a:r>
            <a:r>
              <a:rPr lang="en-US" altLang="zh-CN" dirty="0" smtClean="0"/>
              <a:t>OVS</a:t>
            </a:r>
            <a:r>
              <a:rPr lang="zh-CN" altLang="en-US" dirty="0" smtClean="0"/>
              <a:t>运行数据，控制修改流表</a:t>
            </a:r>
            <a:endParaRPr lang="en-US" altLang="zh-CN" dirty="0" smtClean="0"/>
          </a:p>
          <a:p>
            <a:pPr algn="just"/>
            <a:endParaRPr lang="en-US" altLang="zh-CN" dirty="0"/>
          </a:p>
          <a:p>
            <a:pPr algn="just"/>
            <a:r>
              <a:rPr lang="zh-CN" altLang="en-US" dirty="0" smtClean="0"/>
              <a:t>完成数据收集脚本，构建虚拟机之间的拓扑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6602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088" y="1302501"/>
            <a:ext cx="9201912" cy="548234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0"/>
            <a:ext cx="1211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物理</a:t>
            </a:r>
            <a:r>
              <a:rPr lang="zh-CN" altLang="en-US" sz="4400" dirty="0" smtClean="0"/>
              <a:t>实验环境图</a:t>
            </a:r>
            <a:endParaRPr lang="zh-CN" altLang="en-US" sz="4400" dirty="0"/>
          </a:p>
        </p:txBody>
      </p:sp>
      <p:sp>
        <p:nvSpPr>
          <p:cNvPr id="6" name="文本框 5"/>
          <p:cNvSpPr txBox="1"/>
          <p:nvPr/>
        </p:nvSpPr>
        <p:spPr>
          <a:xfrm>
            <a:off x="0" y="1801368"/>
            <a:ext cx="28254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b="1" dirty="0">
                <a:solidFill>
                  <a:srgbClr val="FF0000"/>
                </a:solidFill>
              </a:rPr>
              <a:t>分组</a:t>
            </a:r>
            <a:r>
              <a:rPr lang="zh-CN" altLang="en-US" b="1" dirty="0" smtClean="0">
                <a:solidFill>
                  <a:srgbClr val="FF0000"/>
                </a:solidFill>
              </a:rPr>
              <a:t>处理端（</a:t>
            </a:r>
            <a:r>
              <a:rPr lang="en-US" altLang="zh-CN" b="1" dirty="0" smtClean="0">
                <a:solidFill>
                  <a:srgbClr val="FF0000"/>
                </a:solidFill>
              </a:rPr>
              <a:t>IDS</a:t>
            </a:r>
            <a:r>
              <a:rPr lang="zh-CN" altLang="en-US" b="1" dirty="0" smtClean="0">
                <a:solidFill>
                  <a:srgbClr val="FF0000"/>
                </a:solidFill>
              </a:rPr>
              <a:t>）：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algn="just"/>
            <a:endParaRPr lang="en-US" altLang="zh-CN" b="1" dirty="0" smtClean="0">
              <a:solidFill>
                <a:srgbClr val="FF0000"/>
              </a:solidFill>
            </a:endParaRPr>
          </a:p>
          <a:p>
            <a:pPr algn="just"/>
            <a:r>
              <a:rPr lang="zh-CN" altLang="en-US" dirty="0"/>
              <a:t>构建</a:t>
            </a:r>
            <a:r>
              <a:rPr lang="zh-CN" altLang="en-US" dirty="0" smtClean="0"/>
              <a:t>了可以自动加载指定规则集合和参数配置的</a:t>
            </a:r>
            <a:r>
              <a:rPr lang="en-US" altLang="zh-CN" dirty="0" smtClean="0"/>
              <a:t>Snort Docker Image</a:t>
            </a:r>
            <a:r>
              <a:rPr lang="zh-CN" altLang="en-US" dirty="0" smtClean="0"/>
              <a:t>（通过挂载宿主机目录实现</a:t>
            </a:r>
            <a:r>
              <a:rPr lang="en-US" altLang="zh-CN" dirty="0" smtClean="0"/>
              <a:t>-v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algn="just"/>
            <a:endParaRPr lang="en-US" altLang="zh-CN" dirty="0" smtClean="0"/>
          </a:p>
          <a:p>
            <a:pPr algn="just"/>
            <a:r>
              <a:rPr lang="zh-CN" altLang="en-US" dirty="0" smtClean="0"/>
              <a:t>每台</a:t>
            </a:r>
            <a:r>
              <a:rPr lang="en-US" altLang="zh-CN" dirty="0" smtClean="0"/>
              <a:t>Docker</a:t>
            </a:r>
            <a:r>
              <a:rPr lang="zh-CN" altLang="en-US" dirty="0" smtClean="0"/>
              <a:t>的配置为</a:t>
            </a:r>
            <a:r>
              <a:rPr lang="en-US" altLang="zh-CN" dirty="0" smtClean="0"/>
              <a:t>8G</a:t>
            </a:r>
            <a:r>
              <a:rPr lang="zh-CN" altLang="en-US" dirty="0" smtClean="0"/>
              <a:t>内存，双核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，可以处理</a:t>
            </a:r>
            <a:r>
              <a:rPr lang="en-US" altLang="zh-CN" dirty="0" smtClean="0"/>
              <a:t>700Mbps~800Mbps</a:t>
            </a:r>
            <a:r>
              <a:rPr lang="zh-CN" altLang="en-US" dirty="0" smtClean="0"/>
              <a:t>流量</a:t>
            </a:r>
            <a:endParaRPr lang="en-US" altLang="zh-CN" dirty="0" smtClean="0"/>
          </a:p>
          <a:p>
            <a:pPr algn="just"/>
            <a:endParaRPr lang="en-US" altLang="zh-CN" dirty="0" smtClean="0"/>
          </a:p>
          <a:p>
            <a:pPr algn="just"/>
            <a:r>
              <a:rPr lang="zh-CN" altLang="en-US" dirty="0" smtClean="0"/>
              <a:t>一台机器上最多跑</a:t>
            </a:r>
            <a:r>
              <a:rPr lang="en-US" altLang="zh-CN" dirty="0" smtClean="0"/>
              <a:t>3</a:t>
            </a:r>
            <a:r>
              <a:rPr lang="zh-CN" altLang="en-US" dirty="0" smtClean="0"/>
              <a:t>台</a:t>
            </a:r>
            <a:r>
              <a:rPr lang="en-US" altLang="zh-CN" dirty="0" smtClean="0"/>
              <a:t>Docker</a:t>
            </a:r>
            <a:r>
              <a:rPr lang="zh-CN" altLang="en-US" dirty="0" smtClean="0"/>
              <a:t>（实验处理规模</a:t>
            </a:r>
            <a:r>
              <a:rPr lang="en-US" altLang="zh-CN" dirty="0" smtClean="0"/>
              <a:t>2Gbps~5Gbps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algn="just"/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4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088" y="1302501"/>
            <a:ext cx="9201912" cy="548234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0"/>
            <a:ext cx="1211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物理</a:t>
            </a:r>
            <a:r>
              <a:rPr lang="zh-CN" altLang="en-US" sz="4400" dirty="0" smtClean="0"/>
              <a:t>实验环境图</a:t>
            </a:r>
            <a:endParaRPr lang="zh-CN" altLang="en-US" sz="4400" dirty="0"/>
          </a:p>
        </p:txBody>
      </p:sp>
      <p:sp>
        <p:nvSpPr>
          <p:cNvPr id="6" name="文本框 5"/>
          <p:cNvSpPr txBox="1"/>
          <p:nvPr/>
        </p:nvSpPr>
        <p:spPr>
          <a:xfrm>
            <a:off x="0" y="1302501"/>
            <a:ext cx="28254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b="1" dirty="0">
                <a:solidFill>
                  <a:srgbClr val="FF0000"/>
                </a:solidFill>
              </a:rPr>
              <a:t>分组</a:t>
            </a:r>
            <a:r>
              <a:rPr lang="zh-CN" altLang="en-US" b="1" dirty="0" smtClean="0">
                <a:solidFill>
                  <a:srgbClr val="FF0000"/>
                </a:solidFill>
              </a:rPr>
              <a:t>处理控制端：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algn="just"/>
            <a:r>
              <a:rPr lang="zh-CN" altLang="en-US" b="1" dirty="0" smtClean="0">
                <a:solidFill>
                  <a:srgbClr val="FF0000"/>
                </a:solidFill>
              </a:rPr>
              <a:t>（</a:t>
            </a:r>
            <a:r>
              <a:rPr lang="en-US" altLang="zh-CN" b="1" dirty="0" smtClean="0">
                <a:solidFill>
                  <a:srgbClr val="FF0000"/>
                </a:solidFill>
              </a:rPr>
              <a:t>Docker Compose</a:t>
            </a:r>
            <a:r>
              <a:rPr lang="zh-CN" altLang="en-US" b="1" dirty="0" smtClean="0">
                <a:solidFill>
                  <a:srgbClr val="FF0000"/>
                </a:solidFill>
              </a:rPr>
              <a:t>）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algn="just"/>
            <a:endParaRPr lang="en-US" altLang="zh-CN" b="1" dirty="0" smtClean="0">
              <a:solidFill>
                <a:srgbClr val="FF0000"/>
              </a:solidFill>
            </a:endParaRPr>
          </a:p>
          <a:p>
            <a:pPr algn="just"/>
            <a:endParaRPr lang="en-US" altLang="zh-CN" b="1" dirty="0" smtClean="0">
              <a:solidFill>
                <a:srgbClr val="FF0000"/>
              </a:solidFill>
            </a:endParaRPr>
          </a:p>
          <a:p>
            <a:pPr algn="just"/>
            <a:r>
              <a:rPr lang="zh-CN" altLang="en-US" dirty="0" smtClean="0"/>
              <a:t>控制</a:t>
            </a:r>
            <a:r>
              <a:rPr lang="en-US" altLang="zh-CN" dirty="0" smtClean="0"/>
              <a:t>Docker</a:t>
            </a:r>
            <a:r>
              <a:rPr lang="zh-CN" altLang="en-US" dirty="0" smtClean="0"/>
              <a:t>的新建和回收</a:t>
            </a:r>
            <a:endParaRPr lang="en-US" altLang="zh-CN" dirty="0" smtClean="0"/>
          </a:p>
          <a:p>
            <a:pPr algn="just"/>
            <a:endParaRPr lang="en-US" altLang="zh-CN" dirty="0"/>
          </a:p>
          <a:p>
            <a:pPr algn="just"/>
            <a:r>
              <a:rPr lang="zh-CN" altLang="en-US" dirty="0" smtClean="0"/>
              <a:t>已经实现单台主机上的</a:t>
            </a:r>
            <a:r>
              <a:rPr lang="en-US" altLang="zh-CN" dirty="0" smtClean="0"/>
              <a:t>Docker</a:t>
            </a:r>
            <a:r>
              <a:rPr lang="zh-CN" altLang="en-US" dirty="0" smtClean="0"/>
              <a:t>管理，正在实验跨主机的</a:t>
            </a:r>
            <a:r>
              <a:rPr lang="en-US" altLang="zh-CN" dirty="0" smtClean="0"/>
              <a:t>Docker</a:t>
            </a:r>
            <a:r>
              <a:rPr lang="zh-CN" altLang="en-US" dirty="0" smtClean="0"/>
              <a:t>管理功能</a:t>
            </a:r>
            <a:endParaRPr lang="en-US" altLang="zh-CN" dirty="0" smtClean="0"/>
          </a:p>
          <a:p>
            <a:pPr algn="just"/>
            <a:endParaRPr lang="en-US" altLang="zh-CN" dirty="0"/>
          </a:p>
          <a:p>
            <a:pPr algn="just"/>
            <a:r>
              <a:rPr lang="en-US" altLang="zh-CN" b="1" dirty="0" smtClean="0">
                <a:solidFill>
                  <a:srgbClr val="FF0000"/>
                </a:solidFill>
              </a:rPr>
              <a:t>PS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algn="just"/>
            <a:r>
              <a:rPr lang="zh-CN" altLang="en-US" b="1" dirty="0" smtClean="0">
                <a:solidFill>
                  <a:srgbClr val="FF0000"/>
                </a:solidFill>
              </a:rPr>
              <a:t>希望尝试</a:t>
            </a:r>
            <a:r>
              <a:rPr lang="en-US" altLang="zh-CN" b="1" dirty="0" err="1" smtClean="0">
                <a:solidFill>
                  <a:srgbClr val="FF0000"/>
                </a:solidFill>
              </a:rPr>
              <a:t>TCPreplay</a:t>
            </a:r>
            <a:r>
              <a:rPr lang="zh-CN" altLang="en-US" b="1" dirty="0" smtClean="0">
                <a:solidFill>
                  <a:srgbClr val="FF0000"/>
                </a:solidFill>
              </a:rPr>
              <a:t>和</a:t>
            </a:r>
            <a:r>
              <a:rPr lang="en-US" altLang="zh-CN" b="1" dirty="0" smtClean="0">
                <a:solidFill>
                  <a:srgbClr val="FF0000"/>
                </a:solidFill>
              </a:rPr>
              <a:t>OVS</a:t>
            </a:r>
            <a:r>
              <a:rPr lang="zh-CN" altLang="en-US" b="1" dirty="0" smtClean="0">
                <a:solidFill>
                  <a:srgbClr val="FF0000"/>
                </a:solidFill>
              </a:rPr>
              <a:t>放在同一台主机上，减少流量的跨机器传输，减少其它组件丢包带来的影响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algn="just"/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650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088" y="1302501"/>
            <a:ext cx="9201912" cy="548234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0"/>
            <a:ext cx="1211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物理</a:t>
            </a:r>
            <a:r>
              <a:rPr lang="zh-CN" altLang="en-US" sz="4400" dirty="0" smtClean="0"/>
              <a:t>实验环境图</a:t>
            </a:r>
            <a:endParaRPr lang="zh-CN" altLang="en-US" sz="4400" dirty="0"/>
          </a:p>
        </p:txBody>
      </p:sp>
      <p:sp>
        <p:nvSpPr>
          <p:cNvPr id="6" name="文本框 5"/>
          <p:cNvSpPr txBox="1"/>
          <p:nvPr/>
        </p:nvSpPr>
        <p:spPr>
          <a:xfrm>
            <a:off x="0" y="1801368"/>
            <a:ext cx="28254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b="1" dirty="0" smtClean="0">
                <a:solidFill>
                  <a:srgbClr val="FF0000"/>
                </a:solidFill>
              </a:rPr>
              <a:t>运行数据收集端：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algn="just"/>
            <a:endParaRPr lang="en-US" altLang="zh-CN" b="1" dirty="0" smtClean="0">
              <a:solidFill>
                <a:srgbClr val="FF0000"/>
              </a:solidFill>
            </a:endParaRPr>
          </a:p>
          <a:p>
            <a:pPr algn="just"/>
            <a:endParaRPr lang="en-US" altLang="zh-CN" b="1" dirty="0" smtClean="0">
              <a:solidFill>
                <a:srgbClr val="FF0000"/>
              </a:solidFill>
            </a:endParaRPr>
          </a:p>
          <a:p>
            <a:pPr algn="just"/>
            <a:r>
              <a:rPr lang="zh-CN" altLang="en-US" dirty="0" smtClean="0"/>
              <a:t>已经完成脚本编写，收集</a:t>
            </a:r>
            <a:r>
              <a:rPr lang="en-US" altLang="zh-CN" dirty="0" smtClean="0"/>
              <a:t>Docker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使用率、内存占用率、丢包率、分组处理效率等，为任务调度和资源分配提供数据输入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773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088" y="1302501"/>
            <a:ext cx="9201912" cy="548234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0"/>
            <a:ext cx="1211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物理</a:t>
            </a:r>
            <a:r>
              <a:rPr lang="zh-CN" altLang="en-US" sz="4400" dirty="0" smtClean="0"/>
              <a:t>实验环境图</a:t>
            </a:r>
            <a:endParaRPr lang="zh-CN" altLang="en-US" sz="4400" dirty="0"/>
          </a:p>
        </p:txBody>
      </p:sp>
      <p:sp>
        <p:nvSpPr>
          <p:cNvPr id="6" name="文本框 5"/>
          <p:cNvSpPr txBox="1"/>
          <p:nvPr/>
        </p:nvSpPr>
        <p:spPr>
          <a:xfrm>
            <a:off x="0" y="1143000"/>
            <a:ext cx="282549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b="1" dirty="0" smtClean="0">
                <a:solidFill>
                  <a:srgbClr val="FF0000"/>
                </a:solidFill>
              </a:rPr>
              <a:t>任务调度和资源分配控制端：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algn="just"/>
            <a:endParaRPr lang="en-US" altLang="zh-CN" b="1" dirty="0">
              <a:solidFill>
                <a:srgbClr val="FF0000"/>
              </a:solidFill>
            </a:endParaRPr>
          </a:p>
          <a:p>
            <a:pPr algn="just"/>
            <a:endParaRPr lang="en-US" altLang="zh-CN" b="1" dirty="0" smtClean="0">
              <a:solidFill>
                <a:srgbClr val="FF0000"/>
              </a:solidFill>
            </a:endParaRPr>
          </a:p>
          <a:p>
            <a:pPr algn="just"/>
            <a:r>
              <a:rPr lang="en-US" altLang="zh-CN" dirty="0" smtClean="0"/>
              <a:t>1</a:t>
            </a:r>
            <a:r>
              <a:rPr lang="zh-CN" altLang="en-US" dirty="0" smtClean="0"/>
              <a:t>、完成内存预估分析模块：需要构建一次</a:t>
            </a:r>
            <a:r>
              <a:rPr lang="en-US" altLang="zh-CN" dirty="0" smtClean="0"/>
              <a:t>AC-BNFA</a:t>
            </a:r>
            <a:r>
              <a:rPr lang="zh-CN" altLang="en-US" dirty="0" smtClean="0"/>
              <a:t>检测机（</a:t>
            </a:r>
            <a:r>
              <a:rPr lang="en-US" altLang="zh-CN" dirty="0" smtClean="0"/>
              <a:t>10s</a:t>
            </a:r>
            <a:r>
              <a:rPr lang="zh-CN" altLang="en-US" dirty="0" smtClean="0"/>
              <a:t>以内）</a:t>
            </a:r>
            <a:endParaRPr lang="en-US" altLang="zh-CN" dirty="0"/>
          </a:p>
          <a:p>
            <a:pPr algn="just"/>
            <a:r>
              <a:rPr lang="en-US" altLang="zh-CN" dirty="0" smtClean="0"/>
              <a:t>2</a:t>
            </a:r>
            <a:r>
              <a:rPr lang="zh-CN" altLang="en-US" dirty="0" smtClean="0"/>
              <a:t>、依据加载规则量和检测流量大小，根据算法复杂度，做了一个初步的检测性能预估模块</a:t>
            </a:r>
            <a:endParaRPr lang="en-US" altLang="zh-CN" dirty="0" smtClean="0"/>
          </a:p>
          <a:p>
            <a:pPr algn="just"/>
            <a:r>
              <a:rPr lang="en-US" altLang="zh-CN" dirty="0" smtClean="0"/>
              <a:t>3</a:t>
            </a:r>
            <a:r>
              <a:rPr lang="zh-CN" altLang="en-US" dirty="0" smtClean="0"/>
              <a:t>、使用</a:t>
            </a:r>
            <a:r>
              <a:rPr lang="en-US" altLang="zh-CN" dirty="0" err="1" smtClean="0"/>
              <a:t>Matlab</a:t>
            </a:r>
            <a:r>
              <a:rPr lang="en-US" altLang="zh-CN" dirty="0" smtClean="0"/>
              <a:t> ILP</a:t>
            </a:r>
            <a:r>
              <a:rPr lang="zh-CN" altLang="en-US" dirty="0" smtClean="0"/>
              <a:t>工具包进行最优化求解</a:t>
            </a:r>
            <a:endParaRPr lang="en-US" altLang="zh-CN" dirty="0" smtClean="0"/>
          </a:p>
          <a:p>
            <a:pPr algn="just"/>
            <a:endParaRPr lang="en-US" altLang="zh-CN" dirty="0"/>
          </a:p>
          <a:p>
            <a:pPr algn="just"/>
            <a:r>
              <a:rPr lang="en-US" altLang="zh-CN" dirty="0" smtClean="0"/>
              <a:t>PS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algn="just"/>
            <a:r>
              <a:rPr lang="en-US" altLang="zh-CN" dirty="0" smtClean="0"/>
              <a:t>4</a:t>
            </a:r>
            <a:r>
              <a:rPr lang="zh-CN" altLang="en-US" dirty="0" smtClean="0"/>
              <a:t>、依据加载规则集合和检测流量的优化配置模块</a:t>
            </a:r>
            <a:endParaRPr lang="en-US" altLang="zh-CN" dirty="0" smtClean="0"/>
          </a:p>
          <a:p>
            <a:pPr algn="just"/>
            <a:endParaRPr lang="en-US" altLang="zh-CN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988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088" y="1302501"/>
            <a:ext cx="9201912" cy="548234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0"/>
            <a:ext cx="1211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物理</a:t>
            </a:r>
            <a:r>
              <a:rPr lang="zh-CN" altLang="en-US" sz="4400" dirty="0" smtClean="0"/>
              <a:t>实验环境图</a:t>
            </a:r>
            <a:endParaRPr lang="zh-CN" altLang="en-US" sz="4400" dirty="0"/>
          </a:p>
        </p:txBody>
      </p:sp>
      <p:sp>
        <p:nvSpPr>
          <p:cNvPr id="6" name="文本框 5"/>
          <p:cNvSpPr txBox="1"/>
          <p:nvPr/>
        </p:nvSpPr>
        <p:spPr>
          <a:xfrm>
            <a:off x="0" y="1024128"/>
            <a:ext cx="282549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b="1" dirty="0" smtClean="0">
                <a:solidFill>
                  <a:srgbClr val="FF0000"/>
                </a:solidFill>
              </a:rPr>
              <a:t>实验基本流程：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algn="just"/>
            <a:endParaRPr lang="en-US" altLang="zh-CN" b="1" dirty="0">
              <a:solidFill>
                <a:srgbClr val="FF0000"/>
              </a:solidFill>
            </a:endParaRPr>
          </a:p>
          <a:p>
            <a:pPr algn="just"/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TCPreplay</a:t>
            </a:r>
            <a:r>
              <a:rPr lang="zh-CN" altLang="en-US" dirty="0" smtClean="0"/>
              <a:t>将流量发送给</a:t>
            </a:r>
            <a:r>
              <a:rPr lang="en-US" altLang="zh-CN" dirty="0" smtClean="0"/>
              <a:t>OVS</a:t>
            </a:r>
            <a:r>
              <a:rPr lang="zh-CN" altLang="en-US" dirty="0" smtClean="0"/>
              <a:t>进行转发，发送速率逐渐增加（尝试</a:t>
            </a:r>
            <a:r>
              <a:rPr lang="en-US" altLang="zh-CN" dirty="0" smtClean="0"/>
              <a:t>5Gbps</a:t>
            </a:r>
            <a:r>
              <a:rPr lang="zh-CN" altLang="en-US" dirty="0" smtClean="0"/>
              <a:t>级别）</a:t>
            </a:r>
            <a:endParaRPr lang="en-US" altLang="zh-CN" dirty="0" smtClean="0"/>
          </a:p>
          <a:p>
            <a:pPr algn="just"/>
            <a:r>
              <a:rPr lang="en-US" altLang="zh-CN" dirty="0" smtClean="0"/>
              <a:t>2</a:t>
            </a:r>
            <a:r>
              <a:rPr lang="zh-CN" altLang="en-US" dirty="0" smtClean="0"/>
              <a:t>、一开始单</a:t>
            </a:r>
            <a:r>
              <a:rPr lang="en-US" altLang="zh-CN" dirty="0" smtClean="0"/>
              <a:t>Docker</a:t>
            </a:r>
            <a:r>
              <a:rPr lang="zh-CN" altLang="en-US" dirty="0" smtClean="0"/>
              <a:t>加载完整规则集合，随着发送流量增大，运行数据收集器检测到丢包，反馈给调度器</a:t>
            </a:r>
            <a:endParaRPr lang="en-US" altLang="zh-CN" dirty="0" smtClean="0"/>
          </a:p>
          <a:p>
            <a:pPr algn="just"/>
            <a:r>
              <a:rPr lang="en-US" altLang="zh-CN" dirty="0" smtClean="0"/>
              <a:t>3</a:t>
            </a:r>
            <a:r>
              <a:rPr lang="zh-CN" altLang="en-US" dirty="0" smtClean="0"/>
              <a:t>、调度器进行最优化计算，计算出任务调度和资源分配方案</a:t>
            </a:r>
            <a:endParaRPr lang="en-US" altLang="zh-CN" dirty="0" smtClean="0"/>
          </a:p>
          <a:p>
            <a:pPr algn="just"/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Docker-compose</a:t>
            </a:r>
            <a:r>
              <a:rPr lang="zh-CN" altLang="en-US" dirty="0" smtClean="0"/>
              <a:t>及</a:t>
            </a:r>
            <a:r>
              <a:rPr lang="en-US" altLang="zh-CN" dirty="0" smtClean="0"/>
              <a:t>OVS</a:t>
            </a:r>
            <a:r>
              <a:rPr lang="zh-CN" altLang="en-US" dirty="0" smtClean="0"/>
              <a:t>进行配置修改</a:t>
            </a:r>
            <a:endParaRPr lang="en-US" altLang="zh-CN" dirty="0" smtClean="0"/>
          </a:p>
          <a:p>
            <a:pPr algn="just"/>
            <a:endParaRPr lang="en-US" altLang="zh-CN" dirty="0"/>
          </a:p>
          <a:p>
            <a:pPr algn="just"/>
            <a:r>
              <a:rPr lang="zh-CN" altLang="en-US" b="1" dirty="0" smtClean="0">
                <a:solidFill>
                  <a:srgbClr val="FF0000"/>
                </a:solidFill>
              </a:rPr>
              <a:t>与五元组哈希平均分配做性能和资源使用对比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011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457</Words>
  <Application>Microsoft Office PowerPoint</Application>
  <PresentationFormat>宽屏</PresentationFormat>
  <Paragraphs>64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423594899@qq.com</dc:creator>
  <cp:lastModifiedBy>423594899@qq.com</cp:lastModifiedBy>
  <cp:revision>29</cp:revision>
  <dcterms:created xsi:type="dcterms:W3CDTF">2019-12-26T06:54:01Z</dcterms:created>
  <dcterms:modified xsi:type="dcterms:W3CDTF">2019-12-26T11:41:45Z</dcterms:modified>
</cp:coreProperties>
</file>