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0" r:id="rId2"/>
  </p:sldMasterIdLst>
  <p:notesMasterIdLst>
    <p:notesMasterId r:id="rId25"/>
  </p:notesMasterIdLst>
  <p:handoutMasterIdLst>
    <p:handoutMasterId r:id="rId26"/>
  </p:handoutMasterIdLst>
  <p:sldIdLst>
    <p:sldId id="256" r:id="rId3"/>
    <p:sldId id="509" r:id="rId4"/>
    <p:sldId id="510" r:id="rId5"/>
    <p:sldId id="516" r:id="rId6"/>
    <p:sldId id="511" r:id="rId7"/>
    <p:sldId id="513" r:id="rId8"/>
    <p:sldId id="512" r:id="rId9"/>
    <p:sldId id="514" r:id="rId10"/>
    <p:sldId id="515" r:id="rId11"/>
    <p:sldId id="517" r:id="rId12"/>
    <p:sldId id="518" r:id="rId13"/>
    <p:sldId id="519" r:id="rId14"/>
    <p:sldId id="520" r:id="rId15"/>
    <p:sldId id="521" r:id="rId16"/>
    <p:sldId id="522" r:id="rId17"/>
    <p:sldId id="523" r:id="rId18"/>
    <p:sldId id="526" r:id="rId19"/>
    <p:sldId id="527" r:id="rId20"/>
    <p:sldId id="524" r:id="rId21"/>
    <p:sldId id="525" r:id="rId22"/>
    <p:sldId id="528" r:id="rId23"/>
    <p:sldId id="492" r:id="rId24"/>
  </p:sldIdLst>
  <p:sldSz cx="12192000" cy="6858000"/>
  <p:notesSz cx="7104063" cy="1023461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2F7"/>
    <a:srgbClr val="121433"/>
    <a:srgbClr val="232236"/>
    <a:srgbClr val="3571F4"/>
    <a:srgbClr val="016FE5"/>
    <a:srgbClr val="27DFFF"/>
    <a:srgbClr val="E3F1FE"/>
    <a:srgbClr val="F0F1F3"/>
    <a:srgbClr val="529BC2"/>
    <a:srgbClr val="ED7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71405" autoAdjust="0"/>
  </p:normalViewPr>
  <p:slideViewPr>
    <p:cSldViewPr snapToGrid="0">
      <p:cViewPr varScale="1">
        <p:scale>
          <a:sx n="61" d="100"/>
          <a:sy n="61" d="100"/>
        </p:scale>
        <p:origin x="147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dirty="0">
              <a:latin typeface="思源黑体 CN" panose="020B0500000000000000" charset="-122"/>
              <a:ea typeface="思源黑体 CN" panose="020B0500000000000000" charset="-122"/>
              <a:cs typeface="思源黑体 CN" panose="020B0500000000000000" charset="-122"/>
            </a:endParaRPr>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latin typeface="思源黑体 CN" panose="020B0500000000000000" charset="-122"/>
              </a:rPr>
              <a:t>2024/4/25</a:t>
            </a:fld>
            <a:endParaRPr lang="zh-CN" altLang="en-US" dirty="0">
              <a:latin typeface="思源黑体 CN" panose="020B0500000000000000" charset="-122"/>
            </a:endParaRPr>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dirty="0">
              <a:latin typeface="思源黑体 CN" panose="020B0500000000000000" charset="-122"/>
              <a:ea typeface="思源黑体 CN" panose="020B0500000000000000" charset="-122"/>
              <a:cs typeface="思源黑体 CN" panose="020B0500000000000000" charset="-122"/>
            </a:endParaRPr>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latin typeface="思源黑体 CN" panose="020B0500000000000000" charset="-122"/>
              </a:rPr>
              <a:t>‹#›</a:t>
            </a:fld>
            <a:endParaRPr lang="zh-CN" altLang="en-US" dirty="0">
              <a:latin typeface="思源黑体 CN" panose="020B0500000000000000" charset="-122"/>
            </a:endParaRPr>
          </a:p>
        </p:txBody>
      </p:sp>
    </p:spTree>
    <p:extLst>
      <p:ext uri="{BB962C8B-B14F-4D97-AF65-F5344CB8AC3E}">
        <p14:creationId xmlns:p14="http://schemas.microsoft.com/office/powerpoint/2010/main" val="85802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b="0" i="0">
                <a:latin typeface="思源黑体 CN" panose="020B0500000000000000" charset="-122"/>
                <a:ea typeface="思源黑体 CN" panose="020B0500000000000000" charset="-122"/>
                <a:cs typeface="思源黑体 CN" panose="020B0500000000000000" charset="-122"/>
              </a:defRPr>
            </a:lvl1pPr>
          </a:lstStyle>
          <a:p>
            <a:endParaRPr lang="zh-CN" altLang="en-US" dirty="0"/>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b="0" i="0">
                <a:latin typeface="思源黑体 CN" panose="020B0500000000000000" charset="-122"/>
                <a:ea typeface="思源黑体 CN" panose="020B0500000000000000" charset="-122"/>
                <a:cs typeface="思源黑体 CN" panose="020B0500000000000000" charset="-122"/>
              </a:defRPr>
            </a:lvl1pPr>
          </a:lstStyle>
          <a:p>
            <a:fld id="{D2A48B96-639E-45A3-A0BA-2464DFDB1FAA}" type="datetimeFigureOut">
              <a:rPr lang="zh-CN" altLang="en-US" smtClean="0"/>
              <a:t>2024/4/25</a:t>
            </a:fld>
            <a:endParaRPr lang="zh-CN" altLang="en-US" dirty="0"/>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b="0" i="0">
                <a:latin typeface="思源黑体 CN" panose="020B0500000000000000" charset="-122"/>
                <a:ea typeface="思源黑体 CN" panose="020B0500000000000000" charset="-122"/>
                <a:cs typeface="思源黑体 CN" panose="020B0500000000000000" charset="-122"/>
              </a:defRPr>
            </a:lvl1pPr>
          </a:lstStyle>
          <a:p>
            <a:endParaRPr lang="zh-CN" altLang="en-US" dirty="0"/>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b="0" i="0">
                <a:latin typeface="思源黑体 CN" panose="020B0500000000000000" charset="-122"/>
                <a:ea typeface="思源黑体 CN" panose="020B0500000000000000" charset="-122"/>
                <a:cs typeface="思源黑体 CN" panose="020B0500000000000000" charset="-122"/>
              </a:defRPr>
            </a:lvl1pPr>
          </a:lstStyle>
          <a:p>
            <a:fld id="{A6837353-30EB-4A48-80EB-173D804AEFBD}" type="slidenum">
              <a:rPr lang="zh-CN" altLang="en-US" smtClean="0"/>
              <a:t>‹#›</a:t>
            </a:fld>
            <a:endParaRPr lang="zh-CN" altLang="en-US" dirty="0"/>
          </a:p>
        </p:txBody>
      </p:sp>
    </p:spTree>
    <p:extLst>
      <p:ext uri="{BB962C8B-B14F-4D97-AF65-F5344CB8AC3E}">
        <p14:creationId xmlns:p14="http://schemas.microsoft.com/office/powerpoint/2010/main" val="15403237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b="0" i="0" kern="1200">
        <a:solidFill>
          <a:schemeClr val="tx1"/>
        </a:solidFill>
        <a:latin typeface="思源黑体 CN" panose="020B0500000000000000" charset="-122"/>
        <a:ea typeface="思源黑体 CN" panose="020B0500000000000000" charset="-122"/>
        <a:cs typeface="思源黑体 CN" panose="020B0500000000000000" charset="-122"/>
      </a:defRPr>
    </a:lvl1pPr>
    <a:lvl2pPr marL="457200" algn="l" defTabSz="914400" rtl="0" eaLnBrk="1" latinLnBrk="0" hangingPunct="1">
      <a:defRPr sz="1200" b="0" i="0" kern="1200">
        <a:solidFill>
          <a:schemeClr val="tx1"/>
        </a:solidFill>
        <a:latin typeface="思源黑体 CN" panose="020B0500000000000000" charset="-122"/>
        <a:ea typeface="思源黑体 CN" panose="020B0500000000000000" charset="-122"/>
        <a:cs typeface="思源黑体 CN" panose="020B0500000000000000" charset="-122"/>
      </a:defRPr>
    </a:lvl2pPr>
    <a:lvl3pPr marL="914400" algn="l" defTabSz="914400" rtl="0" eaLnBrk="1" latinLnBrk="0" hangingPunct="1">
      <a:defRPr sz="1200" b="0" i="0" kern="1200">
        <a:solidFill>
          <a:schemeClr val="tx1"/>
        </a:solidFill>
        <a:latin typeface="思源黑体 CN" panose="020B0500000000000000" charset="-122"/>
        <a:ea typeface="思源黑体 CN" panose="020B0500000000000000" charset="-122"/>
        <a:cs typeface="思源黑体 CN" panose="020B0500000000000000" charset="-122"/>
      </a:defRPr>
    </a:lvl3pPr>
    <a:lvl4pPr marL="1371600" algn="l" defTabSz="914400" rtl="0" eaLnBrk="1" latinLnBrk="0" hangingPunct="1">
      <a:defRPr sz="1200" b="0" i="0" kern="1200">
        <a:solidFill>
          <a:schemeClr val="tx1"/>
        </a:solidFill>
        <a:latin typeface="思源黑体 CN" panose="020B0500000000000000" charset="-122"/>
        <a:ea typeface="思源黑体 CN" panose="020B0500000000000000" charset="-122"/>
        <a:cs typeface="思源黑体 CN" panose="020B0500000000000000" charset="-122"/>
      </a:defRPr>
    </a:lvl4pPr>
    <a:lvl5pPr marL="1828800" algn="l" defTabSz="914400" rtl="0" eaLnBrk="1" latinLnBrk="0" hangingPunct="1">
      <a:defRPr sz="1200" b="0" i="0" kern="1200">
        <a:solidFill>
          <a:schemeClr val="tx1"/>
        </a:solidFill>
        <a:latin typeface="思源黑体 CN" panose="020B0500000000000000" charset="-122"/>
        <a:ea typeface="思源黑体 CN" panose="020B0500000000000000" charset="-122"/>
        <a:cs typeface="思源黑体 CN"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dirty="0"/>
              <a:t>第一PPT，www.1ppt.com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0698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79930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8528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5849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7703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2314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028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3880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17375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highlight>
                  <a:srgbClr val="FFFFFF"/>
                </a:highlight>
                <a:latin typeface="-apple-system"/>
              </a:rPr>
              <a:t>NeurIPS</a:t>
            </a:r>
            <a:r>
              <a:rPr lang="zh-CN" altLang="en-US" b="0" i="0" dirty="0">
                <a:solidFill>
                  <a:srgbClr val="191B1F"/>
                </a:solidFill>
                <a:effectLst/>
                <a:highlight>
                  <a:srgbClr val="FFFFFF"/>
                </a:highlight>
                <a:latin typeface="-apple-system"/>
              </a:rPr>
              <a:t>，全称</a:t>
            </a:r>
            <a:r>
              <a:rPr lang="en-US" altLang="zh-CN" b="0" i="0" dirty="0">
                <a:solidFill>
                  <a:srgbClr val="191B1F"/>
                </a:solidFill>
                <a:effectLst/>
                <a:highlight>
                  <a:srgbClr val="FFFFFF"/>
                </a:highlight>
                <a:latin typeface="-apple-system"/>
              </a:rPr>
              <a:t>Annual Conference on Neural Information Processing Systems</a:t>
            </a:r>
            <a:r>
              <a:rPr lang="zh-CN" altLang="en-US" b="0" i="0" dirty="0">
                <a:solidFill>
                  <a:srgbClr val="191B1F"/>
                </a:solidFill>
                <a:effectLst/>
                <a:highlight>
                  <a:srgbClr val="FFFFFF"/>
                </a:highlight>
                <a:latin typeface="-apple-system"/>
              </a:rPr>
              <a:t>，是机器学习领域的顶级会议，与</a:t>
            </a:r>
            <a:r>
              <a:rPr lang="en-US" altLang="zh-CN" b="0" i="0" dirty="0">
                <a:solidFill>
                  <a:srgbClr val="191B1F"/>
                </a:solidFill>
                <a:effectLst/>
                <a:highlight>
                  <a:srgbClr val="FFFFFF"/>
                </a:highlight>
                <a:latin typeface="-apple-system"/>
              </a:rPr>
              <a:t>ICML</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ICLR</a:t>
            </a:r>
            <a:r>
              <a:rPr lang="zh-CN" altLang="en-US" b="0" i="0" dirty="0">
                <a:solidFill>
                  <a:srgbClr val="191B1F"/>
                </a:solidFill>
                <a:effectLst/>
                <a:highlight>
                  <a:srgbClr val="FFFFFF"/>
                </a:highlight>
                <a:latin typeface="-apple-system"/>
              </a:rPr>
              <a:t>并称为机器学习领域难度最大，水平最高，影响力最强的会议</a:t>
            </a:r>
            <a:endParaRPr lang="zh-CN" altLang="en-US" dirty="0"/>
          </a:p>
          <a:p>
            <a:endParaRPr lang="zh-CN" altLang="en-US" dirty="0"/>
          </a:p>
        </p:txBody>
      </p:sp>
    </p:spTree>
    <p:extLst>
      <p:ext uri="{BB962C8B-B14F-4D97-AF65-F5344CB8AC3E}">
        <p14:creationId xmlns:p14="http://schemas.microsoft.com/office/powerpoint/2010/main" val="69297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207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手工制作的提示更适合于那些需要精确控制和优化的任务，而自动生成的提示则适用于快速生成大量提示或探索模型能力的场景。选择哪种方法取决于具体任务的需求、可用资源和期望的结果。在实际应用中，这两种方法也可以结合使用，以达到最佳效果。</a:t>
            </a:r>
            <a:endParaRPr lang="zh-CN" altLang="en-US" dirty="0"/>
          </a:p>
        </p:txBody>
      </p:sp>
    </p:spTree>
    <p:extLst>
      <p:ext uri="{BB962C8B-B14F-4D97-AF65-F5344CB8AC3E}">
        <p14:creationId xmlns:p14="http://schemas.microsoft.com/office/powerpoint/2010/main" val="285978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即</a:t>
            </a:r>
            <a:r>
              <a:rPr lang="en-US" altLang="zh-CN" dirty="0" err="1"/>
              <a:t>CoT</a:t>
            </a:r>
            <a:r>
              <a:rPr lang="zh-CN" altLang="en-US" dirty="0"/>
              <a:t>反映的是自然语言的一系列推理步骤</a:t>
            </a:r>
          </a:p>
        </p:txBody>
      </p:sp>
    </p:spTree>
    <p:extLst>
      <p:ext uri="{BB962C8B-B14F-4D97-AF65-F5344CB8AC3E}">
        <p14:creationId xmlns:p14="http://schemas.microsoft.com/office/powerpoint/2010/main" val="327488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先使用第一个“推理”提示从语言模型中提取完整的推理路径，然后使用第二个“答案”提示提取答案以推理文本的正确格式</a:t>
            </a:r>
            <a:endParaRPr lang="zh-CN" altLang="en-US" dirty="0"/>
          </a:p>
        </p:txBody>
      </p:sp>
    </p:spTree>
    <p:extLst>
      <p:ext uri="{BB962C8B-B14F-4D97-AF65-F5344CB8AC3E}">
        <p14:creationId xmlns:p14="http://schemas.microsoft.com/office/powerpoint/2010/main" val="406439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891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上述模型有常见的</a:t>
            </a:r>
            <a:r>
              <a:rPr lang="en-US" altLang="zh-CN" dirty="0"/>
              <a:t>module</a:t>
            </a:r>
            <a:r>
              <a:rPr lang="zh-CN" altLang="en-US" dirty="0"/>
              <a:t>也有其他论文中对应作者提出的自己的模型</a:t>
            </a:r>
          </a:p>
        </p:txBody>
      </p:sp>
    </p:spTree>
    <p:extLst>
      <p:ext uri="{BB962C8B-B14F-4D97-AF65-F5344CB8AC3E}">
        <p14:creationId xmlns:p14="http://schemas.microsoft.com/office/powerpoint/2010/main" val="129945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197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唐峰设计：https://v.youku.com/v_show/id_XNTg4OTcwMDM3Ng==.html">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内容页">
    <p:spTree>
      <p:nvGrpSpPr>
        <p:cNvPr id="1" name=""/>
        <p:cNvGrpSpPr/>
        <p:nvPr/>
      </p:nvGrpSpPr>
      <p:grpSpPr>
        <a:xfrm>
          <a:off x="0" y="0"/>
          <a:ext cx="0" cy="0"/>
          <a:chOff x="0" y="0"/>
          <a:chExt cx="0" cy="0"/>
        </a:xfrm>
      </p:grpSpPr>
    </p:spTree>
  </p:cSld>
  <p:clrMapOvr>
    <a:masterClrMapping/>
  </p:clrMapOvr>
  <p:transition spd="med"/>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8747" t="8747"/>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8747" t="8747"/>
          <a:stretch>
            <a:fillRect/>
          </a:stretch>
        </p:blipFill>
        <p:spPr>
          <a:xfrm>
            <a:off x="0" y="0"/>
            <a:ext cx="12192000" cy="6858000"/>
          </a:xfrm>
          <a:prstGeom prst="rect">
            <a:avLst/>
          </a:prstGeom>
        </p:spPr>
      </p:pic>
      <p:sp>
        <p:nvSpPr>
          <p:cNvPr id="5" name="图片占位符 2"/>
          <p:cNvSpPr>
            <a:spLocks noGrp="1"/>
          </p:cNvSpPr>
          <p:nvPr>
            <p:ph type="pic" sz="quarter" idx="20"/>
          </p:nvPr>
        </p:nvSpPr>
        <p:spPr>
          <a:xfrm>
            <a:off x="749153" y="1477695"/>
            <a:ext cx="4056764" cy="4703365"/>
          </a:xfrm>
          <a:prstGeom prst="roundRect">
            <a:avLst>
              <a:gd name="adj" fmla="val 4255"/>
            </a:avLst>
          </a:prstGeom>
          <a:solidFill>
            <a:schemeClr val="bg1"/>
          </a:solidFill>
          <a:ln w="3175">
            <a:solidFill>
              <a:schemeClr val="accent1">
                <a:lumMod val="20000"/>
                <a:lumOff val="80000"/>
              </a:schemeClr>
            </a:solidFill>
          </a:ln>
          <a:effectLst>
            <a:outerShdw blurRad="127000" dist="127000" dir="5400000" algn="t" rotWithShape="0">
              <a:schemeClr val="accent1">
                <a:lumMod val="75000"/>
                <a:alpha val="10000"/>
              </a:schemeClr>
            </a:outerShdw>
          </a:effectLst>
        </p:spPr>
        <p:txBody>
          <a:bodyPr>
            <a:normAutofit/>
          </a:bodyPr>
          <a:lstStyle>
            <a:lvl1pPr marL="0" indent="0" algn="ctr">
              <a:buFontTx/>
              <a:buNone/>
              <a:defRPr sz="1865"/>
            </a:lvl1pPr>
          </a:lstStyle>
          <a:p>
            <a:r>
              <a:rPr lang="zh-CN" altLang="en-US"/>
              <a:t>单击图标添加图片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2024/4/25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4630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2024/4/25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7044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22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8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596285947"/>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思源黑体 CN" panose="020B0500000000000000" charset="-122"/>
                <a:ea typeface="思源黑体 CN" panose="020B0500000000000000" charset="-122"/>
                <a:cs typeface="思源黑体 CN" panose="020B0500000000000000" charset="-122"/>
              </a:defRPr>
            </a:lvl1pPr>
          </a:lstStyle>
          <a:p>
            <a:fld id="{82F288E0-7875-42C4-84C8-98DBBD3BF4D2}" type="datetimeFigureOut">
              <a:rPr lang="zh-CN" altLang="en-US" smtClean="0"/>
              <a:t>2024/4/25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思源黑体 CN" panose="020B0500000000000000" charset="-122"/>
                <a:ea typeface="思源黑体 CN" panose="020B0500000000000000" charset="-122"/>
                <a:cs typeface="思源黑体 CN" panose="020B0500000000000000"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思源黑体 CN" panose="020B0500000000000000" charset="-122"/>
                <a:ea typeface="思源黑体 CN" panose="020B0500000000000000" charset="-122"/>
                <a:cs typeface="思源黑体 CN" panose="020B0500000000000000" charset="-122"/>
              </a:defRPr>
            </a:lvl1pPr>
          </a:lstStyle>
          <a:p>
            <a:fld id="{7D9BB5D0-35E4-459D-AEF3-FE4D7C45CC1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46"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ftr="0" dt="0"/>
  <p:txStyles>
    <p:titleStyle>
      <a:lvl1pPr algn="l" defTabSz="914400" rtl="0" eaLnBrk="1" latinLnBrk="0" hangingPunct="1">
        <a:lnSpc>
          <a:spcPct val="90000"/>
        </a:lnSpc>
        <a:spcBef>
          <a:spcPct val="0"/>
        </a:spcBef>
        <a:buNone/>
        <a:defRPr sz="4400" b="0" i="0" kern="1200">
          <a:solidFill>
            <a:schemeClr val="tx1"/>
          </a:solidFill>
          <a:latin typeface="思源黑体 CN" panose="020B0500000000000000" charset="-122"/>
          <a:ea typeface="思源黑体 CN" panose="020B0500000000000000" charset="-122"/>
          <a:cs typeface="思源黑体 CN" panose="020B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思源黑体 CN" panose="020B0500000000000000" charset="-122"/>
          <a:ea typeface="思源黑体 CN" panose="020B0500000000000000" charset="-122"/>
          <a:cs typeface="思源黑体 CN" panose="020B05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思源黑体 CN" panose="020B0500000000000000" charset="-122"/>
          <a:ea typeface="思源黑体 CN" panose="020B0500000000000000" charset="-122"/>
          <a:cs typeface="思源黑体 CN" panose="020B05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思源黑体 CN" panose="020B0500000000000000" charset="-122"/>
          <a:ea typeface="思源黑体 CN" panose="020B0500000000000000" charset="-122"/>
          <a:cs typeface="思源黑体 CN" panose="020B05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思源黑体 CN" panose="020B0500000000000000" charset="-122"/>
          <a:ea typeface="思源黑体 CN" panose="020B0500000000000000" charset="-122"/>
          <a:cs typeface="思源黑体 CN" panose="020B05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思源黑体 CN" panose="020B0500000000000000" charset="-122"/>
          <a:ea typeface="思源黑体 CN" panose="020B0500000000000000" charset="-122"/>
          <a:cs typeface="思源黑体 CN" panose="020B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9899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矩形: 圆角 3"/>
          <p:cNvSpPr/>
          <p:nvPr/>
        </p:nvSpPr>
        <p:spPr>
          <a:xfrm>
            <a:off x="4830762" y="4224673"/>
            <a:ext cx="2520950" cy="52133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Arial"/>
                <a:ea typeface="微软雅黑"/>
                <a:sym typeface="Arial"/>
              </a:rPr>
              <a:t>汇报人：</a:t>
            </a:r>
            <a:r>
              <a:rPr lang="zh-CN" altLang="en-US" dirty="0">
                <a:solidFill>
                  <a:schemeClr val="bg1"/>
                </a:solidFill>
                <a:latin typeface="Arial"/>
                <a:ea typeface="微软雅黑"/>
                <a:sym typeface="Arial"/>
              </a:rPr>
              <a:t>林锦卓</a:t>
            </a:r>
            <a:endParaRPr kumimoji="0" lang="zh-CN" altLang="en-US" b="0" i="0" u="none" strike="noStrike" kern="1200" cap="none" spc="0" normalizeH="0" baseline="0" noProof="0" dirty="0">
              <a:ln>
                <a:noFill/>
              </a:ln>
              <a:solidFill>
                <a:schemeClr val="bg1"/>
              </a:solidFill>
              <a:effectLst/>
              <a:uLnTx/>
              <a:uFillTx/>
              <a:latin typeface="Arial"/>
              <a:ea typeface="微软雅黑"/>
              <a:sym typeface="Arial"/>
            </a:endParaRPr>
          </a:p>
        </p:txBody>
      </p:sp>
      <p:sp>
        <p:nvSpPr>
          <p:cNvPr id="41" name="文本框 40"/>
          <p:cNvSpPr txBox="1"/>
          <p:nvPr/>
        </p:nvSpPr>
        <p:spPr>
          <a:xfrm>
            <a:off x="341235" y="1771477"/>
            <a:ext cx="11716004" cy="19389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6000" dirty="0"/>
              <a:t>Large Language Models are Zero-Shot Reasoners</a:t>
            </a:r>
            <a:endParaRPr kumimoji="0" lang="zh-CN" altLang="en-US" sz="6000" b="1" i="0" u="none" strike="noStrike" kern="1200" cap="none" spc="0" normalizeH="0" baseline="0" noProof="0" dirty="0">
              <a:ln>
                <a:noFill/>
              </a:ln>
              <a:solidFill>
                <a:srgbClr val="232236"/>
              </a:solidFill>
              <a:effectLst/>
              <a:uLnTx/>
              <a:uFillTx/>
              <a:latin typeface="Arial"/>
              <a:ea typeface="微软雅黑"/>
              <a:sym typeface="Arial"/>
            </a:endParaRPr>
          </a:p>
        </p:txBody>
      </p:sp>
      <p:grpSp>
        <p:nvGrpSpPr>
          <p:cNvPr id="29" name="组合 28"/>
          <p:cNvGrpSpPr/>
          <p:nvPr/>
        </p:nvGrpSpPr>
        <p:grpSpPr>
          <a:xfrm>
            <a:off x="530773" y="6273165"/>
            <a:ext cx="536712" cy="107785"/>
            <a:chOff x="2037" y="9733"/>
            <a:chExt cx="1016" cy="204"/>
          </a:xfrm>
          <a:solidFill>
            <a:schemeClr val="tx2">
              <a:lumMod val="60000"/>
              <a:lumOff val="40000"/>
            </a:schemeClr>
          </a:solidFill>
        </p:grpSpPr>
        <p:sp>
          <p:nvSpPr>
            <p:cNvPr id="26" name="椭圆 25"/>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椭圆 26"/>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8" name="椭圆 27"/>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5" name="文本框 4"/>
          <p:cNvSpPr txBox="1"/>
          <p:nvPr/>
        </p:nvSpPr>
        <p:spPr>
          <a:xfrm>
            <a:off x="5056822" y="1312082"/>
            <a:ext cx="2078355" cy="36830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defRPr kumimoji="0" sz="4400" b="0" i="0" u="none" strike="noStrike" cap="none" spc="0" normalizeH="0" baseline="0">
                <a:ln>
                  <a:noFill/>
                </a:ln>
                <a:gradFill flip="none" rotWithShape="1">
                  <a:gsLst>
                    <a:gs pos="0">
                      <a:schemeClr val="accent1">
                        <a:lumMod val="5000"/>
                        <a:lumOff val="95000"/>
                        <a:alpha val="0"/>
                      </a:schemeClr>
                    </a:gs>
                    <a:gs pos="74000">
                      <a:schemeClr val="accent1">
                        <a:lumMod val="45000"/>
                        <a:lumOff val="55000"/>
                      </a:schemeClr>
                    </a:gs>
                    <a:gs pos="100000">
                      <a:schemeClr val="accent1">
                        <a:lumMod val="30000"/>
                        <a:lumOff val="70000"/>
                      </a:schemeClr>
                    </a:gs>
                  </a:gsLst>
                  <a:lin ang="16200000" scaled="1"/>
                  <a:tileRect/>
                </a:gradFill>
                <a:effectLst/>
                <a:uLnTx/>
                <a:uFillTx/>
                <a:latin typeface="+mj-ea"/>
                <a:ea typeface="+mj-ea"/>
              </a:defRPr>
            </a:lvl1pPr>
          </a:lstStyle>
          <a:p>
            <a:pPr algn="ctr"/>
            <a:r>
              <a:rPr lang="en-US" altLang="zh-CN" sz="1800" b="1" dirty="0">
                <a:solidFill>
                  <a:schemeClr val="tx2">
                    <a:lumMod val="60000"/>
                    <a:lumOff val="40000"/>
                  </a:schemeClr>
                </a:solidFill>
                <a:latin typeface="Arial"/>
                <a:ea typeface="微软雅黑"/>
                <a:sym typeface="Arial"/>
              </a:rPr>
              <a:t>2024.04.09</a:t>
            </a:r>
          </a:p>
        </p:txBody>
      </p:sp>
      <p:sp>
        <p:nvSpPr>
          <p:cNvPr id="6" name="圆角矩形 5"/>
          <p:cNvSpPr/>
          <p:nvPr/>
        </p:nvSpPr>
        <p:spPr>
          <a:xfrm>
            <a:off x="5983237" y="1868977"/>
            <a:ext cx="216000" cy="7556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2. Abstract</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5" name="文本框 4">
            <a:extLst>
              <a:ext uri="{FF2B5EF4-FFF2-40B4-BE49-F238E27FC236}">
                <a16:creationId xmlns:a16="http://schemas.microsoft.com/office/drawing/2014/main" id="{0598A848-07DE-D3BC-C91B-48455406274D}"/>
              </a:ext>
            </a:extLst>
          </p:cNvPr>
          <p:cNvSpPr txBox="1"/>
          <p:nvPr/>
        </p:nvSpPr>
        <p:spPr>
          <a:xfrm>
            <a:off x="1433763" y="1429672"/>
            <a:ext cx="9324473" cy="4480842"/>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算术推理</a:t>
            </a:r>
            <a:r>
              <a:rPr lang="zh-CN" altLang="en-US" sz="1600" dirty="0">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SingleEq</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AddSu</a:t>
            </a:r>
            <a:r>
              <a:rPr lang="en-US" altLang="zh-CN" sz="1600" dirty="0">
                <a:highlight>
                  <a:srgbClr val="FFFFFF"/>
                </a:highlight>
                <a:latin typeface="微软雅黑" panose="020B0503020204020204" pitchFamily="34" charset="-122"/>
                <a:ea typeface="微软雅黑" panose="020B0503020204020204" pitchFamily="34" charset="-122"/>
              </a:rPr>
              <a:t>b</a:t>
            </a:r>
            <a:r>
              <a:rPr lang="zh-CN" altLang="en-US" sz="1600" dirty="0">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MultiArith</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AQUARAT</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GSM8K</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SVAMP</a:t>
            </a:r>
            <a:r>
              <a:rPr lang="zh-CN" altLang="en-US" sz="1600" b="0" i="0" dirty="0">
                <a:effectLst/>
                <a:highlight>
                  <a:srgbClr val="FFFFFF"/>
                </a:highlight>
                <a:latin typeface="微软雅黑" panose="020B0503020204020204" pitchFamily="34" charset="-122"/>
                <a:ea typeface="微软雅黑" panose="020B0503020204020204" pitchFamily="34" charset="-122"/>
              </a:rPr>
              <a:t>，其中前三个来自经典的数学世界问题存储库，后三个来自更新的基准。</a:t>
            </a:r>
            <a:r>
              <a:rPr lang="en-US" altLang="zh-CN" sz="1600" dirty="0">
                <a:highlight>
                  <a:srgbClr val="FFFFFF"/>
                </a:highlight>
                <a:latin typeface="微软雅黑" panose="020B0503020204020204" pitchFamily="34" charset="-122"/>
                <a:ea typeface="微软雅黑" panose="020B0503020204020204" pitchFamily="34" charset="-122"/>
              </a:rPr>
              <a:t>S</a:t>
            </a:r>
            <a:r>
              <a:rPr lang="en-US" altLang="zh-CN" sz="1600" b="0" i="0" dirty="0">
                <a:effectLst/>
                <a:highlight>
                  <a:srgbClr val="FFFFFF"/>
                </a:highlight>
                <a:latin typeface="微软雅黑" panose="020B0503020204020204" pitchFamily="34" charset="-122"/>
                <a:ea typeface="微软雅黑" panose="020B0503020204020204" pitchFamily="34" charset="-122"/>
              </a:rPr>
              <a:t>ingleEq </a:t>
            </a:r>
            <a:r>
              <a:rPr lang="zh-CN" altLang="en-US" sz="1600" b="0" i="0" dirty="0">
                <a:effectLst/>
                <a:highlight>
                  <a:srgbClr val="FFFFFF"/>
                </a:highlight>
                <a:latin typeface="微软雅黑" panose="020B0503020204020204" pitchFamily="34" charset="-122"/>
                <a:ea typeface="微软雅黑" panose="020B0503020204020204" pitchFamily="34" charset="-122"/>
              </a:rPr>
              <a:t>和 </a:t>
            </a:r>
            <a:r>
              <a:rPr lang="en-US" altLang="zh-CN" sz="1600" b="0" i="0" dirty="0">
                <a:effectLst/>
                <a:highlight>
                  <a:srgbClr val="FFFFFF"/>
                </a:highlight>
                <a:latin typeface="微软雅黑" panose="020B0503020204020204" pitchFamily="34" charset="-122"/>
                <a:ea typeface="微软雅黑" panose="020B0503020204020204" pitchFamily="34" charset="-122"/>
              </a:rPr>
              <a:t>AddSub </a:t>
            </a:r>
            <a:r>
              <a:rPr lang="zh-CN" altLang="en-US" sz="1600" b="0" i="0" dirty="0">
                <a:effectLst/>
                <a:highlight>
                  <a:srgbClr val="FFFFFF"/>
                </a:highlight>
                <a:latin typeface="微软雅黑" panose="020B0503020204020204" pitchFamily="34" charset="-122"/>
                <a:ea typeface="微软雅黑" panose="020B0503020204020204" pitchFamily="34" charset="-122"/>
              </a:rPr>
              <a:t>包含更简单的问题，不需要多步计算来解决任务。 </a:t>
            </a:r>
            <a:r>
              <a:rPr lang="en-US" altLang="zh-CN" sz="1600" b="0" i="0" dirty="0">
                <a:effectLst/>
                <a:highlight>
                  <a:srgbClr val="FFFFFF"/>
                </a:highlight>
                <a:latin typeface="微软雅黑" panose="020B0503020204020204" pitchFamily="34" charset="-122"/>
                <a:ea typeface="微软雅黑" panose="020B0503020204020204" pitchFamily="34" charset="-122"/>
              </a:rPr>
              <a:t>MultiArith</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AQUA-RAT</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GSM8k </a:t>
            </a:r>
            <a:r>
              <a:rPr lang="zh-CN" altLang="en-US" sz="1600" b="0" i="0" dirty="0">
                <a:effectLst/>
                <a:highlight>
                  <a:srgbClr val="FFFFFF"/>
                </a:highlight>
                <a:latin typeface="微软雅黑" panose="020B0503020204020204" pitchFamily="34" charset="-122"/>
                <a:ea typeface="微软雅黑" panose="020B0503020204020204" pitchFamily="34" charset="-122"/>
              </a:rPr>
              <a:t>和 </a:t>
            </a:r>
            <a:r>
              <a:rPr lang="en-US" altLang="zh-CN" sz="1600" b="0" i="0" dirty="0">
                <a:effectLst/>
                <a:highlight>
                  <a:srgbClr val="FFFFFF"/>
                </a:highlight>
                <a:latin typeface="微软雅黑" panose="020B0503020204020204" pitchFamily="34" charset="-122"/>
                <a:ea typeface="微软雅黑" panose="020B0503020204020204" pitchFamily="34" charset="-122"/>
              </a:rPr>
              <a:t>SVAMP </a:t>
            </a:r>
            <a:r>
              <a:rPr lang="zh-CN" altLang="en-US" sz="1600" b="0" i="0" dirty="0">
                <a:effectLst/>
                <a:highlight>
                  <a:srgbClr val="FFFFFF"/>
                </a:highlight>
                <a:latin typeface="微软雅黑" panose="020B0503020204020204" pitchFamily="34" charset="-122"/>
                <a:ea typeface="微软雅黑" panose="020B0503020204020204" pitchFamily="34" charset="-122"/>
              </a:rPr>
              <a:t>是更具挑战性的数据集，需要多步推理才能解决。</a:t>
            </a:r>
            <a:endParaRPr lang="en-US" altLang="zh-CN" sz="1600" b="0" i="0" dirty="0">
              <a:effectLst/>
              <a:highlight>
                <a:srgbClr val="FFFFFF"/>
              </a:highlight>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常识推理</a:t>
            </a:r>
            <a:r>
              <a:rPr lang="zh-CN" altLang="en-US" sz="1600" dirty="0">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CommonsenseQA</a:t>
            </a:r>
            <a:r>
              <a:rPr lang="zh-CN" altLang="en-US" sz="1600" b="0" i="0" dirty="0">
                <a:effectLst/>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StrategyQA</a:t>
            </a:r>
            <a:r>
              <a:rPr lang="zh-CN" altLang="en-US" sz="1600" b="0" i="0" dirty="0">
                <a:effectLst/>
                <a:highlight>
                  <a:srgbClr val="FFFFFF"/>
                </a:highlight>
                <a:latin typeface="微软雅黑" panose="020B0503020204020204" pitchFamily="34" charset="-122"/>
                <a:ea typeface="微软雅黑" panose="020B0503020204020204" pitchFamily="34" charset="-122"/>
              </a:rPr>
              <a:t>，其中</a:t>
            </a:r>
            <a:r>
              <a:rPr lang="en-US" altLang="zh-CN" sz="1600" b="0" i="0" dirty="0">
                <a:effectLst/>
                <a:highlight>
                  <a:srgbClr val="FFFFFF"/>
                </a:highlight>
                <a:latin typeface="微软雅黑" panose="020B0503020204020204" pitchFamily="34" charset="-122"/>
                <a:ea typeface="微软雅黑" panose="020B0503020204020204" pitchFamily="34" charset="-122"/>
              </a:rPr>
              <a:t>CommonsenseQA</a:t>
            </a:r>
            <a:r>
              <a:rPr lang="zh-CN" altLang="en-US" sz="1600" b="0" i="0" dirty="0">
                <a:effectLst/>
                <a:highlight>
                  <a:srgbClr val="FFFFFF"/>
                </a:highlight>
                <a:latin typeface="微软雅黑" panose="020B0503020204020204" pitchFamily="34" charset="-122"/>
                <a:ea typeface="微软雅黑" panose="020B0503020204020204" pitchFamily="34" charset="-122"/>
              </a:rPr>
              <a:t>提出的问题更具有复杂的语义，通常需要基于先验知识的推理。</a:t>
            </a:r>
            <a:r>
              <a:rPr lang="en-US" altLang="zh-CN" sz="1600" b="0" i="0" dirty="0">
                <a:effectLst/>
                <a:highlight>
                  <a:srgbClr val="FFFFFF"/>
                </a:highlight>
                <a:latin typeface="微软雅黑" panose="020B0503020204020204" pitchFamily="34" charset="-122"/>
                <a:ea typeface="微软雅黑" panose="020B0503020204020204" pitchFamily="34" charset="-122"/>
              </a:rPr>
              <a:t>StrategyQA</a:t>
            </a:r>
            <a:r>
              <a:rPr lang="zh-CN" altLang="en-US" sz="1600" b="0" i="0" dirty="0">
                <a:effectLst/>
                <a:highlight>
                  <a:srgbClr val="FFFFFF"/>
                </a:highlight>
                <a:latin typeface="微软雅黑" panose="020B0503020204020204" pitchFamily="34" charset="-122"/>
                <a:ea typeface="微软雅黑" panose="020B0503020204020204" pitchFamily="34" charset="-122"/>
              </a:rPr>
              <a:t>则需要</a:t>
            </a:r>
            <a:r>
              <a:rPr lang="zh-CN" altLang="en-US" sz="1600" dirty="0">
                <a:highlight>
                  <a:srgbClr val="FFFFFF"/>
                </a:highlight>
                <a:latin typeface="微软雅黑" panose="020B0503020204020204" pitchFamily="34" charset="-122"/>
                <a:ea typeface="微软雅黑" panose="020B0503020204020204" pitchFamily="34" charset="-122"/>
              </a:rPr>
              <a:t>模型推断隐式多跳推理来回答问题。</a:t>
            </a:r>
            <a:endParaRPr lang="en-US" altLang="zh-CN" sz="1600" dirty="0">
              <a:highlight>
                <a:srgbClr val="FFFFFF"/>
              </a:highlight>
              <a:latin typeface="微软雅黑" panose="020B0503020204020204" pitchFamily="34" charset="-122"/>
              <a:ea typeface="微软雅黑" panose="020B0503020204020204" pitchFamily="34" charset="-122"/>
            </a:endParaRPr>
          </a:p>
          <a:p>
            <a:pPr>
              <a:lnSpc>
                <a:spcPct val="150000"/>
              </a:lnSpc>
            </a:pPr>
            <a:r>
              <a:rPr lang="zh-CN" altLang="en-US" sz="1600" b="1" dirty="0">
                <a:highlight>
                  <a:srgbClr val="FFFFFF"/>
                </a:highlight>
                <a:latin typeface="微软雅黑" panose="020B0503020204020204" pitchFamily="34" charset="-122"/>
                <a:ea typeface="微软雅黑" panose="020B0503020204020204" pitchFamily="34" charset="-122"/>
              </a:rPr>
              <a:t>符号推理</a:t>
            </a:r>
            <a:r>
              <a:rPr lang="zh-CN" altLang="en-US" sz="1600" dirty="0">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 Last Letter Concatenation </a:t>
            </a:r>
            <a:r>
              <a:rPr lang="zh-CN" altLang="en-US" sz="1600" dirty="0">
                <a:highlight>
                  <a:srgbClr val="FFFFFF"/>
                </a:highlight>
                <a:latin typeface="微软雅黑" panose="020B0503020204020204" pitchFamily="34" charset="-122"/>
                <a:ea typeface="微软雅黑" panose="020B0503020204020204" pitchFamily="34" charset="-122"/>
              </a:rPr>
              <a:t>、</a:t>
            </a:r>
            <a:r>
              <a:rPr lang="en-US" altLang="zh-CN" sz="1600" b="0" i="0" dirty="0">
                <a:effectLst/>
                <a:highlight>
                  <a:srgbClr val="FFFFFF"/>
                </a:highlight>
                <a:latin typeface="微软雅黑" panose="020B0503020204020204" pitchFamily="34" charset="-122"/>
                <a:ea typeface="微软雅黑" panose="020B0503020204020204" pitchFamily="34" charset="-122"/>
              </a:rPr>
              <a:t>Coin Flip</a:t>
            </a:r>
            <a:r>
              <a:rPr lang="zh-CN" altLang="en-US" sz="1600" b="0" i="0" dirty="0">
                <a:effectLst/>
                <a:highlight>
                  <a:srgbClr val="FFFFFF"/>
                </a:highlight>
                <a:latin typeface="微软雅黑" panose="020B0503020204020204" pitchFamily="34" charset="-122"/>
                <a:ea typeface="微软雅黑" panose="020B0503020204020204" pitchFamily="34" charset="-122"/>
              </a:rPr>
              <a:t>，其中</a:t>
            </a:r>
            <a:r>
              <a:rPr lang="en-US" altLang="zh-CN" sz="1600" b="0" i="0" dirty="0">
                <a:effectLst/>
                <a:highlight>
                  <a:srgbClr val="FFFFFF"/>
                </a:highlight>
                <a:latin typeface="微软雅黑" panose="020B0503020204020204" pitchFamily="34" charset="-122"/>
                <a:ea typeface="微软雅黑" panose="020B0503020204020204" pitchFamily="34" charset="-122"/>
              </a:rPr>
              <a:t>Last Letter Concatenation </a:t>
            </a:r>
            <a:r>
              <a:rPr lang="zh-CN" altLang="en-US" sz="1600" b="0" i="0" dirty="0">
                <a:effectLst/>
                <a:highlight>
                  <a:srgbClr val="FFFFFF"/>
                </a:highlight>
                <a:latin typeface="微软雅黑" panose="020B0503020204020204" pitchFamily="34" charset="-122"/>
                <a:ea typeface="微软雅黑" panose="020B0503020204020204" pitchFamily="34" charset="-122"/>
              </a:rPr>
              <a:t>要求模型连接每个单词的最后一个字母。</a:t>
            </a:r>
            <a:r>
              <a:rPr lang="en-US" altLang="zh-CN" sz="1600" b="0" i="0" dirty="0">
                <a:effectLst/>
                <a:highlight>
                  <a:srgbClr val="FFFFFF"/>
                </a:highlight>
                <a:latin typeface="微软雅黑" panose="020B0503020204020204" pitchFamily="34" charset="-122"/>
                <a:ea typeface="微软雅黑" panose="020B0503020204020204" pitchFamily="34" charset="-122"/>
              </a:rPr>
              <a:t> Coin Flip</a:t>
            </a:r>
            <a:r>
              <a:rPr lang="zh-CN" altLang="en-US" sz="1600" b="0" i="0" dirty="0">
                <a:effectLst/>
                <a:highlight>
                  <a:srgbClr val="FFFFFF"/>
                </a:highlight>
                <a:latin typeface="微软雅黑" panose="020B0503020204020204" pitchFamily="34" charset="-122"/>
                <a:ea typeface="微软雅黑" panose="020B0503020204020204" pitchFamily="34" charset="-122"/>
              </a:rPr>
              <a:t>则要求模型回答人们在抛硬币或不抛硬币后硬币是否依旧正面朝上。</a:t>
            </a:r>
            <a:endParaRPr lang="en-US" altLang="zh-CN" sz="1600" b="0" i="0" dirty="0">
              <a:effectLst/>
              <a:highlight>
                <a:srgbClr val="FFFFFF"/>
              </a:highlight>
              <a:latin typeface="微软雅黑" panose="020B0503020204020204" pitchFamily="34" charset="-122"/>
              <a:ea typeface="微软雅黑" panose="020B0503020204020204" pitchFamily="34" charset="-122"/>
            </a:endParaRPr>
          </a:p>
          <a:p>
            <a:pPr>
              <a:lnSpc>
                <a:spcPct val="150000"/>
              </a:lnSpc>
            </a:pPr>
            <a:r>
              <a:rPr lang="zh-CN" altLang="en-US" sz="1600" b="1" dirty="0">
                <a:highlight>
                  <a:srgbClr val="FFFFFF"/>
                </a:highlight>
                <a:latin typeface="微软雅黑" panose="020B0503020204020204" pitchFamily="34" charset="-122"/>
                <a:ea typeface="微软雅黑" panose="020B0503020204020204" pitchFamily="34" charset="-122"/>
              </a:rPr>
              <a:t>逻辑推理</a:t>
            </a:r>
            <a:r>
              <a:rPr lang="zh-CN" altLang="en-US" sz="1600" dirty="0">
                <a:highlight>
                  <a:srgbClr val="FFFFFF"/>
                </a:highlight>
                <a:latin typeface="微软雅黑" panose="020B0503020204020204" pitchFamily="34" charset="-122"/>
                <a:ea typeface="微软雅黑" panose="020B0503020204020204" pitchFamily="34" charset="-122"/>
              </a:rPr>
              <a:t>：</a:t>
            </a:r>
            <a:r>
              <a:rPr lang="en-US" altLang="zh-CN" sz="1600" dirty="0">
                <a:highlight>
                  <a:srgbClr val="FFFFFF"/>
                </a:highlight>
                <a:latin typeface="微软雅黑" panose="020B0503020204020204" pitchFamily="34" charset="-122"/>
                <a:ea typeface="微软雅黑" panose="020B0503020204020204" pitchFamily="34" charset="-122"/>
              </a:rPr>
              <a:t> Date Understanding</a:t>
            </a:r>
            <a:r>
              <a:rPr lang="zh-CN" altLang="en-US" sz="1600" dirty="0">
                <a:highlight>
                  <a:srgbClr val="FFFFFF"/>
                </a:highlight>
                <a:latin typeface="微软雅黑" panose="020B0503020204020204" pitchFamily="34" charset="-122"/>
                <a:ea typeface="微软雅黑" panose="020B0503020204020204" pitchFamily="34" charset="-122"/>
              </a:rPr>
              <a:t>、</a:t>
            </a:r>
            <a:r>
              <a:rPr lang="en-US" altLang="zh-CN" sz="1600" dirty="0">
                <a:highlight>
                  <a:srgbClr val="FFFFFF"/>
                </a:highlight>
                <a:latin typeface="微软雅黑" panose="020B0503020204020204" pitchFamily="34" charset="-122"/>
                <a:ea typeface="微软雅黑" panose="020B0503020204020204" pitchFamily="34" charset="-122"/>
              </a:rPr>
              <a:t> Tracking Shuffled Objects, Date Understanding</a:t>
            </a:r>
            <a:r>
              <a:rPr lang="zh-CN" altLang="en-US" sz="1600" dirty="0">
                <a:highlight>
                  <a:srgbClr val="FFFFFF"/>
                </a:highlight>
                <a:latin typeface="微软雅黑" panose="020B0503020204020204" pitchFamily="34" charset="-122"/>
                <a:ea typeface="微软雅黑" panose="020B0503020204020204" pitchFamily="34" charset="-122"/>
              </a:rPr>
              <a:t>要求模型从上下文中推断日期。</a:t>
            </a:r>
            <a:r>
              <a:rPr lang="en-US" altLang="zh-CN" sz="1600" dirty="0">
                <a:highlight>
                  <a:srgbClr val="FFFFFF"/>
                </a:highlight>
                <a:latin typeface="微软雅黑" panose="020B0503020204020204" pitchFamily="34" charset="-122"/>
                <a:ea typeface="微软雅黑" panose="020B0503020204020204" pitchFamily="34" charset="-122"/>
              </a:rPr>
              <a:t> Tracking Shuffled Objects</a:t>
            </a:r>
            <a:r>
              <a:rPr lang="zh-CN" altLang="en-US" sz="1600" dirty="0">
                <a:highlight>
                  <a:srgbClr val="FFFFFF"/>
                </a:highlight>
                <a:latin typeface="微软雅黑" panose="020B0503020204020204" pitchFamily="34" charset="-122"/>
                <a:ea typeface="微软雅黑" panose="020B0503020204020204" pitchFamily="34" charset="-122"/>
              </a:rPr>
              <a:t>测试模型在给定初始状态和对象打乱序列的情况下推断对象队中状态的能力。</a:t>
            </a:r>
            <a:endParaRPr lang="en-US" altLang="zh-CN"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7211BF4-B82C-803F-548D-EBFA47CE5AAD}"/>
              </a:ext>
            </a:extLst>
          </p:cNvPr>
          <p:cNvSpPr txBox="1"/>
          <p:nvPr/>
        </p:nvSpPr>
        <p:spPr>
          <a:xfrm>
            <a:off x="1058007" y="902638"/>
            <a:ext cx="6106026" cy="458908"/>
          </a:xfrm>
          <a:prstGeom prst="rect">
            <a:avLst/>
          </a:prstGeom>
          <a:noFill/>
        </p:spPr>
        <p:txBody>
          <a:bodyPr wrap="square">
            <a:sp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任务与数据集</a:t>
            </a:r>
            <a:r>
              <a:rPr lang="zh-CN" altLang="en-US" sz="1800" dirty="0">
                <a:latin typeface="微软雅黑" panose="020B0503020204020204" pitchFamily="34" charset="-122"/>
                <a:ea typeface="微软雅黑" panose="020B0503020204020204" pitchFamily="34" charset="-122"/>
              </a:rPr>
              <a:t>：主要分布在四类推理任务的</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个数据集</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844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2. Abstract</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6" name="文本框 5">
            <a:extLst>
              <a:ext uri="{FF2B5EF4-FFF2-40B4-BE49-F238E27FC236}">
                <a16:creationId xmlns:a16="http://schemas.microsoft.com/office/drawing/2014/main" id="{48029EEE-DCFE-A8C5-603E-9623FDC8525D}"/>
              </a:ext>
            </a:extLst>
          </p:cNvPr>
          <p:cNvSpPr txBox="1"/>
          <p:nvPr/>
        </p:nvSpPr>
        <p:spPr>
          <a:xfrm>
            <a:off x="1015342" y="1888032"/>
            <a:ext cx="10280536"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模型：论文总计测试了</a:t>
            </a:r>
            <a:r>
              <a:rPr lang="en-US" altLang="zh-CN" sz="2000" b="1" dirty="0">
                <a:latin typeface="微软雅黑" panose="020B0503020204020204" pitchFamily="34" charset="-122"/>
                <a:ea typeface="微软雅黑" panose="020B0503020204020204" pitchFamily="34" charset="-122"/>
              </a:rPr>
              <a:t>17</a:t>
            </a:r>
            <a:r>
              <a:rPr lang="zh-CN" altLang="en-US" sz="2000" b="1" dirty="0">
                <a:latin typeface="微软雅黑" panose="020B0503020204020204" pitchFamily="34" charset="-122"/>
                <a:ea typeface="微软雅黑" panose="020B0503020204020204" pitchFamily="34" charset="-122"/>
              </a:rPr>
              <a:t>个模型，</a:t>
            </a:r>
            <a:r>
              <a:rPr lang="zh-CN" altLang="en-US" sz="2000" dirty="0">
                <a:highlight>
                  <a:srgbClr val="FFFFFF"/>
                </a:highlight>
                <a:latin typeface="-apple-system"/>
              </a:rPr>
              <a:t>主要包含实验用</a:t>
            </a:r>
            <a:r>
              <a:rPr lang="en-US" altLang="zh-CN" sz="2000" dirty="0">
                <a:highlight>
                  <a:srgbClr val="FFFFFF"/>
                </a:highlight>
                <a:latin typeface="-apple-system"/>
              </a:rPr>
              <a:t>InstructGPT3</a:t>
            </a:r>
            <a:r>
              <a:rPr lang="zh-CN" altLang="en-US" sz="2000" b="0" i="0" dirty="0">
                <a:effectLst/>
                <a:highlight>
                  <a:srgbClr val="FFFFFF"/>
                </a:highlight>
                <a:latin typeface="-apple-system"/>
              </a:rPr>
              <a:t>、原始 </a:t>
            </a:r>
            <a:r>
              <a:rPr lang="en-US" altLang="zh-CN" sz="2000" b="0" i="0" dirty="0">
                <a:effectLst/>
                <a:highlight>
                  <a:srgbClr val="FFFFFF"/>
                </a:highlight>
                <a:latin typeface="-apple-system"/>
              </a:rPr>
              <a:t>GPT3</a:t>
            </a:r>
            <a:r>
              <a:rPr lang="zh-CN" altLang="en-US" sz="2000" b="0" i="0" dirty="0">
                <a:effectLst/>
                <a:highlight>
                  <a:srgbClr val="FFFFFF"/>
                </a:highlight>
                <a:latin typeface="-apple-system"/>
              </a:rPr>
              <a:t>、</a:t>
            </a:r>
            <a:r>
              <a:rPr lang="en-US" altLang="zh-CN" sz="2000" b="0" i="0" dirty="0" err="1">
                <a:effectLst/>
                <a:highlight>
                  <a:srgbClr val="FFFFFF"/>
                </a:highlight>
                <a:latin typeface="-apple-system"/>
              </a:rPr>
              <a:t>PaLM</a:t>
            </a:r>
            <a:r>
              <a:rPr lang="en-US" altLang="zh-CN" sz="2000" b="0" i="0" dirty="0">
                <a:effectLst/>
                <a:highlight>
                  <a:srgbClr val="FFFFFF"/>
                </a:highlight>
                <a:latin typeface="-apple-system"/>
              </a:rPr>
              <a:t> </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GPT-2</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GPT-Neo</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GPT-J</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T0 </a:t>
            </a:r>
            <a:r>
              <a:rPr lang="zh-CN" altLang="en-US" sz="2000" b="0" i="0" dirty="0">
                <a:effectLst/>
                <a:highlight>
                  <a:srgbClr val="FFFFFF"/>
                </a:highlight>
                <a:latin typeface="-apple-system"/>
              </a:rPr>
              <a:t>、</a:t>
            </a:r>
            <a:r>
              <a:rPr lang="en-US" altLang="zh-CN" sz="2000" b="0" i="0" dirty="0">
                <a:effectLst/>
                <a:highlight>
                  <a:srgbClr val="FFFFFF"/>
                </a:highlight>
                <a:latin typeface="-apple-system"/>
              </a:rPr>
              <a:t>OPT</a:t>
            </a:r>
            <a:r>
              <a:rPr lang="zh-CN" altLang="en-US" sz="2000" b="0" i="0" dirty="0">
                <a:effectLst/>
                <a:highlight>
                  <a:srgbClr val="FFFFFF"/>
                </a:highlight>
                <a:latin typeface="-apple-system"/>
              </a:rPr>
              <a:t>用于模型尺度研究，本篇论文的实验默认使用的模型是</a:t>
            </a:r>
            <a:r>
              <a:rPr lang="en-US" altLang="zh-CN" sz="2000" b="0" i="0" dirty="0">
                <a:effectLst/>
                <a:highlight>
                  <a:srgbClr val="FFFFFF"/>
                </a:highlight>
                <a:latin typeface="-apple-system"/>
              </a:rPr>
              <a:t>GPT</a:t>
            </a:r>
            <a:r>
              <a:rPr lang="zh-CN" altLang="en-US" sz="2000" b="0" i="0" dirty="0">
                <a:effectLst/>
                <a:highlight>
                  <a:srgbClr val="FFFFFF"/>
                </a:highlight>
                <a:latin typeface="-apple-system"/>
              </a:rPr>
              <a:t>的</a:t>
            </a:r>
            <a:r>
              <a:rPr lang="en-US" altLang="zh-CN" sz="2000" b="0" i="0" dirty="0">
                <a:effectLst/>
                <a:highlight>
                  <a:srgbClr val="FFFFFF"/>
                </a:highlight>
                <a:latin typeface="-apple-system"/>
              </a:rPr>
              <a:t>text-davinci-002</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175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1077218"/>
          </a:xfrm>
          <a:prstGeom prst="rect">
            <a:avLst/>
          </a:prstGeom>
          <a:noFill/>
        </p:spPr>
        <p:txBody>
          <a:bodyPr wrap="square">
            <a:spAutoFit/>
          </a:bodyPr>
          <a:lstStyle/>
          <a:p>
            <a:pPr>
              <a:defRPr/>
            </a:pPr>
            <a:r>
              <a:rPr lang="en-US" altLang="zh-CN" sz="3200" b="1" dirty="0">
                <a:solidFill>
                  <a:srgbClr val="060607"/>
                </a:solidFill>
                <a:latin typeface="PingFang SC"/>
              </a:rPr>
              <a:t>3</a:t>
            </a:r>
            <a:r>
              <a:rPr lang="en-US" altLang="zh-CN" sz="3200" b="1" i="0" dirty="0">
                <a:solidFill>
                  <a:srgbClr val="060607"/>
                </a:solidFill>
                <a:effectLst/>
                <a:latin typeface="PingFang SC"/>
              </a:rPr>
              <a:t>. Experiment</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a:p>
            <a:pPr>
              <a:defRPr/>
            </a:pP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11" name="图片 10">
            <a:extLst>
              <a:ext uri="{FF2B5EF4-FFF2-40B4-BE49-F238E27FC236}">
                <a16:creationId xmlns:a16="http://schemas.microsoft.com/office/drawing/2014/main" id="{200D2CD2-7847-086C-D5B9-F1E49F5C9E9D}"/>
              </a:ext>
            </a:extLst>
          </p:cNvPr>
          <p:cNvPicPr>
            <a:picLocks noChangeAspect="1"/>
          </p:cNvPicPr>
          <p:nvPr/>
        </p:nvPicPr>
        <p:blipFill>
          <a:blip r:embed="rId3"/>
          <a:stretch>
            <a:fillRect/>
          </a:stretch>
        </p:blipFill>
        <p:spPr>
          <a:xfrm>
            <a:off x="1441358" y="2522074"/>
            <a:ext cx="8761422" cy="3617655"/>
          </a:xfrm>
          <a:prstGeom prst="rect">
            <a:avLst/>
          </a:prstGeom>
        </p:spPr>
      </p:pic>
      <p:sp>
        <p:nvSpPr>
          <p:cNvPr id="5" name="文本框 4">
            <a:extLst>
              <a:ext uri="{FF2B5EF4-FFF2-40B4-BE49-F238E27FC236}">
                <a16:creationId xmlns:a16="http://schemas.microsoft.com/office/drawing/2014/main" id="{AA96DDC8-B7EC-E566-600D-35A4C1B6587D}"/>
              </a:ext>
            </a:extLst>
          </p:cNvPr>
          <p:cNvSpPr txBox="1"/>
          <p:nvPr/>
        </p:nvSpPr>
        <p:spPr>
          <a:xfrm>
            <a:off x="903421" y="1056908"/>
            <a:ext cx="10446339" cy="1200329"/>
          </a:xfrm>
          <a:prstGeom prst="rect">
            <a:avLst/>
          </a:prstGeom>
          <a:noFill/>
        </p:spPr>
        <p:txBody>
          <a:bodyPr wrap="square" rtlCol="0">
            <a:spAutoFit/>
          </a:bodyPr>
          <a:lstStyle/>
          <a:p>
            <a:r>
              <a:rPr lang="zh-CN" altLang="en-US" dirty="0"/>
              <a:t>核心实验即在模型的推理过程中添加简单的</a:t>
            </a:r>
            <a:r>
              <a:rPr lang="zh-CN" altLang="en-US" i="0" dirty="0">
                <a:solidFill>
                  <a:srgbClr val="060607"/>
                </a:solidFill>
                <a:effectLst/>
                <a:highlight>
                  <a:srgbClr val="FFFFFF"/>
                </a:highlight>
                <a:latin typeface="-apple-system"/>
              </a:rPr>
              <a:t> </a:t>
            </a:r>
            <a:r>
              <a:rPr lang="zh-CN" altLang="en-US" b="1" i="0" dirty="0">
                <a:solidFill>
                  <a:srgbClr val="060607"/>
                </a:solidFill>
                <a:effectLst/>
                <a:highlight>
                  <a:srgbClr val="FFFFFF"/>
                </a:highlight>
                <a:latin typeface="-apple-system"/>
              </a:rPr>
              <a:t>“</a:t>
            </a:r>
            <a:r>
              <a:rPr lang="en-US" altLang="zh-CN" b="1" i="0" dirty="0">
                <a:solidFill>
                  <a:srgbClr val="060607"/>
                </a:solidFill>
                <a:effectLst/>
                <a:highlight>
                  <a:srgbClr val="FFFFFF"/>
                </a:highlight>
                <a:latin typeface="-apple-system"/>
              </a:rPr>
              <a:t>Let‘s think step by step”</a:t>
            </a:r>
            <a:r>
              <a:rPr lang="zh-CN" altLang="en-US" i="0" dirty="0">
                <a:solidFill>
                  <a:srgbClr val="060607"/>
                </a:solidFill>
                <a:effectLst/>
                <a:highlight>
                  <a:srgbClr val="FFFFFF"/>
                </a:highlight>
                <a:latin typeface="-apple-system"/>
              </a:rPr>
              <a:t>提示</a:t>
            </a:r>
            <a:r>
              <a:rPr lang="zh-CN" altLang="en-US" dirty="0">
                <a:solidFill>
                  <a:srgbClr val="060607"/>
                </a:solidFill>
                <a:highlight>
                  <a:srgbClr val="FFFFFF"/>
                </a:highlight>
                <a:latin typeface="-apple-system"/>
              </a:rPr>
              <a:t>，</a:t>
            </a:r>
            <a:r>
              <a:rPr lang="zh-CN" altLang="en-US" i="0" dirty="0">
                <a:solidFill>
                  <a:srgbClr val="060607"/>
                </a:solidFill>
                <a:effectLst/>
                <a:highlight>
                  <a:srgbClr val="FFFFFF"/>
                </a:highlight>
                <a:latin typeface="-apple-system"/>
              </a:rPr>
              <a:t>以促使大型预训练语言模型（</a:t>
            </a:r>
            <a:r>
              <a:rPr lang="en-US" altLang="zh-CN" i="0" dirty="0">
                <a:solidFill>
                  <a:srgbClr val="060607"/>
                </a:solidFill>
                <a:effectLst/>
                <a:highlight>
                  <a:srgbClr val="FFFFFF"/>
                </a:highlight>
                <a:latin typeface="-apple-system"/>
              </a:rPr>
              <a:t>LLMs</a:t>
            </a:r>
            <a:r>
              <a:rPr lang="zh-CN" altLang="en-US" i="0" dirty="0">
                <a:solidFill>
                  <a:srgbClr val="060607"/>
                </a:solidFill>
                <a:effectLst/>
                <a:highlight>
                  <a:srgbClr val="FFFFFF"/>
                </a:highlight>
                <a:latin typeface="-apple-system"/>
              </a:rPr>
              <a:t>）进行逐步推理。这种方法被称为</a:t>
            </a:r>
            <a:r>
              <a:rPr lang="en-US" altLang="zh-CN" i="0" dirty="0">
                <a:solidFill>
                  <a:srgbClr val="060607"/>
                </a:solidFill>
                <a:effectLst/>
                <a:highlight>
                  <a:srgbClr val="FFFFFF"/>
                </a:highlight>
                <a:latin typeface="-apple-system"/>
              </a:rPr>
              <a:t>Zero-shot Chain of Thought</a:t>
            </a:r>
            <a:r>
              <a:rPr lang="zh-CN" altLang="en-US" i="0" dirty="0">
                <a:solidFill>
                  <a:srgbClr val="060607"/>
                </a:solidFill>
                <a:effectLst/>
                <a:highlight>
                  <a:srgbClr val="FFFFFF"/>
                </a:highlight>
                <a:latin typeface="-apple-system"/>
              </a:rPr>
              <a:t>（</a:t>
            </a:r>
            <a:r>
              <a:rPr lang="en-US" altLang="zh-CN" i="0" dirty="0">
                <a:solidFill>
                  <a:srgbClr val="060607"/>
                </a:solidFill>
                <a:effectLst/>
                <a:highlight>
                  <a:srgbClr val="FFFFFF"/>
                </a:highlight>
                <a:latin typeface="-apple-system"/>
              </a:rPr>
              <a:t>Zero-shot-</a:t>
            </a:r>
            <a:r>
              <a:rPr lang="en-US" altLang="zh-CN" i="0" dirty="0" err="1">
                <a:solidFill>
                  <a:srgbClr val="060607"/>
                </a:solidFill>
                <a:effectLst/>
                <a:highlight>
                  <a:srgbClr val="FFFFFF"/>
                </a:highlight>
                <a:latin typeface="-apple-system"/>
              </a:rPr>
              <a:t>CoT</a:t>
            </a:r>
            <a:r>
              <a:rPr lang="zh-CN" altLang="en-US" i="0" dirty="0">
                <a:solidFill>
                  <a:srgbClr val="060607"/>
                </a:solidFill>
                <a:effectLst/>
                <a:highlight>
                  <a:srgbClr val="FFFFFF"/>
                </a:highlight>
                <a:latin typeface="-apple-system"/>
              </a:rPr>
              <a:t>），实验的结论也是这种新方法与传统的</a:t>
            </a:r>
            <a:r>
              <a:rPr lang="en-US" altLang="zh-CN" i="0" dirty="0">
                <a:solidFill>
                  <a:srgbClr val="060607"/>
                </a:solidFill>
                <a:effectLst/>
                <a:highlight>
                  <a:srgbClr val="FFFFFF"/>
                </a:highlight>
                <a:latin typeface="-apple-system"/>
              </a:rPr>
              <a:t>Zero-shot Learning</a:t>
            </a:r>
            <a:r>
              <a:rPr lang="zh-CN" altLang="en-US" i="0" dirty="0">
                <a:solidFill>
                  <a:srgbClr val="060607"/>
                </a:solidFill>
                <a:effectLst/>
                <a:highlight>
                  <a:srgbClr val="FFFFFF"/>
                </a:highlight>
                <a:latin typeface="-apple-system"/>
              </a:rPr>
              <a:t>、</a:t>
            </a:r>
            <a:r>
              <a:rPr lang="en-US" altLang="zh-CN" i="0" dirty="0">
                <a:solidFill>
                  <a:srgbClr val="060607"/>
                </a:solidFill>
                <a:effectLst/>
                <a:highlight>
                  <a:srgbClr val="FFFFFF"/>
                </a:highlight>
                <a:latin typeface="-apple-system"/>
              </a:rPr>
              <a:t> Few-shot Learning</a:t>
            </a:r>
            <a:r>
              <a:rPr lang="zh-CN" altLang="en-US" i="0" dirty="0">
                <a:solidFill>
                  <a:srgbClr val="060607"/>
                </a:solidFill>
                <a:effectLst/>
                <a:highlight>
                  <a:srgbClr val="FFFFFF"/>
                </a:highlight>
                <a:latin typeface="-apple-system"/>
              </a:rPr>
              <a:t>以及</a:t>
            </a:r>
            <a:r>
              <a:rPr lang="en-US" altLang="zh-CN" i="0" dirty="0">
                <a:solidFill>
                  <a:srgbClr val="060607"/>
                </a:solidFill>
                <a:effectLst/>
                <a:highlight>
                  <a:srgbClr val="FFFFFF"/>
                </a:highlight>
                <a:latin typeface="-apple-system"/>
              </a:rPr>
              <a:t>Chain of Thought Prompting</a:t>
            </a:r>
            <a:r>
              <a:rPr lang="zh-CN" altLang="en-US" i="0" dirty="0">
                <a:solidFill>
                  <a:srgbClr val="060607"/>
                </a:solidFill>
                <a:effectLst/>
                <a:highlight>
                  <a:srgbClr val="FFFFFF"/>
                </a:highlight>
                <a:latin typeface="-apple-system"/>
              </a:rPr>
              <a:t>，</a:t>
            </a:r>
            <a:r>
              <a:rPr lang="en-US" altLang="zh-CN" i="0" dirty="0" err="1">
                <a:solidFill>
                  <a:srgbClr val="060607"/>
                </a:solidFill>
                <a:effectLst/>
                <a:highlight>
                  <a:srgbClr val="FFFFFF"/>
                </a:highlight>
                <a:latin typeface="-apple-system"/>
              </a:rPr>
              <a:t>CoT</a:t>
            </a:r>
            <a:r>
              <a:rPr lang="zh-CN" altLang="en-US" i="0" dirty="0">
                <a:solidFill>
                  <a:srgbClr val="060607"/>
                </a:solidFill>
                <a:effectLst/>
                <a:highlight>
                  <a:srgbClr val="FFFFFF"/>
                </a:highlight>
                <a:latin typeface="-apple-system"/>
              </a:rPr>
              <a:t>对比得出。</a:t>
            </a:r>
            <a:endParaRPr lang="zh-CN" altLang="en-US" dirty="0"/>
          </a:p>
        </p:txBody>
      </p:sp>
    </p:spTree>
    <p:extLst>
      <p:ext uri="{BB962C8B-B14F-4D97-AF65-F5344CB8AC3E}">
        <p14:creationId xmlns:p14="http://schemas.microsoft.com/office/powerpoint/2010/main" val="308883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7" name="图片 6">
            <a:extLst>
              <a:ext uri="{FF2B5EF4-FFF2-40B4-BE49-F238E27FC236}">
                <a16:creationId xmlns:a16="http://schemas.microsoft.com/office/drawing/2014/main" id="{7ADAEE92-29A8-F725-2C89-DADDD0CD9565}"/>
              </a:ext>
            </a:extLst>
          </p:cNvPr>
          <p:cNvPicPr>
            <a:picLocks noChangeAspect="1"/>
          </p:cNvPicPr>
          <p:nvPr/>
        </p:nvPicPr>
        <p:blipFill>
          <a:blip r:embed="rId3"/>
          <a:stretch>
            <a:fillRect/>
          </a:stretch>
        </p:blipFill>
        <p:spPr>
          <a:xfrm>
            <a:off x="1545859" y="1964330"/>
            <a:ext cx="9285714" cy="3200000"/>
          </a:xfrm>
          <a:prstGeom prst="rect">
            <a:avLst/>
          </a:prstGeom>
        </p:spPr>
      </p:pic>
      <p:sp>
        <p:nvSpPr>
          <p:cNvPr id="10" name="文本框 9">
            <a:extLst>
              <a:ext uri="{FF2B5EF4-FFF2-40B4-BE49-F238E27FC236}">
                <a16:creationId xmlns:a16="http://schemas.microsoft.com/office/drawing/2014/main" id="{DEC84669-1B80-9748-8C2C-8EE546F6078B}"/>
              </a:ext>
            </a:extLst>
          </p:cNvPr>
          <p:cNvSpPr txBox="1"/>
          <p:nvPr/>
        </p:nvSpPr>
        <p:spPr>
          <a:xfrm>
            <a:off x="1605286" y="1090133"/>
            <a:ext cx="9285713" cy="923330"/>
          </a:xfrm>
          <a:prstGeom prst="rect">
            <a:avLst/>
          </a:prstGeom>
          <a:noFill/>
        </p:spPr>
        <p:txBody>
          <a:bodyPr wrap="square">
            <a:spAutoFit/>
          </a:bodyPr>
          <a:lstStyle/>
          <a:p>
            <a:r>
              <a:rPr lang="en-US" altLang="zh-CN" b="0" i="0" dirty="0">
                <a:effectLst/>
                <a:highlight>
                  <a:srgbClr val="FFFFFF"/>
                </a:highlight>
                <a:latin typeface="-apple-system"/>
              </a:rPr>
              <a:t>Zero-shot-</a:t>
            </a:r>
            <a:r>
              <a:rPr lang="en-US" altLang="zh-CN" b="0" i="0" dirty="0" err="1">
                <a:effectLst/>
                <a:highlight>
                  <a:srgbClr val="FFFFFF"/>
                </a:highlight>
                <a:latin typeface="-apple-system"/>
              </a:rPr>
              <a:t>CoT</a:t>
            </a:r>
            <a:r>
              <a:rPr lang="en-US" altLang="zh-CN" b="0" i="0" dirty="0">
                <a:effectLst/>
                <a:highlight>
                  <a:srgbClr val="FFFFFF"/>
                </a:highlight>
                <a:latin typeface="-apple-system"/>
              </a:rPr>
              <a:t> </a:t>
            </a:r>
            <a:r>
              <a:rPr lang="zh-CN" altLang="en-US" b="0" i="0" dirty="0">
                <a:effectLst/>
                <a:highlight>
                  <a:srgbClr val="FFFFFF"/>
                </a:highlight>
                <a:latin typeface="-apple-system"/>
              </a:rPr>
              <a:t>与 </a:t>
            </a:r>
            <a:r>
              <a:rPr lang="en-US" altLang="zh-CN" b="0" i="0" dirty="0">
                <a:effectLst/>
                <a:highlight>
                  <a:srgbClr val="FFFFFF"/>
                </a:highlight>
                <a:latin typeface="-apple-system"/>
              </a:rPr>
              <a:t>Zero-shot </a:t>
            </a:r>
            <a:r>
              <a:rPr lang="zh-CN" altLang="en-US" b="0" i="0" dirty="0">
                <a:effectLst/>
                <a:highlight>
                  <a:srgbClr val="FFFFFF"/>
                </a:highlight>
                <a:latin typeface="-apple-system"/>
              </a:rPr>
              <a:t>在每个任务上的精度比较。每个任务左侧的值是根据第 </a:t>
            </a:r>
            <a:r>
              <a:rPr lang="en-US" altLang="zh-CN" b="0" i="0" dirty="0">
                <a:effectLst/>
                <a:highlight>
                  <a:srgbClr val="FFFFFF"/>
                </a:highlight>
                <a:latin typeface="-apple-system"/>
              </a:rPr>
              <a:t>3 </a:t>
            </a:r>
            <a:r>
              <a:rPr lang="zh-CN" altLang="en-US" b="0" i="0" dirty="0">
                <a:effectLst/>
                <a:highlight>
                  <a:srgbClr val="FFFFFF"/>
                </a:highlight>
                <a:latin typeface="-apple-system"/>
              </a:rPr>
              <a:t>节中所述的答案格式使用答案提取提示的结果。右侧的值是使用标准答案提示“答案是”的附加实验的结果用于答案提取</a:t>
            </a:r>
            <a:endParaRPr lang="zh-CN" altLang="en-US" dirty="0"/>
          </a:p>
        </p:txBody>
      </p:sp>
      <p:sp>
        <p:nvSpPr>
          <p:cNvPr id="13" name="文本框 12">
            <a:extLst>
              <a:ext uri="{FF2B5EF4-FFF2-40B4-BE49-F238E27FC236}">
                <a16:creationId xmlns:a16="http://schemas.microsoft.com/office/drawing/2014/main" id="{7F27C922-A9B1-E090-6E49-E48CA2B48EDC}"/>
              </a:ext>
            </a:extLst>
          </p:cNvPr>
          <p:cNvSpPr txBox="1"/>
          <p:nvPr/>
        </p:nvSpPr>
        <p:spPr>
          <a:xfrm>
            <a:off x="1605286" y="5072530"/>
            <a:ext cx="9148195" cy="1477328"/>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060607"/>
                </a:solidFill>
                <a:effectLst/>
                <a:highlight>
                  <a:srgbClr val="FFFFFF"/>
                </a:highlight>
                <a:latin typeface="-apple-system"/>
              </a:rPr>
              <a:t>“</a:t>
            </a:r>
            <a:r>
              <a:rPr lang="en-US" altLang="zh-CN" b="1" i="0" dirty="0">
                <a:solidFill>
                  <a:srgbClr val="060607"/>
                </a:solidFill>
                <a:effectLst/>
                <a:highlight>
                  <a:srgbClr val="FFFFFF"/>
                </a:highlight>
                <a:latin typeface="-apple-system"/>
              </a:rPr>
              <a:t>/”</a:t>
            </a:r>
            <a:r>
              <a:rPr lang="zh-CN" altLang="en-US" b="1" i="0" dirty="0">
                <a:solidFill>
                  <a:srgbClr val="060607"/>
                </a:solidFill>
                <a:effectLst/>
                <a:highlight>
                  <a:srgbClr val="FFFFFF"/>
                </a:highlight>
                <a:latin typeface="-apple-system"/>
              </a:rPr>
              <a:t>前的数据</a:t>
            </a:r>
            <a:r>
              <a:rPr lang="zh-CN" altLang="en-US" b="0" i="0" dirty="0">
                <a:solidFill>
                  <a:srgbClr val="060607"/>
                </a:solidFill>
                <a:effectLst/>
                <a:highlight>
                  <a:srgbClr val="FFFFFF"/>
                </a:highlight>
                <a:latin typeface="-apple-system"/>
              </a:rPr>
              <a:t>：表示使用默认答案提示（例如“</a:t>
            </a:r>
            <a:r>
              <a:rPr lang="en-US" altLang="zh-CN" b="0" i="0" dirty="0">
                <a:solidFill>
                  <a:srgbClr val="060607"/>
                </a:solidFill>
                <a:effectLst/>
                <a:highlight>
                  <a:srgbClr val="FFFFFF"/>
                </a:highlight>
                <a:latin typeface="-apple-system"/>
              </a:rPr>
              <a:t>Therefore, the answer (</a:t>
            </a:r>
            <a:r>
              <a:rPr lang="en-US" altLang="zh-CN" b="0" i="0" dirty="0" err="1">
                <a:solidFill>
                  <a:srgbClr val="060607"/>
                </a:solidFill>
                <a:effectLst/>
                <a:highlight>
                  <a:srgbClr val="FFFFFF"/>
                </a:highlight>
                <a:latin typeface="-apple-system"/>
              </a:rPr>
              <a:t>arabic</a:t>
            </a:r>
            <a:r>
              <a:rPr lang="en-US" altLang="zh-CN" b="0" i="0" dirty="0">
                <a:solidFill>
                  <a:srgbClr val="060607"/>
                </a:solidFill>
                <a:effectLst/>
                <a:highlight>
                  <a:srgbClr val="FFFFFF"/>
                </a:highlight>
                <a:latin typeface="-apple-system"/>
              </a:rPr>
              <a:t> numerals) is”</a:t>
            </a:r>
            <a:r>
              <a:rPr lang="zh-CN" altLang="en-US" b="0" i="0" dirty="0">
                <a:solidFill>
                  <a:srgbClr val="060607"/>
                </a:solidFill>
                <a:effectLst/>
                <a:highlight>
                  <a:srgbClr val="FFFFFF"/>
                </a:highlight>
                <a:latin typeface="-apple-system"/>
              </a:rPr>
              <a:t>）进行答案提取时的准确性。这意味着模型在生成答案后，使用了特定的格式来提取最终的答案。</a:t>
            </a:r>
          </a:p>
          <a:p>
            <a:pPr algn="l">
              <a:buFont typeface="Arial" panose="020B0604020202020204" pitchFamily="34" charset="0"/>
              <a:buChar char="•"/>
            </a:pPr>
            <a:r>
              <a:rPr lang="zh-CN" altLang="en-US" b="1" i="0" dirty="0">
                <a:solidFill>
                  <a:srgbClr val="060607"/>
                </a:solidFill>
                <a:effectLst/>
                <a:highlight>
                  <a:srgbClr val="FFFFFF"/>
                </a:highlight>
                <a:latin typeface="-apple-system"/>
              </a:rPr>
              <a:t>“</a:t>
            </a:r>
            <a:r>
              <a:rPr lang="en-US" altLang="zh-CN" b="1" i="0" dirty="0">
                <a:solidFill>
                  <a:srgbClr val="060607"/>
                </a:solidFill>
                <a:effectLst/>
                <a:highlight>
                  <a:srgbClr val="FFFFFF"/>
                </a:highlight>
                <a:latin typeface="-apple-system"/>
              </a:rPr>
              <a:t>/”</a:t>
            </a:r>
            <a:r>
              <a:rPr lang="zh-CN" altLang="en-US" b="1" i="0" dirty="0">
                <a:solidFill>
                  <a:srgbClr val="060607"/>
                </a:solidFill>
                <a:effectLst/>
                <a:highlight>
                  <a:srgbClr val="FFFFFF"/>
                </a:highlight>
                <a:latin typeface="-apple-system"/>
              </a:rPr>
              <a:t>后的数据</a:t>
            </a:r>
            <a:r>
              <a:rPr lang="zh-CN" altLang="en-US" b="0" i="0" dirty="0">
                <a:solidFill>
                  <a:srgbClr val="060607"/>
                </a:solidFill>
                <a:effectLst/>
                <a:highlight>
                  <a:srgbClr val="FFFFFF"/>
                </a:highlight>
                <a:latin typeface="-apple-system"/>
              </a:rPr>
              <a:t>：表示使用标准答案提示（例如“</a:t>
            </a:r>
            <a:r>
              <a:rPr lang="en-US" altLang="zh-CN" b="0" i="0" dirty="0">
                <a:solidFill>
                  <a:srgbClr val="060607"/>
                </a:solidFill>
                <a:effectLst/>
                <a:highlight>
                  <a:srgbClr val="FFFFFF"/>
                </a:highlight>
                <a:latin typeface="-apple-system"/>
              </a:rPr>
              <a:t>The answer is”</a:t>
            </a:r>
            <a:r>
              <a:rPr lang="zh-CN" altLang="en-US" b="0" i="0" dirty="0">
                <a:solidFill>
                  <a:srgbClr val="060607"/>
                </a:solidFill>
                <a:effectLst/>
                <a:highlight>
                  <a:srgbClr val="FFFFFF"/>
                </a:highlight>
                <a:latin typeface="-apple-system"/>
              </a:rPr>
              <a:t>）进行答案提取时的准确性。这通常是在没有特定上下文提示的情况下，模型直接输出答案的准确性。</a:t>
            </a:r>
          </a:p>
        </p:txBody>
      </p:sp>
    </p:spTree>
    <p:extLst>
      <p:ext uri="{BB962C8B-B14F-4D97-AF65-F5344CB8AC3E}">
        <p14:creationId xmlns:p14="http://schemas.microsoft.com/office/powerpoint/2010/main" val="145325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6" name="图片 5">
            <a:extLst>
              <a:ext uri="{FF2B5EF4-FFF2-40B4-BE49-F238E27FC236}">
                <a16:creationId xmlns:a16="http://schemas.microsoft.com/office/drawing/2014/main" id="{7BB31DAF-7D6D-F097-5863-CD8D64ABC8A2}"/>
              </a:ext>
            </a:extLst>
          </p:cNvPr>
          <p:cNvPicPr>
            <a:picLocks noChangeAspect="1"/>
          </p:cNvPicPr>
          <p:nvPr/>
        </p:nvPicPr>
        <p:blipFill>
          <a:blip r:embed="rId3"/>
          <a:stretch>
            <a:fillRect/>
          </a:stretch>
        </p:blipFill>
        <p:spPr>
          <a:xfrm>
            <a:off x="1181642" y="1792603"/>
            <a:ext cx="7260722" cy="4423288"/>
          </a:xfrm>
          <a:prstGeom prst="rect">
            <a:avLst/>
          </a:prstGeom>
        </p:spPr>
      </p:pic>
      <p:sp>
        <p:nvSpPr>
          <p:cNvPr id="8" name="文本框 7">
            <a:extLst>
              <a:ext uri="{FF2B5EF4-FFF2-40B4-BE49-F238E27FC236}">
                <a16:creationId xmlns:a16="http://schemas.microsoft.com/office/drawing/2014/main" id="{915AC8C8-9F2E-8EE1-8E0C-5F3FA8B9828C}"/>
              </a:ext>
            </a:extLst>
          </p:cNvPr>
          <p:cNvSpPr txBox="1"/>
          <p:nvPr/>
        </p:nvSpPr>
        <p:spPr>
          <a:xfrm>
            <a:off x="1181642" y="981214"/>
            <a:ext cx="9847531" cy="646331"/>
          </a:xfrm>
          <a:prstGeom prst="rect">
            <a:avLst/>
          </a:prstGeom>
          <a:noFill/>
        </p:spPr>
        <p:txBody>
          <a:bodyPr wrap="square" rtlCol="0">
            <a:spAutoFit/>
          </a:bodyPr>
          <a:lstStyle/>
          <a:p>
            <a:r>
              <a:rPr lang="zh-CN" altLang="en-US" dirty="0"/>
              <a:t>左表展示了在</a:t>
            </a:r>
            <a:r>
              <a:rPr lang="en-US" altLang="zh-CN" b="0" i="0" dirty="0">
                <a:solidFill>
                  <a:srgbClr val="060607"/>
                </a:solidFill>
                <a:effectLst/>
                <a:latin typeface="-apple-system"/>
              </a:rPr>
              <a:t>MultiArith </a:t>
            </a:r>
            <a:r>
              <a:rPr lang="zh-CN" altLang="en-US" b="0" i="0" dirty="0">
                <a:solidFill>
                  <a:srgbClr val="060607"/>
                </a:solidFill>
                <a:effectLst/>
                <a:latin typeface="-apple-system"/>
              </a:rPr>
              <a:t>和 </a:t>
            </a:r>
            <a:r>
              <a:rPr lang="en-US" altLang="zh-CN" b="0" i="0" dirty="0">
                <a:solidFill>
                  <a:srgbClr val="060607"/>
                </a:solidFill>
                <a:effectLst/>
                <a:latin typeface="-apple-system"/>
              </a:rPr>
              <a:t>GSM8K </a:t>
            </a:r>
            <a:r>
              <a:rPr lang="zh-CN" altLang="en-US" b="0" i="0" dirty="0">
                <a:solidFill>
                  <a:srgbClr val="060607"/>
                </a:solidFill>
                <a:effectLst/>
                <a:latin typeface="-apple-system"/>
              </a:rPr>
              <a:t>这两个算术推理任务上，</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en-US" altLang="zh-CN" b="0" i="0" dirty="0">
                <a:solidFill>
                  <a:srgbClr val="060607"/>
                </a:solidFill>
                <a:effectLst/>
                <a:latin typeface="-apple-system"/>
              </a:rPr>
              <a:t> </a:t>
            </a:r>
            <a:r>
              <a:rPr lang="zh-CN" altLang="en-US" b="0" i="0" dirty="0">
                <a:solidFill>
                  <a:srgbClr val="060607"/>
                </a:solidFill>
                <a:effectLst/>
                <a:latin typeface="-apple-system"/>
              </a:rPr>
              <a:t>方法与其他几种</a:t>
            </a:r>
            <a:r>
              <a:rPr lang="en-US" altLang="zh-CN" b="0" i="0" dirty="0">
                <a:solidFill>
                  <a:srgbClr val="060607"/>
                </a:solidFill>
                <a:effectLst/>
                <a:latin typeface="-apple-system"/>
              </a:rPr>
              <a:t>baseline</a:t>
            </a:r>
            <a:r>
              <a:rPr lang="zh-CN" altLang="en-US" b="0" i="0" dirty="0">
                <a:solidFill>
                  <a:srgbClr val="060607"/>
                </a:solidFill>
                <a:effectLst/>
                <a:latin typeface="-apple-system"/>
              </a:rPr>
              <a:t>方法的性能对比。</a:t>
            </a:r>
            <a:endParaRPr lang="zh-CN" altLang="en-US" dirty="0"/>
          </a:p>
        </p:txBody>
      </p:sp>
    </p:spTree>
    <p:extLst>
      <p:ext uri="{BB962C8B-B14F-4D97-AF65-F5344CB8AC3E}">
        <p14:creationId xmlns:p14="http://schemas.microsoft.com/office/powerpoint/2010/main" val="311782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6" name="图片 5">
            <a:extLst>
              <a:ext uri="{FF2B5EF4-FFF2-40B4-BE49-F238E27FC236}">
                <a16:creationId xmlns:a16="http://schemas.microsoft.com/office/drawing/2014/main" id="{7BB31DAF-7D6D-F097-5863-CD8D64ABC8A2}"/>
              </a:ext>
            </a:extLst>
          </p:cNvPr>
          <p:cNvPicPr>
            <a:picLocks noChangeAspect="1"/>
          </p:cNvPicPr>
          <p:nvPr/>
        </p:nvPicPr>
        <p:blipFill>
          <a:blip r:embed="rId3"/>
          <a:stretch>
            <a:fillRect/>
          </a:stretch>
        </p:blipFill>
        <p:spPr>
          <a:xfrm>
            <a:off x="1126059" y="1791677"/>
            <a:ext cx="7260722" cy="4423288"/>
          </a:xfrm>
          <a:prstGeom prst="rect">
            <a:avLst/>
          </a:prstGeom>
        </p:spPr>
      </p:pic>
      <p:sp>
        <p:nvSpPr>
          <p:cNvPr id="7" name="文本框 6">
            <a:extLst>
              <a:ext uri="{FF2B5EF4-FFF2-40B4-BE49-F238E27FC236}">
                <a16:creationId xmlns:a16="http://schemas.microsoft.com/office/drawing/2014/main" id="{341A524E-1018-63C1-6355-AEA26BFB440B}"/>
              </a:ext>
            </a:extLst>
          </p:cNvPr>
          <p:cNvSpPr txBox="1"/>
          <p:nvPr/>
        </p:nvSpPr>
        <p:spPr>
          <a:xfrm>
            <a:off x="1284843" y="993959"/>
            <a:ext cx="9165443" cy="646331"/>
          </a:xfrm>
          <a:prstGeom prst="rect">
            <a:avLst/>
          </a:prstGeom>
          <a:noFill/>
        </p:spPr>
        <p:txBody>
          <a:bodyPr wrap="square">
            <a:spAutoFit/>
          </a:bodyPr>
          <a:lstStyle/>
          <a:p>
            <a:r>
              <a:rPr lang="zh-CN" altLang="en-US" dirty="0">
                <a:effectLst/>
              </a:rPr>
              <a:t>其中第一行</a:t>
            </a:r>
            <a:r>
              <a:rPr lang="en-US" altLang="zh-CN" dirty="0">
                <a:effectLst/>
              </a:rPr>
              <a:t>Zero-Shot</a:t>
            </a:r>
            <a:r>
              <a:rPr lang="zh-CN" altLang="en-US" dirty="0">
                <a:effectLst/>
              </a:rPr>
              <a:t>代表了模型在没有任何任务特定示例的情况下回答问题的准确性。</a:t>
            </a:r>
            <a:r>
              <a:rPr lang="en-US" altLang="zh-CN" dirty="0">
                <a:effectLst/>
              </a:rPr>
              <a:t>2simples</a:t>
            </a:r>
            <a:r>
              <a:rPr lang="zh-CN" altLang="en-US" dirty="0">
                <a:effectLst/>
              </a:rPr>
              <a:t>和</a:t>
            </a:r>
            <a:r>
              <a:rPr lang="en-US" altLang="zh-CN" dirty="0">
                <a:effectLst/>
              </a:rPr>
              <a:t>8simples</a:t>
            </a:r>
            <a:r>
              <a:rPr lang="zh-CN" altLang="en-US" dirty="0">
                <a:effectLst/>
              </a:rPr>
              <a:t>分别代表该模型在两个任务特定示例和八个特定示例情况下的性能</a:t>
            </a:r>
            <a:endParaRPr lang="zh-CN" altLang="en-US" dirty="0"/>
          </a:p>
        </p:txBody>
      </p:sp>
    </p:spTree>
    <p:extLst>
      <p:ext uri="{BB962C8B-B14F-4D97-AF65-F5344CB8AC3E}">
        <p14:creationId xmlns:p14="http://schemas.microsoft.com/office/powerpoint/2010/main" val="342162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6" name="图片 5">
            <a:extLst>
              <a:ext uri="{FF2B5EF4-FFF2-40B4-BE49-F238E27FC236}">
                <a16:creationId xmlns:a16="http://schemas.microsoft.com/office/drawing/2014/main" id="{7BB31DAF-7D6D-F097-5863-CD8D64ABC8A2}"/>
              </a:ext>
            </a:extLst>
          </p:cNvPr>
          <p:cNvPicPr>
            <a:picLocks noChangeAspect="1"/>
          </p:cNvPicPr>
          <p:nvPr/>
        </p:nvPicPr>
        <p:blipFill>
          <a:blip r:embed="rId3"/>
          <a:stretch>
            <a:fillRect/>
          </a:stretch>
        </p:blipFill>
        <p:spPr>
          <a:xfrm>
            <a:off x="1126059" y="1791677"/>
            <a:ext cx="7260722" cy="4423288"/>
          </a:xfrm>
          <a:prstGeom prst="rect">
            <a:avLst/>
          </a:prstGeom>
        </p:spPr>
      </p:pic>
      <p:sp>
        <p:nvSpPr>
          <p:cNvPr id="7" name="文本框 6">
            <a:extLst>
              <a:ext uri="{FF2B5EF4-FFF2-40B4-BE49-F238E27FC236}">
                <a16:creationId xmlns:a16="http://schemas.microsoft.com/office/drawing/2014/main" id="{341A524E-1018-63C1-6355-AEA26BFB440B}"/>
              </a:ext>
            </a:extLst>
          </p:cNvPr>
          <p:cNvSpPr txBox="1"/>
          <p:nvPr/>
        </p:nvSpPr>
        <p:spPr>
          <a:xfrm>
            <a:off x="1284843" y="993959"/>
            <a:ext cx="9165443" cy="646331"/>
          </a:xfrm>
          <a:prstGeom prst="rect">
            <a:avLst/>
          </a:prstGeom>
          <a:noFill/>
        </p:spPr>
        <p:txBody>
          <a:bodyPr wrap="square">
            <a:spAutoFit/>
          </a:bodyPr>
          <a:lstStyle/>
          <a:p>
            <a:r>
              <a:rPr lang="en-US" altLang="zh-CN" dirty="0"/>
              <a:t>Zero-Shot-</a:t>
            </a:r>
            <a:r>
              <a:rPr lang="en-US" altLang="zh-CN" dirty="0" err="1"/>
              <a:t>CoT</a:t>
            </a:r>
            <a:r>
              <a:rPr lang="zh-CN" altLang="en-US" dirty="0"/>
              <a:t>一行则代表使用了</a:t>
            </a:r>
            <a:r>
              <a:rPr lang="en-US" altLang="zh-CN" dirty="0"/>
              <a:t>Zero-Shot-</a:t>
            </a:r>
            <a:r>
              <a:rPr lang="en-US" altLang="zh-CN" dirty="0" err="1"/>
              <a:t>CoT</a:t>
            </a:r>
            <a:r>
              <a:rPr lang="zh-CN" altLang="en-US" dirty="0"/>
              <a:t>方法时的模型性能，</a:t>
            </a:r>
            <a:r>
              <a:rPr lang="zh-CN" altLang="en-US" b="0" i="0" dirty="0">
                <a:solidFill>
                  <a:srgbClr val="060607"/>
                </a:solidFill>
                <a:effectLst/>
                <a:latin typeface="-apple-system"/>
              </a:rPr>
              <a:t>即在每个答案前添加“</a:t>
            </a:r>
            <a:r>
              <a:rPr lang="en-US" altLang="zh-CN" b="0" i="0" dirty="0">
                <a:solidFill>
                  <a:srgbClr val="060607"/>
                </a:solidFill>
                <a:effectLst/>
                <a:latin typeface="-apple-system"/>
              </a:rPr>
              <a:t>Let‘s think step by step”</a:t>
            </a:r>
            <a:r>
              <a:rPr lang="zh-CN" altLang="en-US" b="0" i="0" dirty="0">
                <a:solidFill>
                  <a:srgbClr val="060607"/>
                </a:solidFill>
                <a:effectLst/>
                <a:latin typeface="-apple-system"/>
              </a:rPr>
              <a:t>提示，以引导模型进行逐步推理。</a:t>
            </a:r>
            <a:endParaRPr lang="zh-CN" altLang="en-US" dirty="0"/>
          </a:p>
        </p:txBody>
      </p:sp>
      <p:sp>
        <p:nvSpPr>
          <p:cNvPr id="5" name="文本框 4">
            <a:extLst>
              <a:ext uri="{FF2B5EF4-FFF2-40B4-BE49-F238E27FC236}">
                <a16:creationId xmlns:a16="http://schemas.microsoft.com/office/drawing/2014/main" id="{CC8ABE10-032C-446C-9335-EE18FA1AAFC9}"/>
              </a:ext>
            </a:extLst>
          </p:cNvPr>
          <p:cNvSpPr txBox="1"/>
          <p:nvPr/>
        </p:nvSpPr>
        <p:spPr>
          <a:xfrm>
            <a:off x="8401818" y="2041071"/>
            <a:ext cx="3790181" cy="1200329"/>
          </a:xfrm>
          <a:prstGeom prst="rect">
            <a:avLst/>
          </a:prstGeom>
          <a:noFill/>
        </p:spPr>
        <p:txBody>
          <a:bodyPr wrap="square" rtlCol="0">
            <a:spAutoFit/>
          </a:bodyPr>
          <a:lstStyle/>
          <a:p>
            <a:r>
              <a:rPr lang="en-US" altLang="zh-CN" b="1" i="0" dirty="0">
                <a:solidFill>
                  <a:srgbClr val="060607"/>
                </a:solidFill>
                <a:effectLst/>
                <a:latin typeface="-apple-system"/>
              </a:rPr>
              <a:t>Zero-Plus-Few-Shot-</a:t>
            </a:r>
            <a:r>
              <a:rPr lang="en-US" altLang="zh-CN" b="1" i="0" dirty="0" err="1">
                <a:solidFill>
                  <a:srgbClr val="060607"/>
                </a:solidFill>
                <a:effectLst/>
                <a:latin typeface="-apple-system"/>
              </a:rPr>
              <a:t>CoT</a:t>
            </a:r>
            <a:r>
              <a:rPr lang="en-US" altLang="zh-CN" b="1" i="0" dirty="0">
                <a:solidFill>
                  <a:srgbClr val="060607"/>
                </a:solidFill>
                <a:effectLst/>
                <a:latin typeface="-apple-system"/>
              </a:rPr>
              <a:t> (8 samples)</a:t>
            </a:r>
          </a:p>
          <a:p>
            <a:r>
              <a:rPr lang="zh-CN" altLang="en-US" i="0" dirty="0">
                <a:solidFill>
                  <a:srgbClr val="060607"/>
                </a:solidFill>
                <a:effectLst/>
                <a:latin typeface="-apple-system"/>
              </a:rPr>
              <a:t>一行代表了一种结合</a:t>
            </a:r>
            <a:r>
              <a:rPr lang="en-US" altLang="zh-CN" i="0" dirty="0">
                <a:solidFill>
                  <a:srgbClr val="060607"/>
                </a:solidFill>
                <a:effectLst/>
                <a:latin typeface="-apple-system"/>
              </a:rPr>
              <a:t>Z-S</a:t>
            </a:r>
            <a:r>
              <a:rPr lang="zh-CN" altLang="en-US" i="0" dirty="0">
                <a:solidFill>
                  <a:srgbClr val="060607"/>
                </a:solidFill>
                <a:effectLst/>
                <a:latin typeface="-apple-system"/>
              </a:rPr>
              <a:t>和</a:t>
            </a:r>
            <a:r>
              <a:rPr lang="en-US" altLang="zh-CN" i="0" dirty="0">
                <a:solidFill>
                  <a:srgbClr val="060607"/>
                </a:solidFill>
                <a:effectLst/>
                <a:latin typeface="-apple-system"/>
              </a:rPr>
              <a:t>F-S-</a:t>
            </a:r>
            <a:r>
              <a:rPr lang="en-US" altLang="zh-CN" i="0" dirty="0" err="1">
                <a:solidFill>
                  <a:srgbClr val="060607"/>
                </a:solidFill>
                <a:effectLst/>
                <a:latin typeface="-apple-system"/>
              </a:rPr>
              <a:t>CoT</a:t>
            </a:r>
            <a:r>
              <a:rPr lang="zh-CN" altLang="en-US" i="0" dirty="0">
                <a:solidFill>
                  <a:srgbClr val="060607"/>
                </a:solidFill>
                <a:effectLst/>
                <a:latin typeface="-apple-system"/>
              </a:rPr>
              <a:t>的</a:t>
            </a:r>
            <a:endParaRPr lang="en-US" altLang="zh-CN" i="0" dirty="0">
              <a:solidFill>
                <a:srgbClr val="060607"/>
              </a:solidFill>
              <a:effectLst/>
              <a:latin typeface="-apple-system"/>
            </a:endParaRPr>
          </a:p>
          <a:p>
            <a:r>
              <a:rPr lang="zh-CN" altLang="en-US" i="0" dirty="0">
                <a:solidFill>
                  <a:srgbClr val="060607"/>
                </a:solidFill>
                <a:effectLst/>
                <a:latin typeface="-apple-system"/>
              </a:rPr>
              <a:t>方法，即使用零次学习和少次逐步推理示例结合。</a:t>
            </a:r>
            <a:endParaRPr lang="en-US" altLang="zh-CN" i="0" dirty="0">
              <a:solidFill>
                <a:srgbClr val="060607"/>
              </a:solidFill>
              <a:effectLst/>
              <a:latin typeface="-apple-system"/>
            </a:endParaRPr>
          </a:p>
        </p:txBody>
      </p:sp>
      <p:sp>
        <p:nvSpPr>
          <p:cNvPr id="10" name="文本框 9">
            <a:extLst>
              <a:ext uri="{FF2B5EF4-FFF2-40B4-BE49-F238E27FC236}">
                <a16:creationId xmlns:a16="http://schemas.microsoft.com/office/drawing/2014/main" id="{63D85E45-B801-E7B6-3117-9AACA07AE6C4}"/>
              </a:ext>
            </a:extLst>
          </p:cNvPr>
          <p:cNvSpPr txBox="1"/>
          <p:nvPr/>
        </p:nvSpPr>
        <p:spPr>
          <a:xfrm>
            <a:off x="8385632" y="3279954"/>
            <a:ext cx="3339193" cy="1477328"/>
          </a:xfrm>
          <a:prstGeom prst="rect">
            <a:avLst/>
          </a:prstGeom>
          <a:noFill/>
        </p:spPr>
        <p:txBody>
          <a:bodyPr wrap="square">
            <a:spAutoFit/>
          </a:bodyPr>
          <a:lstStyle/>
          <a:p>
            <a:pPr algn="l"/>
            <a:r>
              <a:rPr lang="en-US" altLang="zh-CN" b="1" i="0" dirty="0">
                <a:solidFill>
                  <a:srgbClr val="060607"/>
                </a:solidFill>
                <a:effectLst/>
                <a:latin typeface="-apple-system"/>
              </a:rPr>
              <a:t>Finetuned GPT-3</a:t>
            </a:r>
            <a:r>
              <a:rPr lang="en-US" altLang="zh-CN" b="0" i="0" dirty="0">
                <a:solidFill>
                  <a:srgbClr val="060607"/>
                </a:solidFill>
                <a:effectLst/>
                <a:latin typeface="-apple-system"/>
              </a:rPr>
              <a:t> </a:t>
            </a:r>
            <a:r>
              <a:rPr lang="zh-CN" altLang="en-US" b="0" i="0" dirty="0">
                <a:solidFill>
                  <a:srgbClr val="060607"/>
                </a:solidFill>
                <a:effectLst/>
                <a:latin typeface="-apple-system"/>
              </a:rPr>
              <a:t>和 </a:t>
            </a:r>
            <a:r>
              <a:rPr lang="en-US" altLang="zh-CN" b="1" i="0" dirty="0">
                <a:solidFill>
                  <a:srgbClr val="060607"/>
                </a:solidFill>
                <a:effectLst/>
                <a:latin typeface="-apple-system"/>
              </a:rPr>
              <a:t>Finetuned GPT-3 + verifier</a:t>
            </a:r>
            <a:r>
              <a:rPr lang="zh-CN" altLang="en-US" b="0" i="0" dirty="0">
                <a:solidFill>
                  <a:srgbClr val="060607"/>
                </a:solidFill>
                <a:effectLst/>
                <a:latin typeface="-apple-system"/>
              </a:rPr>
              <a:t>显示了对 </a:t>
            </a:r>
            <a:r>
              <a:rPr lang="en-US" altLang="zh-CN" b="0" i="0" dirty="0">
                <a:solidFill>
                  <a:srgbClr val="060607"/>
                </a:solidFill>
                <a:effectLst/>
                <a:latin typeface="-apple-system"/>
              </a:rPr>
              <a:t>GPT-3 </a:t>
            </a:r>
            <a:r>
              <a:rPr lang="zh-CN" altLang="en-US" b="0" i="0" dirty="0">
                <a:solidFill>
                  <a:srgbClr val="060607"/>
                </a:solidFill>
                <a:effectLst/>
                <a:latin typeface="-apple-system"/>
              </a:rPr>
              <a:t>模型进行特定任务微调后的性能，以及结合验证器进一步提高性能的结果。</a:t>
            </a:r>
          </a:p>
        </p:txBody>
      </p:sp>
      <p:sp>
        <p:nvSpPr>
          <p:cNvPr id="12" name="文本框 11">
            <a:extLst>
              <a:ext uri="{FF2B5EF4-FFF2-40B4-BE49-F238E27FC236}">
                <a16:creationId xmlns:a16="http://schemas.microsoft.com/office/drawing/2014/main" id="{AE7994DD-D29F-54C2-9F57-0F09CF0601DE}"/>
              </a:ext>
            </a:extLst>
          </p:cNvPr>
          <p:cNvSpPr txBox="1"/>
          <p:nvPr/>
        </p:nvSpPr>
        <p:spPr>
          <a:xfrm>
            <a:off x="8332278" y="4795837"/>
            <a:ext cx="3339193" cy="1477328"/>
          </a:xfrm>
          <a:prstGeom prst="rect">
            <a:avLst/>
          </a:prstGeom>
          <a:noFill/>
        </p:spPr>
        <p:txBody>
          <a:bodyPr wrap="square">
            <a:spAutoFit/>
          </a:bodyPr>
          <a:lstStyle/>
          <a:p>
            <a:pPr algn="l"/>
            <a:r>
              <a:rPr lang="en-US" altLang="zh-CN" b="1" i="0" dirty="0" err="1">
                <a:solidFill>
                  <a:srgbClr val="060607"/>
                </a:solidFill>
                <a:effectLst/>
                <a:latin typeface="-apple-system"/>
              </a:rPr>
              <a:t>PaLM</a:t>
            </a:r>
            <a:r>
              <a:rPr lang="en-US" altLang="zh-CN" b="1" i="0" dirty="0">
                <a:solidFill>
                  <a:srgbClr val="060607"/>
                </a:solidFill>
                <a:effectLst/>
                <a:latin typeface="-apple-system"/>
              </a:rPr>
              <a:t> 540B</a:t>
            </a:r>
            <a:r>
              <a:rPr lang="zh-CN" altLang="en-US" b="0" i="0" dirty="0">
                <a:solidFill>
                  <a:srgbClr val="060607"/>
                </a:solidFill>
                <a:effectLst/>
                <a:latin typeface="-apple-system"/>
              </a:rPr>
              <a:t>显示了使用 </a:t>
            </a:r>
            <a:r>
              <a:rPr lang="en-US" altLang="zh-CN" b="0" i="0" dirty="0" err="1">
                <a:solidFill>
                  <a:srgbClr val="060607"/>
                </a:solidFill>
                <a:effectLst/>
                <a:latin typeface="-apple-system"/>
              </a:rPr>
              <a:t>PaLM</a:t>
            </a:r>
            <a:r>
              <a:rPr lang="en-US" altLang="zh-CN" b="0" i="0" dirty="0">
                <a:solidFill>
                  <a:srgbClr val="060607"/>
                </a:solidFill>
                <a:effectLst/>
                <a:latin typeface="-apple-system"/>
              </a:rPr>
              <a:t> </a:t>
            </a:r>
            <a:r>
              <a:rPr lang="zh-CN" altLang="en-US" b="0" i="0" dirty="0">
                <a:solidFill>
                  <a:srgbClr val="060607"/>
                </a:solidFill>
                <a:effectLst/>
                <a:latin typeface="-apple-system"/>
              </a:rPr>
              <a:t>模型（具有 </a:t>
            </a:r>
            <a:r>
              <a:rPr lang="en-US" altLang="zh-CN" b="0" i="0" dirty="0">
                <a:solidFill>
                  <a:srgbClr val="060607"/>
                </a:solidFill>
                <a:effectLst/>
                <a:latin typeface="-apple-system"/>
              </a:rPr>
              <a:t>540 </a:t>
            </a:r>
            <a:r>
              <a:rPr lang="zh-CN" altLang="en-US" b="0" i="0" dirty="0">
                <a:solidFill>
                  <a:srgbClr val="060607"/>
                </a:solidFill>
                <a:effectLst/>
                <a:latin typeface="-apple-system"/>
              </a:rPr>
              <a:t>亿参数）在不同条件下的性能，包括 </a:t>
            </a:r>
            <a:r>
              <a:rPr lang="en-US" altLang="zh-CN" b="0" i="0" dirty="0">
                <a:solidFill>
                  <a:srgbClr val="060607"/>
                </a:solidFill>
                <a:effectLst/>
                <a:latin typeface="-apple-system"/>
              </a:rPr>
              <a:t>Zero-shot</a:t>
            </a:r>
            <a:r>
              <a:rPr lang="zh-CN" altLang="en-US" b="0" i="0" dirty="0">
                <a:solidFill>
                  <a:srgbClr val="060607"/>
                </a:solidFill>
                <a:effectLst/>
                <a:latin typeface="-apple-system"/>
              </a:rPr>
              <a:t>、</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en-US" altLang="zh-CN" b="0" i="0" dirty="0">
                <a:solidFill>
                  <a:srgbClr val="060607"/>
                </a:solidFill>
                <a:effectLst/>
                <a:latin typeface="-apple-system"/>
              </a:rPr>
              <a:t> </a:t>
            </a:r>
            <a:r>
              <a:rPr lang="zh-CN" altLang="en-US" b="0" i="0" dirty="0">
                <a:solidFill>
                  <a:srgbClr val="060607"/>
                </a:solidFill>
                <a:effectLst/>
                <a:latin typeface="-apple-system"/>
              </a:rPr>
              <a:t>以及结合自我一致性的情况。</a:t>
            </a:r>
          </a:p>
        </p:txBody>
      </p:sp>
    </p:spTree>
    <p:extLst>
      <p:ext uri="{BB962C8B-B14F-4D97-AF65-F5344CB8AC3E}">
        <p14:creationId xmlns:p14="http://schemas.microsoft.com/office/powerpoint/2010/main" val="288038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8" name="文本框 7">
            <a:extLst>
              <a:ext uri="{FF2B5EF4-FFF2-40B4-BE49-F238E27FC236}">
                <a16:creationId xmlns:a16="http://schemas.microsoft.com/office/drawing/2014/main" id="{18413DA9-C18E-AD93-372B-A0116DB62C6D}"/>
              </a:ext>
            </a:extLst>
          </p:cNvPr>
          <p:cNvSpPr txBox="1"/>
          <p:nvPr/>
        </p:nvSpPr>
        <p:spPr>
          <a:xfrm>
            <a:off x="1528175" y="1128160"/>
            <a:ext cx="7108869" cy="369332"/>
          </a:xfrm>
          <a:prstGeom prst="rect">
            <a:avLst/>
          </a:prstGeom>
          <a:noFill/>
        </p:spPr>
        <p:txBody>
          <a:bodyPr wrap="none" rtlCol="0">
            <a:spAutoFit/>
          </a:bodyPr>
          <a:lstStyle/>
          <a:p>
            <a:r>
              <a:rPr lang="zh-CN" altLang="en-US" dirty="0"/>
              <a:t>但是在规模较小的模型上，</a:t>
            </a:r>
            <a:r>
              <a:rPr lang="en-US" altLang="zh-CN" dirty="0"/>
              <a:t>Zero-Shot </a:t>
            </a:r>
            <a:r>
              <a:rPr lang="en-US" altLang="zh-CN" dirty="0" err="1"/>
              <a:t>CoT</a:t>
            </a:r>
            <a:r>
              <a:rPr lang="zh-CN" altLang="en-US" dirty="0"/>
              <a:t>表现的并不是十分有效。</a:t>
            </a:r>
          </a:p>
        </p:txBody>
      </p:sp>
      <p:pic>
        <p:nvPicPr>
          <p:cNvPr id="13" name="图片 12">
            <a:extLst>
              <a:ext uri="{FF2B5EF4-FFF2-40B4-BE49-F238E27FC236}">
                <a16:creationId xmlns:a16="http://schemas.microsoft.com/office/drawing/2014/main" id="{60A6C08A-17A1-2E00-B302-53ABCD52C094}"/>
              </a:ext>
            </a:extLst>
          </p:cNvPr>
          <p:cNvPicPr>
            <a:picLocks noChangeAspect="1"/>
          </p:cNvPicPr>
          <p:nvPr/>
        </p:nvPicPr>
        <p:blipFill>
          <a:blip r:embed="rId3"/>
          <a:stretch>
            <a:fillRect/>
          </a:stretch>
        </p:blipFill>
        <p:spPr>
          <a:xfrm>
            <a:off x="1253530" y="1800265"/>
            <a:ext cx="8381899" cy="3435823"/>
          </a:xfrm>
          <a:prstGeom prst="rect">
            <a:avLst/>
          </a:prstGeom>
        </p:spPr>
      </p:pic>
    </p:spTree>
    <p:extLst>
      <p:ext uri="{BB962C8B-B14F-4D97-AF65-F5344CB8AC3E}">
        <p14:creationId xmlns:p14="http://schemas.microsoft.com/office/powerpoint/2010/main" val="395844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8" name="文本框 7">
            <a:extLst>
              <a:ext uri="{FF2B5EF4-FFF2-40B4-BE49-F238E27FC236}">
                <a16:creationId xmlns:a16="http://schemas.microsoft.com/office/drawing/2014/main" id="{18413DA9-C18E-AD93-372B-A0116DB62C6D}"/>
              </a:ext>
            </a:extLst>
          </p:cNvPr>
          <p:cNvSpPr txBox="1"/>
          <p:nvPr/>
        </p:nvSpPr>
        <p:spPr>
          <a:xfrm>
            <a:off x="1528175" y="1128160"/>
            <a:ext cx="6546279" cy="369332"/>
          </a:xfrm>
          <a:prstGeom prst="rect">
            <a:avLst/>
          </a:prstGeom>
          <a:noFill/>
        </p:spPr>
        <p:txBody>
          <a:bodyPr wrap="none" rtlCol="0">
            <a:spAutoFit/>
          </a:bodyPr>
          <a:lstStyle/>
          <a:p>
            <a:r>
              <a:rPr lang="zh-CN" altLang="en-US" dirty="0"/>
              <a:t>在实验中的</a:t>
            </a:r>
            <a:r>
              <a:rPr lang="en-US" altLang="zh-CN" dirty="0"/>
              <a:t>Prompt</a:t>
            </a:r>
            <a:r>
              <a:rPr lang="zh-CN" altLang="en-US" dirty="0"/>
              <a:t>选择上对</a:t>
            </a:r>
            <a:r>
              <a:rPr lang="en-US" altLang="zh-CN" dirty="0"/>
              <a:t>Zero-Shot </a:t>
            </a:r>
            <a:r>
              <a:rPr lang="en-US" altLang="zh-CN" dirty="0" err="1"/>
              <a:t>CoT</a:t>
            </a:r>
            <a:r>
              <a:rPr lang="zh-CN" altLang="en-US" dirty="0"/>
              <a:t>的性能同样有影响</a:t>
            </a:r>
          </a:p>
        </p:txBody>
      </p:sp>
      <p:pic>
        <p:nvPicPr>
          <p:cNvPr id="6" name="图片 5">
            <a:extLst>
              <a:ext uri="{FF2B5EF4-FFF2-40B4-BE49-F238E27FC236}">
                <a16:creationId xmlns:a16="http://schemas.microsoft.com/office/drawing/2014/main" id="{7A3364BB-54B2-8CB7-F82A-417E963C2FD9}"/>
              </a:ext>
            </a:extLst>
          </p:cNvPr>
          <p:cNvPicPr>
            <a:picLocks noChangeAspect="1"/>
          </p:cNvPicPr>
          <p:nvPr/>
        </p:nvPicPr>
        <p:blipFill>
          <a:blip r:embed="rId3"/>
          <a:stretch>
            <a:fillRect/>
          </a:stretch>
        </p:blipFill>
        <p:spPr>
          <a:xfrm>
            <a:off x="2078540" y="1751958"/>
            <a:ext cx="6546278" cy="3977882"/>
          </a:xfrm>
          <a:prstGeom prst="rect">
            <a:avLst/>
          </a:prstGeom>
        </p:spPr>
      </p:pic>
    </p:spTree>
    <p:extLst>
      <p:ext uri="{BB962C8B-B14F-4D97-AF65-F5344CB8AC3E}">
        <p14:creationId xmlns:p14="http://schemas.microsoft.com/office/powerpoint/2010/main" val="333457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8" name="文本框 7">
            <a:extLst>
              <a:ext uri="{FF2B5EF4-FFF2-40B4-BE49-F238E27FC236}">
                <a16:creationId xmlns:a16="http://schemas.microsoft.com/office/drawing/2014/main" id="{2956F577-0976-2259-749D-44C641D5A60D}"/>
              </a:ext>
            </a:extLst>
          </p:cNvPr>
          <p:cNvSpPr txBox="1"/>
          <p:nvPr/>
        </p:nvSpPr>
        <p:spPr>
          <a:xfrm>
            <a:off x="1068804" y="834512"/>
            <a:ext cx="10054392" cy="5449569"/>
          </a:xfrm>
          <a:prstGeom prst="rect">
            <a:avLst/>
          </a:prstGeom>
          <a:noFill/>
        </p:spPr>
        <p:txBody>
          <a:bodyPr wrap="square" rtlCol="0">
            <a:spAutoFit/>
          </a:bodyPr>
          <a:lstStyle/>
          <a:p>
            <a:pPr>
              <a:lnSpc>
                <a:spcPct val="150000"/>
              </a:lnSpc>
            </a:pPr>
            <a:r>
              <a:rPr lang="zh-CN" altLang="en-US" dirty="0"/>
              <a:t>总结：</a:t>
            </a:r>
            <a:endParaRPr lang="en-US" altLang="zh-CN" dirty="0"/>
          </a:p>
          <a:p>
            <a:pPr>
              <a:lnSpc>
                <a:spcPct val="150000"/>
              </a:lnSpc>
            </a:pPr>
            <a:r>
              <a:rPr lang="zh-CN" altLang="en-US" b="0" i="0" dirty="0">
                <a:solidFill>
                  <a:srgbClr val="060607"/>
                </a:solidFill>
                <a:effectLst/>
                <a:latin typeface="-apple-system"/>
              </a:rPr>
              <a:t>简单地在每个答案前添加“</a:t>
            </a:r>
            <a:r>
              <a:rPr lang="en-US" altLang="zh-CN" b="0" i="0" dirty="0">
                <a:solidFill>
                  <a:srgbClr val="060607"/>
                </a:solidFill>
                <a:effectLst/>
                <a:latin typeface="-apple-system"/>
              </a:rPr>
              <a:t>Let's think step by step”</a:t>
            </a:r>
            <a:r>
              <a:rPr lang="zh-CN" altLang="en-US" b="0" i="0" dirty="0">
                <a:solidFill>
                  <a:srgbClr val="060607"/>
                </a:solidFill>
                <a:effectLst/>
                <a:latin typeface="-apple-system"/>
              </a:rPr>
              <a:t>这样的提示，大型预训练语言模型（</a:t>
            </a:r>
            <a:r>
              <a:rPr lang="en-US" altLang="zh-CN" b="0" i="0" dirty="0">
                <a:solidFill>
                  <a:srgbClr val="060607"/>
                </a:solidFill>
                <a:effectLst/>
                <a:latin typeface="-apple-system"/>
              </a:rPr>
              <a:t>LLMs</a:t>
            </a:r>
            <a:r>
              <a:rPr lang="zh-CN" altLang="en-US" b="0" i="0" dirty="0">
                <a:solidFill>
                  <a:srgbClr val="060607"/>
                </a:solidFill>
                <a:effectLst/>
                <a:latin typeface="-apple-system"/>
              </a:rPr>
              <a:t>）可以在没有手工制作示例的情况下，有效地进行多步推理，显著提高解决复杂任务的准确性。这种方法，即</a:t>
            </a:r>
            <a:r>
              <a:rPr lang="en-US" altLang="zh-CN" b="0" i="0" dirty="0">
                <a:solidFill>
                  <a:srgbClr val="060607"/>
                </a:solidFill>
                <a:effectLst/>
                <a:latin typeface="-apple-system"/>
              </a:rPr>
              <a:t>Zero-shot Chain of Thought</a:t>
            </a:r>
            <a:r>
              <a:rPr lang="zh-CN" altLang="en-US" b="0" i="0" dirty="0">
                <a:solidFill>
                  <a:srgbClr val="060607"/>
                </a:solidFill>
                <a:effectLst/>
                <a:latin typeface="-apple-system"/>
              </a:rPr>
              <a:t>（</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zh-CN" altLang="en-US" b="0" i="0" dirty="0">
                <a:solidFill>
                  <a:srgbClr val="060607"/>
                </a:solidFill>
                <a:effectLst/>
                <a:latin typeface="-apple-system"/>
              </a:rPr>
              <a:t>），展示了</a:t>
            </a:r>
            <a:r>
              <a:rPr lang="en-US" altLang="zh-CN" b="0" i="0" dirty="0">
                <a:solidFill>
                  <a:srgbClr val="060607"/>
                </a:solidFill>
                <a:effectLst/>
                <a:latin typeface="-apple-system"/>
              </a:rPr>
              <a:t>LLMs</a:t>
            </a:r>
            <a:r>
              <a:rPr lang="zh-CN" altLang="en-US" b="0" i="0" dirty="0">
                <a:solidFill>
                  <a:srgbClr val="060607"/>
                </a:solidFill>
                <a:effectLst/>
                <a:latin typeface="-apple-system"/>
              </a:rPr>
              <a:t>在零次学习设置下未被充分挖掘的推理潜力，揭示了它们可能具有更深层次的、广泛的认知能力，如通用逻辑推理。</a:t>
            </a:r>
            <a:endParaRPr lang="en-US" altLang="zh-CN" b="0" i="0" dirty="0">
              <a:solidFill>
                <a:srgbClr val="060607"/>
              </a:solidFill>
              <a:effectLst/>
              <a:latin typeface="-apple-system"/>
            </a:endParaRPr>
          </a:p>
          <a:p>
            <a:pPr>
              <a:lnSpc>
                <a:spcPct val="150000"/>
              </a:lnSpc>
            </a:pPr>
            <a:r>
              <a:rPr lang="zh-CN" altLang="en-US" dirty="0">
                <a:solidFill>
                  <a:srgbClr val="060607"/>
                </a:solidFill>
                <a:latin typeface="-apple-system"/>
              </a:rPr>
              <a:t>不足：</a:t>
            </a:r>
            <a:endParaRPr lang="en-US" altLang="zh-CN" dirty="0">
              <a:solidFill>
                <a:srgbClr val="060607"/>
              </a:solidFill>
              <a:latin typeface="-apple-system"/>
            </a:endParaRPr>
          </a:p>
          <a:p>
            <a:pPr algn="l">
              <a:lnSpc>
                <a:spcPct val="150000"/>
              </a:lnSpc>
            </a:pPr>
            <a:r>
              <a:rPr lang="zh-CN" altLang="en-US" b="1" i="0" dirty="0">
                <a:solidFill>
                  <a:srgbClr val="060607"/>
                </a:solidFill>
                <a:effectLst/>
                <a:latin typeface="-apple-system"/>
              </a:rPr>
              <a:t>泛化能力的局限性</a:t>
            </a:r>
            <a:r>
              <a:rPr lang="zh-CN" altLang="en-US" b="0" i="0" dirty="0">
                <a:solidFill>
                  <a:srgbClr val="060607"/>
                </a:solidFill>
                <a:effectLst/>
                <a:latin typeface="-apple-system"/>
              </a:rPr>
              <a:t>：尽管</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zh-CN" altLang="en-US" b="0" i="0" dirty="0">
                <a:solidFill>
                  <a:srgbClr val="060607"/>
                </a:solidFill>
                <a:effectLst/>
                <a:latin typeface="-apple-system"/>
              </a:rPr>
              <a:t>在实验中表现出了良好的泛化能力，但这些实验通常限于特定的任务集。在更广泛或更复杂的问题上，该方法的有效性可能需要进一步验证。</a:t>
            </a:r>
          </a:p>
          <a:p>
            <a:pPr algn="l">
              <a:lnSpc>
                <a:spcPct val="150000"/>
              </a:lnSpc>
            </a:pPr>
            <a:r>
              <a:rPr lang="zh-CN" altLang="en-US" b="1" i="0" dirty="0">
                <a:solidFill>
                  <a:srgbClr val="060607"/>
                </a:solidFill>
                <a:effectLst/>
                <a:latin typeface="-apple-system"/>
              </a:rPr>
              <a:t>对模型大小的依赖</a:t>
            </a:r>
            <a:r>
              <a:rPr lang="zh-CN" altLang="en-US" b="0" i="0" dirty="0">
                <a:solidFill>
                  <a:srgbClr val="060607"/>
                </a:solidFill>
                <a:effectLst/>
                <a:latin typeface="-apple-system"/>
              </a:rPr>
              <a:t>：</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zh-CN" altLang="en-US" b="0" i="0" dirty="0">
                <a:solidFill>
                  <a:srgbClr val="060607"/>
                </a:solidFill>
                <a:effectLst/>
                <a:latin typeface="-apple-system"/>
              </a:rPr>
              <a:t>的性能可能在一定程度上依赖于模型的大小。较大的模型可能在处理复杂推理任务时表现更好，这可能导致对计算资源的需求增加。</a:t>
            </a:r>
          </a:p>
          <a:p>
            <a:pPr>
              <a:lnSpc>
                <a:spcPct val="150000"/>
              </a:lnSpc>
            </a:pPr>
            <a:r>
              <a:rPr lang="zh-CN" altLang="en-US" b="1" i="0" dirty="0">
                <a:solidFill>
                  <a:srgbClr val="060607"/>
                </a:solidFill>
                <a:effectLst/>
                <a:latin typeface="-apple-system"/>
              </a:rPr>
              <a:t>提示的有效性</a:t>
            </a:r>
            <a:r>
              <a:rPr lang="zh-CN" altLang="en-US" b="0" i="0" dirty="0">
                <a:solidFill>
                  <a:srgbClr val="060607"/>
                </a:solidFill>
                <a:effectLst/>
                <a:latin typeface="-apple-system"/>
              </a:rPr>
              <a:t>：虽然“</a:t>
            </a:r>
            <a:r>
              <a:rPr lang="en-US" altLang="zh-CN" b="0" i="0" dirty="0">
                <a:solidFill>
                  <a:srgbClr val="060607"/>
                </a:solidFill>
                <a:effectLst/>
                <a:latin typeface="-apple-system"/>
              </a:rPr>
              <a:t>Let's think step by step”</a:t>
            </a:r>
            <a:r>
              <a:rPr lang="zh-CN" altLang="en-US" b="0" i="0" dirty="0">
                <a:solidFill>
                  <a:srgbClr val="060607"/>
                </a:solidFill>
                <a:effectLst/>
                <a:latin typeface="-apple-system"/>
              </a:rPr>
              <a:t>这个提示在实验中表现出了有效性，但不同的任务可能需要不同的提示策略来最大化性能。这意味着</a:t>
            </a:r>
            <a:r>
              <a:rPr lang="en-US" altLang="zh-CN" b="0" i="0" dirty="0">
                <a:solidFill>
                  <a:srgbClr val="060607"/>
                </a:solidFill>
                <a:effectLst/>
                <a:latin typeface="-apple-system"/>
              </a:rPr>
              <a:t>Zero-shot-</a:t>
            </a:r>
            <a:r>
              <a:rPr lang="en-US" altLang="zh-CN" b="0" i="0" dirty="0" err="1">
                <a:solidFill>
                  <a:srgbClr val="060607"/>
                </a:solidFill>
                <a:effectLst/>
                <a:latin typeface="-apple-system"/>
              </a:rPr>
              <a:t>CoT</a:t>
            </a:r>
            <a:r>
              <a:rPr lang="zh-CN" altLang="en-US" b="0" i="0" dirty="0">
                <a:solidFill>
                  <a:srgbClr val="060607"/>
                </a:solidFill>
                <a:effectLst/>
                <a:latin typeface="-apple-system"/>
              </a:rPr>
              <a:t>可能需要针对特定类型的任务进行调整。</a:t>
            </a:r>
          </a:p>
        </p:txBody>
      </p:sp>
    </p:spTree>
    <p:extLst>
      <p:ext uri="{BB962C8B-B14F-4D97-AF65-F5344CB8AC3E}">
        <p14:creationId xmlns:p14="http://schemas.microsoft.com/office/powerpoint/2010/main" val="194928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920047" y="509588"/>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6" name="矩形 5"/>
          <p:cNvSpPr/>
          <p:nvPr/>
        </p:nvSpPr>
        <p:spPr>
          <a:xfrm>
            <a:off x="717550" y="2478405"/>
            <a:ext cx="2529205" cy="1901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0" name="矩形: 圆角 3"/>
          <p:cNvSpPr/>
          <p:nvPr/>
        </p:nvSpPr>
        <p:spPr>
          <a:xfrm>
            <a:off x="4786633" y="884786"/>
            <a:ext cx="822960" cy="78930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Arial"/>
                <a:ea typeface="微软雅黑"/>
                <a:sym typeface="Arial"/>
              </a:rPr>
              <a:t>01</a:t>
            </a:r>
          </a:p>
        </p:txBody>
      </p:sp>
      <p:sp>
        <p:nvSpPr>
          <p:cNvPr id="7" name="椭圆 6"/>
          <p:cNvSpPr/>
          <p:nvPr/>
        </p:nvSpPr>
        <p:spPr>
          <a:xfrm>
            <a:off x="5609593" y="1538201"/>
            <a:ext cx="135890" cy="13589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99" name="1"/>
          <p:cNvSpPr txBox="1"/>
          <p:nvPr/>
        </p:nvSpPr>
        <p:spPr>
          <a:xfrm flipH="1">
            <a:off x="5974820" y="1017828"/>
            <a:ext cx="34859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i="0" dirty="0">
                <a:solidFill>
                  <a:srgbClr val="060607"/>
                </a:solidFill>
                <a:effectLst/>
                <a:latin typeface="PingFang SC"/>
              </a:rPr>
              <a:t>Methods</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11" name="矩形: 圆角 3"/>
          <p:cNvSpPr/>
          <p:nvPr/>
        </p:nvSpPr>
        <p:spPr>
          <a:xfrm>
            <a:off x="4786633" y="2138276"/>
            <a:ext cx="822960" cy="789305"/>
          </a:xfrm>
          <a:prstGeom prst="roundRect">
            <a:avLst>
              <a:gd name="adj" fmla="val 50000"/>
            </a:avLst>
          </a:prstGeom>
          <a:solidFill>
            <a:srgbClr val="121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Arial"/>
                <a:ea typeface="微软雅黑"/>
                <a:sym typeface="Arial"/>
              </a:rPr>
              <a:t>02</a:t>
            </a:r>
          </a:p>
        </p:txBody>
      </p:sp>
      <p:sp>
        <p:nvSpPr>
          <p:cNvPr id="12" name="椭圆 11"/>
          <p:cNvSpPr/>
          <p:nvPr/>
        </p:nvSpPr>
        <p:spPr>
          <a:xfrm>
            <a:off x="5609593" y="2791691"/>
            <a:ext cx="135890" cy="135890"/>
          </a:xfrm>
          <a:prstGeom prst="ellipse">
            <a:avLst/>
          </a:prstGeom>
          <a:solidFill>
            <a:srgbClr val="121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1"/>
          <p:cNvSpPr txBox="1"/>
          <p:nvPr/>
        </p:nvSpPr>
        <p:spPr>
          <a:xfrm flipH="1">
            <a:off x="5974820" y="2280699"/>
            <a:ext cx="37145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i="0" dirty="0">
                <a:solidFill>
                  <a:srgbClr val="060607"/>
                </a:solidFill>
                <a:effectLst/>
                <a:latin typeface="PingFang SC"/>
              </a:rPr>
              <a:t>Abstract</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16" name="矩形: 圆角 3"/>
          <p:cNvSpPr/>
          <p:nvPr/>
        </p:nvSpPr>
        <p:spPr>
          <a:xfrm>
            <a:off x="4786633" y="3391766"/>
            <a:ext cx="822960" cy="78930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Arial"/>
                <a:ea typeface="微软雅黑"/>
                <a:sym typeface="Arial"/>
              </a:rPr>
              <a:t>03</a:t>
            </a:r>
          </a:p>
        </p:txBody>
      </p:sp>
      <p:sp>
        <p:nvSpPr>
          <p:cNvPr id="17" name="椭圆 16"/>
          <p:cNvSpPr/>
          <p:nvPr/>
        </p:nvSpPr>
        <p:spPr>
          <a:xfrm>
            <a:off x="5609593" y="4045181"/>
            <a:ext cx="135890" cy="13589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8" name="1"/>
          <p:cNvSpPr txBox="1"/>
          <p:nvPr/>
        </p:nvSpPr>
        <p:spPr>
          <a:xfrm flipH="1">
            <a:off x="5979162" y="3524808"/>
            <a:ext cx="38778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i="0" dirty="0">
                <a:solidFill>
                  <a:srgbClr val="060607"/>
                </a:solidFill>
                <a:effectLst/>
                <a:latin typeface="PingFang SC"/>
              </a:rPr>
              <a:t>Experiment</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21" name="矩形: 圆角 3"/>
          <p:cNvSpPr/>
          <p:nvPr/>
        </p:nvSpPr>
        <p:spPr>
          <a:xfrm>
            <a:off x="4786633" y="4645256"/>
            <a:ext cx="822960" cy="789305"/>
          </a:xfrm>
          <a:prstGeom prst="roundRect">
            <a:avLst>
              <a:gd name="adj" fmla="val 50000"/>
            </a:avLst>
          </a:prstGeom>
          <a:solidFill>
            <a:srgbClr val="121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Arial"/>
                <a:ea typeface="微软雅黑"/>
                <a:sym typeface="Arial"/>
              </a:rPr>
              <a:t>04</a:t>
            </a:r>
          </a:p>
        </p:txBody>
      </p:sp>
      <p:sp>
        <p:nvSpPr>
          <p:cNvPr id="22" name="椭圆 21"/>
          <p:cNvSpPr/>
          <p:nvPr/>
        </p:nvSpPr>
        <p:spPr>
          <a:xfrm>
            <a:off x="5609593" y="5298671"/>
            <a:ext cx="135890" cy="135890"/>
          </a:xfrm>
          <a:prstGeom prst="ellipse">
            <a:avLst/>
          </a:prstGeom>
          <a:solidFill>
            <a:srgbClr val="121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1"/>
          <p:cNvSpPr txBox="1"/>
          <p:nvPr/>
        </p:nvSpPr>
        <p:spPr>
          <a:xfrm flipH="1">
            <a:off x="5974820" y="4768917"/>
            <a:ext cx="2234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1">
                    <a:lumMod val="85000"/>
                    <a:lumOff val="15000"/>
                  </a:schemeClr>
                </a:solidFill>
                <a:latin typeface="PingFang SC"/>
                <a:ea typeface="微软雅黑"/>
                <a:cs typeface="思源黑体 CN" panose="020B0500000000000000" charset="-122"/>
                <a:sym typeface="Arial"/>
              </a:rPr>
              <a:t>Conclusion</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PingFang SC"/>
              <a:ea typeface="微软雅黑"/>
              <a:cs typeface="思源黑体 CN" panose="020B0500000000000000" charset="-122"/>
              <a:sym typeface="Arial"/>
            </a:endParaRPr>
          </a:p>
        </p:txBody>
      </p:sp>
      <p:sp>
        <p:nvSpPr>
          <p:cNvPr id="2797" name="1"/>
          <p:cNvSpPr/>
          <p:nvPr/>
        </p:nvSpPr>
        <p:spPr>
          <a:xfrm>
            <a:off x="1233170" y="3334385"/>
            <a:ext cx="1851025" cy="922020"/>
          </a:xfrm>
          <a:prstGeom prst="rect">
            <a:avLst/>
          </a:prstGeom>
        </p:spPr>
        <p:txBody>
          <a:bodyPr wrap="square" anchor="ctr">
            <a:spAutoFit/>
          </a:bodyPr>
          <a:lstStyle/>
          <a:p>
            <a:pPr marL="0" marR="0" lvl="0" indent="0" algn="ctr" defTabSz="914400" rtl="0" eaLnBrk="1" fontAlgn="auto" latinLnBrk="0" hangingPunct="1">
              <a:spcBef>
                <a:spcPts val="0"/>
              </a:spcBef>
              <a:spcAft>
                <a:spcPts val="0"/>
              </a:spcAft>
              <a:buClrTx/>
              <a:buSzTx/>
              <a:buFontTx/>
              <a:buNone/>
              <a:defRPr/>
            </a:pPr>
            <a:r>
              <a:rPr kumimoji="0" lang="zh-CN" altLang="en-US" sz="5400" b="1" i="0" u="none" strike="noStrike" kern="1200" cap="none" spc="0" normalizeH="0" baseline="0" noProof="0" dirty="0">
                <a:ln>
                  <a:noFill/>
                </a:ln>
                <a:effectLst/>
                <a:uLnTx/>
                <a:uFillTx/>
                <a:latin typeface="Arial"/>
                <a:ea typeface="微软雅黑"/>
                <a:cs typeface="思源黑体 CN" panose="020B0500000000000000" charset="-122"/>
                <a:sym typeface="Arial"/>
              </a:rPr>
              <a:t>目</a:t>
            </a:r>
            <a:r>
              <a:rPr kumimoji="0" lang="zh-CN" altLang="en-US" sz="2800" b="1" i="0" u="none" strike="noStrike" kern="1200" cap="none" spc="0" normalizeH="0" baseline="0" noProof="0" dirty="0">
                <a:ln>
                  <a:noFill/>
                </a:ln>
                <a:effectLst/>
                <a:uLnTx/>
                <a:uFillTx/>
                <a:latin typeface="Arial"/>
                <a:ea typeface="微软雅黑"/>
                <a:cs typeface="思源黑体 CN" panose="020B0500000000000000" charset="-122"/>
                <a:sym typeface="Arial"/>
              </a:rPr>
              <a:t>录</a:t>
            </a:r>
          </a:p>
        </p:txBody>
      </p:sp>
      <p:sp>
        <p:nvSpPr>
          <p:cNvPr id="2798" name="1"/>
          <p:cNvSpPr/>
          <p:nvPr/>
        </p:nvSpPr>
        <p:spPr>
          <a:xfrm>
            <a:off x="937836" y="2594610"/>
            <a:ext cx="2441695" cy="739754"/>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200" i="0" u="none" strike="noStrike" kern="1200" cap="none" spc="0" normalizeH="0" baseline="0" noProof="0" dirty="0">
                <a:ln>
                  <a:noFill/>
                </a:ln>
                <a:effectLst/>
                <a:uLnTx/>
                <a:uFillTx/>
                <a:latin typeface="Arial"/>
                <a:ea typeface="微软雅黑"/>
                <a:cs typeface="思源黑体 CN" panose="020B0500000000000000" charset="-122"/>
                <a:sym typeface="Arial"/>
              </a:rPr>
              <a:t>CONTENTS</a:t>
            </a: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6" name="图片 5">
            <a:extLst>
              <a:ext uri="{FF2B5EF4-FFF2-40B4-BE49-F238E27FC236}">
                <a16:creationId xmlns:a16="http://schemas.microsoft.com/office/drawing/2014/main" id="{C1519B00-8711-702B-B9B7-BA727ECEEFEE}"/>
              </a:ext>
            </a:extLst>
          </p:cNvPr>
          <p:cNvPicPr>
            <a:picLocks noChangeAspect="1"/>
          </p:cNvPicPr>
          <p:nvPr/>
        </p:nvPicPr>
        <p:blipFill>
          <a:blip r:embed="rId3"/>
          <a:stretch>
            <a:fillRect/>
          </a:stretch>
        </p:blipFill>
        <p:spPr>
          <a:xfrm>
            <a:off x="1631967" y="1921315"/>
            <a:ext cx="8928065" cy="3015369"/>
          </a:xfrm>
          <a:prstGeom prst="rect">
            <a:avLst/>
          </a:prstGeom>
        </p:spPr>
      </p:pic>
      <p:sp>
        <p:nvSpPr>
          <p:cNvPr id="5" name="文本框 4">
            <a:extLst>
              <a:ext uri="{FF2B5EF4-FFF2-40B4-BE49-F238E27FC236}">
                <a16:creationId xmlns:a16="http://schemas.microsoft.com/office/drawing/2014/main" id="{D17BC737-B2B1-82E5-668C-1AB301B04764}"/>
              </a:ext>
            </a:extLst>
          </p:cNvPr>
          <p:cNvSpPr txBox="1"/>
          <p:nvPr/>
        </p:nvSpPr>
        <p:spPr>
          <a:xfrm>
            <a:off x="1788862" y="1348407"/>
            <a:ext cx="1800493" cy="369332"/>
          </a:xfrm>
          <a:prstGeom prst="rect">
            <a:avLst/>
          </a:prstGeom>
          <a:noFill/>
        </p:spPr>
        <p:txBody>
          <a:bodyPr wrap="none" rtlCol="0">
            <a:spAutoFit/>
          </a:bodyPr>
          <a:lstStyle/>
          <a:p>
            <a:r>
              <a:rPr lang="zh-CN" altLang="en-US" dirty="0"/>
              <a:t>后续优化论文：</a:t>
            </a:r>
          </a:p>
        </p:txBody>
      </p:sp>
    </p:spTree>
    <p:extLst>
      <p:ext uri="{BB962C8B-B14F-4D97-AF65-F5344CB8AC3E}">
        <p14:creationId xmlns:p14="http://schemas.microsoft.com/office/powerpoint/2010/main" val="102628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dirty="0">
                <a:solidFill>
                  <a:srgbClr val="060607"/>
                </a:solidFill>
                <a:latin typeface="PingFang SC"/>
              </a:rPr>
              <a:t>4</a:t>
            </a:r>
            <a:r>
              <a:rPr lang="en-US" altLang="zh-CN" sz="3200" b="1" i="0" dirty="0">
                <a:solidFill>
                  <a:srgbClr val="060607"/>
                </a:solidFill>
                <a:effectLst/>
                <a:latin typeface="PingFang SC"/>
              </a:rPr>
              <a:t>. </a:t>
            </a:r>
            <a:r>
              <a:rPr lang="en-US" altLang="zh-CN" sz="3200" b="1" dirty="0">
                <a:solidFill>
                  <a:schemeClr val="tx1">
                    <a:lumMod val="85000"/>
                    <a:lumOff val="15000"/>
                  </a:schemeClr>
                </a:solidFill>
                <a:latin typeface="Arial"/>
                <a:ea typeface="微软雅黑"/>
                <a:cs typeface="思源黑体 CN" panose="020B0500000000000000" charset="-122"/>
                <a:sym typeface="Arial"/>
              </a:rPr>
              <a:t>Conclusion</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5" name="文本框 4">
            <a:extLst>
              <a:ext uri="{FF2B5EF4-FFF2-40B4-BE49-F238E27FC236}">
                <a16:creationId xmlns:a16="http://schemas.microsoft.com/office/drawing/2014/main" id="{95CC5D8D-E162-BE31-68C9-87CCA9B69BE2}"/>
              </a:ext>
            </a:extLst>
          </p:cNvPr>
          <p:cNvSpPr txBox="1"/>
          <p:nvPr/>
        </p:nvSpPr>
        <p:spPr>
          <a:xfrm>
            <a:off x="179705" y="1211918"/>
            <a:ext cx="11832590" cy="3736536"/>
          </a:xfrm>
          <a:prstGeom prst="rect">
            <a:avLst/>
          </a:prstGeom>
          <a:noFill/>
        </p:spPr>
        <p:txBody>
          <a:bodyPr wrap="square" rtlCol="0">
            <a:spAutoFit/>
          </a:bodyPr>
          <a:lstStyle/>
          <a:p>
            <a:pPr indent="457200">
              <a:lnSpc>
                <a:spcPct val="150000"/>
              </a:lnSpc>
            </a:pPr>
            <a:r>
              <a:rPr lang="zh-CN" altLang="en-US" sz="2000" dirty="0">
                <a:latin typeface="微软雅黑" panose="020B0503020204020204" pitchFamily="34" charset="-122"/>
                <a:ea typeface="微软雅黑" panose="020B0503020204020204" pitchFamily="34" charset="-122"/>
              </a:rPr>
              <a:t>上述论文提出了一种新的推理方法</a:t>
            </a:r>
            <a:r>
              <a:rPr lang="en-US" altLang="zh-CN" sz="2000" dirty="0">
                <a:latin typeface="微软雅黑" panose="020B0503020204020204" pitchFamily="34" charset="-122"/>
                <a:ea typeface="微软雅黑" panose="020B0503020204020204" pitchFamily="34" charset="-122"/>
              </a:rPr>
              <a:t>Auto-</a:t>
            </a:r>
            <a:r>
              <a:rPr lang="en-US" altLang="zh-CN" sz="2000" dirty="0" err="1">
                <a:latin typeface="微软雅黑" panose="020B0503020204020204" pitchFamily="34" charset="-122"/>
                <a:ea typeface="微软雅黑" panose="020B0503020204020204" pitchFamily="34" charset="-122"/>
              </a:rPr>
              <a:t>CoT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能够通过自动生成推理步骤来提高模型在复杂推理任务上的性能。</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能够自动生成推理链，减少了手动设计示例的需要，这在数据集较大或任务较为复杂时尤其有用。</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 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通过聚类和随机采样，</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能够构建多样化的推理示例，这有助于提高模型在不同类型问题上的性能。</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不依赖于特定任务的手动示例，因此可以更灵活地适应不同的推理任务。根据论文中的实验结果，</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在多个基准推理任务上与或超过了需要手动设计的</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示例的性能。此外</a:t>
            </a:r>
            <a:r>
              <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rPr>
              <a:t>Auto-</a:t>
            </a:r>
            <a:r>
              <a:rPr lang="en-US" altLang="zh-CN" sz="2000" b="0" i="0" dirty="0" err="1">
                <a:solidFill>
                  <a:srgbClr val="060607"/>
                </a:solidFill>
                <a:effectLst/>
                <a:highlight>
                  <a:srgbClr val="FFFFFF"/>
                </a:highlight>
                <a:latin typeface="微软雅黑" panose="020B0503020204020204" pitchFamily="34" charset="-122"/>
                <a:ea typeface="微软雅黑" panose="020B0503020204020204" pitchFamily="34" charset="-122"/>
              </a:rPr>
              <a:t>CoT</a:t>
            </a:r>
            <a:r>
              <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rPr>
              <a:t>能够适应不同的数据集和任务，为每个数据集自动构建适合的示例。</a:t>
            </a:r>
            <a:endParaRPr lang="en-US" altLang="zh-CN" sz="2000" b="0" i="0" dirty="0">
              <a:solidFill>
                <a:srgbClr val="060607"/>
              </a:solidFill>
              <a:effectLst/>
              <a:highlight>
                <a:srgbClr val="FFFFFF"/>
              </a:highlight>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060607"/>
                </a:solidFill>
                <a:highlight>
                  <a:srgbClr val="FFFFFF"/>
                </a:highlight>
                <a:latin typeface="微软雅黑" panose="020B0503020204020204" pitchFamily="34" charset="-122"/>
                <a:ea typeface="微软雅黑" panose="020B0503020204020204" pitchFamily="34" charset="-122"/>
              </a:rPr>
              <a:t>但是，</a:t>
            </a:r>
            <a:r>
              <a:rPr lang="zh-CN" altLang="en-US" sz="2000" b="0" i="0" dirty="0">
                <a:solidFill>
                  <a:srgbClr val="060607"/>
                </a:solidFill>
                <a:effectLst/>
                <a:highlight>
                  <a:srgbClr val="FFFFFF"/>
                </a:highlight>
                <a:latin typeface="-apple-system"/>
              </a:rPr>
              <a:t>自动生成的推理链可能包含错误，这可能会误导模型，导致性能下降。并且</a:t>
            </a:r>
            <a:r>
              <a:rPr lang="en-US" altLang="zh-CN" sz="2000" b="0" i="0" dirty="0">
                <a:solidFill>
                  <a:srgbClr val="060607"/>
                </a:solidFill>
                <a:effectLst/>
                <a:highlight>
                  <a:srgbClr val="FFFFFF"/>
                </a:highlight>
                <a:latin typeface="-apple-system"/>
              </a:rPr>
              <a:t>Auto-</a:t>
            </a:r>
            <a:r>
              <a:rPr lang="en-US" altLang="zh-CN" sz="2000" b="0" i="0" dirty="0" err="1">
                <a:solidFill>
                  <a:srgbClr val="060607"/>
                </a:solidFill>
                <a:effectLst/>
                <a:highlight>
                  <a:srgbClr val="FFFFFF"/>
                </a:highlight>
                <a:latin typeface="-apple-system"/>
              </a:rPr>
              <a:t>CoT</a:t>
            </a:r>
            <a:r>
              <a:rPr lang="zh-CN" altLang="en-US" sz="2000" b="0" i="0" dirty="0">
                <a:solidFill>
                  <a:srgbClr val="060607"/>
                </a:solidFill>
                <a:effectLst/>
                <a:highlight>
                  <a:srgbClr val="FFFFFF"/>
                </a:highlight>
                <a:latin typeface="-apple-system"/>
              </a:rPr>
              <a:t>的效果可能高度依赖于所使用的</a:t>
            </a:r>
            <a:r>
              <a:rPr lang="en-US" altLang="zh-CN" sz="2000" b="0" i="0" dirty="0">
                <a:solidFill>
                  <a:srgbClr val="060607"/>
                </a:solidFill>
                <a:effectLst/>
                <a:highlight>
                  <a:srgbClr val="FFFFFF"/>
                </a:highlight>
                <a:latin typeface="-apple-system"/>
              </a:rPr>
              <a:t>LLMs</a:t>
            </a:r>
            <a:r>
              <a:rPr lang="zh-CN" altLang="en-US" sz="2000" b="0" i="0" dirty="0">
                <a:solidFill>
                  <a:srgbClr val="060607"/>
                </a:solidFill>
                <a:effectLst/>
                <a:highlight>
                  <a:srgbClr val="FFFFFF"/>
                </a:highlight>
                <a:latin typeface="-apple-system"/>
              </a:rPr>
              <a:t>的性能和能力</a:t>
            </a:r>
            <a:endParaRPr lang="zh-CN" altLang="en-US" sz="2000" b="0" i="0" dirty="0">
              <a:solidFill>
                <a:srgbClr val="060607"/>
              </a:solidFill>
              <a:effectLst/>
              <a:highlight>
                <a:srgbClr val="FFFFFF"/>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335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0" name="矩形: 圆角 3"/>
          <p:cNvSpPr/>
          <p:nvPr/>
        </p:nvSpPr>
        <p:spPr>
          <a:xfrm>
            <a:off x="4835525" y="4625975"/>
            <a:ext cx="2520950" cy="52133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Arial"/>
                <a:ea typeface="微软雅黑"/>
                <a:sym typeface="Arial"/>
              </a:rPr>
              <a:t>汇报人：林锦卓</a:t>
            </a:r>
          </a:p>
        </p:txBody>
      </p:sp>
      <p:sp>
        <p:nvSpPr>
          <p:cNvPr id="41" name="文本框 40"/>
          <p:cNvSpPr txBox="1"/>
          <p:nvPr/>
        </p:nvSpPr>
        <p:spPr>
          <a:xfrm>
            <a:off x="1643698" y="2668270"/>
            <a:ext cx="8904605" cy="10452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6200" b="1" i="0" u="none" strike="noStrike" kern="1200" cap="none" spc="0" normalizeH="0" baseline="0" noProof="0">
                <a:ln>
                  <a:noFill/>
                </a:ln>
                <a:solidFill>
                  <a:srgbClr val="232236"/>
                </a:solidFill>
                <a:effectLst/>
                <a:uLnTx/>
                <a:uFillTx/>
                <a:latin typeface="Arial"/>
                <a:ea typeface="微软雅黑"/>
                <a:sym typeface="Arial"/>
              </a:rPr>
              <a:t>汇报完毕</a:t>
            </a:r>
            <a:r>
              <a:rPr kumimoji="0" lang="en-US" altLang="zh-CN" sz="6200" b="1" i="0" u="none" strike="noStrike" kern="1200" cap="none" spc="0" normalizeH="0" baseline="0" noProof="0">
                <a:ln>
                  <a:noFill/>
                </a:ln>
                <a:solidFill>
                  <a:srgbClr val="232236"/>
                </a:solidFill>
                <a:effectLst/>
                <a:uLnTx/>
                <a:uFillTx/>
                <a:latin typeface="Arial"/>
                <a:ea typeface="微软雅黑"/>
                <a:sym typeface="Arial"/>
              </a:rPr>
              <a:t> </a:t>
            </a:r>
            <a:r>
              <a:rPr kumimoji="0" lang="zh-CN" altLang="en-US" sz="6200" b="1" i="0" u="none" strike="noStrike" kern="1200" cap="none" spc="0" normalizeH="0" baseline="0" noProof="0">
                <a:ln>
                  <a:noFill/>
                </a:ln>
                <a:solidFill>
                  <a:srgbClr val="232236"/>
                </a:solidFill>
                <a:effectLst/>
                <a:uLnTx/>
                <a:uFillTx/>
                <a:latin typeface="Arial"/>
                <a:ea typeface="微软雅黑"/>
                <a:sym typeface="Arial"/>
              </a:rPr>
              <a:t>感谢观看</a:t>
            </a:r>
          </a:p>
        </p:txBody>
      </p:sp>
      <p:sp>
        <p:nvSpPr>
          <p:cNvPr id="42" name="文本框 41"/>
          <p:cNvSpPr txBox="1"/>
          <p:nvPr/>
        </p:nvSpPr>
        <p:spPr>
          <a:xfrm>
            <a:off x="1644015" y="3669665"/>
            <a:ext cx="8904605" cy="52197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defRPr kumimoji="0" sz="4400" b="0" i="0" u="none" strike="noStrike" cap="none" spc="0" normalizeH="0" baseline="0">
                <a:ln>
                  <a:noFill/>
                </a:ln>
                <a:gradFill flip="none" rotWithShape="1">
                  <a:gsLst>
                    <a:gs pos="0">
                      <a:schemeClr val="accent1">
                        <a:lumMod val="5000"/>
                        <a:lumOff val="95000"/>
                        <a:alpha val="0"/>
                      </a:schemeClr>
                    </a:gs>
                    <a:gs pos="74000">
                      <a:schemeClr val="accent1">
                        <a:lumMod val="45000"/>
                        <a:lumOff val="55000"/>
                      </a:schemeClr>
                    </a:gs>
                    <a:gs pos="100000">
                      <a:schemeClr val="accent1">
                        <a:lumMod val="30000"/>
                        <a:lumOff val="70000"/>
                      </a:schemeClr>
                    </a:gs>
                  </a:gsLst>
                  <a:lin ang="16200000" scaled="1"/>
                  <a:tileRect/>
                </a:gradFill>
                <a:effectLst/>
                <a:uLnTx/>
                <a:uFillTx/>
                <a:latin typeface="+mj-ea"/>
                <a:ea typeface="+mj-ea"/>
              </a:defRPr>
            </a:lvl1pPr>
          </a:lstStyle>
          <a:p>
            <a:pPr algn="ctr"/>
            <a:r>
              <a:rPr lang="en-US" altLang="zh-CN" sz="2800">
                <a:solidFill>
                  <a:srgbClr val="232236"/>
                </a:solidFill>
                <a:latin typeface="Arial"/>
                <a:ea typeface="微软雅黑"/>
                <a:sym typeface="Arial"/>
              </a:rPr>
              <a:t>DIFFUSE   LIGHT YEAR  -END   SUMMARY</a:t>
            </a:r>
          </a:p>
        </p:txBody>
      </p:sp>
      <p:grpSp>
        <p:nvGrpSpPr>
          <p:cNvPr id="29" name="组合 28"/>
          <p:cNvGrpSpPr/>
          <p:nvPr/>
        </p:nvGrpSpPr>
        <p:grpSpPr>
          <a:xfrm>
            <a:off x="530773" y="6273165"/>
            <a:ext cx="536712" cy="107785"/>
            <a:chOff x="2037" y="9733"/>
            <a:chExt cx="1016" cy="204"/>
          </a:xfrm>
          <a:solidFill>
            <a:schemeClr val="tx2">
              <a:lumMod val="60000"/>
              <a:lumOff val="40000"/>
            </a:schemeClr>
          </a:solidFill>
        </p:grpSpPr>
        <p:sp>
          <p:nvSpPr>
            <p:cNvPr id="26" name="椭圆 25"/>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椭圆 26"/>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8" name="椭圆 27"/>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5" name="文本框 4"/>
          <p:cNvSpPr txBox="1"/>
          <p:nvPr/>
        </p:nvSpPr>
        <p:spPr>
          <a:xfrm>
            <a:off x="5061585" y="1710690"/>
            <a:ext cx="2078355" cy="36830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defRPr kumimoji="0" sz="4400" b="0" i="0" u="none" strike="noStrike" cap="none" spc="0" normalizeH="0" baseline="0">
                <a:ln>
                  <a:noFill/>
                </a:ln>
                <a:gradFill flip="none" rotWithShape="1">
                  <a:gsLst>
                    <a:gs pos="0">
                      <a:schemeClr val="accent1">
                        <a:lumMod val="5000"/>
                        <a:lumOff val="95000"/>
                        <a:alpha val="0"/>
                      </a:schemeClr>
                    </a:gs>
                    <a:gs pos="74000">
                      <a:schemeClr val="accent1">
                        <a:lumMod val="45000"/>
                        <a:lumOff val="55000"/>
                      </a:schemeClr>
                    </a:gs>
                    <a:gs pos="100000">
                      <a:schemeClr val="accent1">
                        <a:lumMod val="30000"/>
                        <a:lumOff val="70000"/>
                      </a:schemeClr>
                    </a:gs>
                  </a:gsLst>
                  <a:lin ang="16200000" scaled="1"/>
                  <a:tileRect/>
                </a:gradFill>
                <a:effectLst/>
                <a:uLnTx/>
                <a:uFillTx/>
                <a:latin typeface="+mj-ea"/>
                <a:ea typeface="+mj-ea"/>
              </a:defRPr>
            </a:lvl1pPr>
          </a:lstStyle>
          <a:p>
            <a:pPr algn="ctr"/>
            <a:r>
              <a:rPr lang="en-US" altLang="zh-CN" sz="1800" b="1" dirty="0">
                <a:solidFill>
                  <a:schemeClr val="tx2">
                    <a:lumMod val="60000"/>
                    <a:lumOff val="40000"/>
                  </a:schemeClr>
                </a:solidFill>
                <a:latin typeface="Arial"/>
                <a:ea typeface="微软雅黑"/>
                <a:sym typeface="Arial"/>
              </a:rPr>
              <a:t>2024.04.09</a:t>
            </a:r>
          </a:p>
        </p:txBody>
      </p:sp>
      <p:sp>
        <p:nvSpPr>
          <p:cNvPr id="6" name="圆角矩形 5"/>
          <p:cNvSpPr/>
          <p:nvPr/>
        </p:nvSpPr>
        <p:spPr>
          <a:xfrm>
            <a:off x="5988000" y="2267585"/>
            <a:ext cx="216000" cy="7556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8" name="文本框 7">
            <a:extLst>
              <a:ext uri="{FF2B5EF4-FFF2-40B4-BE49-F238E27FC236}">
                <a16:creationId xmlns:a16="http://schemas.microsoft.com/office/drawing/2014/main" id="{3217293D-3232-9B00-8463-569DD8B2C315}"/>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pic>
        <p:nvPicPr>
          <p:cNvPr id="6" name="图片 5">
            <a:extLst>
              <a:ext uri="{FF2B5EF4-FFF2-40B4-BE49-F238E27FC236}">
                <a16:creationId xmlns:a16="http://schemas.microsoft.com/office/drawing/2014/main" id="{897AF568-E4C3-80AE-507A-30ACFA3099BA}"/>
              </a:ext>
            </a:extLst>
          </p:cNvPr>
          <p:cNvPicPr>
            <a:picLocks noChangeAspect="1"/>
          </p:cNvPicPr>
          <p:nvPr/>
        </p:nvPicPr>
        <p:blipFill>
          <a:blip r:embed="rId3"/>
          <a:stretch>
            <a:fillRect/>
          </a:stretch>
        </p:blipFill>
        <p:spPr>
          <a:xfrm>
            <a:off x="2056778" y="781253"/>
            <a:ext cx="7760779" cy="3184451"/>
          </a:xfrm>
          <a:prstGeom prst="rect">
            <a:avLst/>
          </a:prstGeom>
        </p:spPr>
      </p:pic>
      <p:sp>
        <p:nvSpPr>
          <p:cNvPr id="7" name="文本框 6">
            <a:extLst>
              <a:ext uri="{FF2B5EF4-FFF2-40B4-BE49-F238E27FC236}">
                <a16:creationId xmlns:a16="http://schemas.microsoft.com/office/drawing/2014/main" id="{6FDB9D8D-71E7-F858-3071-B4A302AE3CFA}"/>
              </a:ext>
            </a:extLst>
          </p:cNvPr>
          <p:cNvSpPr txBox="1"/>
          <p:nvPr/>
        </p:nvSpPr>
        <p:spPr>
          <a:xfrm>
            <a:off x="943553" y="3965704"/>
            <a:ext cx="10620681" cy="2677656"/>
          </a:xfrm>
          <a:prstGeom prst="rect">
            <a:avLst/>
          </a:prstGeom>
          <a:noFill/>
        </p:spPr>
        <p:txBody>
          <a:bodyPr wrap="square">
            <a:spAutoFit/>
          </a:bodyPr>
          <a:lstStyle/>
          <a:p>
            <a:r>
              <a:rPr lang="en-US" altLang="zh-CN" sz="2400" b="1" i="0" dirty="0">
                <a:solidFill>
                  <a:srgbClr val="191B1F"/>
                </a:solidFill>
                <a:effectLst/>
                <a:highlight>
                  <a:srgbClr val="FFFFFF"/>
                </a:highlight>
                <a:latin typeface="-apple-system"/>
              </a:rPr>
              <a:t>Large Language Models are Zero-Shot Reasoners</a:t>
            </a:r>
            <a:r>
              <a:rPr lang="zh-CN" altLang="en-US" sz="2400" b="0" i="0" dirty="0">
                <a:solidFill>
                  <a:srgbClr val="191B1F"/>
                </a:solidFill>
                <a:effectLst/>
                <a:highlight>
                  <a:srgbClr val="FFFFFF"/>
                </a:highlight>
                <a:latin typeface="-apple-system"/>
              </a:rPr>
              <a:t>是东京大学</a:t>
            </a:r>
            <a:r>
              <a:rPr lang="en-US" altLang="zh-CN" sz="2400" b="0" i="0" dirty="0">
                <a:solidFill>
                  <a:srgbClr val="191B1F"/>
                </a:solidFill>
                <a:effectLst/>
                <a:highlight>
                  <a:srgbClr val="FFFFFF"/>
                </a:highlight>
                <a:latin typeface="-apple-system"/>
              </a:rPr>
              <a:t>&amp;&amp;Google</a:t>
            </a:r>
            <a:r>
              <a:rPr lang="zh-CN" altLang="en-US" sz="2400" b="0" i="0" dirty="0">
                <a:solidFill>
                  <a:srgbClr val="191B1F"/>
                </a:solidFill>
                <a:effectLst/>
                <a:highlight>
                  <a:srgbClr val="FFFFFF"/>
                </a:highlight>
                <a:latin typeface="-apple-system"/>
              </a:rPr>
              <a:t>发表在</a:t>
            </a:r>
            <a:r>
              <a:rPr lang="en-US" altLang="zh-CN" sz="2400" b="0" i="0" dirty="0">
                <a:solidFill>
                  <a:srgbClr val="191B1F"/>
                </a:solidFill>
                <a:effectLst/>
                <a:highlight>
                  <a:srgbClr val="FFFFFF"/>
                </a:highlight>
                <a:latin typeface="-apple-system"/>
              </a:rPr>
              <a:t>NeurIPS 2022</a:t>
            </a:r>
            <a:r>
              <a:rPr lang="zh-CN" altLang="en-US" sz="2400" b="0" i="0" dirty="0">
                <a:solidFill>
                  <a:srgbClr val="191B1F"/>
                </a:solidFill>
                <a:effectLst/>
                <a:highlight>
                  <a:srgbClr val="FFFFFF"/>
                </a:highlight>
                <a:latin typeface="-apple-system"/>
              </a:rPr>
              <a:t>的一项工作，</a:t>
            </a:r>
            <a:r>
              <a:rPr lang="en-US" altLang="zh-CN" sz="2400" b="0" i="0" dirty="0">
                <a:solidFill>
                  <a:srgbClr val="191B1F"/>
                </a:solidFill>
                <a:effectLst/>
                <a:highlight>
                  <a:srgbClr val="FFFFFF"/>
                </a:highlight>
                <a:latin typeface="-apple-system"/>
              </a:rPr>
              <a:t>chain of thought(CoT) prompting</a:t>
            </a:r>
            <a:r>
              <a:rPr lang="zh-CN" altLang="en-US" sz="2400" b="0" i="0" dirty="0">
                <a:solidFill>
                  <a:srgbClr val="191B1F"/>
                </a:solidFill>
                <a:effectLst/>
                <a:highlight>
                  <a:srgbClr val="FFFFFF"/>
                </a:highlight>
                <a:latin typeface="-apple-system"/>
              </a:rPr>
              <a:t>的成功表明</a:t>
            </a:r>
            <a:r>
              <a:rPr lang="en-US" altLang="zh-CN" sz="2400" b="0" i="0" dirty="0">
                <a:solidFill>
                  <a:srgbClr val="191B1F"/>
                </a:solidFill>
                <a:effectLst/>
                <a:highlight>
                  <a:srgbClr val="FFFFFF"/>
                </a:highlight>
                <a:latin typeface="-apple-system"/>
              </a:rPr>
              <a:t>LLMs</a:t>
            </a:r>
            <a:r>
              <a:rPr lang="zh-CN" altLang="en-US" sz="2400" b="0" i="0" dirty="0">
                <a:solidFill>
                  <a:srgbClr val="191B1F"/>
                </a:solidFill>
                <a:effectLst/>
                <a:highlight>
                  <a:srgbClr val="FFFFFF"/>
                </a:highlight>
                <a:latin typeface="-apple-system"/>
              </a:rPr>
              <a:t>具有强大的</a:t>
            </a:r>
            <a:r>
              <a:rPr lang="en-US" altLang="zh-CN" sz="2400" b="0" i="0" dirty="0">
                <a:solidFill>
                  <a:srgbClr val="191B1F"/>
                </a:solidFill>
                <a:effectLst/>
                <a:highlight>
                  <a:srgbClr val="FFFFFF"/>
                </a:highlight>
                <a:latin typeface="-apple-system"/>
              </a:rPr>
              <a:t>few-shot learning</a:t>
            </a:r>
            <a:r>
              <a:rPr lang="zh-CN" altLang="en-US" sz="2400" b="0" i="0" dirty="0">
                <a:solidFill>
                  <a:srgbClr val="191B1F"/>
                </a:solidFill>
                <a:effectLst/>
                <a:highlight>
                  <a:srgbClr val="FFFFFF"/>
                </a:highlight>
                <a:latin typeface="-apple-system"/>
              </a:rPr>
              <a:t>能力，本文作者进一步提出了</a:t>
            </a:r>
            <a:r>
              <a:rPr lang="en-US" altLang="zh-CN" sz="2400" b="0" i="0" dirty="0">
                <a:solidFill>
                  <a:srgbClr val="191B1F"/>
                </a:solidFill>
                <a:effectLst/>
                <a:highlight>
                  <a:srgbClr val="FFFFFF"/>
                </a:highlight>
                <a:latin typeface="-apple-system"/>
              </a:rPr>
              <a:t>Zero-shot-CoT</a:t>
            </a:r>
            <a:r>
              <a:rPr lang="zh-CN" altLang="en-US" sz="2400" b="0" i="0" dirty="0">
                <a:solidFill>
                  <a:srgbClr val="191B1F"/>
                </a:solidFill>
                <a:effectLst/>
                <a:highlight>
                  <a:srgbClr val="FFFFFF"/>
                </a:highlight>
                <a:latin typeface="-apple-system"/>
              </a:rPr>
              <a:t>，表明</a:t>
            </a:r>
            <a:r>
              <a:rPr lang="en-US" altLang="zh-CN" sz="2400" b="0" i="0" dirty="0">
                <a:solidFill>
                  <a:srgbClr val="191B1F"/>
                </a:solidFill>
                <a:effectLst/>
                <a:highlight>
                  <a:srgbClr val="FFFFFF"/>
                </a:highlight>
                <a:latin typeface="-apple-system"/>
              </a:rPr>
              <a:t>LLMs</a:t>
            </a:r>
            <a:r>
              <a:rPr lang="zh-CN" altLang="en-US" sz="2400" b="0" i="0" dirty="0">
                <a:solidFill>
                  <a:srgbClr val="191B1F"/>
                </a:solidFill>
                <a:effectLst/>
                <a:highlight>
                  <a:srgbClr val="FFFFFF"/>
                </a:highlight>
                <a:latin typeface="-apple-system"/>
              </a:rPr>
              <a:t>还具有很强的</a:t>
            </a:r>
            <a:r>
              <a:rPr lang="en-US" altLang="zh-CN" sz="2400" b="1" i="0" dirty="0">
                <a:solidFill>
                  <a:srgbClr val="191B1F"/>
                </a:solidFill>
                <a:effectLst/>
                <a:highlight>
                  <a:srgbClr val="FFFFFF"/>
                </a:highlight>
                <a:latin typeface="-apple-system"/>
              </a:rPr>
              <a:t>zero-shot</a:t>
            </a:r>
            <a:r>
              <a:rPr lang="zh-CN" altLang="en-US" sz="2400" b="1" i="0" dirty="0">
                <a:solidFill>
                  <a:srgbClr val="191B1F"/>
                </a:solidFill>
                <a:effectLst/>
                <a:highlight>
                  <a:srgbClr val="FFFFFF"/>
                </a:highlight>
                <a:latin typeface="-apple-system"/>
              </a:rPr>
              <a:t>推理能力</a:t>
            </a:r>
            <a:r>
              <a:rPr lang="zh-CN" altLang="en-US" sz="2400" b="0" i="0" dirty="0">
                <a:solidFill>
                  <a:srgbClr val="191B1F"/>
                </a:solidFill>
                <a:effectLst/>
                <a:highlight>
                  <a:srgbClr val="FFFFFF"/>
                </a:highlight>
                <a:latin typeface="-apple-system"/>
              </a:rPr>
              <a:t>，做法很简单，只需要在</a:t>
            </a:r>
            <a:r>
              <a:rPr lang="en-US" altLang="zh-CN" sz="2400" b="0" i="0" dirty="0">
                <a:solidFill>
                  <a:srgbClr val="191B1F"/>
                </a:solidFill>
                <a:effectLst/>
                <a:highlight>
                  <a:srgbClr val="FFFFFF"/>
                </a:highlight>
                <a:latin typeface="-apple-system"/>
              </a:rPr>
              <a:t>prompt</a:t>
            </a:r>
            <a:r>
              <a:rPr lang="zh-CN" altLang="en-US" sz="2400" b="0" i="0" dirty="0">
                <a:solidFill>
                  <a:srgbClr val="191B1F"/>
                </a:solidFill>
                <a:effectLst/>
                <a:highlight>
                  <a:srgbClr val="FFFFFF"/>
                </a:highlight>
                <a:latin typeface="-apple-system"/>
              </a:rPr>
              <a:t>最后添加</a:t>
            </a:r>
            <a:r>
              <a:rPr lang="en-US" altLang="zh-CN" sz="2400" b="0" i="0" dirty="0">
                <a:solidFill>
                  <a:srgbClr val="191B1F"/>
                </a:solidFill>
                <a:effectLst/>
                <a:highlight>
                  <a:srgbClr val="FFFFFF"/>
                </a:highlight>
                <a:latin typeface="-apple-system"/>
              </a:rPr>
              <a:t>"</a:t>
            </a:r>
            <a:r>
              <a:rPr lang="en-US" altLang="zh-CN" sz="2400" b="1" i="0" dirty="0">
                <a:solidFill>
                  <a:srgbClr val="191B1F"/>
                </a:solidFill>
                <a:effectLst/>
                <a:highlight>
                  <a:srgbClr val="FFFFFF"/>
                </a:highlight>
                <a:latin typeface="-apple-system"/>
              </a:rPr>
              <a:t>Let's think step by step</a:t>
            </a:r>
            <a:r>
              <a:rPr lang="en-US" altLang="zh-CN" sz="2400" b="0" i="0" dirty="0">
                <a:solidFill>
                  <a:srgbClr val="191B1F"/>
                </a:solidFill>
                <a:effectLst/>
                <a:highlight>
                  <a:srgbClr val="FFFFFF"/>
                </a:highlight>
                <a:latin typeface="-apple-system"/>
              </a:rPr>
              <a:t>".</a:t>
            </a:r>
          </a:p>
          <a:p>
            <a:r>
              <a:rPr lang="zh-CN" altLang="en-US" sz="2400" dirty="0">
                <a:solidFill>
                  <a:srgbClr val="191B1F"/>
                </a:solidFill>
                <a:highlight>
                  <a:srgbClr val="FFFFFF"/>
                </a:highlight>
                <a:latin typeface="-apple-system"/>
              </a:rPr>
              <a:t>论文：</a:t>
            </a:r>
            <a:r>
              <a:rPr lang="en-US" altLang="zh-CN" sz="2400" dirty="0">
                <a:solidFill>
                  <a:srgbClr val="191B1F"/>
                </a:solidFill>
                <a:highlight>
                  <a:srgbClr val="FFFFFF"/>
                </a:highlight>
                <a:latin typeface="-apple-system"/>
              </a:rPr>
              <a:t>https://arxiv.org/abs/2205.11916</a:t>
            </a:r>
          </a:p>
          <a:p>
            <a:r>
              <a:rPr lang="zh-CN" altLang="en-US" sz="2400" dirty="0">
                <a:solidFill>
                  <a:srgbClr val="191B1F"/>
                </a:solidFill>
                <a:highlight>
                  <a:srgbClr val="FFFFFF"/>
                </a:highlight>
                <a:latin typeface="-apple-system"/>
              </a:rPr>
              <a:t>代码：</a:t>
            </a:r>
            <a:r>
              <a:rPr lang="en-US" altLang="zh-CN" sz="2400" dirty="0">
                <a:solidFill>
                  <a:srgbClr val="191B1F"/>
                </a:solidFill>
                <a:highlight>
                  <a:srgbClr val="FFFFFF"/>
                </a:highlight>
                <a:latin typeface="-apple-system"/>
              </a:rPr>
              <a:t>https://github.com/kojima-takeshi188/zero_shot_cot</a:t>
            </a:r>
            <a:endParaRPr lang="zh-CN" altLang="en-US" sz="2400" dirty="0"/>
          </a:p>
        </p:txBody>
      </p:sp>
    </p:spTree>
    <p:extLst>
      <p:ext uri="{BB962C8B-B14F-4D97-AF65-F5344CB8AC3E}">
        <p14:creationId xmlns:p14="http://schemas.microsoft.com/office/powerpoint/2010/main" val="20514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9" name="文本框 8">
            <a:extLst>
              <a:ext uri="{FF2B5EF4-FFF2-40B4-BE49-F238E27FC236}">
                <a16:creationId xmlns:a16="http://schemas.microsoft.com/office/drawing/2014/main" id="{8BB2E554-7653-4467-0665-0F01F4CD32CF}"/>
              </a:ext>
            </a:extLst>
          </p:cNvPr>
          <p:cNvSpPr txBox="1"/>
          <p:nvPr/>
        </p:nvSpPr>
        <p:spPr>
          <a:xfrm>
            <a:off x="2805367" y="2721114"/>
            <a:ext cx="9753600" cy="707886"/>
          </a:xfrm>
          <a:prstGeom prst="rect">
            <a:avLst/>
          </a:prstGeom>
          <a:noFill/>
        </p:spPr>
        <p:txBody>
          <a:bodyPr wrap="square" rtlCol="0">
            <a:spAutoFit/>
          </a:bodyPr>
          <a:lstStyle/>
          <a:p>
            <a:r>
              <a:rPr lang="en-US" altLang="zh-CN" sz="4000" b="1" dirty="0"/>
              <a:t>What is CoT prompting?</a:t>
            </a:r>
            <a:endParaRPr lang="zh-CN" altLang="en-US" sz="4000" b="1" dirty="0"/>
          </a:p>
        </p:txBody>
      </p:sp>
      <p:sp>
        <p:nvSpPr>
          <p:cNvPr id="10" name="文本框 9">
            <a:extLst>
              <a:ext uri="{FF2B5EF4-FFF2-40B4-BE49-F238E27FC236}">
                <a16:creationId xmlns:a16="http://schemas.microsoft.com/office/drawing/2014/main" id="{9E7080C7-B659-8963-7417-11CFB596EED7}"/>
              </a:ext>
            </a:extLst>
          </p:cNvPr>
          <p:cNvSpPr txBox="1"/>
          <p:nvPr/>
        </p:nvSpPr>
        <p:spPr>
          <a:xfrm>
            <a:off x="453650" y="174523"/>
            <a:ext cx="6103620" cy="1077218"/>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Tree>
    <p:extLst>
      <p:ext uri="{BB962C8B-B14F-4D97-AF65-F5344CB8AC3E}">
        <p14:creationId xmlns:p14="http://schemas.microsoft.com/office/powerpoint/2010/main" val="317524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5" name="文本框 4">
            <a:extLst>
              <a:ext uri="{FF2B5EF4-FFF2-40B4-BE49-F238E27FC236}">
                <a16:creationId xmlns:a16="http://schemas.microsoft.com/office/drawing/2014/main" id="{A44BCD0D-EA9E-C574-172C-C6F322AD55F9}"/>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7" name="文本框 6">
            <a:extLst>
              <a:ext uri="{FF2B5EF4-FFF2-40B4-BE49-F238E27FC236}">
                <a16:creationId xmlns:a16="http://schemas.microsoft.com/office/drawing/2014/main" id="{A1D1D4AB-6FB4-54C5-1B6F-985C4C68965B}"/>
              </a:ext>
            </a:extLst>
          </p:cNvPr>
          <p:cNvSpPr txBox="1"/>
          <p:nvPr/>
        </p:nvSpPr>
        <p:spPr>
          <a:xfrm>
            <a:off x="1258824" y="834512"/>
            <a:ext cx="9930345" cy="5681171"/>
          </a:xfrm>
          <a:prstGeom prst="rect">
            <a:avLst/>
          </a:prstGeom>
          <a:noFill/>
        </p:spPr>
        <p:txBody>
          <a:bodyPr wrap="square">
            <a:spAutoFit/>
          </a:bodyPr>
          <a:lstStyle/>
          <a:p>
            <a:pPr algn="l">
              <a:lnSpc>
                <a:spcPct val="150000"/>
              </a:lnSpc>
            </a:pPr>
            <a:r>
              <a:rPr lang="en-US" altLang="zh-CN" sz="2000" b="1" i="0" dirty="0">
                <a:solidFill>
                  <a:srgbClr val="060607"/>
                </a:solidFill>
                <a:effectLst/>
                <a:highlight>
                  <a:srgbClr val="FFFFFF"/>
                </a:highlight>
                <a:latin typeface="微软雅黑" panose="020B0503020204020204" pitchFamily="34" charset="-122"/>
                <a:ea typeface="微软雅黑" panose="020B0503020204020204" pitchFamily="34" charset="-122"/>
              </a:rPr>
              <a:t>Prompting</a:t>
            </a:r>
            <a:r>
              <a:rPr lang="en-US" altLang="zh-CN" sz="1600" b="1" i="0" dirty="0">
                <a:solidFill>
                  <a:srgbClr val="060607"/>
                </a:solidFill>
                <a:effectLst/>
                <a:highlight>
                  <a:srgbClr val="FFFFFF"/>
                </a:highlight>
                <a:latin typeface="微软雅黑" panose="020B0503020204020204" pitchFamily="34" charset="-122"/>
                <a:ea typeface="微软雅黑" panose="020B0503020204020204" pitchFamily="34" charset="-122"/>
              </a:rPr>
              <a:t> </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是一种自然语言处理（</a:t>
            </a: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NLP</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）技术，它涉及向预训练语言模型提供特定的输入文本（称为提示或</a:t>
            </a: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prompt</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来</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导模型生成特定的输出或完成特定的任务。这种技术的核心思想是利用预训练模型在大规模数据集上学到的丰富知识和模式，通过精心设计的输入来调整模型的行为。</a:t>
            </a:r>
          </a:p>
          <a:p>
            <a:pPr algn="l">
              <a:lnSpc>
                <a:spcPct val="150000"/>
              </a:lnSpc>
            </a:pP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Prompting </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有以下的</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几种常见形式：</a:t>
            </a:r>
          </a:p>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微软雅黑" panose="020B0503020204020204" pitchFamily="34" charset="-122"/>
                <a:ea typeface="微软雅黑" panose="020B0503020204020204" pitchFamily="34" charset="-122"/>
              </a:rPr>
              <a:t>手工制作的提示</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：研究人员或开发者根据任务需求手动编写输入文本，这些文本通常包含指令、示例或问题，用于指导模型的输出。</a:t>
            </a:r>
            <a:endPar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例：</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假设我们有一个预训练的语言模型，我们想要它生成一段关于“环保”的短文。我们可以提供一个手工制作的提示，如：“请描述一些日常生活中可以实践的环保行为。”</a:t>
            </a:r>
            <a:endPar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微软雅黑" panose="020B0503020204020204" pitchFamily="34" charset="-122"/>
                <a:ea typeface="微软雅黑" panose="020B0503020204020204" pitchFamily="34" charset="-122"/>
              </a:rPr>
              <a:t>模板化提示</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：设计可填充的模板，其中包含特殊的标记（如占位符），模型需要在这些占位符位置生成正确的文本。</a:t>
            </a:r>
            <a:endPar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例：</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对于一个情感分析任务，我们可以设计一个模板：“这部电影让我感到</a:t>
            </a: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[MASK]</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。”模型需要在</a:t>
            </a: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[MASK]</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的位置预测出情感词汇，如“快乐”或“悲伤”。</a:t>
            </a:r>
          </a:p>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微软雅黑" panose="020B0503020204020204" pitchFamily="34" charset="-122"/>
                <a:ea typeface="微软雅黑" panose="020B0503020204020204" pitchFamily="34" charset="-122"/>
              </a:rPr>
              <a:t>基于规则的提示</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：使用一组规则来动态构建输入文本，这些规则可以根据输入数据的不同而变化。</a:t>
            </a:r>
            <a:endPar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例：</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在一个问答系统中，根据用户的问题动态生成提示。例如，如果用户问：“纽约市的市长是谁？”提示规则可以是：“找出地理位置‘纽约市’的关联政治职位‘市长’的当前持有者。”</a:t>
            </a:r>
          </a:p>
        </p:txBody>
      </p:sp>
    </p:spTree>
    <p:extLst>
      <p:ext uri="{BB962C8B-B14F-4D97-AF65-F5344CB8AC3E}">
        <p14:creationId xmlns:p14="http://schemas.microsoft.com/office/powerpoint/2010/main" val="244630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6" name="文本框 5">
            <a:extLst>
              <a:ext uri="{FF2B5EF4-FFF2-40B4-BE49-F238E27FC236}">
                <a16:creationId xmlns:a16="http://schemas.microsoft.com/office/drawing/2014/main" id="{E70F8AD1-A74E-E6CB-1910-FCEC0910D445}"/>
              </a:ext>
            </a:extLst>
          </p:cNvPr>
          <p:cNvSpPr txBox="1"/>
          <p:nvPr/>
        </p:nvSpPr>
        <p:spPr>
          <a:xfrm>
            <a:off x="1272480" y="961138"/>
            <a:ext cx="10023398" cy="448084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微软雅黑" panose="020B0503020204020204" pitchFamily="34" charset="-122"/>
                <a:ea typeface="微软雅黑" panose="020B0503020204020204" pitchFamily="34" charset="-122"/>
              </a:rPr>
              <a:t>自动生成的提示</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：通过算法自动生成提示，这些算法可以是基于搜索的、基于生成模型的，或者是其他机器学习技术。</a:t>
            </a:r>
            <a:endPar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b="0" i="0" dirty="0">
                <a:solidFill>
                  <a:srgbClr val="060607"/>
                </a:solidFill>
                <a:effectLst/>
                <a:highlight>
                  <a:srgbClr val="FFFFFF"/>
                </a:highlight>
                <a:latin typeface="-apple-system"/>
              </a:rPr>
              <a:t>使用生成模型来自动生成提示，例如，通过</a:t>
            </a:r>
            <a:r>
              <a:rPr lang="en-US" altLang="zh-CN" sz="1600" b="0" i="0" dirty="0">
                <a:solidFill>
                  <a:srgbClr val="060607"/>
                </a:solidFill>
                <a:effectLst/>
                <a:highlight>
                  <a:srgbClr val="FFFFFF"/>
                </a:highlight>
                <a:latin typeface="-apple-system"/>
              </a:rPr>
              <a:t>GPT-3</a:t>
            </a:r>
            <a:r>
              <a:rPr lang="zh-CN" altLang="en-US" sz="1600" b="0" i="0" dirty="0">
                <a:solidFill>
                  <a:srgbClr val="060607"/>
                </a:solidFill>
                <a:effectLst/>
                <a:highlight>
                  <a:srgbClr val="FFFFFF"/>
                </a:highlight>
                <a:latin typeface="-apple-system"/>
              </a:rPr>
              <a:t>的文本生成能力来创建一个故事的开头：“在一个遥远的星系中，一位勇敢的探险家踏上了寻找失落文明的旅程。”</a:t>
            </a:r>
            <a:endParaRPr lang="en-US" altLang="zh-CN" sz="1600" b="1" dirty="0">
              <a:solidFill>
                <a:srgbClr val="060607"/>
              </a:solidFill>
              <a:highlight>
                <a:srgbClr val="FFFFFF"/>
              </a:highligh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060607"/>
                </a:solidFill>
                <a:highlight>
                  <a:srgbClr val="FFFFFF"/>
                </a:highlight>
                <a:latin typeface="微软雅黑" panose="020B0503020204020204" pitchFamily="34" charset="-122"/>
                <a:ea typeface="微软雅黑" panose="020B0503020204020204" pitchFamily="34" charset="-122"/>
              </a:rPr>
              <a:t>零样本学习提示</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：在没有训练样本的情况下，通过提供任务描述来让模型执行任务。</a:t>
            </a:r>
            <a:endPar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例：“对于给定的文本段落，识别出所有提及的动物名称。”模型需要根据这个描述来识别文本中的动物名称，即使没有具体的示例。</a:t>
            </a:r>
          </a:p>
          <a:p>
            <a:pPr>
              <a:lnSpc>
                <a:spcPct val="150000"/>
              </a:lnSpc>
            </a:pPr>
            <a:r>
              <a:rPr lang="zh-CN" altLang="en-US" sz="1600" b="1" dirty="0">
                <a:solidFill>
                  <a:srgbClr val="060607"/>
                </a:solidFill>
                <a:highlight>
                  <a:srgbClr val="FFFFFF"/>
                </a:highlight>
                <a:latin typeface="微软雅黑" panose="020B0503020204020204" pitchFamily="34" charset="-122"/>
                <a:ea typeface="微软雅黑" panose="020B0503020204020204" pitchFamily="34" charset="-122"/>
              </a:rPr>
              <a:t>总结</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a:t>
            </a:r>
            <a:endPar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rPr>
              <a:t>      Prompting </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的优势在于它不需要对预训练模型进行大规模的参数更新或重新训练，从而节省了计算资源。此外，它提供了一种灵活的方式来适应新任务，尤其是在标注数据稀缺的情况下。然而，</a:t>
            </a:r>
            <a:r>
              <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rPr>
              <a:t>Prompting </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的效果很大程度上依赖于提示的设计，一个不合适的提示可能会导致模型输出不准确或不相关的内容。因此，设计有效的提示是</a:t>
            </a:r>
            <a:r>
              <a:rPr lang="en-US" altLang="zh-CN" sz="1600" dirty="0">
                <a:solidFill>
                  <a:srgbClr val="060607"/>
                </a:solidFill>
                <a:highlight>
                  <a:srgbClr val="FFFFFF"/>
                </a:highlight>
                <a:latin typeface="微软雅黑" panose="020B0503020204020204" pitchFamily="34" charset="-122"/>
                <a:ea typeface="微软雅黑" panose="020B0503020204020204" pitchFamily="34" charset="-122"/>
              </a:rPr>
              <a:t>Prompting</a:t>
            </a:r>
            <a:r>
              <a:rPr lang="zh-CN" altLang="en-US" sz="1600" dirty="0">
                <a:solidFill>
                  <a:srgbClr val="060607"/>
                </a:solidFill>
                <a:highlight>
                  <a:srgbClr val="FFFFFF"/>
                </a:highlight>
                <a:latin typeface="微软雅黑" panose="020B0503020204020204" pitchFamily="34" charset="-122"/>
                <a:ea typeface="微软雅黑" panose="020B0503020204020204" pitchFamily="34" charset="-122"/>
              </a:rPr>
              <a:t>技术成功应用的关键。</a:t>
            </a:r>
          </a:p>
        </p:txBody>
      </p:sp>
      <p:sp>
        <p:nvSpPr>
          <p:cNvPr id="7" name="文本框 6">
            <a:extLst>
              <a:ext uri="{FF2B5EF4-FFF2-40B4-BE49-F238E27FC236}">
                <a16:creationId xmlns:a16="http://schemas.microsoft.com/office/drawing/2014/main" id="{1B34860D-121D-80FE-CE36-52F490B52807}"/>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Tree>
    <p:extLst>
      <p:ext uri="{BB962C8B-B14F-4D97-AF65-F5344CB8AC3E}">
        <p14:creationId xmlns:p14="http://schemas.microsoft.com/office/powerpoint/2010/main" val="298946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5" name="文本框 4">
            <a:extLst>
              <a:ext uri="{FF2B5EF4-FFF2-40B4-BE49-F238E27FC236}">
                <a16:creationId xmlns:a16="http://schemas.microsoft.com/office/drawing/2014/main" id="{0F2DC725-8D62-067F-8543-64A8C7CF7B2D}"/>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9" name="文本框 8">
            <a:extLst>
              <a:ext uri="{FF2B5EF4-FFF2-40B4-BE49-F238E27FC236}">
                <a16:creationId xmlns:a16="http://schemas.microsoft.com/office/drawing/2014/main" id="{E01D0C84-71F9-6312-3EC1-1D29AB2A6C4F}"/>
              </a:ext>
            </a:extLst>
          </p:cNvPr>
          <p:cNvSpPr txBox="1"/>
          <p:nvPr/>
        </p:nvSpPr>
        <p:spPr>
          <a:xfrm>
            <a:off x="1091865" y="961137"/>
            <a:ext cx="10378585" cy="4862870"/>
          </a:xfrm>
          <a:prstGeom prst="rect">
            <a:avLst/>
          </a:prstGeom>
          <a:noFill/>
        </p:spPr>
        <p:txBody>
          <a:bodyPr wrap="square">
            <a:spAutoFit/>
          </a:bodyPr>
          <a:lstStyle/>
          <a:p>
            <a:pPr>
              <a:lnSpc>
                <a:spcPct val="150000"/>
              </a:lnSpc>
            </a:pPr>
            <a:r>
              <a:rPr lang="en-US" altLang="zh-CN" sz="2000" b="1" i="0" dirty="0">
                <a:solidFill>
                  <a:srgbClr val="060607"/>
                </a:solidFill>
                <a:effectLst/>
                <a:highlight>
                  <a:srgbClr val="FFFFFF"/>
                </a:highlight>
                <a:latin typeface="微软雅黑" panose="020B0503020204020204" pitchFamily="34" charset="-122"/>
                <a:ea typeface="微软雅黑" panose="020B0503020204020204" pitchFamily="34" charset="-122"/>
              </a:rPr>
              <a:t>Chain-of-Thought (CoT) </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是一种自然语言处理技术，旨在提高预训练语言模型在复杂推理任务上的表现。这种方法通过模拟人类解决问题时的逐步推理过程，引导模型生成一系列逻辑上连贯的中间步骤，最终达到问题的解答。思维链在</a:t>
            </a:r>
            <a:r>
              <a:rPr lang="en-US" altLang="zh-CN" sz="1600" b="0" i="0" dirty="0">
                <a:solidFill>
                  <a:srgbClr val="060607"/>
                </a:solidFill>
                <a:effectLst/>
                <a:highlight>
                  <a:srgbClr val="FFFFFF"/>
                </a:highlight>
                <a:latin typeface="微软雅黑" panose="020B0503020204020204" pitchFamily="34" charset="-122"/>
                <a:ea typeface="微软雅黑" panose="020B0503020204020204" pitchFamily="34" charset="-122"/>
              </a:rPr>
              <a:t>2022</a:t>
            </a:r>
            <a:r>
              <a:rPr lang="zh-CN" altLang="en-US" sz="1600" b="0" i="0" dirty="0">
                <a:solidFill>
                  <a:srgbClr val="060607"/>
                </a:solidFill>
                <a:effectLst/>
                <a:highlight>
                  <a:srgbClr val="FFFFFF"/>
                </a:highlight>
                <a:latin typeface="微软雅黑" panose="020B0503020204020204" pitchFamily="34" charset="-122"/>
                <a:ea typeface="微软雅黑" panose="020B0503020204020204" pitchFamily="34" charset="-122"/>
              </a:rPr>
              <a:t>年初由谷歌团队提出，旨在进一步提高超大规模模型在一些复杂任务上的推理能力。其定义如下：</a:t>
            </a:r>
            <a:r>
              <a:rPr lang="en-US" altLang="zh-CN" sz="1600" b="1" dirty="0"/>
              <a:t>A chain of thought is a series of intermediate natural language reasoning steps that lead to the final output, and we refer to this approach as chain-of-thought prompting </a:t>
            </a:r>
            <a:r>
              <a:rPr lang="en-US" altLang="zh-CN" sz="1600" dirty="0"/>
              <a:t>.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CoT</a:t>
            </a:r>
            <a:r>
              <a:rPr lang="zh-CN" altLang="en-US" sz="1600" b="1" dirty="0">
                <a:latin typeface="微软雅黑" panose="020B0503020204020204" pitchFamily="34" charset="-122"/>
                <a:ea typeface="微软雅黑" panose="020B0503020204020204" pitchFamily="34" charset="-122"/>
              </a:rPr>
              <a:t>的工作原理如下</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apple-system"/>
              </a:rPr>
              <a:t>问题理解</a:t>
            </a:r>
            <a:r>
              <a:rPr lang="zh-CN" altLang="en-US" sz="1600" b="0" i="0" dirty="0">
                <a:solidFill>
                  <a:srgbClr val="060607"/>
                </a:solidFill>
                <a:effectLst/>
                <a:highlight>
                  <a:srgbClr val="FFFFFF"/>
                </a:highlight>
                <a:latin typeface="-apple-system"/>
              </a:rPr>
              <a:t>：首先，</a:t>
            </a:r>
            <a:r>
              <a:rPr lang="en-US" altLang="zh-CN" sz="1600" b="0" i="0" dirty="0">
                <a:solidFill>
                  <a:srgbClr val="060607"/>
                </a:solidFill>
                <a:effectLst/>
                <a:highlight>
                  <a:srgbClr val="FFFFFF"/>
                </a:highlight>
                <a:latin typeface="-apple-system"/>
              </a:rPr>
              <a:t>CoT</a:t>
            </a:r>
            <a:r>
              <a:rPr lang="zh-CN" altLang="en-US" sz="1600" b="0" i="0" dirty="0">
                <a:solidFill>
                  <a:srgbClr val="060607"/>
                </a:solidFill>
                <a:effectLst/>
                <a:highlight>
                  <a:srgbClr val="FFFFFF"/>
                </a:highlight>
                <a:latin typeface="-apple-system"/>
              </a:rPr>
              <a:t>需要模型理解提出的问题或任务。涉及到对问题的分析，确定需要哪些信息和推理步骤来解决问题。</a:t>
            </a:r>
          </a:p>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apple-system"/>
              </a:rPr>
              <a:t>推理步骤生成</a:t>
            </a:r>
            <a:r>
              <a:rPr lang="zh-CN" altLang="en-US" sz="1600" b="0" i="0" dirty="0">
                <a:solidFill>
                  <a:srgbClr val="060607"/>
                </a:solidFill>
                <a:effectLst/>
                <a:highlight>
                  <a:srgbClr val="FFFFFF"/>
                </a:highlight>
                <a:latin typeface="-apple-system"/>
              </a:rPr>
              <a:t>：接着，模型会生成一系列的中间步骤，每个步骤都是对问题的一个逻辑推理或解释。这些步骤逐步构建起一个完整的推理链即</a:t>
            </a:r>
            <a:r>
              <a:rPr lang="en-US" altLang="zh-CN" sz="1600" b="0" i="0" dirty="0">
                <a:solidFill>
                  <a:srgbClr val="060607"/>
                </a:solidFill>
                <a:effectLst/>
                <a:highlight>
                  <a:srgbClr val="FFFFFF"/>
                </a:highlight>
                <a:latin typeface="-apple-system"/>
              </a:rPr>
              <a:t>Chain-of-Thought</a:t>
            </a:r>
            <a:r>
              <a:rPr lang="zh-CN" altLang="en-US" sz="1600" b="0" i="0" dirty="0">
                <a:solidFill>
                  <a:srgbClr val="060607"/>
                </a:solidFill>
                <a:effectLst/>
                <a:highlight>
                  <a:srgbClr val="FFFFFF"/>
                </a:highlight>
                <a:latin typeface="-apple-system"/>
              </a:rPr>
              <a:t>。</a:t>
            </a:r>
          </a:p>
          <a:p>
            <a:pPr marL="285750" indent="-285750" algn="l">
              <a:lnSpc>
                <a:spcPct val="150000"/>
              </a:lnSpc>
              <a:buFont typeface="Arial" panose="020B0604020202020204" pitchFamily="34" charset="0"/>
              <a:buChar char="•"/>
            </a:pPr>
            <a:r>
              <a:rPr lang="zh-CN" altLang="en-US" sz="1600" b="1" i="0" dirty="0">
                <a:solidFill>
                  <a:srgbClr val="060607"/>
                </a:solidFill>
                <a:effectLst/>
                <a:highlight>
                  <a:srgbClr val="FFFFFF"/>
                </a:highlight>
                <a:latin typeface="-apple-system"/>
              </a:rPr>
              <a:t>输出整合</a:t>
            </a:r>
            <a:r>
              <a:rPr lang="zh-CN" altLang="en-US" sz="1600" b="0" i="0" dirty="0">
                <a:solidFill>
                  <a:srgbClr val="060607"/>
                </a:solidFill>
                <a:effectLst/>
                <a:highlight>
                  <a:srgbClr val="FFFFFF"/>
                </a:highlight>
                <a:latin typeface="-apple-system"/>
              </a:rPr>
              <a:t>：最终，模型将这些推理步骤整合起来，形成一个连贯的解答。在一些情况下，模型可能还会对这些步骤进行解释，以提高输出的可解释性。</a:t>
            </a: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5" name="文本框 4">
            <a:extLst>
              <a:ext uri="{FF2B5EF4-FFF2-40B4-BE49-F238E27FC236}">
                <a16:creationId xmlns:a16="http://schemas.microsoft.com/office/drawing/2014/main" id="{676A6630-0C39-52B5-4C7D-6CD4E3196C36}"/>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
        <p:nvSpPr>
          <p:cNvPr id="9" name="文本框 8">
            <a:extLst>
              <a:ext uri="{FF2B5EF4-FFF2-40B4-BE49-F238E27FC236}">
                <a16:creationId xmlns:a16="http://schemas.microsoft.com/office/drawing/2014/main" id="{0F0F91B3-7615-56C8-EE4C-77B3548DDB3C}"/>
              </a:ext>
            </a:extLst>
          </p:cNvPr>
          <p:cNvSpPr txBox="1"/>
          <p:nvPr/>
        </p:nvSpPr>
        <p:spPr>
          <a:xfrm>
            <a:off x="1058007" y="964801"/>
            <a:ext cx="6106026" cy="464871"/>
          </a:xfrm>
          <a:prstGeom prst="rect">
            <a:avLst/>
          </a:prstGeom>
          <a:noFill/>
        </p:spPr>
        <p:txBody>
          <a:bodyPr wrap="square">
            <a:spAutoFit/>
          </a:bodyPr>
          <a:lstStyle/>
          <a:p>
            <a:pPr algn="l">
              <a:lnSpc>
                <a:spcPct val="150000"/>
              </a:lnSpc>
            </a:pPr>
            <a:r>
              <a:rPr lang="en-US" altLang="zh-CN" sz="1800" b="1" i="0" dirty="0">
                <a:solidFill>
                  <a:srgbClr val="060607"/>
                </a:solidFill>
                <a:effectLst/>
                <a:highlight>
                  <a:srgbClr val="FFFFFF"/>
                </a:highlight>
                <a:latin typeface="-apple-system"/>
              </a:rPr>
              <a:t>CoT</a:t>
            </a:r>
            <a:r>
              <a:rPr lang="zh-CN" altLang="en-US" sz="1800" b="1" i="0" dirty="0">
                <a:solidFill>
                  <a:srgbClr val="060607"/>
                </a:solidFill>
                <a:effectLst/>
                <a:highlight>
                  <a:srgbClr val="FFFFFF"/>
                </a:highlight>
                <a:latin typeface="-apple-system"/>
              </a:rPr>
              <a:t>举例：</a:t>
            </a:r>
            <a:endParaRPr lang="zh-CN" altLang="en-US" sz="1800" dirty="0">
              <a:solidFill>
                <a:srgbClr val="060607"/>
              </a:solidFill>
              <a:highlight>
                <a:srgbClr val="FFFFFF"/>
              </a:highlight>
              <a:latin typeface="-apple-system"/>
            </a:endParaRPr>
          </a:p>
        </p:txBody>
      </p:sp>
      <p:pic>
        <p:nvPicPr>
          <p:cNvPr id="11" name="图片 10">
            <a:extLst>
              <a:ext uri="{FF2B5EF4-FFF2-40B4-BE49-F238E27FC236}">
                <a16:creationId xmlns:a16="http://schemas.microsoft.com/office/drawing/2014/main" id="{3E02726B-4A21-F5FB-7B16-C77435D477D1}"/>
              </a:ext>
            </a:extLst>
          </p:cNvPr>
          <p:cNvPicPr>
            <a:picLocks noChangeAspect="1"/>
          </p:cNvPicPr>
          <p:nvPr/>
        </p:nvPicPr>
        <p:blipFill>
          <a:blip r:embed="rId3"/>
          <a:stretch>
            <a:fillRect/>
          </a:stretch>
        </p:blipFill>
        <p:spPr>
          <a:xfrm>
            <a:off x="1319193" y="1429672"/>
            <a:ext cx="9709484" cy="3882286"/>
          </a:xfrm>
          <a:prstGeom prst="rect">
            <a:avLst/>
          </a:prstGeom>
        </p:spPr>
      </p:pic>
    </p:spTree>
    <p:extLst>
      <p:ext uri="{BB962C8B-B14F-4D97-AF65-F5344CB8AC3E}">
        <p14:creationId xmlns:p14="http://schemas.microsoft.com/office/powerpoint/2010/main" val="350459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
          <p:cNvSpPr/>
          <p:nvPr/>
        </p:nvSpPr>
        <p:spPr>
          <a:xfrm rot="5400000">
            <a:off x="-2806637" y="542125"/>
            <a:ext cx="5838825" cy="5838825"/>
          </a:xfrm>
          <a:prstGeom prst="blockArc">
            <a:avLst>
              <a:gd name="adj1" fmla="val 10800000"/>
              <a:gd name="adj2" fmla="val 14529"/>
              <a:gd name="adj3" fmla="val 522"/>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 name="空心弧 2"/>
          <p:cNvSpPr/>
          <p:nvPr/>
        </p:nvSpPr>
        <p:spPr>
          <a:xfrm rot="5400000">
            <a:off x="-2292350" y="1137285"/>
            <a:ext cx="4583430" cy="4583430"/>
          </a:xfrm>
          <a:prstGeom prst="blockArc">
            <a:avLst>
              <a:gd name="adj1" fmla="val 10800000"/>
              <a:gd name="adj2" fmla="val 14529"/>
              <a:gd name="adj3" fmla="val 522"/>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4" name="空心弧 3"/>
          <p:cNvSpPr/>
          <p:nvPr/>
        </p:nvSpPr>
        <p:spPr>
          <a:xfrm rot="5400000">
            <a:off x="-1672590" y="1757045"/>
            <a:ext cx="3343910" cy="3343910"/>
          </a:xfrm>
          <a:prstGeom prst="blockArc">
            <a:avLst>
              <a:gd name="adj1" fmla="val 10800000"/>
              <a:gd name="adj2" fmla="val 14529"/>
              <a:gd name="adj3" fmla="val 522"/>
            </a:avLst>
          </a:prstGeom>
          <a:solidFill>
            <a:schemeClr val="tx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1" name="组合 30"/>
          <p:cNvGrpSpPr/>
          <p:nvPr/>
        </p:nvGrpSpPr>
        <p:grpSpPr>
          <a:xfrm>
            <a:off x="11295878" y="6273165"/>
            <a:ext cx="536712" cy="107785"/>
            <a:chOff x="2037" y="9733"/>
            <a:chExt cx="1016" cy="204"/>
          </a:xfrm>
          <a:solidFill>
            <a:schemeClr val="tx2">
              <a:lumMod val="60000"/>
              <a:lumOff val="40000"/>
            </a:schemeClr>
          </a:solidFill>
        </p:grpSpPr>
        <p:sp>
          <p:nvSpPr>
            <p:cNvPr id="32" name="椭圆 31"/>
            <p:cNvSpPr/>
            <p:nvPr/>
          </p:nvSpPr>
          <p:spPr>
            <a:xfrm rot="5400000">
              <a:off x="2037" y="9733"/>
              <a:ext cx="204" cy="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椭圆 32"/>
            <p:cNvSpPr/>
            <p:nvPr/>
          </p:nvSpPr>
          <p:spPr>
            <a:xfrm rot="5400000">
              <a:off x="2443" y="9733"/>
              <a:ext cx="204" cy="204"/>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椭圆 33"/>
            <p:cNvSpPr/>
            <p:nvPr/>
          </p:nvSpPr>
          <p:spPr>
            <a:xfrm rot="5400000">
              <a:off x="2849" y="9733"/>
              <a:ext cx="204" cy="204"/>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7" name="文本框 6">
            <a:extLst>
              <a:ext uri="{FF2B5EF4-FFF2-40B4-BE49-F238E27FC236}">
                <a16:creationId xmlns:a16="http://schemas.microsoft.com/office/drawing/2014/main" id="{09A52048-BACA-6885-DF5F-122377748669}"/>
              </a:ext>
            </a:extLst>
          </p:cNvPr>
          <p:cNvSpPr txBox="1"/>
          <p:nvPr/>
        </p:nvSpPr>
        <p:spPr>
          <a:xfrm>
            <a:off x="697831" y="961138"/>
            <a:ext cx="10704755" cy="2956579"/>
          </a:xfrm>
          <a:prstGeom prst="rect">
            <a:avLst/>
          </a:prstGeom>
          <a:noFill/>
        </p:spPr>
        <p:txBody>
          <a:bodyPr wrap="square">
            <a:spAutoFit/>
          </a:bodyPr>
          <a:lstStyle/>
          <a:p>
            <a:pPr algn="l">
              <a:lnSpc>
                <a:spcPct val="150000"/>
              </a:lnSpc>
            </a:pPr>
            <a:r>
              <a:rPr lang="en-US" altLang="zh-CN" sz="1800" b="1" i="0" dirty="0">
                <a:solidFill>
                  <a:srgbClr val="060607"/>
                </a:solidFill>
                <a:effectLst/>
                <a:highlight>
                  <a:srgbClr val="FFFFFF"/>
                </a:highlight>
                <a:latin typeface="-apple-system"/>
              </a:rPr>
              <a:t>CoT</a:t>
            </a:r>
            <a:r>
              <a:rPr lang="zh-CN" altLang="en-US" sz="1800" b="1" i="0" dirty="0">
                <a:solidFill>
                  <a:srgbClr val="060607"/>
                </a:solidFill>
                <a:effectLst/>
                <a:highlight>
                  <a:srgbClr val="FFFFFF"/>
                </a:highlight>
                <a:latin typeface="-apple-system"/>
              </a:rPr>
              <a:t>的优点：</a:t>
            </a:r>
          </a:p>
          <a:p>
            <a:pPr marL="285750" indent="-285750">
              <a:lnSpc>
                <a:spcPct val="150000"/>
              </a:lnSpc>
              <a:buFont typeface="Arial" panose="020B0604020202020204" pitchFamily="34" charset="0"/>
              <a:buChar char="•"/>
            </a:pPr>
            <a:r>
              <a:rPr lang="zh-CN" altLang="en-US" sz="1800" b="1" dirty="0">
                <a:solidFill>
                  <a:srgbClr val="060607"/>
                </a:solidFill>
                <a:highlight>
                  <a:srgbClr val="FFFFFF"/>
                </a:highlight>
                <a:latin typeface="-apple-system"/>
              </a:rPr>
              <a:t>增强的推理能力：</a:t>
            </a:r>
            <a:r>
              <a:rPr lang="en-US" altLang="zh-CN" sz="1800" dirty="0">
                <a:solidFill>
                  <a:srgbClr val="060607"/>
                </a:solidFill>
                <a:highlight>
                  <a:srgbClr val="FFFFFF"/>
                </a:highlight>
                <a:latin typeface="-apple-system"/>
              </a:rPr>
              <a:t>CoT</a:t>
            </a:r>
            <a:r>
              <a:rPr lang="zh-CN" altLang="en-US" sz="1800" dirty="0">
                <a:solidFill>
                  <a:srgbClr val="060607"/>
                </a:solidFill>
                <a:highlight>
                  <a:srgbClr val="FFFFFF"/>
                </a:highlight>
                <a:latin typeface="-apple-system"/>
              </a:rPr>
              <a:t>通过逐步推理，使模型能够处理更复杂的任务，如数学问题、逻辑谜题或常识推理问题。</a:t>
            </a:r>
          </a:p>
          <a:p>
            <a:pPr marL="285750" indent="-285750">
              <a:lnSpc>
                <a:spcPct val="150000"/>
              </a:lnSpc>
              <a:buFont typeface="Arial" panose="020B0604020202020204" pitchFamily="34" charset="0"/>
              <a:buChar char="•"/>
            </a:pPr>
            <a:r>
              <a:rPr lang="zh-CN" altLang="en-US" sz="1800" b="1" dirty="0">
                <a:solidFill>
                  <a:srgbClr val="060607"/>
                </a:solidFill>
                <a:highlight>
                  <a:srgbClr val="FFFFFF"/>
                </a:highlight>
                <a:latin typeface="-apple-system"/>
              </a:rPr>
              <a:t>提高准确性：</a:t>
            </a:r>
            <a:r>
              <a:rPr lang="zh-CN" altLang="en-US" sz="1800" dirty="0">
                <a:solidFill>
                  <a:srgbClr val="060607"/>
                </a:solidFill>
                <a:highlight>
                  <a:srgbClr val="FFFFFF"/>
                </a:highlight>
                <a:latin typeface="-apple-system"/>
              </a:rPr>
              <a:t>通过明确的推理步骤，</a:t>
            </a:r>
            <a:r>
              <a:rPr lang="en-US" altLang="zh-CN" sz="1800" dirty="0">
                <a:solidFill>
                  <a:srgbClr val="060607"/>
                </a:solidFill>
                <a:highlight>
                  <a:srgbClr val="FFFFFF"/>
                </a:highlight>
                <a:latin typeface="-apple-system"/>
              </a:rPr>
              <a:t>CoT</a:t>
            </a:r>
            <a:r>
              <a:rPr lang="zh-CN" altLang="en-US" sz="1800" dirty="0">
                <a:solidFill>
                  <a:srgbClr val="060607"/>
                </a:solidFill>
                <a:highlight>
                  <a:srgbClr val="FFFFFF"/>
                </a:highlight>
                <a:latin typeface="-apple-system"/>
              </a:rPr>
              <a:t>有助于减少模型在生成答案时的猜测，从而提高答案的准确性。</a:t>
            </a:r>
          </a:p>
          <a:p>
            <a:pPr marL="285750" indent="-285750">
              <a:lnSpc>
                <a:spcPct val="150000"/>
              </a:lnSpc>
              <a:buFont typeface="Arial" panose="020B0604020202020204" pitchFamily="34" charset="0"/>
              <a:buChar char="•"/>
            </a:pPr>
            <a:r>
              <a:rPr lang="zh-CN" altLang="en-US" sz="1800" b="1" dirty="0">
                <a:solidFill>
                  <a:srgbClr val="060607"/>
                </a:solidFill>
                <a:highlight>
                  <a:srgbClr val="FFFFFF"/>
                </a:highlight>
                <a:latin typeface="-apple-system"/>
              </a:rPr>
              <a:t>可解释性：</a:t>
            </a:r>
            <a:r>
              <a:rPr lang="en-US" altLang="zh-CN" sz="1800" dirty="0">
                <a:solidFill>
                  <a:srgbClr val="060607"/>
                </a:solidFill>
                <a:highlight>
                  <a:srgbClr val="FFFFFF"/>
                </a:highlight>
                <a:latin typeface="-apple-system"/>
              </a:rPr>
              <a:t>CoT</a:t>
            </a:r>
            <a:r>
              <a:rPr lang="zh-CN" altLang="en-US" sz="1800" dirty="0">
                <a:solidFill>
                  <a:srgbClr val="060607"/>
                </a:solidFill>
                <a:highlight>
                  <a:srgbClr val="FFFFFF"/>
                </a:highlight>
                <a:latin typeface="-apple-system"/>
              </a:rPr>
              <a:t>生成的推理链为模型的输出提供了解释性的上下文，使得用户能够理解模型是如何得出特定答案的。</a:t>
            </a:r>
          </a:p>
          <a:p>
            <a:pPr marL="285750" indent="-285750">
              <a:lnSpc>
                <a:spcPct val="150000"/>
              </a:lnSpc>
              <a:buFont typeface="Arial" panose="020B0604020202020204" pitchFamily="34" charset="0"/>
              <a:buChar char="•"/>
            </a:pPr>
            <a:r>
              <a:rPr lang="zh-CN" altLang="en-US" sz="1800" b="1" dirty="0">
                <a:solidFill>
                  <a:srgbClr val="060607"/>
                </a:solidFill>
                <a:highlight>
                  <a:srgbClr val="FFFFFF"/>
                </a:highlight>
                <a:latin typeface="-apple-system"/>
              </a:rPr>
              <a:t>灵活性：</a:t>
            </a:r>
            <a:r>
              <a:rPr lang="en-US" altLang="zh-CN" sz="1800" dirty="0">
                <a:solidFill>
                  <a:srgbClr val="060607"/>
                </a:solidFill>
                <a:highlight>
                  <a:srgbClr val="FFFFFF"/>
                </a:highlight>
                <a:latin typeface="-apple-system"/>
              </a:rPr>
              <a:t>CoT</a:t>
            </a:r>
            <a:r>
              <a:rPr lang="zh-CN" altLang="en-US" sz="1800" dirty="0">
                <a:solidFill>
                  <a:srgbClr val="060607"/>
                </a:solidFill>
                <a:highlight>
                  <a:srgbClr val="FFFFFF"/>
                </a:highlight>
                <a:latin typeface="-apple-system"/>
              </a:rPr>
              <a:t>可以适用于多种类型的</a:t>
            </a:r>
            <a:r>
              <a:rPr lang="en-US" altLang="zh-CN" sz="1800" dirty="0">
                <a:solidFill>
                  <a:srgbClr val="060607"/>
                </a:solidFill>
                <a:highlight>
                  <a:srgbClr val="FFFFFF"/>
                </a:highlight>
                <a:latin typeface="-apple-system"/>
              </a:rPr>
              <a:t>NLP</a:t>
            </a:r>
            <a:r>
              <a:rPr lang="zh-CN" altLang="en-US" sz="1800" dirty="0">
                <a:solidFill>
                  <a:srgbClr val="060607"/>
                </a:solidFill>
                <a:highlight>
                  <a:srgbClr val="FFFFFF"/>
                </a:highlight>
                <a:latin typeface="-apple-system"/>
              </a:rPr>
              <a:t>任务，只需调整输入的推理提示即可适应不同的任务需求。</a:t>
            </a:r>
          </a:p>
        </p:txBody>
      </p:sp>
      <p:sp>
        <p:nvSpPr>
          <p:cNvPr id="9" name="文本框 8">
            <a:extLst>
              <a:ext uri="{FF2B5EF4-FFF2-40B4-BE49-F238E27FC236}">
                <a16:creationId xmlns:a16="http://schemas.microsoft.com/office/drawing/2014/main" id="{EE4DF2DC-8830-4829-8935-B2308FAD65AD}"/>
              </a:ext>
            </a:extLst>
          </p:cNvPr>
          <p:cNvSpPr txBox="1"/>
          <p:nvPr/>
        </p:nvSpPr>
        <p:spPr>
          <a:xfrm>
            <a:off x="453650" y="249737"/>
            <a:ext cx="6103620" cy="584775"/>
          </a:xfrm>
          <a:prstGeom prst="rect">
            <a:avLst/>
          </a:prstGeom>
          <a:noFill/>
        </p:spPr>
        <p:txBody>
          <a:bodyPr wrap="square">
            <a:spAutoFit/>
          </a:bodyPr>
          <a:lstStyle/>
          <a:p>
            <a:pPr>
              <a:defRPr/>
            </a:pPr>
            <a:r>
              <a:rPr lang="en-US" altLang="zh-CN" sz="3200" b="1" i="0" dirty="0">
                <a:solidFill>
                  <a:srgbClr val="060607"/>
                </a:solidFill>
                <a:effectLst/>
                <a:latin typeface="PingFang SC"/>
              </a:rPr>
              <a:t>1. Methods</a:t>
            </a:r>
            <a:endParaRPr kumimoji="0" lang="zh-CN" altLang="en-US" sz="3200" b="1" i="0" u="none" strike="noStrike" kern="1200" cap="none" spc="0" normalizeH="0" baseline="0" noProof="0" dirty="0">
              <a:ln>
                <a:noFill/>
              </a:ln>
              <a:solidFill>
                <a:schemeClr val="tx1">
                  <a:lumMod val="85000"/>
                  <a:lumOff val="15000"/>
                </a:schemeClr>
              </a:solidFill>
              <a:effectLst/>
              <a:uLnTx/>
              <a:uFillTx/>
              <a:latin typeface="Arial"/>
              <a:ea typeface="微软雅黑"/>
              <a:cs typeface="思源黑体 CN" panose="020B0500000000000000" charset="-122"/>
              <a:sym typeface="Arial"/>
            </a:endParaRPr>
          </a:p>
        </p:txBody>
      </p:sp>
    </p:spTree>
    <p:extLst>
      <p:ext uri="{BB962C8B-B14F-4D97-AF65-F5344CB8AC3E}">
        <p14:creationId xmlns:p14="http://schemas.microsoft.com/office/powerpoint/2010/main" val="2188375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508f824-47b5-4fe7-af21-33ba33749583"/>
  <p:tag name="COMMONDATA" val="eyJjb3VudCI6MywiaGRpZCI6IjgwMTEzOTMxYTllMDgyYmY3MGViZDIyZjNkZWMzYTdkIiwidXNlckNvdW50IjozfQ=="/>
</p:tagLst>
</file>

<file path=ppt/theme/theme1.xml><?xml version="1.0" encoding="utf-8"?>
<a:theme xmlns:a="http://schemas.openxmlformats.org/drawingml/2006/main" name="第一PP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ajorFont>
      <a:minorFont>
        <a:latin typeface="思源黑体 CN"/>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ajorFont>
      <a:minorFont>
        <a:latin typeface="思源黑体 CN"/>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ajorFont>
      <a:minorFont>
        <a:latin typeface="思源黑体 CN"/>
        <a:ea typeface=""/>
        <a:cs typeface=""/>
        <a:font script="Jpan" typeface="ＭＳ Ｐゴシック"/>
        <a:font script="Hang" typeface="맑은 고딕"/>
        <a:font script="Hans" typeface="思源黑体 CN"/>
        <a:font script="Hant" typeface="新細明體"/>
        <a:font script="Arab" typeface="思源黑体 CN"/>
        <a:font script="Hebr" typeface="思源黑体 C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2682</Words>
  <Application>Microsoft Office PowerPoint</Application>
  <PresentationFormat>宽屏</PresentationFormat>
  <Paragraphs>120</Paragraphs>
  <Slides>22</Slides>
  <Notes>19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22</vt:i4>
      </vt:variant>
    </vt:vector>
  </HeadingPairs>
  <TitlesOfParts>
    <vt:vector size="29" baseType="lpstr">
      <vt:lpstr>-apple-system</vt:lpstr>
      <vt:lpstr>PingFang SC</vt:lpstr>
      <vt:lpstr>思源黑体 CN</vt:lpstr>
      <vt:lpstr>微软雅黑</vt:lpstr>
      <vt:lpstr>Arial</vt:lpstr>
      <vt:lpstr>第一PPT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总结汇报</dc:title>
  <dc:creator>第一PPT</dc:creator>
  <cp:keywords>www.1ppt.com</cp:keywords>
  <dc:description>www.1ppt.com</dc:description>
  <cp:lastModifiedBy>K ID</cp:lastModifiedBy>
  <cp:revision>389</cp:revision>
  <dcterms:created xsi:type="dcterms:W3CDTF">2022-12-14T01:31:00Z</dcterms:created>
  <dcterms:modified xsi:type="dcterms:W3CDTF">2024-04-25T06:37:47Z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2AE49F1663DC47FA9C7F70807371B712_12</vt:lpwstr>
  </property>
  <property fmtid="{D5CDD505-2E9C-101B-9397-08002B2CF9AE}" pid="3" name="KSOProductBuildVer">
    <vt:lpwstr>2052-12.1.0.15712</vt:lpwstr>
  </property>
</Properties>
</file>