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5"/>
  </p:notesMasterIdLst>
  <p:handoutMasterIdLst>
    <p:handoutMasterId r:id="rId56"/>
  </p:handoutMasterIdLst>
  <p:sldIdLst>
    <p:sldId id="256" r:id="rId2"/>
    <p:sldId id="746" r:id="rId3"/>
    <p:sldId id="773" r:id="rId4"/>
    <p:sldId id="748" r:id="rId5"/>
    <p:sldId id="749" r:id="rId6"/>
    <p:sldId id="750" r:id="rId7"/>
    <p:sldId id="777" r:id="rId8"/>
    <p:sldId id="774" r:id="rId9"/>
    <p:sldId id="775" r:id="rId10"/>
    <p:sldId id="776" r:id="rId11"/>
    <p:sldId id="778" r:id="rId12"/>
    <p:sldId id="779" r:id="rId13"/>
    <p:sldId id="780" r:id="rId14"/>
    <p:sldId id="758" r:id="rId15"/>
    <p:sldId id="781" r:id="rId16"/>
    <p:sldId id="788" r:id="rId17"/>
    <p:sldId id="783" r:id="rId18"/>
    <p:sldId id="784" r:id="rId19"/>
    <p:sldId id="785" r:id="rId20"/>
    <p:sldId id="790" r:id="rId21"/>
    <p:sldId id="764" r:id="rId22"/>
    <p:sldId id="799" r:id="rId23"/>
    <p:sldId id="801" r:id="rId24"/>
    <p:sldId id="802" r:id="rId25"/>
    <p:sldId id="804" r:id="rId26"/>
    <p:sldId id="805" r:id="rId27"/>
    <p:sldId id="786" r:id="rId28"/>
    <p:sldId id="767" r:id="rId29"/>
    <p:sldId id="809" r:id="rId30"/>
    <p:sldId id="768" r:id="rId31"/>
    <p:sldId id="810" r:id="rId32"/>
    <p:sldId id="789" r:id="rId33"/>
    <p:sldId id="818" r:id="rId34"/>
    <p:sldId id="819" r:id="rId35"/>
    <p:sldId id="824" r:id="rId36"/>
    <p:sldId id="825" r:id="rId37"/>
    <p:sldId id="823" r:id="rId38"/>
    <p:sldId id="828" r:id="rId39"/>
    <p:sldId id="829" r:id="rId40"/>
    <p:sldId id="830" r:id="rId41"/>
    <p:sldId id="833" r:id="rId42"/>
    <p:sldId id="832" r:id="rId43"/>
    <p:sldId id="834" r:id="rId44"/>
    <p:sldId id="826" r:id="rId45"/>
    <p:sldId id="835" r:id="rId46"/>
    <p:sldId id="836" r:id="rId47"/>
    <p:sldId id="839" r:id="rId48"/>
    <p:sldId id="837" r:id="rId49"/>
    <p:sldId id="769" r:id="rId50"/>
    <p:sldId id="787" r:id="rId51"/>
    <p:sldId id="771" r:id="rId52"/>
    <p:sldId id="772" r:id="rId53"/>
    <p:sldId id="259" r:id="rId5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3"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FF99"/>
    <a:srgbClr val="CCECFF"/>
    <a:srgbClr val="99CCFF"/>
    <a:srgbClr val="0066FF"/>
    <a:srgbClr val="0033CC"/>
    <a:srgbClr val="008000"/>
    <a:srgbClr val="FFCCFF"/>
    <a:srgbClr val="F2F2F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39" autoAdjust="0"/>
    <p:restoredTop sz="93508" autoAdjust="0"/>
  </p:normalViewPr>
  <p:slideViewPr>
    <p:cSldViewPr>
      <p:cViewPr varScale="1">
        <p:scale>
          <a:sx n="85" d="100"/>
          <a:sy n="85" d="100"/>
        </p:scale>
        <p:origin x="88" y="38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2018/12/5</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1</a:t>
            </a:fld>
            <a:endParaRPr lang="en-US" altLang="zh-CN"/>
          </a:p>
        </p:txBody>
      </p:sp>
    </p:spTree>
    <p:extLst>
      <p:ext uri="{BB962C8B-B14F-4D97-AF65-F5344CB8AC3E}">
        <p14:creationId xmlns:p14="http://schemas.microsoft.com/office/powerpoint/2010/main" val="351118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a:t>
            </a:fld>
            <a:endParaRPr lang="en-US" altLang="zh-CN"/>
          </a:p>
        </p:txBody>
      </p:sp>
    </p:spTree>
    <p:extLst>
      <p:ext uri="{BB962C8B-B14F-4D97-AF65-F5344CB8AC3E}">
        <p14:creationId xmlns:p14="http://schemas.microsoft.com/office/powerpoint/2010/main" val="323132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多道程序设计技术是在计算机内存中同时存放几道相互独立的程序，使它们在管理程序控制下，相互穿插运行，两个或两个以上程序在计算机系统中同处于开始到结束之间的状态</a:t>
            </a:r>
            <a:r>
              <a:rPr lang="en-US" altLang="zh-CN"/>
              <a:t>, </a:t>
            </a:r>
            <a:r>
              <a:rPr lang="zh-CN" altLang="en-US"/>
              <a:t>这些程序共享计算机系统资源。与之相对应的是单道程序，即在计算机内存中只允许一个的程序运行。</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18</a:t>
            </a:fld>
            <a:endParaRPr lang="en-US" altLang="zh-CN"/>
          </a:p>
        </p:txBody>
      </p:sp>
    </p:spTree>
    <p:extLst>
      <p:ext uri="{BB962C8B-B14F-4D97-AF65-F5344CB8AC3E}">
        <p14:creationId xmlns:p14="http://schemas.microsoft.com/office/powerpoint/2010/main" val="3249268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oleObject4.bin"/><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操作系统简介</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分时操作系统</a:t>
            </a:r>
          </a:p>
        </p:txBody>
      </p:sp>
      <p:sp>
        <p:nvSpPr>
          <p:cNvPr id="3" name="内容占位符 2"/>
          <p:cNvSpPr>
            <a:spLocks noGrp="1"/>
          </p:cNvSpPr>
          <p:nvPr>
            <p:ph idx="1"/>
          </p:nvPr>
        </p:nvSpPr>
        <p:spPr>
          <a:xfrm>
            <a:off x="609600" y="1272245"/>
            <a:ext cx="10972800" cy="1366107"/>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分时操作系统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将计算机系统的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时间划分成一些小的时间片，按时间片轮流把处理机分给各联机作业使用。</a:t>
            </a:r>
          </a:p>
        </p:txBody>
      </p:sp>
      <p:grpSp>
        <p:nvGrpSpPr>
          <p:cNvPr id="76" name="组合 75"/>
          <p:cNvGrpSpPr/>
          <p:nvPr/>
        </p:nvGrpSpPr>
        <p:grpSpPr>
          <a:xfrm>
            <a:off x="1343472" y="2420888"/>
            <a:ext cx="9057625" cy="4645242"/>
            <a:chOff x="1567187" y="2494016"/>
            <a:chExt cx="9057625" cy="4645242"/>
          </a:xfrm>
        </p:grpSpPr>
        <p:pic>
          <p:nvPicPr>
            <p:cNvPr id="6" name="图片 5"/>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67187" y="2494016"/>
              <a:ext cx="9057625" cy="4645242"/>
            </a:xfrm>
            <a:prstGeom prst="rect">
              <a:avLst/>
            </a:prstGeom>
          </p:spPr>
        </p:pic>
        <p:grpSp>
          <p:nvGrpSpPr>
            <p:cNvPr id="72" name="组合 71"/>
            <p:cNvGrpSpPr/>
            <p:nvPr/>
          </p:nvGrpSpPr>
          <p:grpSpPr>
            <a:xfrm>
              <a:off x="2706978" y="2636912"/>
              <a:ext cx="6778042" cy="3936636"/>
              <a:chOff x="2639616" y="2732724"/>
              <a:chExt cx="6778042" cy="3936636"/>
            </a:xfrm>
          </p:grpSpPr>
          <p:grpSp>
            <p:nvGrpSpPr>
              <p:cNvPr id="57" name="组合 56"/>
              <p:cNvGrpSpPr/>
              <p:nvPr/>
            </p:nvGrpSpPr>
            <p:grpSpPr>
              <a:xfrm rot="21278950">
                <a:off x="6621998" y="5584410"/>
                <a:ext cx="1692994" cy="513273"/>
                <a:chOff x="6784036" y="5106231"/>
                <a:chExt cx="1692994" cy="513273"/>
              </a:xfrm>
            </p:grpSpPr>
            <p:cxnSp>
              <p:nvCxnSpPr>
                <p:cNvPr id="41" name="直接连接符 40"/>
                <p:cNvCxnSpPr/>
                <p:nvPr/>
              </p:nvCxnSpPr>
              <p:spPr>
                <a:xfrm>
                  <a:off x="6821833" y="5106231"/>
                  <a:ext cx="1655197" cy="51327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rot="11798595">
                  <a:off x="6784036" y="5180737"/>
                  <a:ext cx="1653045" cy="357446"/>
                  <a:chOff x="-1804520" y="3140969"/>
                  <a:chExt cx="1773398" cy="374228"/>
                </a:xfrm>
              </p:grpSpPr>
              <p:sp>
                <p:nvSpPr>
                  <p:cNvPr id="32" name="椭圆 31"/>
                  <p:cNvSpPr/>
                  <p:nvPr/>
                </p:nvSpPr>
                <p:spPr>
                  <a:xfrm>
                    <a:off x="-1804520" y="3140969"/>
                    <a:ext cx="360040" cy="374228"/>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17271" y="3231341"/>
                    <a:ext cx="186149" cy="193485"/>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40759" y="3158248"/>
                    <a:ext cx="326793" cy="339671"/>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10245" y="3189771"/>
                    <a:ext cx="266136" cy="276624"/>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40388" y="3214062"/>
                    <a:ext cx="219397" cy="228043"/>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8" name="直接连接符 37"/>
              <p:cNvCxnSpPr/>
              <p:nvPr/>
            </p:nvCxnSpPr>
            <p:spPr>
              <a:xfrm>
                <a:off x="3745418" y="4729712"/>
                <a:ext cx="1724870" cy="59444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3434" y="4084812"/>
                <a:ext cx="1123849" cy="1131905"/>
              </a:xfrm>
              <a:prstGeom prst="rect">
                <a:avLst/>
              </a:prstGeom>
              <a:effectLst>
                <a:outerShdw blurRad="50800" dist="38100" dir="2700000" algn="tl" rotWithShape="0">
                  <a:prstClr val="black">
                    <a:alpha val="40000"/>
                  </a:prstClr>
                </a:outerShdw>
              </a:effectLst>
            </p:spPr>
          </p:pic>
          <p:grpSp>
            <p:nvGrpSpPr>
              <p:cNvPr id="18" name="组合 17"/>
              <p:cNvGrpSpPr/>
              <p:nvPr/>
            </p:nvGrpSpPr>
            <p:grpSpPr>
              <a:xfrm rot="1054435">
                <a:off x="3753602" y="4836805"/>
                <a:ext cx="1653045" cy="357446"/>
                <a:chOff x="-1804520" y="3140969"/>
                <a:chExt cx="1773398" cy="374228"/>
              </a:xfrm>
            </p:grpSpPr>
            <p:sp>
              <p:nvSpPr>
                <p:cNvPr id="12" name="椭圆 11"/>
                <p:cNvSpPr/>
                <p:nvPr/>
              </p:nvSpPr>
              <p:spPr>
                <a:xfrm>
                  <a:off x="-1804520" y="3140969"/>
                  <a:ext cx="360040" cy="374228"/>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17271" y="3231341"/>
                  <a:ext cx="186149" cy="193485"/>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340759" y="3158248"/>
                  <a:ext cx="326793" cy="339671"/>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0245" y="3189771"/>
                  <a:ext cx="266136" cy="276624"/>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40388" y="3214062"/>
                  <a:ext cx="219397" cy="228043"/>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rot="594083">
                <a:off x="3767125" y="5530027"/>
                <a:ext cx="1665459" cy="659091"/>
                <a:chOff x="3754816" y="5108331"/>
                <a:chExt cx="1665459" cy="659091"/>
              </a:xfrm>
            </p:grpSpPr>
            <p:cxnSp>
              <p:nvCxnSpPr>
                <p:cNvPr id="43" name="直接连接符 42"/>
                <p:cNvCxnSpPr/>
                <p:nvPr/>
              </p:nvCxnSpPr>
              <p:spPr>
                <a:xfrm flipV="1">
                  <a:off x="3754816" y="5108331"/>
                  <a:ext cx="1640027" cy="65909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rot="20308413">
                  <a:off x="3767230" y="5235053"/>
                  <a:ext cx="1653045" cy="357446"/>
                  <a:chOff x="-1804520" y="3140969"/>
                  <a:chExt cx="1773398" cy="374228"/>
                </a:xfrm>
              </p:grpSpPr>
              <p:sp>
                <p:nvSpPr>
                  <p:cNvPr id="26" name="椭圆 25"/>
                  <p:cNvSpPr/>
                  <p:nvPr/>
                </p:nvSpPr>
                <p:spPr>
                  <a:xfrm>
                    <a:off x="-1804520" y="3140969"/>
                    <a:ext cx="360040" cy="374228"/>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17271" y="3231341"/>
                    <a:ext cx="186149" cy="193485"/>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340759" y="3158248"/>
                    <a:ext cx="326793" cy="339671"/>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10245" y="3189771"/>
                    <a:ext cx="266136" cy="276624"/>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40388" y="3214062"/>
                    <a:ext cx="219397" cy="228043"/>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7" name="直接连接符 46"/>
              <p:cNvCxnSpPr/>
              <p:nvPr/>
            </p:nvCxnSpPr>
            <p:spPr>
              <a:xfrm flipH="1">
                <a:off x="6608159" y="4682641"/>
                <a:ext cx="1616131" cy="71006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676" y="4122115"/>
                <a:ext cx="1123849" cy="1131905"/>
              </a:xfrm>
              <a:prstGeom prst="rect">
                <a:avLst/>
              </a:prstGeom>
              <a:effectLst>
                <a:outerShdw blurRad="50800" dist="38100" dir="2700000" algn="tl" rotWithShape="0">
                  <a:prstClr val="black">
                    <a:alpha val="40000"/>
                  </a:prstClr>
                </a:outerShdw>
              </a:effectLst>
            </p:spPr>
          </p:pic>
          <p:grpSp>
            <p:nvGrpSpPr>
              <p:cNvPr id="19" name="组合 18"/>
              <p:cNvGrpSpPr/>
              <p:nvPr/>
            </p:nvGrpSpPr>
            <p:grpSpPr>
              <a:xfrm rot="9325997">
                <a:off x="6571758" y="4864282"/>
                <a:ext cx="1653045" cy="357446"/>
                <a:chOff x="-1804520" y="3140969"/>
                <a:chExt cx="1773398" cy="374228"/>
              </a:xfrm>
            </p:grpSpPr>
            <p:sp>
              <p:nvSpPr>
                <p:cNvPr id="20" name="椭圆 19"/>
                <p:cNvSpPr/>
                <p:nvPr/>
              </p:nvSpPr>
              <p:spPr>
                <a:xfrm>
                  <a:off x="-1804520" y="3140969"/>
                  <a:ext cx="360040" cy="374228"/>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17271" y="3231341"/>
                  <a:ext cx="186149" cy="193485"/>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340759" y="3158248"/>
                  <a:ext cx="326793" cy="339671"/>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0245" y="3189771"/>
                  <a:ext cx="266136" cy="276624"/>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40388" y="3214062"/>
                  <a:ext cx="219397" cy="228043"/>
                </a:xfrm>
                <a:prstGeom prst="ellipse">
                  <a:avLst/>
                </a:prstGeom>
                <a:solidFill>
                  <a:srgbClr val="99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616" y="5534919"/>
                <a:ext cx="1123849" cy="1131905"/>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3809" y="5537455"/>
                <a:ext cx="1123849" cy="1131905"/>
              </a:xfrm>
              <a:prstGeom prst="rect">
                <a:avLst/>
              </a:prstGeom>
              <a:effectLst>
                <a:outerShdw blurRad="50800" dist="38100" dir="2700000" algn="tl" rotWithShape="0">
                  <a:prstClr val="black">
                    <a:alpha val="40000"/>
                  </a:prstClr>
                </a:outerShdw>
              </a:effectLst>
            </p:spPr>
          </p:pic>
          <p:cxnSp>
            <p:nvCxnSpPr>
              <p:cNvPr id="65" name="直接连接符 64"/>
              <p:cNvCxnSpPr/>
              <p:nvPr/>
            </p:nvCxnSpPr>
            <p:spPr>
              <a:xfrm rot="15135946">
                <a:off x="5244710" y="3935687"/>
                <a:ext cx="1655197" cy="5132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rot="5400000">
                <a:off x="5232177" y="4051664"/>
                <a:ext cx="1653045" cy="357446"/>
                <a:chOff x="-1804520" y="3140969"/>
                <a:chExt cx="1773398" cy="374228"/>
              </a:xfrm>
            </p:grpSpPr>
            <p:sp>
              <p:nvSpPr>
                <p:cNvPr id="67" name="椭圆 66"/>
                <p:cNvSpPr/>
                <p:nvPr/>
              </p:nvSpPr>
              <p:spPr>
                <a:xfrm>
                  <a:off x="-1804520" y="3140969"/>
                  <a:ext cx="360040" cy="374228"/>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17271" y="3231341"/>
                  <a:ext cx="186149" cy="193485"/>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340759" y="3158248"/>
                  <a:ext cx="326793" cy="339671"/>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910245" y="3189771"/>
                  <a:ext cx="266136" cy="276624"/>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40388" y="3214062"/>
                  <a:ext cx="219397" cy="228043"/>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9259" y="2732724"/>
                <a:ext cx="1048900" cy="1060178"/>
              </a:xfrm>
              <a:prstGeom prst="rect">
                <a:avLst/>
              </a:prstGeom>
              <a:effectLst>
                <a:outerShdw blurRad="50800" dist="38100" dir="2700000" algn="tl" rotWithShape="0">
                  <a:prstClr val="black">
                    <a:alpha val="40000"/>
                  </a:prstClr>
                </a:outerShdw>
              </a:effectLst>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1461" y="4841373"/>
                <a:ext cx="1247434" cy="1256376"/>
              </a:xfrm>
              <a:prstGeom prst="rect">
                <a:avLst/>
              </a:prstGeom>
              <a:effectLst>
                <a:outerShdw blurRad="50800" dist="38100" dir="2700000" algn="tl" rotWithShape="0">
                  <a:prstClr val="black">
                    <a:alpha val="40000"/>
                  </a:prstClr>
                </a:outerShdw>
              </a:effectLst>
            </p:spPr>
          </p:pic>
        </p:grpSp>
        <p:sp>
          <p:nvSpPr>
            <p:cNvPr id="74" name="文本框 73"/>
            <p:cNvSpPr txBox="1"/>
            <p:nvPr/>
          </p:nvSpPr>
          <p:spPr>
            <a:xfrm>
              <a:off x="6585605" y="2732317"/>
              <a:ext cx="615553" cy="810478"/>
            </a:xfrm>
            <a:prstGeom prst="rect">
              <a:avLst/>
            </a:prstGeom>
            <a:noFill/>
          </p:spPr>
          <p:txBody>
            <a:bodyPr vert="eaVert" wrap="none" rtlCol="0">
              <a:spAutoFit/>
            </a:bodyPr>
            <a:lstStyle/>
            <a:p>
              <a:r>
                <a:rPr lang="zh-CN" altLang="en-US" sz="2800" b="1">
                  <a:solidFill>
                    <a:srgbClr val="0066FF"/>
                  </a:solidFill>
                  <a:latin typeface="微软雅黑" panose="020B0503020204020204" pitchFamily="34" charset="-122"/>
                  <a:ea typeface="微软雅黑" panose="020B0503020204020204" pitchFamily="34" charset="-122"/>
                </a:rPr>
                <a:t>终端</a:t>
              </a:r>
            </a:p>
          </p:txBody>
        </p:sp>
        <p:sp>
          <p:nvSpPr>
            <p:cNvPr id="75" name="文本框 74"/>
            <p:cNvSpPr txBox="1"/>
            <p:nvPr/>
          </p:nvSpPr>
          <p:spPr>
            <a:xfrm>
              <a:off x="5709836" y="6016337"/>
              <a:ext cx="902811" cy="523220"/>
            </a:xfrm>
            <a:prstGeom prst="rect">
              <a:avLst/>
            </a:prstGeom>
            <a:noFill/>
          </p:spPr>
          <p:txBody>
            <a:bodyPr vert="horz" wrap="none" rtlCol="0">
              <a:spAutoFit/>
            </a:bodyPr>
            <a:lstStyle/>
            <a:p>
              <a:r>
                <a:rPr lang="zh-CN" altLang="en-US" sz="2800" b="1">
                  <a:solidFill>
                    <a:srgbClr val="0066FF"/>
                  </a:solidFill>
                  <a:latin typeface="微软雅黑" panose="020B0503020204020204" pitchFamily="34" charset="-122"/>
                  <a:ea typeface="微软雅黑" panose="020B0503020204020204" pitchFamily="34" charset="-122"/>
                </a:rPr>
                <a:t>主机</a:t>
              </a:r>
            </a:p>
          </p:txBody>
        </p:sp>
      </p:grpSp>
    </p:spTree>
    <p:extLst>
      <p:ext uri="{BB962C8B-B14F-4D97-AF65-F5344CB8AC3E}">
        <p14:creationId xmlns:p14="http://schemas.microsoft.com/office/powerpoint/2010/main" val="9512133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分时操作系统的特点</a:t>
            </a:r>
          </a:p>
        </p:txBody>
      </p:sp>
      <p:sp>
        <p:nvSpPr>
          <p:cNvPr id="3" name="内容占位符 2"/>
          <p:cNvSpPr>
            <a:spLocks noGrp="1"/>
          </p:cNvSpPr>
          <p:nvPr>
            <p:ph idx="1"/>
          </p:nvPr>
        </p:nvSpPr>
        <p:spPr>
          <a:xfrm>
            <a:off x="609600" y="1484312"/>
            <a:ext cx="10972800" cy="3456855"/>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交互性：用户与系统进行人机对话。</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多路性：多用户同时在各自终端上使用同一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独立性：用户可彼此独立操作，互不干扰，互不混淆。 </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及时性：用户在短时间内可得到系统的及时回答。</a:t>
            </a:r>
          </a:p>
        </p:txBody>
      </p:sp>
    </p:spTree>
    <p:extLst>
      <p:ext uri="{BB962C8B-B14F-4D97-AF65-F5344CB8AC3E}">
        <p14:creationId xmlns:p14="http://schemas.microsoft.com/office/powerpoint/2010/main" val="20737828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实时操作系统</a:t>
            </a:r>
          </a:p>
        </p:txBody>
      </p:sp>
      <p:sp>
        <p:nvSpPr>
          <p:cNvPr id="3" name="内容占位符 2"/>
          <p:cNvSpPr>
            <a:spLocks noGrp="1"/>
          </p:cNvSpPr>
          <p:nvPr>
            <p:ph idx="1"/>
          </p:nvPr>
        </p:nvSpPr>
        <p:spPr>
          <a:xfrm>
            <a:off x="609600" y="1484312"/>
            <a:ext cx="10972800" cy="3456855"/>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实时操作系统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所谓</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实时</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即</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及时</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是指系统能及时</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或即时</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响应外部 事件的请求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在规定的时间内完成对该事件的处理，并控制所有实时任务协调一致地运行。它必须保证实时性和高可靠性，对系统的效率则放在第二位。</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主要应用于工业控制、军事控制、电子设备等领域。</a:t>
            </a:r>
          </a:p>
        </p:txBody>
      </p:sp>
    </p:spTree>
    <p:extLst>
      <p:ext uri="{BB962C8B-B14F-4D97-AF65-F5344CB8AC3E}">
        <p14:creationId xmlns:p14="http://schemas.microsoft.com/office/powerpoint/2010/main" val="1525344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嵌入式操作系统</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嵌入式操作系统</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嵌入式操作系统通常包括与硬件相关的底层驱动软件、系统内核、设备驱动接口、通信协议、图形界面、标准化浏览器等。</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嵌入式操作系统负责嵌入式系统的全部软、硬件资源的分配、任务调度，控制、协调并发活动。它必须体现其所在系统的特征，能够通过装卸某些模块来达到系统所要求的功能。</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目前在嵌入式领域广泛使用的操作系统有：嵌入式</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Linux</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Windows Embedded</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VxWorks</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等，以及应用在智能手机和平板电脑的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iOS</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等。</a:t>
            </a:r>
          </a:p>
          <a:p>
            <a:pPr eaLnBrk="1">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29903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8AE38B95-8CF7-485E-95F1-B99A99D9C056}"/>
              </a:ext>
            </a:extLst>
          </p:cNvPr>
          <p:cNvSpPr>
            <a:spLocks noGrp="1"/>
          </p:cNvSpPr>
          <p:nvPr>
            <p:ph type="title"/>
          </p:nvPr>
        </p:nvSpPr>
        <p:spPr/>
        <p:txBody>
          <a:bodyPr/>
          <a:lstStyle/>
          <a:p>
            <a:r>
              <a:rPr lang="zh-CN" altLang="en-US"/>
              <a:t>主流操作系统</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1268760"/>
            <a:ext cx="3219663" cy="2801412"/>
          </a:xfrm>
          <a:prstGeom prst="rect">
            <a:avLst/>
          </a:prstGeom>
          <a:effectLst>
            <a:outerShdw blurRad="50800" dist="38100" dir="2700000" algn="tl" rotWithShape="0">
              <a:prstClr val="black">
                <a:alpha val="40000"/>
              </a:prstClr>
            </a:outerShdw>
          </a:effec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4653136"/>
            <a:ext cx="2849248" cy="911016"/>
          </a:xfrm>
          <a:prstGeom prst="rect">
            <a:avLst/>
          </a:prstGeom>
          <a:effectLst>
            <a:outerShdw blurRad="50800" dist="38100" dir="2700000" algn="tl" rotWithShape="0">
              <a:prstClr val="black">
                <a:alpha val="40000"/>
              </a:prstClr>
            </a:outerShdw>
          </a:effectLst>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066" y="1817433"/>
            <a:ext cx="5095935" cy="1733658"/>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6040" y="4462083"/>
            <a:ext cx="3743680" cy="15555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082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BA2F16-1747-4C78-B5AF-7A82944C4207}"/>
              </a:ext>
            </a:extLst>
          </p:cNvPr>
          <p:cNvSpPr>
            <a:spLocks noGrp="1" noChangeArrowheads="1"/>
          </p:cNvSpPr>
          <p:nvPr>
            <p:ph type="title"/>
          </p:nvPr>
        </p:nvSpPr>
        <p:spPr/>
        <p:txBody>
          <a:bodyPr/>
          <a:lstStyle/>
          <a:p>
            <a:r>
              <a:rPr lang="zh-CN" altLang="en-US" dirty="0"/>
              <a:t>本章内容</a:t>
            </a:r>
            <a:endParaRPr lang="en-US" altLang="zh-CN" dirty="0"/>
          </a:p>
        </p:txBody>
      </p:sp>
      <p:sp>
        <p:nvSpPr>
          <p:cNvPr id="6147" name="Rectangle 3">
            <a:extLst>
              <a:ext uri="{FF2B5EF4-FFF2-40B4-BE49-F238E27FC236}">
                <a16:creationId xmlns:a16="http://schemas.microsoft.com/office/drawing/2014/main" id="{1D6A756D-C67E-4D79-AC90-8A1AF26F50A7}"/>
              </a:ext>
            </a:extLst>
          </p:cNvPr>
          <p:cNvSpPr>
            <a:spLocks noGrp="1" noChangeArrowheads="1"/>
          </p:cNvSpPr>
          <p:nvPr>
            <p:ph type="body" idx="1"/>
          </p:nvPr>
        </p:nvSpPr>
        <p:spPr>
          <a:xfrm>
            <a:off x="1981200" y="1811338"/>
            <a:ext cx="8229600" cy="4641850"/>
          </a:xfrm>
        </p:spPr>
        <p:txBody>
          <a:bodyPr/>
          <a:lstStyle/>
          <a:p>
            <a:pPr>
              <a:lnSpc>
                <a:spcPct val="120000"/>
              </a:lnSpc>
              <a:buFont typeface="Wingdings" panose="05000000000000000000" pitchFamily="2" charset="2"/>
              <a:buChar char="Ø"/>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认识操作系统</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操作系统分类</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操作系统对硬件</a:t>
            </a:r>
            <a:r>
              <a:rPr lang="zh-CN" altLang="en-US" sz="4000">
                <a:solidFill>
                  <a:srgbClr val="C00000"/>
                </a:solidFill>
                <a:latin typeface="微软雅黑" panose="020B0503020204020204" pitchFamily="34" charset="-122"/>
                <a:ea typeface="微软雅黑" panose="020B0503020204020204" pitchFamily="34" charset="-122"/>
              </a:rPr>
              <a:t>的管理</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文件系统</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5050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硬件的管理</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处理器的管理</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存储器管理</a:t>
            </a:r>
          </a:p>
        </p:txBody>
      </p:sp>
    </p:spTree>
    <p:extLst>
      <p:ext uri="{BB962C8B-B14F-4D97-AF65-F5344CB8AC3E}">
        <p14:creationId xmlns:p14="http://schemas.microsoft.com/office/powerpoint/2010/main" val="27165239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CPU</a:t>
            </a:r>
            <a:r>
              <a:rPr lang="zh-CN" altLang="en-US"/>
              <a:t>管理</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为了满足系统的性能要求，提高任务处理的效率，现在主流的计算机通常都有一个或多个</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，每个</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中又有多个核。</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然而核的数量是远远小于需要执行的程序的数量。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多任务在同一个核上进行执行</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分时间片</a:t>
            </a:r>
          </a:p>
          <a:p>
            <a:pPr lvl="1" eaLnBrk="1">
              <a:lnSpc>
                <a:spcPct val="120000"/>
              </a:lnSpc>
              <a:spcBef>
                <a:spcPts val="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中断</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进程</a:t>
            </a:r>
          </a:p>
          <a:p>
            <a:pPr lvl="1" eaLnBrk="1">
              <a:lnSpc>
                <a:spcPct val="120000"/>
              </a:lnSpc>
              <a:spcBef>
                <a:spcPts val="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调度策略</a:t>
            </a:r>
          </a:p>
        </p:txBody>
      </p:sp>
    </p:spTree>
    <p:extLst>
      <p:ext uri="{BB962C8B-B14F-4D97-AF65-F5344CB8AC3E}">
        <p14:creationId xmlns:p14="http://schemas.microsoft.com/office/powerpoint/2010/main" val="2909275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a:t>
            </a:r>
          </a:p>
        </p:txBody>
      </p:sp>
      <p:sp>
        <p:nvSpPr>
          <p:cNvPr id="3" name="内容占位符 2"/>
          <p:cNvSpPr>
            <a:spLocks noGrp="1"/>
          </p:cNvSpPr>
          <p:nvPr>
            <p:ph idx="1"/>
          </p:nvPr>
        </p:nvSpPr>
        <p:spPr>
          <a:xfrm>
            <a:off x="609600" y="1484312"/>
            <a:ext cx="10972800" cy="3528864"/>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3200">
                <a:solidFill>
                  <a:srgbClr val="C00000"/>
                </a:solidFill>
                <a:latin typeface="微软雅黑" panose="020B0503020204020204" pitchFamily="34" charset="-122"/>
                <a:ea typeface="微软雅黑" panose="020B0503020204020204" pitchFamily="34" charset="-122"/>
              </a:rPr>
              <a:t>多道程序</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设计的环境下，为了描述程序在计算机系统内的执行情况，必须引入新的概念</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进程</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进程：是一个程序的一次执行，包含了其执行时所有的环境信息。</a:t>
            </a:r>
          </a:p>
          <a:p>
            <a:pPr eaLnBrk="1">
              <a:lnSpc>
                <a:spcPct val="120000"/>
              </a:lnSpc>
              <a:spcBef>
                <a:spcPts val="600"/>
              </a:spcBef>
            </a:pPr>
            <a:r>
              <a:rPr lang="zh-CN" altLang="en-US" sz="3200">
                <a:solidFill>
                  <a:srgbClr val="008000"/>
                </a:solidFill>
                <a:latin typeface="微软雅黑" panose="020B0503020204020204" pitchFamily="34" charset="-122"/>
                <a:ea typeface="微软雅黑" panose="020B0503020204020204" pitchFamily="34" charset="-122"/>
              </a:rPr>
              <a:t>进程是执行中的程序。</a:t>
            </a:r>
          </a:p>
        </p:txBody>
      </p:sp>
      <p:pic>
        <p:nvPicPr>
          <p:cNvPr id="4" name="图片 3">
            <a:extLst>
              <a:ext uri="{FF2B5EF4-FFF2-40B4-BE49-F238E27FC236}">
                <a16:creationId xmlns:a16="http://schemas.microsoft.com/office/drawing/2014/main" id="{5B9EACB3-E183-46E1-89FC-6666D27745F6}"/>
              </a:ext>
            </a:extLst>
          </p:cNvPr>
          <p:cNvPicPr>
            <a:picLocks noChangeAspect="1"/>
          </p:cNvPicPr>
          <p:nvPr/>
        </p:nvPicPr>
        <p:blipFill>
          <a:blip r:embed="rId3"/>
          <a:stretch>
            <a:fillRect/>
          </a:stretch>
        </p:blipFill>
        <p:spPr>
          <a:xfrm>
            <a:off x="5519936" y="3429000"/>
            <a:ext cx="6120680" cy="3335221"/>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022738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进程的特征</a:t>
            </a:r>
          </a:p>
        </p:txBody>
      </p:sp>
      <p:sp>
        <p:nvSpPr>
          <p:cNvPr id="3" name="内容占位符 2"/>
          <p:cNvSpPr>
            <a:spLocks noGrp="1"/>
          </p:cNvSpPr>
          <p:nvPr>
            <p:ph idx="1"/>
          </p:nvPr>
        </p:nvSpPr>
        <p:spPr>
          <a:xfrm>
            <a:off x="609600" y="1268760"/>
            <a:ext cx="10972800" cy="547260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进程的特征（与程序比较）</a:t>
            </a:r>
          </a:p>
          <a:p>
            <a:pPr marL="914400" lvl="1" indent="-514350" eaLnBrk="1">
              <a:lnSpc>
                <a:spcPct val="120000"/>
              </a:lnSpc>
              <a:spcBef>
                <a:spcPts val="6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结构特征</a:t>
            </a:r>
          </a:p>
          <a:p>
            <a:pPr marL="914400" lvl="2" indent="0" eaLnBrk="1">
              <a:spcBef>
                <a:spcPts val="600"/>
              </a:spcBef>
              <a:buNone/>
            </a:pPr>
            <a:r>
              <a:rPr lang="zh-CN" altLang="en-US" sz="2800">
                <a:solidFill>
                  <a:srgbClr val="C00000"/>
                </a:solidFill>
                <a:latin typeface="微软雅黑" panose="020B0503020204020204" pitchFamily="34" charset="-122"/>
                <a:ea typeface="微软雅黑" panose="020B0503020204020204" pitchFamily="34" charset="-122"/>
              </a:rPr>
              <a:t>进程控制块</a:t>
            </a:r>
            <a:r>
              <a:rPr lang="en-US" altLang="zh-CN" sz="2800">
                <a:solidFill>
                  <a:srgbClr val="C00000"/>
                </a:solidFill>
                <a:latin typeface="微软雅黑" panose="020B0503020204020204" pitchFamily="34" charset="-122"/>
                <a:ea typeface="微软雅黑" panose="020B0503020204020204" pitchFamily="34" charset="-122"/>
              </a:rPr>
              <a:t>(PCB) + </a:t>
            </a:r>
            <a:r>
              <a:rPr lang="zh-CN" altLang="en-US" sz="2800">
                <a:solidFill>
                  <a:srgbClr val="C00000"/>
                </a:solidFill>
                <a:latin typeface="微软雅黑" panose="020B0503020204020204" pitchFamily="34" charset="-122"/>
                <a:ea typeface="微软雅黑" panose="020B0503020204020204" pitchFamily="34" charset="-122"/>
              </a:rPr>
              <a:t>程序 </a:t>
            </a:r>
            <a:r>
              <a:rPr lang="en-US" altLang="zh-CN" sz="2800">
                <a:solidFill>
                  <a:srgbClr val="C00000"/>
                </a:solidFill>
                <a:latin typeface="微软雅黑" panose="020B0503020204020204" pitchFamily="34" charset="-122"/>
                <a:ea typeface="微软雅黑" panose="020B0503020204020204" pitchFamily="34" charset="-122"/>
              </a:rPr>
              <a:t>+ </a:t>
            </a:r>
            <a:r>
              <a:rPr lang="zh-CN" altLang="en-US" sz="2800">
                <a:solidFill>
                  <a:srgbClr val="C00000"/>
                </a:solidFill>
                <a:latin typeface="微软雅黑" panose="020B0503020204020204" pitchFamily="34" charset="-122"/>
                <a:ea typeface="微软雅黑" panose="020B0503020204020204" pitchFamily="34" charset="-122"/>
              </a:rPr>
              <a:t>数据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进程实体</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eaLnBrk="1">
              <a:lnSpc>
                <a:spcPct val="120000"/>
              </a:lnSpc>
              <a:spcBef>
                <a:spcPts val="6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动态性</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最基本特征</a:t>
            </a:r>
          </a:p>
          <a:p>
            <a:pPr marL="914400" lvl="2" indent="0" eaLnBrk="1">
              <a:lnSpc>
                <a:spcPct val="120000"/>
              </a:lnSpc>
              <a:spcBef>
                <a:spcPts val="600"/>
              </a:spcBef>
              <a:buNone/>
            </a:pPr>
            <a:r>
              <a:rPr lang="zh-CN" altLang="en-US" sz="2800">
                <a:solidFill>
                  <a:srgbClr val="C00000"/>
                </a:solidFill>
                <a:latin typeface="微软雅黑" panose="020B0503020204020204" pitchFamily="34" charset="-122"/>
                <a:ea typeface="微软雅黑" panose="020B0503020204020204" pitchFamily="34" charset="-122"/>
              </a:rPr>
              <a:t>进程：进程实体的一次执行过程，有生命周期。</a:t>
            </a:r>
          </a:p>
          <a:p>
            <a:pPr marL="914400" lvl="2" indent="0" eaLnBrk="1">
              <a:spcBef>
                <a:spcPts val="600"/>
              </a:spcBef>
              <a:buNone/>
            </a:pPr>
            <a:r>
              <a:rPr lang="zh-CN" altLang="en-US" sz="2800">
                <a:solidFill>
                  <a:srgbClr val="C00000"/>
                </a:solidFill>
                <a:latin typeface="微软雅黑" panose="020B0503020204020204" pitchFamily="34" charset="-122"/>
                <a:ea typeface="微软雅黑" panose="020B0503020204020204" pitchFamily="34" charset="-122"/>
              </a:rPr>
              <a:t>程序：程序是一组有序指令的集合，是静态的概念。</a:t>
            </a:r>
            <a:endParaRPr lang="en-US" altLang="zh-CN" sz="2800">
              <a:solidFill>
                <a:srgbClr val="C00000"/>
              </a:solidFill>
              <a:latin typeface="微软雅黑" panose="020B0503020204020204" pitchFamily="34" charset="-122"/>
              <a:ea typeface="微软雅黑" panose="020B0503020204020204" pitchFamily="34" charset="-122"/>
            </a:endParaRPr>
          </a:p>
          <a:p>
            <a:pPr marL="1028700" lvl="1" indent="-514350" eaLnBrk="1">
              <a:spcBef>
                <a:spcPts val="6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并发性</a:t>
            </a:r>
          </a:p>
          <a:p>
            <a:pPr marL="1028700" lvl="1" indent="-514350" eaLnBrk="1">
              <a:spcBef>
                <a:spcPts val="6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独立性</a:t>
            </a:r>
          </a:p>
          <a:p>
            <a:pPr marL="1028700" lvl="1" indent="-514350" eaLnBrk="1">
              <a:spcBef>
                <a:spcPts val="6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异步性</a:t>
            </a:r>
          </a:p>
          <a:p>
            <a:pPr marL="914400" lvl="2" indent="0" eaLnBrk="1">
              <a:lnSpc>
                <a:spcPct val="120000"/>
              </a:lnSpc>
              <a:spcBef>
                <a:spcPts val="6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60191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BA2F16-1747-4C78-B5AF-7A82944C4207}"/>
              </a:ext>
            </a:extLst>
          </p:cNvPr>
          <p:cNvSpPr>
            <a:spLocks noGrp="1" noChangeArrowheads="1"/>
          </p:cNvSpPr>
          <p:nvPr>
            <p:ph type="title"/>
          </p:nvPr>
        </p:nvSpPr>
        <p:spPr/>
        <p:txBody>
          <a:bodyPr/>
          <a:lstStyle/>
          <a:p>
            <a:r>
              <a:rPr lang="zh-CN" altLang="en-US" dirty="0"/>
              <a:t>本章内容</a:t>
            </a:r>
            <a:endParaRPr lang="en-US" altLang="zh-CN" dirty="0"/>
          </a:p>
        </p:txBody>
      </p:sp>
      <p:sp>
        <p:nvSpPr>
          <p:cNvPr id="6147" name="Rectangle 3">
            <a:extLst>
              <a:ext uri="{FF2B5EF4-FFF2-40B4-BE49-F238E27FC236}">
                <a16:creationId xmlns:a16="http://schemas.microsoft.com/office/drawing/2014/main" id="{1D6A756D-C67E-4D79-AC90-8A1AF26F50A7}"/>
              </a:ext>
            </a:extLst>
          </p:cNvPr>
          <p:cNvSpPr>
            <a:spLocks noGrp="1" noChangeArrowheads="1"/>
          </p:cNvSpPr>
          <p:nvPr>
            <p:ph type="body" idx="1"/>
          </p:nvPr>
        </p:nvSpPr>
        <p:spPr>
          <a:xfrm>
            <a:off x="1981200" y="1811338"/>
            <a:ext cx="8229600" cy="4641850"/>
          </a:xfrm>
        </p:spPr>
        <p:txBody>
          <a:bodyPr/>
          <a:lstStyle/>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认识操作系统</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操作系统分类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操作系统对硬件</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的管理</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文件系统</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47047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进程的三种状态</a:t>
            </a:r>
          </a:p>
        </p:txBody>
      </p:sp>
      <p:sp>
        <p:nvSpPr>
          <p:cNvPr id="3" name="内容占位符 2"/>
          <p:cNvSpPr>
            <a:spLocks noGrp="1"/>
          </p:cNvSpPr>
          <p:nvPr>
            <p:ph idx="1"/>
          </p:nvPr>
        </p:nvSpPr>
        <p:spPr>
          <a:xfrm>
            <a:off x="609600" y="1340296"/>
            <a:ext cx="10972800" cy="518504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进程的三种状态</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就绪状态</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(Ready)</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：进程已获得除处理机之外的所有必需的资源，一旦得到处理机控制权，立即可以运行。</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运行状态</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(Running)</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：进程已获得运行所必需的资源，它的程序正在处理机上执行。 </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阻塞状态</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(Blocked)</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：正在执行的进程由于发生某事件而暂时无法执行时，便放弃处理机而处于暂停状态，称该进程处于阻塞状态或等待状态。</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就绪队列与阻塞队列</a:t>
            </a:r>
          </a:p>
        </p:txBody>
      </p:sp>
    </p:spTree>
    <p:extLst>
      <p:ext uri="{BB962C8B-B14F-4D97-AF65-F5344CB8AC3E}">
        <p14:creationId xmlns:p14="http://schemas.microsoft.com/office/powerpoint/2010/main" val="3561348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FB08901-DD37-454C-A20B-9D47194EDA98}"/>
              </a:ext>
            </a:extLst>
          </p:cNvPr>
          <p:cNvSpPr>
            <a:spLocks noGrp="1"/>
          </p:cNvSpPr>
          <p:nvPr>
            <p:ph type="title"/>
          </p:nvPr>
        </p:nvSpPr>
        <p:spPr/>
        <p:txBody>
          <a:bodyPr/>
          <a:lstStyle/>
          <a:p>
            <a:r>
              <a:rPr lang="zh-CN" altLang="en-US"/>
              <a:t>进程三种状态的转换</a:t>
            </a:r>
          </a:p>
        </p:txBody>
      </p:sp>
      <p:grpSp>
        <p:nvGrpSpPr>
          <p:cNvPr id="2" name="组合 1"/>
          <p:cNvGrpSpPr/>
          <p:nvPr/>
        </p:nvGrpSpPr>
        <p:grpSpPr>
          <a:xfrm>
            <a:off x="2783632" y="1628800"/>
            <a:ext cx="7392507" cy="4368467"/>
            <a:chOff x="6790048" y="1735859"/>
            <a:chExt cx="7392507" cy="4368467"/>
          </a:xfrm>
        </p:grpSpPr>
        <p:sp>
          <p:nvSpPr>
            <p:cNvPr id="23559" name="Line 7">
              <a:extLst>
                <a:ext uri="{FF2B5EF4-FFF2-40B4-BE49-F238E27FC236}">
                  <a16:creationId xmlns:a16="http://schemas.microsoft.com/office/drawing/2014/main" id="{9B94BBD8-996A-4F3E-93A3-4B19A33F9EE8}"/>
                </a:ext>
              </a:extLst>
            </p:cNvPr>
            <p:cNvSpPr>
              <a:spLocks noChangeShapeType="1"/>
            </p:cNvSpPr>
            <p:nvPr/>
          </p:nvSpPr>
          <p:spPr bwMode="auto">
            <a:xfrm flipH="1" flipV="1">
              <a:off x="9027253" y="5421020"/>
              <a:ext cx="2650839" cy="33028"/>
            </a:xfrm>
            <a:prstGeom prst="line">
              <a:avLst/>
            </a:prstGeom>
            <a:noFill/>
            <a:ln w="38100">
              <a:solidFill>
                <a:schemeClr val="tx1">
                  <a:lumMod val="75000"/>
                  <a:lumOff val="25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23560" name="Line 8">
              <a:extLst>
                <a:ext uri="{FF2B5EF4-FFF2-40B4-BE49-F238E27FC236}">
                  <a16:creationId xmlns:a16="http://schemas.microsoft.com/office/drawing/2014/main" id="{C4A79336-0326-42BF-AFDC-E54521BA8752}"/>
                </a:ext>
              </a:extLst>
            </p:cNvPr>
            <p:cNvSpPr>
              <a:spLocks noChangeShapeType="1"/>
            </p:cNvSpPr>
            <p:nvPr/>
          </p:nvSpPr>
          <p:spPr bwMode="auto">
            <a:xfrm flipV="1">
              <a:off x="7860017" y="2943776"/>
              <a:ext cx="1653587" cy="1684525"/>
            </a:xfrm>
            <a:prstGeom prst="line">
              <a:avLst/>
            </a:prstGeom>
            <a:noFill/>
            <a:ln w="38100">
              <a:solidFill>
                <a:schemeClr val="tx1">
                  <a:lumMod val="75000"/>
                  <a:lumOff val="25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10" name="Text Box 9">
              <a:extLst>
                <a:ext uri="{FF2B5EF4-FFF2-40B4-BE49-F238E27FC236}">
                  <a16:creationId xmlns:a16="http://schemas.microsoft.com/office/drawing/2014/main" id="{4D8508CD-0234-430D-9800-478F890241ED}"/>
                </a:ext>
              </a:extLst>
            </p:cNvPr>
            <p:cNvSpPr txBox="1">
              <a:spLocks noChangeArrowheads="1"/>
            </p:cNvSpPr>
            <p:nvPr/>
          </p:nvSpPr>
          <p:spPr bwMode="auto">
            <a:xfrm>
              <a:off x="11945349" y="3042866"/>
              <a:ext cx="2237206" cy="584217"/>
            </a:xfrm>
            <a:prstGeom prst="rect">
              <a:avLst/>
            </a:prstGeom>
            <a:noFill/>
            <a:ln w="9525">
              <a:noFill/>
              <a:miter lim="800000"/>
              <a:headEnd/>
              <a:tailEnd/>
            </a:ln>
            <a:effectLst/>
          </p:spPr>
          <p:txBody>
            <a:bodyPr wrap="square">
              <a:spAutoFit/>
            </a:bodyPr>
            <a:lstStyle/>
            <a:p>
              <a:pPr>
                <a:defRPr/>
              </a:pPr>
              <a:r>
                <a:rPr kumimoji="1" lang="zh-CN" altLang="en-US"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时间片完</a:t>
              </a:r>
            </a:p>
          </p:txBody>
        </p:sp>
        <p:sp>
          <p:nvSpPr>
            <p:cNvPr id="23562" name="Line 10">
              <a:extLst>
                <a:ext uri="{FF2B5EF4-FFF2-40B4-BE49-F238E27FC236}">
                  <a16:creationId xmlns:a16="http://schemas.microsoft.com/office/drawing/2014/main" id="{FCF11D67-F69F-4864-86F2-653B1E0BBCFF}"/>
                </a:ext>
              </a:extLst>
            </p:cNvPr>
            <p:cNvSpPr>
              <a:spLocks noChangeShapeType="1"/>
            </p:cNvSpPr>
            <p:nvPr/>
          </p:nvSpPr>
          <p:spPr bwMode="auto">
            <a:xfrm rot="10800000">
              <a:off x="11167190" y="2844687"/>
              <a:ext cx="1750857" cy="1783615"/>
            </a:xfrm>
            <a:prstGeom prst="line">
              <a:avLst/>
            </a:prstGeom>
            <a:noFill/>
            <a:ln w="38100">
              <a:solidFill>
                <a:schemeClr val="tx1">
                  <a:lumMod val="75000"/>
                  <a:lumOff val="25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12" name="Text Box 11">
              <a:extLst>
                <a:ext uri="{FF2B5EF4-FFF2-40B4-BE49-F238E27FC236}">
                  <a16:creationId xmlns:a16="http://schemas.microsoft.com/office/drawing/2014/main" id="{05B4FC22-428C-4673-A2F5-84BBCB7BB84A}"/>
                </a:ext>
              </a:extLst>
            </p:cNvPr>
            <p:cNvSpPr txBox="1">
              <a:spLocks noChangeArrowheads="1"/>
            </p:cNvSpPr>
            <p:nvPr/>
          </p:nvSpPr>
          <p:spPr bwMode="auto">
            <a:xfrm>
              <a:off x="9610873" y="5520109"/>
              <a:ext cx="1921079" cy="584217"/>
            </a:xfrm>
            <a:prstGeom prst="rect">
              <a:avLst/>
            </a:prstGeom>
            <a:noFill/>
            <a:ln w="9525">
              <a:noFill/>
              <a:miter lim="800000"/>
              <a:headEnd/>
              <a:tailEnd/>
            </a:ln>
            <a:effectLst/>
          </p:spPr>
          <p:txBody>
            <a:bodyPr wrap="square">
              <a:spAutoFit/>
            </a:bodyPr>
            <a:lstStyle/>
            <a:p>
              <a:pPr>
                <a:defRPr/>
              </a:pPr>
              <a:r>
                <a:rPr kumimoji="1" lang="en-US" altLang="zh-CN"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I/O</a:t>
              </a:r>
              <a:r>
                <a:rPr kumimoji="1" lang="zh-CN" altLang="en-US"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请求</a:t>
              </a:r>
            </a:p>
          </p:txBody>
        </p:sp>
        <p:sp>
          <p:nvSpPr>
            <p:cNvPr id="13" name="Text Box 12">
              <a:extLst>
                <a:ext uri="{FF2B5EF4-FFF2-40B4-BE49-F238E27FC236}">
                  <a16:creationId xmlns:a16="http://schemas.microsoft.com/office/drawing/2014/main" id="{9BB517BA-45CD-4615-AA8F-A3FDAFC6247F}"/>
                </a:ext>
              </a:extLst>
            </p:cNvPr>
            <p:cNvSpPr txBox="1">
              <a:spLocks noChangeArrowheads="1"/>
            </p:cNvSpPr>
            <p:nvPr/>
          </p:nvSpPr>
          <p:spPr bwMode="auto">
            <a:xfrm>
              <a:off x="9262323" y="3916094"/>
              <a:ext cx="2154121" cy="584217"/>
            </a:xfrm>
            <a:prstGeom prst="rect">
              <a:avLst/>
            </a:prstGeom>
            <a:noFill/>
            <a:ln w="9525">
              <a:noFill/>
              <a:miter lim="800000"/>
              <a:headEnd/>
              <a:tailEnd/>
            </a:ln>
            <a:effectLst/>
          </p:spPr>
          <p:txBody>
            <a:bodyPr wrap="square">
              <a:spAutoFit/>
            </a:bodyPr>
            <a:lstStyle/>
            <a:p>
              <a:pPr eaLnBrk="1" hangingPunct="1">
                <a:defRPr/>
              </a:pPr>
              <a:r>
                <a:rPr kumimoji="1" lang="zh-CN" altLang="en-US"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进程调度</a:t>
              </a:r>
            </a:p>
          </p:txBody>
        </p:sp>
        <p:sp>
          <p:nvSpPr>
            <p:cNvPr id="14" name="Text Box 13">
              <a:extLst>
                <a:ext uri="{FF2B5EF4-FFF2-40B4-BE49-F238E27FC236}">
                  <a16:creationId xmlns:a16="http://schemas.microsoft.com/office/drawing/2014/main" id="{372040D5-1A42-41A2-ADA9-64D47D19113E}"/>
                </a:ext>
              </a:extLst>
            </p:cNvPr>
            <p:cNvSpPr txBox="1">
              <a:spLocks noChangeArrowheads="1"/>
            </p:cNvSpPr>
            <p:nvPr/>
          </p:nvSpPr>
          <p:spPr bwMode="auto">
            <a:xfrm>
              <a:off x="6790048" y="3241046"/>
              <a:ext cx="2042666" cy="584217"/>
            </a:xfrm>
            <a:prstGeom prst="rect">
              <a:avLst/>
            </a:prstGeom>
            <a:noFill/>
            <a:ln w="9525">
              <a:noFill/>
              <a:miter lim="800000"/>
              <a:headEnd/>
              <a:tailEnd/>
            </a:ln>
            <a:effectLst/>
          </p:spPr>
          <p:txBody>
            <a:bodyPr wrap="square">
              <a:spAutoFit/>
            </a:bodyPr>
            <a:lstStyle/>
            <a:p>
              <a:pPr eaLnBrk="1" hangingPunct="1">
                <a:defRPr/>
              </a:pPr>
              <a:r>
                <a:rPr kumimoji="1" lang="en-US" altLang="zh-CN"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I/O</a:t>
              </a:r>
              <a:r>
                <a:rPr kumimoji="1" lang="zh-CN" altLang="en-US"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完成</a:t>
              </a:r>
              <a:endParaRPr kumimoji="1" lang="en-US" altLang="zh-CN" sz="3200"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3566" name="Line 14">
              <a:extLst>
                <a:ext uri="{FF2B5EF4-FFF2-40B4-BE49-F238E27FC236}">
                  <a16:creationId xmlns:a16="http://schemas.microsoft.com/office/drawing/2014/main" id="{EFD114AB-1D6D-4BBD-9E65-59B4CC8E2BBA}"/>
                </a:ext>
              </a:extLst>
            </p:cNvPr>
            <p:cNvSpPr>
              <a:spLocks noChangeShapeType="1"/>
            </p:cNvSpPr>
            <p:nvPr/>
          </p:nvSpPr>
          <p:spPr bwMode="auto">
            <a:xfrm rot="10800000" flipH="1" flipV="1">
              <a:off x="10680841" y="3042866"/>
              <a:ext cx="1459047" cy="1585436"/>
            </a:xfrm>
            <a:prstGeom prst="line">
              <a:avLst/>
            </a:prstGeom>
            <a:noFill/>
            <a:ln w="38100">
              <a:solidFill>
                <a:srgbClr val="C0000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sz="2800">
                <a:latin typeface="微软雅黑" panose="020B0503020204020204" pitchFamily="34" charset="-122"/>
                <a:ea typeface="微软雅黑" panose="020B0503020204020204" pitchFamily="34" charset="-122"/>
              </a:endParaRPr>
            </a:p>
          </p:txBody>
        </p:sp>
        <p:sp>
          <p:nvSpPr>
            <p:cNvPr id="15" name="椭圆 14"/>
            <p:cNvSpPr/>
            <p:nvPr/>
          </p:nvSpPr>
          <p:spPr>
            <a:xfrm>
              <a:off x="9379041" y="1735859"/>
              <a:ext cx="1872208" cy="1495125"/>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就 绪</a:t>
              </a:r>
            </a:p>
          </p:txBody>
        </p:sp>
        <p:sp>
          <p:nvSpPr>
            <p:cNvPr id="16" name="椭圆 15"/>
            <p:cNvSpPr/>
            <p:nvPr/>
          </p:nvSpPr>
          <p:spPr>
            <a:xfrm>
              <a:off x="7123637" y="4583043"/>
              <a:ext cx="1872208" cy="1495125"/>
            </a:xfrm>
            <a:prstGeom prst="ellipse">
              <a:avLst/>
            </a:prstGeom>
            <a:solidFill>
              <a:schemeClr val="accent1">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阻 塞</a:t>
              </a:r>
            </a:p>
          </p:txBody>
        </p:sp>
        <p:sp>
          <p:nvSpPr>
            <p:cNvPr id="17" name="椭圆 16"/>
            <p:cNvSpPr/>
            <p:nvPr/>
          </p:nvSpPr>
          <p:spPr>
            <a:xfrm>
              <a:off x="11678093" y="4583043"/>
              <a:ext cx="1872208" cy="1495125"/>
            </a:xfrm>
            <a:prstGeom prst="ellipse">
              <a:avLst/>
            </a:prstGeom>
            <a:solidFill>
              <a:srgbClr val="92D050"/>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 行</a:t>
              </a:r>
            </a:p>
          </p:txBody>
        </p:sp>
      </p:grpSp>
    </p:spTree>
    <p:extLst>
      <p:ext uri="{BB962C8B-B14F-4D97-AF65-F5344CB8AC3E}">
        <p14:creationId xmlns:p14="http://schemas.microsoft.com/office/powerpoint/2010/main" val="14919660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三级调度</a:t>
            </a:r>
          </a:p>
        </p:txBody>
      </p:sp>
      <p:sp>
        <p:nvSpPr>
          <p:cNvPr id="3" name="内容占位符 2"/>
          <p:cNvSpPr>
            <a:spLocks noGrp="1"/>
          </p:cNvSpPr>
          <p:nvPr>
            <p:ph idx="1"/>
          </p:nvPr>
        </p:nvSpPr>
        <p:spPr>
          <a:xfrm>
            <a:off x="609600" y="1340296"/>
            <a:ext cx="11175032" cy="5185048"/>
          </a:xfrm>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高级调度（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High Scheduling</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indent="457200" eaLnBrk="1">
              <a:lnSpc>
                <a:spcPct val="120000"/>
              </a:lnSpc>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又称为</a:t>
            </a:r>
            <a:r>
              <a:rPr lang="zh-CN" altLang="en-US" sz="3200" dirty="0">
                <a:solidFill>
                  <a:srgbClr val="C00000"/>
                </a:solidFill>
                <a:latin typeface="微软雅黑" panose="020B0503020204020204" pitchFamily="34" charset="-122"/>
                <a:ea typeface="微软雅黑" panose="020B0503020204020204" pitchFamily="34" charset="-122"/>
              </a:rPr>
              <a:t>作业调度</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3200" dirty="0">
                <a:solidFill>
                  <a:srgbClr val="C00000"/>
                </a:solidFill>
                <a:latin typeface="微软雅黑" panose="020B0503020204020204" pitchFamily="34" charset="-122"/>
                <a:ea typeface="微软雅黑" panose="020B0503020204020204" pitchFamily="34" charset="-122"/>
              </a:rPr>
              <a:t>长程调度</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Long-Term Scheduling</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），用于决定把外存上处于后备队列中的哪些作业调入内存，并为它们创建进程、分配必要的资源，然后将新创建的进程排在就绪队列上，准备执行。在</a:t>
            </a:r>
            <a:r>
              <a:rPr lang="zh-CN" altLang="en-US" sz="3200" dirty="0">
                <a:solidFill>
                  <a:srgbClr val="C00000"/>
                </a:solidFill>
                <a:latin typeface="微软雅黑" panose="020B0503020204020204" pitchFamily="34" charset="-122"/>
                <a:ea typeface="微软雅黑" panose="020B0503020204020204" pitchFamily="34" charset="-122"/>
              </a:rPr>
              <a:t>批处理系统</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中，因作业进入系统后先驻留在外存，故需要有作业调度。在</a:t>
            </a:r>
            <a:r>
              <a:rPr lang="zh-CN" altLang="en-US" sz="3200" dirty="0">
                <a:solidFill>
                  <a:srgbClr val="C00000"/>
                </a:solidFill>
                <a:latin typeface="微软雅黑" panose="020B0503020204020204" pitchFamily="34" charset="-122"/>
                <a:ea typeface="微软雅黑" panose="020B0503020204020204" pitchFamily="34" charset="-122"/>
              </a:rPr>
              <a:t>分时系统</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中为做到及时响应，作业被直接送入内存，故不需作业调度。在</a:t>
            </a:r>
            <a:r>
              <a:rPr lang="zh-CN" altLang="en-US" sz="3200" dirty="0">
                <a:solidFill>
                  <a:srgbClr val="C00000"/>
                </a:solidFill>
                <a:latin typeface="微软雅黑" panose="020B0503020204020204" pitchFamily="34" charset="-122"/>
                <a:ea typeface="微软雅黑" panose="020B0503020204020204" pitchFamily="34" charset="-122"/>
              </a:rPr>
              <a:t>实时系统</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中，通常也不需作业调度。</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457200" eaLnBrk="1">
              <a:lnSpc>
                <a:spcPct val="120000"/>
              </a:lnSpc>
              <a:spcBef>
                <a:spcPts val="1200"/>
              </a:spcBef>
              <a:buNone/>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8047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三级调度</a:t>
            </a:r>
          </a:p>
        </p:txBody>
      </p:sp>
      <p:sp>
        <p:nvSpPr>
          <p:cNvPr id="3" name="内容占位符 2"/>
          <p:cNvSpPr>
            <a:spLocks noGrp="1"/>
          </p:cNvSpPr>
          <p:nvPr>
            <p:ph idx="1"/>
          </p:nvPr>
        </p:nvSpPr>
        <p:spPr>
          <a:xfrm>
            <a:off x="609600" y="1340296"/>
            <a:ext cx="10972800" cy="5329064"/>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低级调度（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Low Level Scheduling</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marL="0" indent="457200" eaLnBrk="1">
              <a:lnSpc>
                <a:spcPct val="120000"/>
              </a:lnSpc>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通常也称为</a:t>
            </a:r>
            <a:r>
              <a:rPr lang="zh-CN" altLang="en-US" sz="3200">
                <a:solidFill>
                  <a:srgbClr val="C00000"/>
                </a:solidFill>
                <a:latin typeface="微软雅黑" panose="020B0503020204020204" pitchFamily="34" charset="-122"/>
                <a:ea typeface="微软雅黑" panose="020B0503020204020204" pitchFamily="34" charset="-122"/>
              </a:rPr>
              <a:t>进程调度</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3200">
                <a:solidFill>
                  <a:srgbClr val="C00000"/>
                </a:solidFill>
                <a:latin typeface="微软雅黑" panose="020B0503020204020204" pitchFamily="34" charset="-122"/>
                <a:ea typeface="微软雅黑" panose="020B0503020204020204" pitchFamily="34" charset="-122"/>
              </a:rPr>
              <a:t>短程调度</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Short-Term Scheduling</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），用来决定就绪队列中的哪个进程应获得处理机，然后再由分派程序把处理机分配给该进程。为最基本的一种调度，</a:t>
            </a:r>
            <a:r>
              <a:rPr lang="zh-CN" altLang="en-US" sz="3200">
                <a:solidFill>
                  <a:srgbClr val="C00000"/>
                </a:solidFill>
                <a:latin typeface="微软雅黑" panose="020B0503020204020204" pitchFamily="34" charset="-122"/>
                <a:ea typeface="微软雅黑" panose="020B0503020204020204" pitchFamily="34" charset="-122"/>
              </a:rPr>
              <a:t>三种</a:t>
            </a:r>
            <a:r>
              <a:rPr lang="en-US" altLang="zh-CN" sz="3200">
                <a:solidFill>
                  <a:srgbClr val="C00000"/>
                </a:solidFill>
                <a:latin typeface="微软雅黑" panose="020B0503020204020204" pitchFamily="34" charset="-122"/>
                <a:ea typeface="微软雅黑" panose="020B0503020204020204" pitchFamily="34" charset="-122"/>
              </a:rPr>
              <a:t>OS</a:t>
            </a:r>
            <a:r>
              <a:rPr lang="zh-CN" altLang="en-US" sz="3200">
                <a:solidFill>
                  <a:srgbClr val="C00000"/>
                </a:solidFill>
                <a:latin typeface="微软雅黑" panose="020B0503020204020204" pitchFamily="34" charset="-122"/>
                <a:ea typeface="微软雅黑" panose="020B0503020204020204" pitchFamily="34" charset="-122"/>
              </a:rPr>
              <a:t>中都有</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进程调度可采用下述两种调度方式：</a:t>
            </a: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非抢占方式（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Non-preemptive Mode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抢占方式（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Preemptive Mode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marL="0" indent="457200" eaLnBrk="1">
              <a:lnSpc>
                <a:spcPct val="120000"/>
              </a:lnSpc>
              <a:spcBef>
                <a:spcPts val="1200"/>
              </a:spcBef>
              <a:buNone/>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53773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三级调度</a:t>
            </a:r>
          </a:p>
        </p:txBody>
      </p:sp>
      <p:sp>
        <p:nvSpPr>
          <p:cNvPr id="3" name="内容占位符 2"/>
          <p:cNvSpPr>
            <a:spLocks noGrp="1"/>
          </p:cNvSpPr>
          <p:nvPr>
            <p:ph idx="1"/>
          </p:nvPr>
        </p:nvSpPr>
        <p:spPr>
          <a:xfrm>
            <a:off x="609600" y="1268760"/>
            <a:ext cx="10972800" cy="5544616"/>
          </a:xfrm>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中级调度（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Low Level Scheduling</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indent="457200" eaLnBrk="1">
              <a:lnSpc>
                <a:spcPct val="120000"/>
              </a:lnSpc>
              <a:spcBef>
                <a:spcPts val="6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又称</a:t>
            </a:r>
            <a:r>
              <a:rPr lang="zh-CN" altLang="en-US" sz="3200" dirty="0">
                <a:solidFill>
                  <a:srgbClr val="C00000"/>
                </a:solidFill>
                <a:latin typeface="微软雅黑" panose="020B0503020204020204" pitchFamily="34" charset="-122"/>
                <a:ea typeface="微软雅黑" panose="020B0503020204020204" pitchFamily="34" charset="-122"/>
              </a:rPr>
              <a:t>中程调度</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Medium-Term Scheduling</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）。引入目的是为了提高内存利用率和系统吞吐量。为此，应使那些暂时不能运行的进程不再占用宝贵的内存资源，而将它们调至外存去等待，把此时的进程状态称为</a:t>
            </a:r>
            <a:r>
              <a:rPr lang="zh-CN" altLang="en-US" sz="3200" dirty="0">
                <a:solidFill>
                  <a:srgbClr val="C00000"/>
                </a:solidFill>
                <a:latin typeface="微软雅黑" panose="020B0503020204020204" pitchFamily="34" charset="-122"/>
                <a:ea typeface="微软雅黑" panose="020B0503020204020204" pitchFamily="34" charset="-122"/>
              </a:rPr>
              <a:t>就绪驻外存状态</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3200" dirty="0">
                <a:solidFill>
                  <a:srgbClr val="C00000"/>
                </a:solidFill>
                <a:latin typeface="微软雅黑" panose="020B0503020204020204" pitchFamily="34" charset="-122"/>
                <a:ea typeface="微软雅黑" panose="020B0503020204020204" pitchFamily="34" charset="-122"/>
              </a:rPr>
              <a:t>挂起状态</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。当这些进程重又具备运行条件、且内存又稍有空闲时，由中级调度来决定把外存上的哪些又具备运行条件的就绪进程，重新调入内存，并修改其状态为就绪状态，挂在就绪队列上等待进程调度。</a:t>
            </a:r>
          </a:p>
        </p:txBody>
      </p:sp>
    </p:spTree>
    <p:extLst>
      <p:ext uri="{BB962C8B-B14F-4D97-AF65-F5344CB8AC3E}">
        <p14:creationId xmlns:p14="http://schemas.microsoft.com/office/powerpoint/2010/main" val="40723107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a:t>
            </a:r>
            <a:r>
              <a:rPr lang="zh-CN" altLang="en-US"/>
              <a:t>设计目标</a:t>
            </a:r>
          </a:p>
        </p:txBody>
      </p:sp>
      <p:sp>
        <p:nvSpPr>
          <p:cNvPr id="3" name="内容占位符 2"/>
          <p:cNvSpPr>
            <a:spLocks noGrp="1"/>
          </p:cNvSpPr>
          <p:nvPr>
            <p:ph idx="1"/>
          </p:nvPr>
        </p:nvSpPr>
        <p:spPr>
          <a:xfrm>
            <a:off x="609600" y="1340296"/>
            <a:ext cx="10972800" cy="5185048"/>
          </a:xfrm>
        </p:spPr>
        <p:txBody>
          <a:bodyPr/>
          <a:lstStyle/>
          <a:p>
            <a:pPr indent="457200" eaLnBrk="1">
              <a:spcBef>
                <a:spcPts val="6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在一个</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的设计中，应如何选择调度方式和算法，很大程度上取决于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的类型和目标。如在批处理系统、分时系统和实时系统中，通常都采用不同的调度方式和算法。选择的准则，有的是面向用户的，有的是面向系统的。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514350" indent="-514350" eaLnBrk="1">
              <a:lnSpc>
                <a:spcPct val="120000"/>
              </a:lnSpc>
              <a:spcBef>
                <a:spcPts val="1200"/>
              </a:spcBef>
              <a:buFont typeface="+mj-lt"/>
              <a:buAutoNum type="arabicPeriod"/>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处理机调度算法的共同目标</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资源利用率</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公平性</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平衡性</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策略强制执行</a:t>
            </a:r>
          </a:p>
        </p:txBody>
      </p:sp>
    </p:spTree>
    <p:extLst>
      <p:ext uri="{BB962C8B-B14F-4D97-AF65-F5344CB8AC3E}">
        <p14:creationId xmlns:p14="http://schemas.microsoft.com/office/powerpoint/2010/main" val="37535428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a:t>
            </a:r>
            <a:r>
              <a:rPr lang="zh-CN" altLang="en-US"/>
              <a:t>设计目标</a:t>
            </a:r>
          </a:p>
        </p:txBody>
      </p:sp>
      <p:sp>
        <p:nvSpPr>
          <p:cNvPr id="3" name="内容占位符 2"/>
          <p:cNvSpPr>
            <a:spLocks noGrp="1"/>
          </p:cNvSpPr>
          <p:nvPr>
            <p:ph idx="1"/>
          </p:nvPr>
        </p:nvSpPr>
        <p:spPr>
          <a:xfrm>
            <a:off x="609600" y="1268760"/>
            <a:ext cx="10972800" cy="5328592"/>
          </a:xfrm>
        </p:spPr>
        <p:txBody>
          <a:bodyPr/>
          <a:lstStyle/>
          <a:p>
            <a:pPr marL="514350" indent="-514350" eaLnBrk="1">
              <a:lnSpc>
                <a:spcPct val="120000"/>
              </a:lnSpc>
              <a:spcBef>
                <a:spcPts val="1200"/>
              </a:spcBef>
              <a:buFont typeface="+mj-lt"/>
              <a:buAutoNum type="arabicPeriod" startAt="2"/>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批处理系统的目标</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周转时间短：      周转时间；          平均周转时间</a:t>
            </a:r>
          </a:p>
          <a:p>
            <a:pPr marL="457200" lvl="1" indent="0" eaLnBrk="1">
              <a:spcBef>
                <a:spcPts val="0"/>
              </a:spcBef>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带权周转时间；   平均带权周转时间</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系统吞吐量高</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处理机利用率好</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marL="514350" indent="-514350" eaLnBrk="1">
              <a:spcBef>
                <a:spcPts val="600"/>
              </a:spcBef>
              <a:buFont typeface="+mj-lt"/>
              <a:buAutoNum type="arabicPeriod" startAt="2"/>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分时系统的目标</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响应时间快：      响应时间</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均衡性</a:t>
            </a:r>
          </a:p>
          <a:p>
            <a:pPr marL="514350" indent="-514350" eaLnBrk="1">
              <a:spcBef>
                <a:spcPts val="600"/>
              </a:spcBef>
              <a:buFont typeface="+mj-lt"/>
              <a:buAutoNum type="arabicPeriod" startAt="2"/>
            </a:pPr>
            <a:r>
              <a:rPr lang="zh-CN" altLang="en-US" sz="3200">
                <a:solidFill>
                  <a:schemeClr val="tx2"/>
                </a:solidFill>
                <a:latin typeface="Tahoma" panose="020B0604030504040204" pitchFamily="34" charset="0"/>
              </a:rPr>
              <a:t>实时系统的目标</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截止时间的保证：截止时间</a:t>
            </a:r>
          </a:p>
          <a:p>
            <a:pPr lvl="1" eaLnBrk="1">
              <a:spcBef>
                <a:spcPts val="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可预测性</a:t>
            </a:r>
          </a:p>
          <a:p>
            <a:pPr lvl="1" eaLnBrk="1">
              <a:spcBef>
                <a:spcPts val="6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78707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进程调度</a:t>
            </a:r>
          </a:p>
        </p:txBody>
      </p:sp>
      <p:sp>
        <p:nvSpPr>
          <p:cNvPr id="3" name="内容占位符 2"/>
          <p:cNvSpPr>
            <a:spLocks noGrp="1"/>
          </p:cNvSpPr>
          <p:nvPr>
            <p:ph idx="1"/>
          </p:nvPr>
        </p:nvSpPr>
        <p:spPr>
          <a:xfrm>
            <a:off x="609600" y="1484312"/>
            <a:ext cx="10972800" cy="518504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调度程序，按照调度策略，动态地把</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分配给处于就绪队列中的进程，并将该进程从就绪态转换到运行状态。</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对于不同的系统和系统目标，通常采用不同的调度算法。衡量调度策略的好坏，一个重要的指标是：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周转时间（平均周转时间）</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简单介绍两种进程调度策略</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先来先服务调度算法（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FCFS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短任务优先调度算法（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SJF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0418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4C6595D-1F32-46C6-968E-D91C3A724322}"/>
              </a:ext>
            </a:extLst>
          </p:cNvPr>
          <p:cNvSpPr>
            <a:spLocks noGrp="1"/>
          </p:cNvSpPr>
          <p:nvPr>
            <p:ph type="title"/>
          </p:nvPr>
        </p:nvSpPr>
        <p:spPr/>
        <p:txBody>
          <a:bodyPr/>
          <a:lstStyle/>
          <a:p>
            <a:r>
              <a:rPr lang="zh-CN" altLang="en-US"/>
              <a:t>先来先服务调度的例子</a:t>
            </a:r>
          </a:p>
        </p:txBody>
      </p:sp>
      <p:sp>
        <p:nvSpPr>
          <p:cNvPr id="23634" name="TextBox 5">
            <a:extLst>
              <a:ext uri="{FF2B5EF4-FFF2-40B4-BE49-F238E27FC236}">
                <a16:creationId xmlns:a16="http://schemas.microsoft.com/office/drawing/2014/main" id="{3E581D05-2318-41D0-A877-A72DA8EC6387}"/>
              </a:ext>
            </a:extLst>
          </p:cNvPr>
          <p:cNvSpPr txBox="1">
            <a:spLocks noChangeArrowheads="1"/>
          </p:cNvSpPr>
          <p:nvPr/>
        </p:nvSpPr>
        <p:spPr bwMode="auto">
          <a:xfrm>
            <a:off x="1310274" y="5984821"/>
            <a:ext cx="7653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平均</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周转时间：</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35.25</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736" name="文本框 1">
            <a:extLst>
              <a:ext uri="{FF2B5EF4-FFF2-40B4-BE49-F238E27FC236}">
                <a16:creationId xmlns:a16="http://schemas.microsoft.com/office/drawing/2014/main" id="{8EB2CF51-10CE-425B-8020-416D77B1BCBB}"/>
              </a:ext>
            </a:extLst>
          </p:cNvPr>
          <p:cNvSpPr txBox="1">
            <a:spLocks noChangeArrowheads="1"/>
          </p:cNvSpPr>
          <p:nvPr/>
        </p:nvSpPr>
        <p:spPr bwMode="auto">
          <a:xfrm>
            <a:off x="1343472" y="2789706"/>
            <a:ext cx="337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时间片：</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个时间单位</a:t>
            </a: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nvPr>
        </p:nvGraphicFramePr>
        <p:xfrm>
          <a:off x="1402337" y="3356053"/>
          <a:ext cx="8714510" cy="240218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8435">
                  <a:extLst>
                    <a:ext uri="{9D8B030D-6E8A-4147-A177-3AD203B41FA5}">
                      <a16:colId xmlns:a16="http://schemas.microsoft.com/office/drawing/2014/main" val="20000"/>
                    </a:ext>
                  </a:extLst>
                </a:gridCol>
                <a:gridCol w="1719939">
                  <a:extLst>
                    <a:ext uri="{9D8B030D-6E8A-4147-A177-3AD203B41FA5}">
                      <a16:colId xmlns:a16="http://schemas.microsoft.com/office/drawing/2014/main" val="20001"/>
                    </a:ext>
                  </a:extLst>
                </a:gridCol>
                <a:gridCol w="1434034">
                  <a:extLst>
                    <a:ext uri="{9D8B030D-6E8A-4147-A177-3AD203B41FA5}">
                      <a16:colId xmlns:a16="http://schemas.microsoft.com/office/drawing/2014/main" val="20004"/>
                    </a:ext>
                  </a:extLst>
                </a:gridCol>
                <a:gridCol w="1434034">
                  <a:extLst>
                    <a:ext uri="{9D8B030D-6E8A-4147-A177-3AD203B41FA5}">
                      <a16:colId xmlns:a16="http://schemas.microsoft.com/office/drawing/2014/main" val="504530605"/>
                    </a:ext>
                  </a:extLst>
                </a:gridCol>
                <a:gridCol w="1434034">
                  <a:extLst>
                    <a:ext uri="{9D8B030D-6E8A-4147-A177-3AD203B41FA5}">
                      <a16:colId xmlns:a16="http://schemas.microsoft.com/office/drawing/2014/main" val="1369190419"/>
                    </a:ext>
                  </a:extLst>
                </a:gridCol>
                <a:gridCol w="1434034">
                  <a:extLst>
                    <a:ext uri="{9D8B030D-6E8A-4147-A177-3AD203B41FA5}">
                      <a16:colId xmlns:a16="http://schemas.microsoft.com/office/drawing/2014/main" val="1807131624"/>
                    </a:ext>
                  </a:extLst>
                </a:gridCol>
              </a:tblGrid>
              <a:tr h="573293">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进程</a:t>
                      </a:r>
                    </a:p>
                  </a:txBody>
                  <a:tcPr marL="91445" marR="91445" marT="45721" marB="4572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到达时间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执行时间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开始时间</a:t>
                      </a:r>
                    </a:p>
                  </a:txBody>
                  <a:tcPr marL="91445" marR="91445" marT="45721" marB="4572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结束时间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周转时间</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0"/>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pSp>
        <p:nvGrpSpPr>
          <p:cNvPr id="9" name="组合 8"/>
          <p:cNvGrpSpPr/>
          <p:nvPr/>
        </p:nvGrpSpPr>
        <p:grpSpPr>
          <a:xfrm>
            <a:off x="5789370" y="2089011"/>
            <a:ext cx="6067270" cy="468000"/>
            <a:chOff x="5609282" y="4149080"/>
            <a:chExt cx="6067270" cy="468000"/>
          </a:xfrm>
        </p:grpSpPr>
        <p:sp>
          <p:nvSpPr>
            <p:cNvPr id="7" name="矩形 6"/>
            <p:cNvSpPr/>
            <p:nvPr/>
          </p:nvSpPr>
          <p:spPr>
            <a:xfrm>
              <a:off x="5609282"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215423"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21564"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427705"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033846"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639987"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246128"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52269"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458410"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064552"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417474" y="2528952"/>
            <a:ext cx="6679270" cy="468000"/>
            <a:chOff x="5303282" y="4581128"/>
            <a:chExt cx="6679270" cy="468000"/>
          </a:xfrm>
        </p:grpSpPr>
        <p:sp>
          <p:nvSpPr>
            <p:cNvPr id="33" name="矩形 32"/>
            <p:cNvSpPr/>
            <p:nvPr/>
          </p:nvSpPr>
          <p:spPr>
            <a:xfrm>
              <a:off x="530328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909423"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6515564"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7121705"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15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7727846"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333987"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940128"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9546269"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0152410"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1075855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1137055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p:nvPr/>
        </p:nvSpPr>
        <p:spPr>
          <a:xfrm>
            <a:off x="5789370"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6395511"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001652"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7607793"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8213934"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8820075"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9426216"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a:off x="10032357" y="2089011"/>
            <a:ext cx="612000" cy="468000"/>
          </a:xfrm>
          <a:prstGeom prst="rect">
            <a:avLst/>
          </a:prstGeom>
          <a:solidFill>
            <a:srgbClr val="00CCFF"/>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10638498" y="2089011"/>
            <a:ext cx="612000" cy="468000"/>
          </a:xfrm>
          <a:prstGeom prst="rect">
            <a:avLst/>
          </a:prstGeom>
          <a:solidFill>
            <a:srgbClr val="00CCFF"/>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1244640" y="2089011"/>
            <a:ext cx="612000" cy="468000"/>
          </a:xfrm>
          <a:prstGeom prst="rect">
            <a:avLst/>
          </a:prstGeom>
          <a:solidFill>
            <a:schemeClr val="accent6">
              <a:lumMod val="40000"/>
              <a:lumOff val="6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289688" y="2089011"/>
            <a:ext cx="1415772" cy="907941"/>
          </a:xfrm>
          <a:prstGeom prst="rect">
            <a:avLst/>
          </a:prstGeom>
          <a:noFill/>
        </p:spPr>
        <p:txBody>
          <a:bodyPr wrap="none" rtlCol="0">
            <a:spAutoFit/>
          </a:bodyPr>
          <a:lstStyle/>
          <a:p>
            <a:pPr algn="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时间片：</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r">
              <a:spcBef>
                <a:spcPts val="600"/>
              </a:spcBef>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时刻：</a:t>
            </a:r>
          </a:p>
        </p:txBody>
      </p:sp>
      <p:sp>
        <p:nvSpPr>
          <p:cNvPr id="44" name="文本框 43"/>
          <p:cNvSpPr txBox="1"/>
          <p:nvPr/>
        </p:nvSpPr>
        <p:spPr>
          <a:xfrm>
            <a:off x="6312397" y="3912855"/>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312397" y="4416255"/>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312397" y="48564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312397" y="5331343"/>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751479" y="3912855"/>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7751479" y="4416255"/>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7751479" y="48564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751479" y="5331343"/>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9120709" y="39251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9120709" y="44285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9120709" y="4868667"/>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9120709" y="5343599"/>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 name="内容占位符 2">
            <a:extLst>
              <a:ext uri="{FF2B5EF4-FFF2-40B4-BE49-F238E27FC236}">
                <a16:creationId xmlns:a16="http://schemas.microsoft.com/office/drawing/2014/main" id="{A6D13415-3B5F-4FB4-A97C-950FA8E50E10}"/>
              </a:ext>
            </a:extLst>
          </p:cNvPr>
          <p:cNvSpPr>
            <a:spLocks noGrp="1"/>
          </p:cNvSpPr>
          <p:nvPr>
            <p:ph idx="1"/>
          </p:nvPr>
        </p:nvSpPr>
        <p:spPr>
          <a:xfrm>
            <a:off x="609600" y="1628800"/>
            <a:ext cx="3733495" cy="766126"/>
          </a:xfrm>
        </p:spPr>
        <p:txBody>
          <a:bodyPr/>
          <a:lstStyle/>
          <a:p>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先来先服务调度</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027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500"/>
                                        <p:tgtEl>
                                          <p:spTgt spid="6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500"/>
                                        <p:tgtEl>
                                          <p:spTgt spid="6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500"/>
                                        <p:tgtEl>
                                          <p:spTgt spid="6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500"/>
                                        <p:tgtEl>
                                          <p:spTgt spid="56"/>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500"/>
                                        <p:tgtEl>
                                          <p:spTgt spid="6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3634"/>
                                        </p:tgtEl>
                                        <p:attrNameLst>
                                          <p:attrName>style.visibility</p:attrName>
                                        </p:attrNameLst>
                                      </p:cBhvr>
                                      <p:to>
                                        <p:strVal val="visible"/>
                                      </p:to>
                                    </p:set>
                                    <p:animEffect transition="in" filter="fade">
                                      <p:cBhvr>
                                        <p:cTn id="113" dur="500"/>
                                        <p:tgtEl>
                                          <p:spTgt spid="23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34"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44" grpId="0"/>
      <p:bldP spid="60" grpId="0"/>
      <p:bldP spid="61" grpId="0"/>
      <p:bldP spid="62" grpId="0"/>
      <p:bldP spid="63" grpId="0"/>
      <p:bldP spid="64" grpId="0"/>
      <p:bldP spid="65" grpId="0"/>
      <p:bldP spid="66" grpId="0"/>
      <p:bldP spid="67" grpId="0"/>
      <p:bldP spid="68" grpId="0"/>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先来先服务调度算法的特点</a:t>
            </a:r>
          </a:p>
        </p:txBody>
      </p:sp>
      <p:sp>
        <p:nvSpPr>
          <p:cNvPr id="3" name="内容占位符 2"/>
          <p:cNvSpPr>
            <a:spLocks noGrp="1"/>
          </p:cNvSpPr>
          <p:nvPr>
            <p:ph idx="1"/>
          </p:nvPr>
        </p:nvSpPr>
        <p:spPr>
          <a:xfrm>
            <a:off x="609600" y="1484312"/>
            <a:ext cx="11247040" cy="4176936"/>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先来先服务调度（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FCFS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）调度算法的特点：</a:t>
            </a:r>
          </a:p>
          <a:p>
            <a:pPr marL="0" indent="457200" eaLnBrk="1">
              <a:lnSpc>
                <a:spcPct val="120000"/>
              </a:lnSpc>
              <a:spcBef>
                <a:spcPts val="12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FCFS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调度算法有利于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繁忙型的作业，而不利于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繁忙型的作业（进程）</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繁忙型作业：如通常的科学计算。</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繁忙型作业：指</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进行处理时，需频繁的请求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05282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BA2F16-1747-4C78-B5AF-7A82944C4207}"/>
              </a:ext>
            </a:extLst>
          </p:cNvPr>
          <p:cNvSpPr>
            <a:spLocks noGrp="1" noChangeArrowheads="1"/>
          </p:cNvSpPr>
          <p:nvPr>
            <p:ph type="title"/>
          </p:nvPr>
        </p:nvSpPr>
        <p:spPr/>
        <p:txBody>
          <a:bodyPr/>
          <a:lstStyle/>
          <a:p>
            <a:r>
              <a:rPr lang="zh-CN" altLang="en-US" dirty="0"/>
              <a:t>本章内容</a:t>
            </a:r>
            <a:endParaRPr lang="en-US" altLang="zh-CN" dirty="0"/>
          </a:p>
        </p:txBody>
      </p:sp>
      <p:sp>
        <p:nvSpPr>
          <p:cNvPr id="6147" name="Rectangle 3">
            <a:extLst>
              <a:ext uri="{FF2B5EF4-FFF2-40B4-BE49-F238E27FC236}">
                <a16:creationId xmlns:a16="http://schemas.microsoft.com/office/drawing/2014/main" id="{1D6A756D-C67E-4D79-AC90-8A1AF26F50A7}"/>
              </a:ext>
            </a:extLst>
          </p:cNvPr>
          <p:cNvSpPr>
            <a:spLocks noGrp="1" noChangeArrowheads="1"/>
          </p:cNvSpPr>
          <p:nvPr>
            <p:ph type="body" idx="1"/>
          </p:nvPr>
        </p:nvSpPr>
        <p:spPr>
          <a:xfrm>
            <a:off x="1981200" y="1811338"/>
            <a:ext cx="8229600" cy="4641850"/>
          </a:xfrm>
        </p:spPr>
        <p:txBody>
          <a:bodyPr/>
          <a:lstStyle/>
          <a:p>
            <a:pPr>
              <a:lnSpc>
                <a:spcPct val="12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认识操作系统</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操作系统分类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操作系统对硬件</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的管理</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文件系统</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129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4C6595D-1F32-46C6-968E-D91C3A724322}"/>
              </a:ext>
            </a:extLst>
          </p:cNvPr>
          <p:cNvSpPr>
            <a:spLocks noGrp="1"/>
          </p:cNvSpPr>
          <p:nvPr>
            <p:ph type="title"/>
          </p:nvPr>
        </p:nvSpPr>
        <p:spPr/>
        <p:txBody>
          <a:bodyPr/>
          <a:lstStyle/>
          <a:p>
            <a:r>
              <a:rPr lang="zh-CN" altLang="en-US"/>
              <a:t>短作业优先调度的例子</a:t>
            </a:r>
          </a:p>
        </p:txBody>
      </p:sp>
      <p:sp>
        <p:nvSpPr>
          <p:cNvPr id="23634" name="TextBox 5">
            <a:extLst>
              <a:ext uri="{FF2B5EF4-FFF2-40B4-BE49-F238E27FC236}">
                <a16:creationId xmlns:a16="http://schemas.microsoft.com/office/drawing/2014/main" id="{3E581D05-2318-41D0-A877-A72DA8EC6387}"/>
              </a:ext>
            </a:extLst>
          </p:cNvPr>
          <p:cNvSpPr txBox="1">
            <a:spLocks noChangeArrowheads="1"/>
          </p:cNvSpPr>
          <p:nvPr/>
        </p:nvSpPr>
        <p:spPr bwMode="auto">
          <a:xfrm>
            <a:off x="1310274" y="5984821"/>
            <a:ext cx="7653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平均</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周转时间：</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25.25</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736" name="文本框 1">
            <a:extLst>
              <a:ext uri="{FF2B5EF4-FFF2-40B4-BE49-F238E27FC236}">
                <a16:creationId xmlns:a16="http://schemas.microsoft.com/office/drawing/2014/main" id="{8EB2CF51-10CE-425B-8020-416D77B1BCBB}"/>
              </a:ext>
            </a:extLst>
          </p:cNvPr>
          <p:cNvSpPr txBox="1">
            <a:spLocks noChangeArrowheads="1"/>
          </p:cNvSpPr>
          <p:nvPr/>
        </p:nvSpPr>
        <p:spPr bwMode="auto">
          <a:xfrm>
            <a:off x="1343472" y="2789706"/>
            <a:ext cx="337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时间片：</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个时间单位</a:t>
            </a: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nvPr>
        </p:nvGraphicFramePr>
        <p:xfrm>
          <a:off x="1402337" y="3356053"/>
          <a:ext cx="8714510" cy="240218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8435">
                  <a:extLst>
                    <a:ext uri="{9D8B030D-6E8A-4147-A177-3AD203B41FA5}">
                      <a16:colId xmlns:a16="http://schemas.microsoft.com/office/drawing/2014/main" val="20000"/>
                    </a:ext>
                  </a:extLst>
                </a:gridCol>
                <a:gridCol w="1719939">
                  <a:extLst>
                    <a:ext uri="{9D8B030D-6E8A-4147-A177-3AD203B41FA5}">
                      <a16:colId xmlns:a16="http://schemas.microsoft.com/office/drawing/2014/main" val="20001"/>
                    </a:ext>
                  </a:extLst>
                </a:gridCol>
                <a:gridCol w="1434034">
                  <a:extLst>
                    <a:ext uri="{9D8B030D-6E8A-4147-A177-3AD203B41FA5}">
                      <a16:colId xmlns:a16="http://schemas.microsoft.com/office/drawing/2014/main" val="20004"/>
                    </a:ext>
                  </a:extLst>
                </a:gridCol>
                <a:gridCol w="1434034">
                  <a:extLst>
                    <a:ext uri="{9D8B030D-6E8A-4147-A177-3AD203B41FA5}">
                      <a16:colId xmlns:a16="http://schemas.microsoft.com/office/drawing/2014/main" val="504530605"/>
                    </a:ext>
                  </a:extLst>
                </a:gridCol>
                <a:gridCol w="1434034">
                  <a:extLst>
                    <a:ext uri="{9D8B030D-6E8A-4147-A177-3AD203B41FA5}">
                      <a16:colId xmlns:a16="http://schemas.microsoft.com/office/drawing/2014/main" val="1369190419"/>
                    </a:ext>
                  </a:extLst>
                </a:gridCol>
                <a:gridCol w="1434034">
                  <a:extLst>
                    <a:ext uri="{9D8B030D-6E8A-4147-A177-3AD203B41FA5}">
                      <a16:colId xmlns:a16="http://schemas.microsoft.com/office/drawing/2014/main" val="1807131624"/>
                    </a:ext>
                  </a:extLst>
                </a:gridCol>
              </a:tblGrid>
              <a:tr h="573293">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进程</a:t>
                      </a:r>
                    </a:p>
                  </a:txBody>
                  <a:tcPr marL="91445" marR="91445" marT="45721" marB="4572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到达时间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执行时间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开始时间</a:t>
                      </a:r>
                    </a:p>
                  </a:txBody>
                  <a:tcPr marL="91445" marR="91445" marT="45721" marB="4572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结束时间</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rPr>
                        <a:t>周转时间</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0"/>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37390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accent6">
                        <a:lumMod val="40000"/>
                        <a:lumOff val="60000"/>
                      </a:schemeClr>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pSp>
        <p:nvGrpSpPr>
          <p:cNvPr id="9" name="组合 8"/>
          <p:cNvGrpSpPr/>
          <p:nvPr/>
        </p:nvGrpSpPr>
        <p:grpSpPr>
          <a:xfrm>
            <a:off x="5789370" y="2089011"/>
            <a:ext cx="6067270" cy="468000"/>
            <a:chOff x="5609282" y="4149080"/>
            <a:chExt cx="6067270" cy="468000"/>
          </a:xfrm>
        </p:grpSpPr>
        <p:sp>
          <p:nvSpPr>
            <p:cNvPr id="7" name="矩形 6"/>
            <p:cNvSpPr/>
            <p:nvPr/>
          </p:nvSpPr>
          <p:spPr>
            <a:xfrm>
              <a:off x="5609282"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215423"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21564"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427705"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033846"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639987"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246128"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52269"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458410"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064552" y="4149080"/>
              <a:ext cx="612000" cy="46800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417474" y="2528952"/>
            <a:ext cx="6679270" cy="468000"/>
            <a:chOff x="5303282" y="4581128"/>
            <a:chExt cx="6679270" cy="468000"/>
          </a:xfrm>
        </p:grpSpPr>
        <p:sp>
          <p:nvSpPr>
            <p:cNvPr id="33" name="矩形 32"/>
            <p:cNvSpPr/>
            <p:nvPr/>
          </p:nvSpPr>
          <p:spPr>
            <a:xfrm>
              <a:off x="530328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909423"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6515564"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7121705"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15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7727846"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333987"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940128"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9546269"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0152410"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1075855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11370552" y="4581128"/>
              <a:ext cx="612000" cy="468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p:nvPr/>
        </p:nvSpPr>
        <p:spPr>
          <a:xfrm>
            <a:off x="5789370"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6395511" y="2089011"/>
            <a:ext cx="612000" cy="468000"/>
          </a:xfrm>
          <a:prstGeom prst="rect">
            <a:avLst/>
          </a:prstGeom>
          <a:solidFill>
            <a:schemeClr val="accent6">
              <a:lumMod val="40000"/>
              <a:lumOff val="6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7001652" y="2089011"/>
            <a:ext cx="612000" cy="468000"/>
          </a:xfrm>
          <a:prstGeom prst="rect">
            <a:avLst/>
          </a:prstGeom>
          <a:solidFill>
            <a:srgbClr val="00CCFF"/>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7607793" y="2089011"/>
            <a:ext cx="612000" cy="468000"/>
          </a:xfrm>
          <a:prstGeom prst="rect">
            <a:avLst/>
          </a:prstGeom>
          <a:solidFill>
            <a:srgbClr val="00CCFF"/>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8213934"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8820075" y="2089011"/>
            <a:ext cx="612000" cy="468000"/>
          </a:xfrm>
          <a:prstGeom prst="rect">
            <a:avLst/>
          </a:prstGeom>
          <a:solidFill>
            <a:srgbClr val="92D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9426216"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a:off x="10032357"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10638498"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1244640" y="2089011"/>
            <a:ext cx="612000" cy="468000"/>
          </a:xfrm>
          <a:prstGeom prst="rect">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289688" y="2089011"/>
            <a:ext cx="1415772" cy="907941"/>
          </a:xfrm>
          <a:prstGeom prst="rect">
            <a:avLst/>
          </a:prstGeom>
          <a:noFill/>
        </p:spPr>
        <p:txBody>
          <a:bodyPr wrap="none" rtlCol="0">
            <a:spAutoFit/>
          </a:bodyPr>
          <a:lstStyle/>
          <a:p>
            <a:pPr algn="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时间片：</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r">
              <a:spcBef>
                <a:spcPts val="600"/>
              </a:spcBef>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时刻：</a:t>
            </a:r>
          </a:p>
        </p:txBody>
      </p:sp>
      <p:sp>
        <p:nvSpPr>
          <p:cNvPr id="44" name="文本框 43"/>
          <p:cNvSpPr txBox="1"/>
          <p:nvPr/>
        </p:nvSpPr>
        <p:spPr>
          <a:xfrm>
            <a:off x="6312397" y="3912855"/>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312397" y="4416255"/>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312397" y="48564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312397" y="5331343"/>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751479" y="3912855"/>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7751479" y="4416255"/>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7751479" y="48564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751479" y="5331343"/>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9120709" y="39251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9120709" y="4428511"/>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9120709" y="4868667"/>
            <a:ext cx="546945"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9120709" y="5343599"/>
            <a:ext cx="548548" cy="461665"/>
          </a:xfrm>
          <a:prstGeom prst="rect">
            <a:avLst/>
          </a:prstGeom>
          <a:noFill/>
        </p:spPr>
        <p:txBody>
          <a:bodyPr wrap="none" rtlCol="0">
            <a:spAutoFit/>
          </a:bodyPr>
          <a:lstStyle/>
          <a:p>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 name="内容占位符 2">
            <a:extLst>
              <a:ext uri="{FF2B5EF4-FFF2-40B4-BE49-F238E27FC236}">
                <a16:creationId xmlns:a16="http://schemas.microsoft.com/office/drawing/2014/main" id="{A6D13415-3B5F-4FB4-A97C-950FA8E50E10}"/>
              </a:ext>
            </a:extLst>
          </p:cNvPr>
          <p:cNvSpPr>
            <a:spLocks noGrp="1"/>
          </p:cNvSpPr>
          <p:nvPr>
            <p:ph idx="1"/>
          </p:nvPr>
        </p:nvSpPr>
        <p:spPr>
          <a:xfrm>
            <a:off x="609600" y="1628800"/>
            <a:ext cx="3733495" cy="766126"/>
          </a:xfrm>
        </p:spPr>
        <p:txBody>
          <a:bodyPr/>
          <a:lstStyle/>
          <a:p>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短作业优先调度</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216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5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3634"/>
                                        </p:tgtEl>
                                        <p:attrNameLst>
                                          <p:attrName>style.visibility</p:attrName>
                                        </p:attrNameLst>
                                      </p:cBhvr>
                                      <p:to>
                                        <p:strVal val="visible"/>
                                      </p:to>
                                    </p:set>
                                    <p:animEffect transition="in" filter="fade">
                                      <p:cBhvr>
                                        <p:cTn id="113" dur="500"/>
                                        <p:tgtEl>
                                          <p:spTgt spid="23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34"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44" grpId="0"/>
      <p:bldP spid="60" grpId="0"/>
      <p:bldP spid="61" grpId="0"/>
      <p:bldP spid="62" grpId="0"/>
      <p:bldP spid="63" grpId="0"/>
      <p:bldP spid="64" grpId="0"/>
      <p:bldP spid="65" grpId="0"/>
      <p:bldP spid="66" grpId="0"/>
      <p:bldP spid="67" grpId="0"/>
      <p:bldP spid="68" grpId="0"/>
      <p:bldP spid="69" grpId="0"/>
      <p:bldP spid="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短作业优先调度算法的特点</a:t>
            </a:r>
          </a:p>
        </p:txBody>
      </p:sp>
      <p:sp>
        <p:nvSpPr>
          <p:cNvPr id="3" name="内容占位符 2"/>
          <p:cNvSpPr>
            <a:spLocks noGrp="1"/>
          </p:cNvSpPr>
          <p:nvPr>
            <p:ph idx="1"/>
          </p:nvPr>
        </p:nvSpPr>
        <p:spPr>
          <a:xfrm>
            <a:off x="609600" y="1484312"/>
            <a:ext cx="11247040" cy="5185048"/>
          </a:xfrm>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短作业优先调度（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SJF</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）调度算法的优缺点：</a:t>
            </a:r>
          </a:p>
          <a:p>
            <a:pPr marL="0" indent="457200" eaLnBrk="1">
              <a:lnSpc>
                <a:spcPct val="120000"/>
              </a:lnSpc>
              <a:spcBef>
                <a:spcPts val="1200"/>
              </a:spcBef>
              <a:buNone/>
            </a:pPr>
            <a:r>
              <a:rPr lang="zh-CN" altLang="en-US" sz="3200" dirty="0">
                <a:solidFill>
                  <a:srgbClr val="C00000"/>
                </a:solidFill>
                <a:latin typeface="微软雅黑" panose="020B0503020204020204" pitchFamily="34" charset="-122"/>
                <a:ea typeface="微软雅黑" panose="020B0503020204020204" pitchFamily="34" charset="-122"/>
              </a:rPr>
              <a:t>优点</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：有效降低作业的平均等待时间，提高系统吞吐量。</a:t>
            </a:r>
          </a:p>
          <a:p>
            <a:pPr marL="0" indent="457200" eaLnBrk="1">
              <a:lnSpc>
                <a:spcPct val="120000"/>
              </a:lnSpc>
              <a:spcBef>
                <a:spcPts val="1200"/>
              </a:spcBef>
              <a:buNone/>
            </a:pPr>
            <a:r>
              <a:rPr lang="zh-CN" altLang="en-US" sz="3200" dirty="0">
                <a:solidFill>
                  <a:srgbClr val="C00000"/>
                </a:solidFill>
                <a:latin typeface="微软雅黑" panose="020B0503020204020204" pitchFamily="34" charset="-122"/>
                <a:ea typeface="微软雅黑" panose="020B0503020204020204" pitchFamily="34" charset="-122"/>
              </a:rPr>
              <a:t>缺点</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lvl="2" eaLnBrk="1">
              <a:spcBef>
                <a:spcPts val="120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对长作业不利。</a:t>
            </a:r>
          </a:p>
          <a:p>
            <a:pPr lvl="2" eaLnBrk="1">
              <a:spcBef>
                <a:spcPts val="120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该算法完全未考虑作业的紧迫程度，因而不能保证紧迫性作业（进程）会被及时处理。</a:t>
            </a:r>
          </a:p>
          <a:p>
            <a:pPr lvl="2" eaLnBrk="1">
              <a:spcBef>
                <a:spcPts val="120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由于作业（进程）的长短含主观因素，不一定能真正做到短作业优先。</a:t>
            </a:r>
          </a:p>
        </p:txBody>
      </p:sp>
    </p:spTree>
    <p:extLst>
      <p:ext uri="{BB962C8B-B14F-4D97-AF65-F5344CB8AC3E}">
        <p14:creationId xmlns:p14="http://schemas.microsoft.com/office/powerpoint/2010/main" val="36695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硬件的管理</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处理器的管理</a:t>
            </a:r>
          </a:p>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存储器管理</a:t>
            </a:r>
          </a:p>
        </p:txBody>
      </p:sp>
    </p:spTree>
    <p:extLst>
      <p:ext uri="{BB962C8B-B14F-4D97-AF65-F5344CB8AC3E}">
        <p14:creationId xmlns:p14="http://schemas.microsoft.com/office/powerpoint/2010/main" val="19563331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存储器管理</a:t>
            </a:r>
          </a:p>
        </p:txBody>
      </p:sp>
      <p:sp>
        <p:nvSpPr>
          <p:cNvPr id="3" name="内容占位符 2"/>
          <p:cNvSpPr>
            <a:spLocks noGrp="1"/>
          </p:cNvSpPr>
          <p:nvPr>
            <p:ph idx="1"/>
          </p:nvPr>
        </p:nvSpPr>
        <p:spPr>
          <a:xfrm>
            <a:off x="609600" y="1340296"/>
            <a:ext cx="10972800" cy="4608984"/>
          </a:xfrm>
        </p:spPr>
        <p:txBody>
          <a:bodyPr/>
          <a:lstStyle/>
          <a:p>
            <a:pPr indent="457200" eaLnBrk="1">
              <a:lnSpc>
                <a:spcPct val="120000"/>
              </a:lnSpc>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存储器是计算机系统的重要组成部分之一。随着计算机技术的发展，存储器容量一直在扩充，但仍不能满足现代软件和用户的需要，因此存储器仍是一种宝贵、紧俏的资源。对存储器加以有效管理，不仅直接影响存储器的利用率，而且对系统性能有重大影响。</a:t>
            </a:r>
          </a:p>
          <a:p>
            <a:pPr indent="457200" eaLnBrk="1">
              <a:lnSpc>
                <a:spcPct val="120000"/>
              </a:lnSpc>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存储器管理的主要对象是内存，对外存的管理在文件管理中。</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522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存储器的层次结构</a:t>
            </a:r>
          </a:p>
        </p:txBody>
      </p:sp>
      <p:sp>
        <p:nvSpPr>
          <p:cNvPr id="3" name="内容占位符 2"/>
          <p:cNvSpPr>
            <a:spLocks noGrp="1"/>
          </p:cNvSpPr>
          <p:nvPr>
            <p:ph idx="1"/>
          </p:nvPr>
        </p:nvSpPr>
        <p:spPr>
          <a:xfrm>
            <a:off x="609600" y="1484312"/>
            <a:ext cx="11247040" cy="720552"/>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多级存储器结构</a:t>
            </a:r>
          </a:p>
        </p:txBody>
      </p:sp>
      <p:grpSp>
        <p:nvGrpSpPr>
          <p:cNvPr id="46" name="组合 45"/>
          <p:cNvGrpSpPr/>
          <p:nvPr/>
        </p:nvGrpSpPr>
        <p:grpSpPr>
          <a:xfrm>
            <a:off x="2683266" y="2492896"/>
            <a:ext cx="7858656" cy="3744415"/>
            <a:chOff x="2683266" y="2492896"/>
            <a:chExt cx="7858656" cy="3744415"/>
          </a:xfrm>
        </p:grpSpPr>
        <p:sp>
          <p:nvSpPr>
            <p:cNvPr id="23" name="Text Box 16">
              <a:extLst>
                <a:ext uri="{FF2B5EF4-FFF2-40B4-BE49-F238E27FC236}">
                  <a16:creationId xmlns:a16="http://schemas.microsoft.com/office/drawing/2014/main" id="{8349365F-78DA-4025-94C1-460538C78A1E}"/>
                </a:ext>
              </a:extLst>
            </p:cNvPr>
            <p:cNvSpPr txBox="1">
              <a:spLocks noChangeArrowheads="1"/>
            </p:cNvSpPr>
            <p:nvPr/>
          </p:nvSpPr>
          <p:spPr bwMode="auto">
            <a:xfrm>
              <a:off x="3503712" y="3824163"/>
              <a:ext cx="141264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主存</a:t>
              </a:r>
            </a:p>
          </p:txBody>
        </p:sp>
        <p:sp>
          <p:nvSpPr>
            <p:cNvPr id="25" name="Text Box 18">
              <a:extLst>
                <a:ext uri="{FF2B5EF4-FFF2-40B4-BE49-F238E27FC236}">
                  <a16:creationId xmlns:a16="http://schemas.microsoft.com/office/drawing/2014/main" id="{AEF8AEE0-ACE4-4077-A549-4A1939712748}"/>
                </a:ext>
              </a:extLst>
            </p:cNvPr>
            <p:cNvSpPr txBox="1">
              <a:spLocks noChangeArrowheads="1"/>
            </p:cNvSpPr>
            <p:nvPr/>
          </p:nvSpPr>
          <p:spPr bwMode="auto">
            <a:xfrm>
              <a:off x="2683266" y="5440955"/>
              <a:ext cx="182855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辅存</a:t>
              </a:r>
            </a:p>
          </p:txBody>
        </p:sp>
        <p:sp>
          <p:nvSpPr>
            <p:cNvPr id="32" name="Line 20">
              <a:extLst>
                <a:ext uri="{FF2B5EF4-FFF2-40B4-BE49-F238E27FC236}">
                  <a16:creationId xmlns:a16="http://schemas.microsoft.com/office/drawing/2014/main" id="{114B8954-7B06-44B0-A40D-7666A27108B6}"/>
                </a:ext>
              </a:extLst>
            </p:cNvPr>
            <p:cNvSpPr>
              <a:spLocks noChangeShapeType="1"/>
            </p:cNvSpPr>
            <p:nvPr/>
          </p:nvSpPr>
          <p:spPr bwMode="auto">
            <a:xfrm>
              <a:off x="2697411" y="4947952"/>
              <a:ext cx="3097212" cy="0"/>
            </a:xfrm>
            <a:prstGeom prst="line">
              <a:avLst/>
            </a:prstGeom>
            <a:noFill/>
            <a:ln w="38100">
              <a:solidFill>
                <a:srgbClr val="C00000"/>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pPr>
                <a:defRPr/>
              </a:pPr>
              <a:endParaRPr lang="zh-CN" altLang="en-US">
                <a:effectLst>
                  <a:outerShdw blurRad="38100" dist="38100" dir="2700000" algn="tl">
                    <a:srgbClr val="000000">
                      <a:alpha val="43137"/>
                    </a:srgbClr>
                  </a:outerShdw>
                </a:effectLst>
                <a:latin typeface="Arial" charset="0"/>
              </a:endParaRPr>
            </a:p>
          </p:txBody>
        </p:sp>
        <p:sp>
          <p:nvSpPr>
            <p:cNvPr id="33" name="Line 21">
              <a:extLst>
                <a:ext uri="{FF2B5EF4-FFF2-40B4-BE49-F238E27FC236}">
                  <a16:creationId xmlns:a16="http://schemas.microsoft.com/office/drawing/2014/main" id="{C8313D83-3891-4B6E-B6E1-F2C54F12B53C}"/>
                </a:ext>
              </a:extLst>
            </p:cNvPr>
            <p:cNvSpPr>
              <a:spLocks noChangeShapeType="1"/>
            </p:cNvSpPr>
            <p:nvPr/>
          </p:nvSpPr>
          <p:spPr bwMode="auto">
            <a:xfrm>
              <a:off x="2697412" y="3157910"/>
              <a:ext cx="3588214" cy="0"/>
            </a:xfrm>
            <a:prstGeom prst="line">
              <a:avLst/>
            </a:prstGeom>
            <a:noFill/>
            <a:ln w="38100">
              <a:solidFill>
                <a:srgbClr val="C00000"/>
              </a:solidFill>
              <a:prstDash val="dash"/>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square">
              <a:spAutoFit/>
            </a:bodyPr>
            <a:lstStyle/>
            <a:p>
              <a:pPr>
                <a:defRPr/>
              </a:pPr>
              <a:endParaRPr lang="zh-CN" altLang="en-US">
                <a:effectLst>
                  <a:outerShdw blurRad="38100" dist="38100" dir="2700000" algn="tl">
                    <a:srgbClr val="000000">
                      <a:alpha val="43137"/>
                    </a:srgbClr>
                  </a:outerShdw>
                </a:effectLst>
                <a:latin typeface="Arial" charset="0"/>
              </a:endParaRPr>
            </a:p>
          </p:txBody>
        </p:sp>
        <p:sp>
          <p:nvSpPr>
            <p:cNvPr id="35"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3421160" y="2492896"/>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r">
                <a:defRPr/>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寄存器</a:t>
              </a:r>
            </a:p>
          </p:txBody>
        </p:sp>
        <p:grpSp>
          <p:nvGrpSpPr>
            <p:cNvPr id="45" name="组合 44"/>
            <p:cNvGrpSpPr/>
            <p:nvPr/>
          </p:nvGrpSpPr>
          <p:grpSpPr>
            <a:xfrm>
              <a:off x="5214272" y="2546819"/>
              <a:ext cx="5327650" cy="3690492"/>
              <a:chOff x="5015880" y="2134902"/>
              <a:chExt cx="5327650" cy="3690492"/>
            </a:xfrm>
            <a:effectLst>
              <a:outerShdw blurRad="50800" dist="38100" dir="2700000" algn="tl" rotWithShape="0">
                <a:prstClr val="black">
                  <a:alpha val="40000"/>
                </a:prstClr>
              </a:outerShdw>
            </a:effectLst>
          </p:grpSpPr>
          <p:grpSp>
            <p:nvGrpSpPr>
              <p:cNvPr id="44" name="组合 43"/>
              <p:cNvGrpSpPr/>
              <p:nvPr/>
            </p:nvGrpSpPr>
            <p:grpSpPr>
              <a:xfrm>
                <a:off x="5015880" y="2134902"/>
                <a:ext cx="5327650" cy="3690492"/>
                <a:chOff x="5015880" y="2134902"/>
                <a:chExt cx="5327650" cy="3690492"/>
              </a:xfrm>
            </p:grpSpPr>
            <p:sp>
              <p:nvSpPr>
                <p:cNvPr id="41" name="AutoShape 8">
                  <a:extLst>
                    <a:ext uri="{FF2B5EF4-FFF2-40B4-BE49-F238E27FC236}">
                      <a16:creationId xmlns:a16="http://schemas.microsoft.com/office/drawing/2014/main" id="{16AA1C45-A8D1-416F-891E-ED2780EF5FB9}"/>
                    </a:ext>
                  </a:extLst>
                </p:cNvPr>
                <p:cNvSpPr>
                  <a:spLocks noChangeArrowheads="1"/>
                </p:cNvSpPr>
                <p:nvPr/>
              </p:nvSpPr>
              <p:spPr bwMode="auto">
                <a:xfrm rot="10800000">
                  <a:off x="6087233" y="2134902"/>
                  <a:ext cx="3103678" cy="61647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 name="connsiteX0" fmla="*/ 0 w 21600"/>
                    <a:gd name="connsiteY0" fmla="*/ 0 h 21600"/>
                    <a:gd name="connsiteX1" fmla="*/ 2601 w 21600"/>
                    <a:gd name="connsiteY1" fmla="*/ 21471 h 21600"/>
                    <a:gd name="connsiteX2" fmla="*/ 16200 w 21600"/>
                    <a:gd name="connsiteY2" fmla="*/ 21600 h 21600"/>
                    <a:gd name="connsiteX3" fmla="*/ 21600 w 21600"/>
                    <a:gd name="connsiteY3" fmla="*/ 0 h 21600"/>
                    <a:gd name="connsiteX4" fmla="*/ 0 w 21600"/>
                    <a:gd name="connsiteY4" fmla="*/ 0 h 21600"/>
                    <a:gd name="connsiteX0" fmla="*/ 0 w 21600"/>
                    <a:gd name="connsiteY0" fmla="*/ 0 h 21471"/>
                    <a:gd name="connsiteX1" fmla="*/ 2601 w 21600"/>
                    <a:gd name="connsiteY1" fmla="*/ 21471 h 21471"/>
                    <a:gd name="connsiteX2" fmla="*/ 18954 w 21600"/>
                    <a:gd name="connsiteY2" fmla="*/ 21471 h 21471"/>
                    <a:gd name="connsiteX3" fmla="*/ 21600 w 21600"/>
                    <a:gd name="connsiteY3" fmla="*/ 0 h 21471"/>
                    <a:gd name="connsiteX4" fmla="*/ 0 w 21600"/>
                    <a:gd name="connsiteY4" fmla="*/ 0 h 21471"/>
                    <a:gd name="connsiteX0" fmla="*/ 0 w 20356"/>
                    <a:gd name="connsiteY0" fmla="*/ 0 h 21471"/>
                    <a:gd name="connsiteX1" fmla="*/ 1357 w 20356"/>
                    <a:gd name="connsiteY1" fmla="*/ 21471 h 21471"/>
                    <a:gd name="connsiteX2" fmla="*/ 17710 w 20356"/>
                    <a:gd name="connsiteY2" fmla="*/ 21471 h 21471"/>
                    <a:gd name="connsiteX3" fmla="*/ 20356 w 20356"/>
                    <a:gd name="connsiteY3" fmla="*/ 0 h 21471"/>
                    <a:gd name="connsiteX4" fmla="*/ 0 w 20356"/>
                    <a:gd name="connsiteY4" fmla="*/ 0 h 21471"/>
                    <a:gd name="connsiteX0" fmla="*/ 0 w 19245"/>
                    <a:gd name="connsiteY0" fmla="*/ 1023 h 22494"/>
                    <a:gd name="connsiteX1" fmla="*/ 1357 w 19245"/>
                    <a:gd name="connsiteY1" fmla="*/ 22494 h 22494"/>
                    <a:gd name="connsiteX2" fmla="*/ 17710 w 19245"/>
                    <a:gd name="connsiteY2" fmla="*/ 22494 h 22494"/>
                    <a:gd name="connsiteX3" fmla="*/ 19245 w 19245"/>
                    <a:gd name="connsiteY3" fmla="*/ 0 h 22494"/>
                    <a:gd name="connsiteX4" fmla="*/ 0 w 19245"/>
                    <a:gd name="connsiteY4" fmla="*/ 1023 h 22494"/>
                    <a:gd name="connsiteX0" fmla="*/ 0 w 19023"/>
                    <a:gd name="connsiteY0" fmla="*/ 256 h 21727"/>
                    <a:gd name="connsiteX1" fmla="*/ 1357 w 19023"/>
                    <a:gd name="connsiteY1" fmla="*/ 21727 h 21727"/>
                    <a:gd name="connsiteX2" fmla="*/ 17710 w 19023"/>
                    <a:gd name="connsiteY2" fmla="*/ 21727 h 21727"/>
                    <a:gd name="connsiteX3" fmla="*/ 19023 w 19023"/>
                    <a:gd name="connsiteY3" fmla="*/ 0 h 21727"/>
                    <a:gd name="connsiteX4" fmla="*/ 0 w 19023"/>
                    <a:gd name="connsiteY4" fmla="*/ 256 h 21727"/>
                    <a:gd name="connsiteX0" fmla="*/ 0 w 18883"/>
                    <a:gd name="connsiteY0" fmla="*/ 525 h 21727"/>
                    <a:gd name="connsiteX1" fmla="*/ 1217 w 18883"/>
                    <a:gd name="connsiteY1" fmla="*/ 21727 h 21727"/>
                    <a:gd name="connsiteX2" fmla="*/ 17570 w 18883"/>
                    <a:gd name="connsiteY2" fmla="*/ 21727 h 21727"/>
                    <a:gd name="connsiteX3" fmla="*/ 18883 w 18883"/>
                    <a:gd name="connsiteY3" fmla="*/ 0 h 21727"/>
                    <a:gd name="connsiteX4" fmla="*/ 0 w 18883"/>
                    <a:gd name="connsiteY4" fmla="*/ 525 h 21727"/>
                    <a:gd name="connsiteX0" fmla="*/ 0 w 18930"/>
                    <a:gd name="connsiteY0" fmla="*/ 659 h 21727"/>
                    <a:gd name="connsiteX1" fmla="*/ 1264 w 18930"/>
                    <a:gd name="connsiteY1" fmla="*/ 21727 h 21727"/>
                    <a:gd name="connsiteX2" fmla="*/ 17617 w 18930"/>
                    <a:gd name="connsiteY2" fmla="*/ 21727 h 21727"/>
                    <a:gd name="connsiteX3" fmla="*/ 18930 w 18930"/>
                    <a:gd name="connsiteY3" fmla="*/ 0 h 21727"/>
                    <a:gd name="connsiteX4" fmla="*/ 0 w 18930"/>
                    <a:gd name="connsiteY4" fmla="*/ 659 h 21727"/>
                    <a:gd name="connsiteX0" fmla="*/ 0 w 18907"/>
                    <a:gd name="connsiteY0" fmla="*/ 0 h 21739"/>
                    <a:gd name="connsiteX1" fmla="*/ 1241 w 18907"/>
                    <a:gd name="connsiteY1" fmla="*/ 21739 h 21739"/>
                    <a:gd name="connsiteX2" fmla="*/ 17594 w 18907"/>
                    <a:gd name="connsiteY2" fmla="*/ 21739 h 21739"/>
                    <a:gd name="connsiteX3" fmla="*/ 18907 w 18907"/>
                    <a:gd name="connsiteY3" fmla="*/ 12 h 21739"/>
                    <a:gd name="connsiteX4" fmla="*/ 0 w 18907"/>
                    <a:gd name="connsiteY4" fmla="*/ 0 h 21739"/>
                    <a:gd name="connsiteX0" fmla="*/ 0 w 19047"/>
                    <a:gd name="connsiteY0" fmla="*/ 0 h 21739"/>
                    <a:gd name="connsiteX1" fmla="*/ 1381 w 19047"/>
                    <a:gd name="connsiteY1" fmla="*/ 21739 h 21739"/>
                    <a:gd name="connsiteX2" fmla="*/ 17734 w 19047"/>
                    <a:gd name="connsiteY2" fmla="*/ 21739 h 21739"/>
                    <a:gd name="connsiteX3" fmla="*/ 19047 w 19047"/>
                    <a:gd name="connsiteY3" fmla="*/ 12 h 21739"/>
                    <a:gd name="connsiteX4" fmla="*/ 0 w 19047"/>
                    <a:gd name="connsiteY4" fmla="*/ 0 h 21739"/>
                    <a:gd name="connsiteX0" fmla="*/ 0 w 19000"/>
                    <a:gd name="connsiteY0" fmla="*/ 122 h 21727"/>
                    <a:gd name="connsiteX1" fmla="*/ 1334 w 19000"/>
                    <a:gd name="connsiteY1" fmla="*/ 21727 h 21727"/>
                    <a:gd name="connsiteX2" fmla="*/ 17687 w 19000"/>
                    <a:gd name="connsiteY2" fmla="*/ 21727 h 21727"/>
                    <a:gd name="connsiteX3" fmla="*/ 19000 w 19000"/>
                    <a:gd name="connsiteY3" fmla="*/ 0 h 21727"/>
                    <a:gd name="connsiteX4" fmla="*/ 0 w 19000"/>
                    <a:gd name="connsiteY4" fmla="*/ 122 h 2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0" h="21727">
                      <a:moveTo>
                        <a:pt x="0" y="122"/>
                      </a:moveTo>
                      <a:cubicBezTo>
                        <a:pt x="452" y="7279"/>
                        <a:pt x="882" y="14570"/>
                        <a:pt x="1334" y="21727"/>
                      </a:cubicBezTo>
                      <a:lnTo>
                        <a:pt x="17687" y="21727"/>
                      </a:lnTo>
                      <a:cubicBezTo>
                        <a:pt x="18125" y="14485"/>
                        <a:pt x="18562" y="7242"/>
                        <a:pt x="19000" y="0"/>
                      </a:cubicBezTo>
                      <a:lnTo>
                        <a:pt x="0" y="122"/>
                      </a:lnTo>
                      <a:close/>
                    </a:path>
                  </a:pathLst>
                </a:custGeom>
                <a:solidFill>
                  <a:srgbClr val="FFCC99"/>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a:extLst/>
              </p:spPr>
              <p:txBody>
                <a:bodyPr rot="10800000" wrap="none" lIns="90000" tIns="46800" rIns="90000" bIns="46800" anchor="ctr"/>
                <a:lstStyle/>
                <a:p>
                  <a:pPr algn="ctr">
                    <a:defRPr/>
                  </a:pPr>
                  <a:endParaRPr lang="zh-CN" altLang="en-US" sz="2400">
                    <a:effectLst>
                      <a:outerShdw blurRad="38100" dist="38100" dir="2700000" algn="tl">
                        <a:srgbClr val="FFFFFF"/>
                      </a:outerShdw>
                    </a:effectLst>
                    <a:latin typeface="Arial" charset="0"/>
                  </a:endParaRPr>
                </a:p>
              </p:txBody>
            </p:sp>
            <p:sp>
              <p:nvSpPr>
                <p:cNvPr id="42" name="AutoShape 8">
                  <a:extLst>
                    <a:ext uri="{FF2B5EF4-FFF2-40B4-BE49-F238E27FC236}">
                      <a16:creationId xmlns:a16="http://schemas.microsoft.com/office/drawing/2014/main" id="{16AA1C45-A8D1-416F-891E-ED2780EF5FB9}"/>
                    </a:ext>
                  </a:extLst>
                </p:cNvPr>
                <p:cNvSpPr>
                  <a:spLocks noChangeArrowheads="1"/>
                </p:cNvSpPr>
                <p:nvPr/>
              </p:nvSpPr>
              <p:spPr bwMode="auto">
                <a:xfrm rot="10800000">
                  <a:off x="5441485" y="2745993"/>
                  <a:ext cx="4398932" cy="179613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 name="connsiteX0" fmla="*/ 0 w 21600"/>
                    <a:gd name="connsiteY0" fmla="*/ 0 h 21866"/>
                    <a:gd name="connsiteX1" fmla="*/ 3191 w 21600"/>
                    <a:gd name="connsiteY1" fmla="*/ 21866 h 21866"/>
                    <a:gd name="connsiteX2" fmla="*/ 16200 w 21600"/>
                    <a:gd name="connsiteY2" fmla="*/ 21600 h 21866"/>
                    <a:gd name="connsiteX3" fmla="*/ 21600 w 21600"/>
                    <a:gd name="connsiteY3" fmla="*/ 0 h 21866"/>
                    <a:gd name="connsiteX4" fmla="*/ 0 w 21600"/>
                    <a:gd name="connsiteY4" fmla="*/ 0 h 21866"/>
                    <a:gd name="connsiteX0" fmla="*/ 0 w 21600"/>
                    <a:gd name="connsiteY0" fmla="*/ 0 h 21955"/>
                    <a:gd name="connsiteX1" fmla="*/ 3191 w 21600"/>
                    <a:gd name="connsiteY1" fmla="*/ 21866 h 21955"/>
                    <a:gd name="connsiteX2" fmla="*/ 18409 w 21600"/>
                    <a:gd name="connsiteY2" fmla="*/ 21955 h 21955"/>
                    <a:gd name="connsiteX3" fmla="*/ 21600 w 21600"/>
                    <a:gd name="connsiteY3" fmla="*/ 0 h 21955"/>
                    <a:gd name="connsiteX4" fmla="*/ 0 w 21600"/>
                    <a:gd name="connsiteY4" fmla="*/ 0 h 21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955">
                      <a:moveTo>
                        <a:pt x="0" y="0"/>
                      </a:moveTo>
                      <a:lnTo>
                        <a:pt x="3191" y="21866"/>
                      </a:lnTo>
                      <a:lnTo>
                        <a:pt x="18409" y="21955"/>
                      </a:lnTo>
                      <a:lnTo>
                        <a:pt x="21600" y="0"/>
                      </a:lnTo>
                      <a:lnTo>
                        <a:pt x="0" y="0"/>
                      </a:lnTo>
                      <a:close/>
                    </a:path>
                  </a:pathLst>
                </a:custGeom>
                <a:solidFill>
                  <a:srgbClr val="CCFF99"/>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a:extLst/>
              </p:spPr>
              <p:txBody>
                <a:bodyPr rot="10800000" wrap="none" lIns="90000" tIns="46800" rIns="90000" bIns="46800" anchor="ctr"/>
                <a:lstStyle/>
                <a:p>
                  <a:pPr algn="ctr">
                    <a:defRPr/>
                  </a:pPr>
                  <a:endParaRPr lang="zh-CN" altLang="en-US" sz="2400">
                    <a:effectLst>
                      <a:outerShdw blurRad="38100" dist="38100" dir="2700000" algn="tl">
                        <a:srgbClr val="FFFFFF"/>
                      </a:outerShdw>
                    </a:effectLst>
                    <a:latin typeface="Arial" charset="0"/>
                  </a:endParaRPr>
                </a:p>
              </p:txBody>
            </p:sp>
            <p:sp>
              <p:nvSpPr>
                <p:cNvPr id="43" name="AutoShape 8">
                  <a:extLst>
                    <a:ext uri="{FF2B5EF4-FFF2-40B4-BE49-F238E27FC236}">
                      <a16:creationId xmlns:a16="http://schemas.microsoft.com/office/drawing/2014/main" id="{16AA1C45-A8D1-416F-891E-ED2780EF5FB9}"/>
                    </a:ext>
                  </a:extLst>
                </p:cNvPr>
                <p:cNvSpPr>
                  <a:spLocks noChangeArrowheads="1"/>
                </p:cNvSpPr>
                <p:nvPr/>
              </p:nvSpPr>
              <p:spPr bwMode="auto">
                <a:xfrm rot="10800000">
                  <a:off x="5015880" y="4536035"/>
                  <a:ext cx="5327650" cy="1289359"/>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 name="connsiteX0" fmla="*/ 0 w 21600"/>
                    <a:gd name="connsiteY0" fmla="*/ 0 h 21710"/>
                    <a:gd name="connsiteX1" fmla="*/ 2027 w 21600"/>
                    <a:gd name="connsiteY1" fmla="*/ 21710 h 21710"/>
                    <a:gd name="connsiteX2" fmla="*/ 16200 w 21600"/>
                    <a:gd name="connsiteY2" fmla="*/ 21600 h 21710"/>
                    <a:gd name="connsiteX3" fmla="*/ 21600 w 21600"/>
                    <a:gd name="connsiteY3" fmla="*/ 0 h 21710"/>
                    <a:gd name="connsiteX4" fmla="*/ 0 w 21600"/>
                    <a:gd name="connsiteY4" fmla="*/ 0 h 21710"/>
                    <a:gd name="connsiteX0" fmla="*/ 0 w 21600"/>
                    <a:gd name="connsiteY0" fmla="*/ 0 h 22150"/>
                    <a:gd name="connsiteX1" fmla="*/ 2027 w 21600"/>
                    <a:gd name="connsiteY1" fmla="*/ 21710 h 22150"/>
                    <a:gd name="connsiteX2" fmla="*/ 19804 w 21600"/>
                    <a:gd name="connsiteY2" fmla="*/ 22150 h 22150"/>
                    <a:gd name="connsiteX3" fmla="*/ 21600 w 21600"/>
                    <a:gd name="connsiteY3" fmla="*/ 0 h 22150"/>
                    <a:gd name="connsiteX4" fmla="*/ 0 w 21600"/>
                    <a:gd name="connsiteY4" fmla="*/ 0 h 22150"/>
                    <a:gd name="connsiteX0" fmla="*/ 0 w 21600"/>
                    <a:gd name="connsiteY0" fmla="*/ 0 h 22172"/>
                    <a:gd name="connsiteX1" fmla="*/ 2027 w 21600"/>
                    <a:gd name="connsiteY1" fmla="*/ 22172 h 22172"/>
                    <a:gd name="connsiteX2" fmla="*/ 19804 w 21600"/>
                    <a:gd name="connsiteY2" fmla="*/ 22150 h 22172"/>
                    <a:gd name="connsiteX3" fmla="*/ 21600 w 21600"/>
                    <a:gd name="connsiteY3" fmla="*/ 0 h 22172"/>
                    <a:gd name="connsiteX4" fmla="*/ 0 w 21600"/>
                    <a:gd name="connsiteY4" fmla="*/ 0 h 22172"/>
                    <a:gd name="connsiteX0" fmla="*/ 0 w 21600"/>
                    <a:gd name="connsiteY0" fmla="*/ 0 h 22282"/>
                    <a:gd name="connsiteX1" fmla="*/ 2027 w 21600"/>
                    <a:gd name="connsiteY1" fmla="*/ 22172 h 22282"/>
                    <a:gd name="connsiteX2" fmla="*/ 19897 w 21600"/>
                    <a:gd name="connsiteY2" fmla="*/ 22282 h 22282"/>
                    <a:gd name="connsiteX3" fmla="*/ 21600 w 21600"/>
                    <a:gd name="connsiteY3" fmla="*/ 0 h 22282"/>
                    <a:gd name="connsiteX4" fmla="*/ 0 w 21600"/>
                    <a:gd name="connsiteY4" fmla="*/ 0 h 22282"/>
                    <a:gd name="connsiteX0" fmla="*/ 0 w 21600"/>
                    <a:gd name="connsiteY0" fmla="*/ 0 h 22348"/>
                    <a:gd name="connsiteX1" fmla="*/ 2027 w 21600"/>
                    <a:gd name="connsiteY1" fmla="*/ 22172 h 22348"/>
                    <a:gd name="connsiteX2" fmla="*/ 19835 w 21600"/>
                    <a:gd name="connsiteY2" fmla="*/ 22348 h 22348"/>
                    <a:gd name="connsiteX3" fmla="*/ 21600 w 21600"/>
                    <a:gd name="connsiteY3" fmla="*/ 0 h 22348"/>
                    <a:gd name="connsiteX4" fmla="*/ 0 w 21600"/>
                    <a:gd name="connsiteY4" fmla="*/ 0 h 2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348">
                      <a:moveTo>
                        <a:pt x="0" y="0"/>
                      </a:moveTo>
                      <a:lnTo>
                        <a:pt x="2027" y="22172"/>
                      </a:lnTo>
                      <a:lnTo>
                        <a:pt x="19835" y="22348"/>
                      </a:lnTo>
                      <a:lnTo>
                        <a:pt x="21600" y="0"/>
                      </a:lnTo>
                      <a:lnTo>
                        <a:pt x="0" y="0"/>
                      </a:lnTo>
                      <a:close/>
                    </a:path>
                  </a:pathLst>
                </a:custGeom>
                <a:solidFill>
                  <a:srgbClr val="CCE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a:extLst/>
              </p:spPr>
              <p:txBody>
                <a:bodyPr rot="10800000" wrap="none" lIns="90000" tIns="46800" rIns="90000" bIns="46800" anchor="ctr"/>
                <a:lstStyle/>
                <a:p>
                  <a:pPr algn="ctr">
                    <a:defRPr/>
                  </a:pPr>
                  <a:endParaRPr lang="zh-CN" altLang="en-US" sz="2400">
                    <a:effectLst>
                      <a:outerShdw blurRad="38100" dist="38100" dir="2700000" algn="tl">
                        <a:srgbClr val="FFFFFF"/>
                      </a:outerShdw>
                    </a:effectLst>
                    <a:latin typeface="Arial" charset="0"/>
                  </a:endParaRPr>
                </a:p>
              </p:txBody>
            </p:sp>
          </p:grpSp>
          <p:sp>
            <p:nvSpPr>
              <p:cNvPr id="27" name="Line 9">
                <a:extLst>
                  <a:ext uri="{FF2B5EF4-FFF2-40B4-BE49-F238E27FC236}">
                    <a16:creationId xmlns:a16="http://schemas.microsoft.com/office/drawing/2014/main" id="{944976FC-C88D-4E3E-97F0-43CCE979F2C0}"/>
                  </a:ext>
                </a:extLst>
              </p:cNvPr>
              <p:cNvSpPr>
                <a:spLocks noChangeShapeType="1"/>
              </p:cNvSpPr>
              <p:nvPr/>
            </p:nvSpPr>
            <p:spPr bwMode="auto">
              <a:xfrm>
                <a:off x="5879976" y="3348050"/>
                <a:ext cx="3528392" cy="11515"/>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defRPr/>
                </a:pPr>
                <a:endParaRPr lang="zh-CN" altLang="en-US">
                  <a:effectLst>
                    <a:outerShdw blurRad="38100" dist="38100" dir="2700000" algn="tl">
                      <a:srgbClr val="000000">
                        <a:alpha val="43137"/>
                      </a:srgbClr>
                    </a:outerShdw>
                  </a:effectLst>
                  <a:latin typeface="Arial" charset="0"/>
                </a:endParaRPr>
              </a:p>
            </p:txBody>
          </p:sp>
          <p:sp>
            <p:nvSpPr>
              <p:cNvPr id="28" name="Line 10">
                <a:extLst>
                  <a:ext uri="{FF2B5EF4-FFF2-40B4-BE49-F238E27FC236}">
                    <a16:creationId xmlns:a16="http://schemas.microsoft.com/office/drawing/2014/main" id="{F92B1E6D-A6DE-48BB-9F17-E3559AA6AE45}"/>
                  </a:ext>
                </a:extLst>
              </p:cNvPr>
              <p:cNvSpPr>
                <a:spLocks noChangeShapeType="1"/>
              </p:cNvSpPr>
              <p:nvPr/>
            </p:nvSpPr>
            <p:spPr bwMode="auto">
              <a:xfrm>
                <a:off x="5663952" y="3950849"/>
                <a:ext cx="3960440" cy="0"/>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defRPr/>
                </a:pPr>
                <a:endParaRPr lang="zh-CN" altLang="en-US">
                  <a:effectLst>
                    <a:outerShdw blurRad="38100" dist="38100" dir="2700000" algn="tl">
                      <a:srgbClr val="000000">
                        <a:alpha val="43137"/>
                      </a:srgbClr>
                    </a:outerShdw>
                  </a:effectLst>
                  <a:latin typeface="Arial" charset="0"/>
                </a:endParaRPr>
              </a:p>
            </p:txBody>
          </p:sp>
          <p:sp>
            <p:nvSpPr>
              <p:cNvPr id="30" name="Line 12">
                <a:extLst>
                  <a:ext uri="{FF2B5EF4-FFF2-40B4-BE49-F238E27FC236}">
                    <a16:creationId xmlns:a16="http://schemas.microsoft.com/office/drawing/2014/main" id="{928DAF78-904E-4F6F-83C7-4A33B5057D74}"/>
                  </a:ext>
                </a:extLst>
              </p:cNvPr>
              <p:cNvSpPr>
                <a:spLocks noChangeShapeType="1"/>
              </p:cNvSpPr>
              <p:nvPr/>
            </p:nvSpPr>
            <p:spPr bwMode="auto">
              <a:xfrm>
                <a:off x="5231904" y="5133416"/>
                <a:ext cx="4825058" cy="0"/>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defRPr/>
                </a:pPr>
                <a:endParaRPr lang="zh-CN" altLang="en-US">
                  <a:effectLst>
                    <a:outerShdw blurRad="38100" dist="38100" dir="2700000" algn="tl">
                      <a:srgbClr val="000000">
                        <a:alpha val="43137"/>
                      </a:srgbClr>
                    </a:outerShdw>
                  </a:effectLst>
                  <a:latin typeface="Arial" charset="0"/>
                </a:endParaRPr>
              </a:p>
            </p:txBody>
          </p:sp>
          <p:sp>
            <p:nvSpPr>
              <p:cNvPr id="24"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538160" y="2223869"/>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寄存器</a:t>
                </a:r>
              </a:p>
            </p:txBody>
          </p:sp>
          <p:sp>
            <p:nvSpPr>
              <p:cNvPr id="36"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538160" y="2805778"/>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高速缓存</a:t>
                </a:r>
              </a:p>
            </p:txBody>
          </p:sp>
          <p:sp>
            <p:nvSpPr>
              <p:cNvPr id="37"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538160" y="3387687"/>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主存</a:t>
                </a:r>
              </a:p>
            </p:txBody>
          </p:sp>
          <p:sp>
            <p:nvSpPr>
              <p:cNvPr id="38"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538160" y="3969596"/>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磁盘缓存</a:t>
                </a:r>
              </a:p>
            </p:txBody>
          </p:sp>
          <p:sp>
            <p:nvSpPr>
              <p:cNvPr id="39"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538160" y="4551505"/>
                <a:ext cx="2160191"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磁盘</a:t>
                </a:r>
              </a:p>
            </p:txBody>
          </p:sp>
          <p:sp>
            <p:nvSpPr>
              <p:cNvPr id="40" name="Text Box 17">
                <a:extLst>
                  <a:ext uri="{FF2B5EF4-FFF2-40B4-BE49-F238E27FC236}">
                    <a16:creationId xmlns:a16="http://schemas.microsoft.com/office/drawing/2014/main" id="{39DBAD9D-4A41-4EC9-8066-A3540D40DF4D}"/>
                  </a:ext>
                </a:extLst>
              </p:cNvPr>
              <p:cNvSpPr txBox="1">
                <a:spLocks noChangeArrowheads="1"/>
              </p:cNvSpPr>
              <p:nvPr/>
            </p:nvSpPr>
            <p:spPr bwMode="auto">
              <a:xfrm>
                <a:off x="6263210" y="5133416"/>
                <a:ext cx="271009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可移动存储介质</a:t>
                </a:r>
              </a:p>
            </p:txBody>
          </p:sp>
        </p:grpSp>
      </p:grpSp>
    </p:spTree>
    <p:extLst>
      <p:ext uri="{BB962C8B-B14F-4D97-AF65-F5344CB8AC3E}">
        <p14:creationId xmlns:p14="http://schemas.microsoft.com/office/powerpoint/2010/main" val="3051543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C5C42-D5B8-4ED2-8934-AAFF932F3A61}"/>
              </a:ext>
            </a:extLst>
          </p:cNvPr>
          <p:cNvSpPr>
            <a:spLocks noGrp="1"/>
          </p:cNvSpPr>
          <p:nvPr>
            <p:ph type="title"/>
          </p:nvPr>
        </p:nvSpPr>
        <p:spPr/>
        <p:txBody>
          <a:bodyPr/>
          <a:lstStyle/>
          <a:p>
            <a:r>
              <a:rPr lang="zh-CN" altLang="en-US" dirty="0"/>
              <a:t>装入方式</a:t>
            </a:r>
          </a:p>
        </p:txBody>
      </p:sp>
      <p:sp>
        <p:nvSpPr>
          <p:cNvPr id="3" name="内容占位符 2">
            <a:extLst>
              <a:ext uri="{FF2B5EF4-FFF2-40B4-BE49-F238E27FC236}">
                <a16:creationId xmlns:a16="http://schemas.microsoft.com/office/drawing/2014/main" id="{44E32249-807F-452B-816C-247FF5089B12}"/>
              </a:ext>
            </a:extLst>
          </p:cNvPr>
          <p:cNvSpPr>
            <a:spLocks noGrp="1"/>
          </p:cNvSpPr>
          <p:nvPr>
            <p:ph idx="1"/>
          </p:nvPr>
        </p:nvSpPr>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绝对装入方式只能将目标模块装入到内存中事先指定的位置。在多道程序环境下，编译程序不能预知所编译的目标模块应放在内存何处，因此绝对装入方式只适用于单道程序环境下。</a:t>
            </a: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在多道程序环境下，目标模块的起始地址通常从</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开始，程序中的其他地址都是相对于起始地址计算的。因此应采用可重定位装入方式，根据内存的当前情况，将装入模块装入到内存的适当位置。</a:t>
            </a:r>
          </a:p>
          <a:p>
            <a:endParaRPr lang="zh-CN" altLang="en-US" dirty="0"/>
          </a:p>
        </p:txBody>
      </p:sp>
    </p:spTree>
    <p:extLst>
      <p:ext uri="{BB962C8B-B14F-4D97-AF65-F5344CB8AC3E}">
        <p14:creationId xmlns:p14="http://schemas.microsoft.com/office/powerpoint/2010/main" val="22280170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1BF1B-55E9-468F-98A1-68023630FDE7}"/>
              </a:ext>
            </a:extLst>
          </p:cNvPr>
          <p:cNvSpPr>
            <a:spLocks noGrp="1"/>
          </p:cNvSpPr>
          <p:nvPr>
            <p:ph type="title"/>
          </p:nvPr>
        </p:nvSpPr>
        <p:spPr/>
        <p:txBody>
          <a:bodyPr/>
          <a:lstStyle/>
          <a:p>
            <a:r>
              <a:rPr lang="zh-CN" altLang="en-US" dirty="0"/>
              <a:t>装入方式</a:t>
            </a:r>
          </a:p>
        </p:txBody>
      </p:sp>
      <p:sp>
        <p:nvSpPr>
          <p:cNvPr id="3" name="内容占位符 2">
            <a:extLst>
              <a:ext uri="{FF2B5EF4-FFF2-40B4-BE49-F238E27FC236}">
                <a16:creationId xmlns:a16="http://schemas.microsoft.com/office/drawing/2014/main" id="{F1244269-0695-4E9E-B8FD-BE7444065D40}"/>
              </a:ext>
            </a:extLst>
          </p:cNvPr>
          <p:cNvSpPr>
            <a:spLocks noGrp="1"/>
          </p:cNvSpPr>
          <p:nvPr>
            <p:ph idx="1"/>
          </p:nvPr>
        </p:nvSpPr>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注意：在采用可重定位装入方式将装入模块装入内存后，会使装入模块中的所有逻辑地址与实际装入内存的物理地址不同。</a:t>
            </a:r>
          </a:p>
        </p:txBody>
      </p:sp>
      <p:grpSp>
        <p:nvGrpSpPr>
          <p:cNvPr id="5" name="Group 4">
            <a:extLst>
              <a:ext uri="{FF2B5EF4-FFF2-40B4-BE49-F238E27FC236}">
                <a16:creationId xmlns:a16="http://schemas.microsoft.com/office/drawing/2014/main" id="{5EA6D93B-5BB8-4A9F-9779-EB04BE890E80}"/>
              </a:ext>
            </a:extLst>
          </p:cNvPr>
          <p:cNvGrpSpPr>
            <a:grpSpLocks/>
          </p:cNvGrpSpPr>
          <p:nvPr/>
        </p:nvGrpSpPr>
        <p:grpSpPr bwMode="auto">
          <a:xfrm>
            <a:off x="3288209" y="854392"/>
            <a:ext cx="7496175" cy="5734050"/>
            <a:chOff x="0" y="0"/>
            <a:chExt cx="4722" cy="3612"/>
          </a:xfrm>
          <a:solidFill>
            <a:schemeClr val="bg1">
              <a:lumMod val="95000"/>
            </a:schemeClr>
          </a:solidFill>
        </p:grpSpPr>
        <p:sp>
          <p:nvSpPr>
            <p:cNvPr id="6" name="Rectangle 5">
              <a:extLst>
                <a:ext uri="{FF2B5EF4-FFF2-40B4-BE49-F238E27FC236}">
                  <a16:creationId xmlns:a16="http://schemas.microsoft.com/office/drawing/2014/main" id="{0EA13D0F-595C-43C9-9AF2-092BCBDA5150}"/>
                </a:ext>
              </a:extLst>
            </p:cNvPr>
            <p:cNvSpPr>
              <a:spLocks noChangeArrowheads="1"/>
            </p:cNvSpPr>
            <p:nvPr/>
          </p:nvSpPr>
          <p:spPr bwMode="auto">
            <a:xfrm>
              <a:off x="0" y="0"/>
              <a:ext cx="4694" cy="3612"/>
            </a:xfrm>
            <a:prstGeom prst="rect">
              <a:avLst/>
            </a:prstGeom>
            <a:grpFill/>
            <a:ln w="31750">
              <a:solidFill>
                <a:schemeClr val="tx1"/>
              </a:solidFill>
              <a:miter lim="800000"/>
              <a:headEnd/>
              <a:tailEnd/>
            </a:ln>
            <a:effectLst/>
          </p:spPr>
          <p:txBody>
            <a:bodyPr wrap="none" anchor="ct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 name="Rectangle 6">
              <a:extLst>
                <a:ext uri="{FF2B5EF4-FFF2-40B4-BE49-F238E27FC236}">
                  <a16:creationId xmlns:a16="http://schemas.microsoft.com/office/drawing/2014/main" id="{F764F3D8-FD69-4C53-B239-DBDAE757035E}"/>
                </a:ext>
              </a:extLst>
            </p:cNvPr>
            <p:cNvSpPr>
              <a:spLocks noChangeArrowheads="1"/>
            </p:cNvSpPr>
            <p:nvPr/>
          </p:nvSpPr>
          <p:spPr bwMode="auto">
            <a:xfrm>
              <a:off x="658" y="2159"/>
              <a:ext cx="1315" cy="462"/>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a:effectLst>
                  <a:outerShdw blurRad="38100" dist="38100" dir="2700000" algn="tl">
                    <a:srgbClr val="C0C0C0"/>
                  </a:outerShdw>
                </a:effectLst>
                <a:latin typeface="Tahoma" pitchFamily="34" charset="0"/>
              </a:endParaRPr>
            </a:p>
          </p:txBody>
        </p:sp>
        <p:sp>
          <p:nvSpPr>
            <p:cNvPr id="8" name="Rectangle 7">
              <a:extLst>
                <a:ext uri="{FF2B5EF4-FFF2-40B4-BE49-F238E27FC236}">
                  <a16:creationId xmlns:a16="http://schemas.microsoft.com/office/drawing/2014/main" id="{EC793B6F-A38F-4D20-9711-8DDD64696B16}"/>
                </a:ext>
              </a:extLst>
            </p:cNvPr>
            <p:cNvSpPr>
              <a:spLocks noChangeArrowheads="1"/>
            </p:cNvSpPr>
            <p:nvPr/>
          </p:nvSpPr>
          <p:spPr bwMode="auto">
            <a:xfrm>
              <a:off x="658" y="1872"/>
              <a:ext cx="1315" cy="287"/>
            </a:xfrm>
            <a:prstGeom prst="rect">
              <a:avLst/>
            </a:prstGeom>
            <a:grpFill/>
            <a:ln w="28575">
              <a:solidFill>
                <a:schemeClr val="tx1"/>
              </a:solid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r>
                <a:rPr lang="en-US" altLang="zh-CN" sz="2200">
                  <a:effectLst>
                    <a:outerShdw blurRad="38100" dist="38100" dir="2700000" algn="tl">
                      <a:srgbClr val="C0C0C0"/>
                    </a:outerShdw>
                  </a:effectLst>
                  <a:latin typeface="Tahoma" pitchFamily="34" charset="0"/>
                </a:rPr>
                <a:t>365</a:t>
              </a:r>
            </a:p>
          </p:txBody>
        </p:sp>
        <p:sp>
          <p:nvSpPr>
            <p:cNvPr id="9" name="Rectangle 8">
              <a:extLst>
                <a:ext uri="{FF2B5EF4-FFF2-40B4-BE49-F238E27FC236}">
                  <a16:creationId xmlns:a16="http://schemas.microsoft.com/office/drawing/2014/main" id="{C33116F7-2F1B-4E46-86D0-699B0A410771}"/>
                </a:ext>
              </a:extLst>
            </p:cNvPr>
            <p:cNvSpPr>
              <a:spLocks noChangeArrowheads="1"/>
            </p:cNvSpPr>
            <p:nvPr/>
          </p:nvSpPr>
          <p:spPr bwMode="auto">
            <a:xfrm>
              <a:off x="658" y="1585"/>
              <a:ext cx="1315" cy="287"/>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sz="2400">
                <a:effectLst>
                  <a:outerShdw blurRad="38100" dist="38100" dir="2700000" algn="tl">
                    <a:srgbClr val="C0C0C0"/>
                  </a:outerShdw>
                </a:effectLst>
                <a:latin typeface="Tahoma" pitchFamily="34" charset="0"/>
              </a:endParaRPr>
            </a:p>
          </p:txBody>
        </p:sp>
        <p:sp>
          <p:nvSpPr>
            <p:cNvPr id="10" name="Rectangle 9">
              <a:extLst>
                <a:ext uri="{FF2B5EF4-FFF2-40B4-BE49-F238E27FC236}">
                  <a16:creationId xmlns:a16="http://schemas.microsoft.com/office/drawing/2014/main" id="{C46B73D9-0749-4C2C-98BC-E05D0D093125}"/>
                </a:ext>
              </a:extLst>
            </p:cNvPr>
            <p:cNvSpPr>
              <a:spLocks noChangeArrowheads="1"/>
            </p:cNvSpPr>
            <p:nvPr/>
          </p:nvSpPr>
          <p:spPr bwMode="auto">
            <a:xfrm>
              <a:off x="658" y="1298"/>
              <a:ext cx="1315" cy="287"/>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r>
                <a:rPr lang="en-US" altLang="zh-CN" sz="2200">
                  <a:effectLst>
                    <a:outerShdw blurRad="38100" dist="38100" dir="2700000" algn="tl">
                      <a:srgbClr val="C0C0C0"/>
                    </a:outerShdw>
                  </a:effectLst>
                  <a:latin typeface="Tahoma" pitchFamily="34" charset="0"/>
                </a:rPr>
                <a:t>LOAD 1,2500</a:t>
              </a:r>
            </a:p>
          </p:txBody>
        </p:sp>
        <p:sp>
          <p:nvSpPr>
            <p:cNvPr id="11" name="Rectangle 10">
              <a:extLst>
                <a:ext uri="{FF2B5EF4-FFF2-40B4-BE49-F238E27FC236}">
                  <a16:creationId xmlns:a16="http://schemas.microsoft.com/office/drawing/2014/main" id="{CE0B654D-DF9F-450B-B053-6592672B86BD}"/>
                </a:ext>
              </a:extLst>
            </p:cNvPr>
            <p:cNvSpPr>
              <a:spLocks noChangeArrowheads="1"/>
            </p:cNvSpPr>
            <p:nvPr/>
          </p:nvSpPr>
          <p:spPr bwMode="auto">
            <a:xfrm>
              <a:off x="658" y="663"/>
              <a:ext cx="1315" cy="635"/>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a:effectLst>
                  <a:outerShdw blurRad="38100" dist="38100" dir="2700000" algn="tl">
                    <a:srgbClr val="C0C0C0"/>
                  </a:outerShdw>
                </a:effectLst>
                <a:latin typeface="Tahoma" pitchFamily="34" charset="0"/>
              </a:endParaRPr>
            </a:p>
          </p:txBody>
        </p:sp>
        <p:sp>
          <p:nvSpPr>
            <p:cNvPr id="12" name="Line 11">
              <a:extLst>
                <a:ext uri="{FF2B5EF4-FFF2-40B4-BE49-F238E27FC236}">
                  <a16:creationId xmlns:a16="http://schemas.microsoft.com/office/drawing/2014/main" id="{D4AF9F06-6FB2-47A1-AA25-7E603DEA6EC0}"/>
                </a:ext>
              </a:extLst>
            </p:cNvPr>
            <p:cNvSpPr>
              <a:spLocks noChangeShapeType="1"/>
            </p:cNvSpPr>
            <p:nvPr/>
          </p:nvSpPr>
          <p:spPr bwMode="auto">
            <a:xfrm>
              <a:off x="658" y="663"/>
              <a:ext cx="1315" cy="0"/>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3" name="Line 12">
              <a:extLst>
                <a:ext uri="{FF2B5EF4-FFF2-40B4-BE49-F238E27FC236}">
                  <a16:creationId xmlns:a16="http://schemas.microsoft.com/office/drawing/2014/main" id="{D3902C71-0D3F-4AE2-993B-10937A611442}"/>
                </a:ext>
              </a:extLst>
            </p:cNvPr>
            <p:cNvSpPr>
              <a:spLocks noChangeShapeType="1"/>
            </p:cNvSpPr>
            <p:nvPr/>
          </p:nvSpPr>
          <p:spPr bwMode="auto">
            <a:xfrm>
              <a:off x="658" y="1298"/>
              <a:ext cx="1315" cy="0"/>
            </a:xfrm>
            <a:prstGeom prst="line">
              <a:avLst/>
            </a:prstGeom>
            <a:grpFill/>
            <a:ln w="28575">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4" name="Line 13">
              <a:extLst>
                <a:ext uri="{FF2B5EF4-FFF2-40B4-BE49-F238E27FC236}">
                  <a16:creationId xmlns:a16="http://schemas.microsoft.com/office/drawing/2014/main" id="{E92DC565-3E63-43FC-90AF-05F995F808A3}"/>
                </a:ext>
              </a:extLst>
            </p:cNvPr>
            <p:cNvSpPr>
              <a:spLocks noChangeShapeType="1"/>
            </p:cNvSpPr>
            <p:nvPr/>
          </p:nvSpPr>
          <p:spPr bwMode="auto">
            <a:xfrm>
              <a:off x="658" y="1585"/>
              <a:ext cx="1315" cy="0"/>
            </a:xfrm>
            <a:prstGeom prst="line">
              <a:avLst/>
            </a:prstGeom>
            <a:grpFill/>
            <a:ln w="28575">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5" name="Line 14">
              <a:extLst>
                <a:ext uri="{FF2B5EF4-FFF2-40B4-BE49-F238E27FC236}">
                  <a16:creationId xmlns:a16="http://schemas.microsoft.com/office/drawing/2014/main" id="{FB7BC52C-9E22-4681-ADB8-287F0A2B7CAA}"/>
                </a:ext>
              </a:extLst>
            </p:cNvPr>
            <p:cNvSpPr>
              <a:spLocks noChangeShapeType="1"/>
            </p:cNvSpPr>
            <p:nvPr/>
          </p:nvSpPr>
          <p:spPr bwMode="auto">
            <a:xfrm>
              <a:off x="658" y="2159"/>
              <a:ext cx="1315" cy="0"/>
            </a:xfrm>
            <a:prstGeom prst="line">
              <a:avLst/>
            </a:prstGeom>
            <a:grpFill/>
            <a:ln w="28575">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6" name="Line 15">
              <a:extLst>
                <a:ext uri="{FF2B5EF4-FFF2-40B4-BE49-F238E27FC236}">
                  <a16:creationId xmlns:a16="http://schemas.microsoft.com/office/drawing/2014/main" id="{77A87E9E-17F9-45FE-9239-2B8DC3E8974E}"/>
                </a:ext>
              </a:extLst>
            </p:cNvPr>
            <p:cNvSpPr>
              <a:spLocks noChangeShapeType="1"/>
            </p:cNvSpPr>
            <p:nvPr/>
          </p:nvSpPr>
          <p:spPr bwMode="auto">
            <a:xfrm>
              <a:off x="658" y="2621"/>
              <a:ext cx="1315" cy="0"/>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7" name="Line 16">
              <a:extLst>
                <a:ext uri="{FF2B5EF4-FFF2-40B4-BE49-F238E27FC236}">
                  <a16:creationId xmlns:a16="http://schemas.microsoft.com/office/drawing/2014/main" id="{4C2E30DC-9BAF-4FA0-9A88-8FB04225893A}"/>
                </a:ext>
              </a:extLst>
            </p:cNvPr>
            <p:cNvSpPr>
              <a:spLocks noChangeShapeType="1"/>
            </p:cNvSpPr>
            <p:nvPr/>
          </p:nvSpPr>
          <p:spPr bwMode="auto">
            <a:xfrm>
              <a:off x="658" y="663"/>
              <a:ext cx="0" cy="1958"/>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8" name="Line 17">
              <a:extLst>
                <a:ext uri="{FF2B5EF4-FFF2-40B4-BE49-F238E27FC236}">
                  <a16:creationId xmlns:a16="http://schemas.microsoft.com/office/drawing/2014/main" id="{C3E6928F-1119-411D-9C01-157C39F324B6}"/>
                </a:ext>
              </a:extLst>
            </p:cNvPr>
            <p:cNvSpPr>
              <a:spLocks noChangeShapeType="1"/>
            </p:cNvSpPr>
            <p:nvPr/>
          </p:nvSpPr>
          <p:spPr bwMode="auto">
            <a:xfrm>
              <a:off x="1973" y="663"/>
              <a:ext cx="0" cy="1958"/>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9" name="Rectangle 18">
              <a:extLst>
                <a:ext uri="{FF2B5EF4-FFF2-40B4-BE49-F238E27FC236}">
                  <a16:creationId xmlns:a16="http://schemas.microsoft.com/office/drawing/2014/main" id="{8C9D7FB0-1AD6-4E49-B623-2D4585AEB08F}"/>
                </a:ext>
              </a:extLst>
            </p:cNvPr>
            <p:cNvSpPr>
              <a:spLocks noChangeArrowheads="1"/>
            </p:cNvSpPr>
            <p:nvPr/>
          </p:nvSpPr>
          <p:spPr bwMode="auto">
            <a:xfrm>
              <a:off x="3107" y="2051"/>
              <a:ext cx="1315" cy="290"/>
            </a:xfrm>
            <a:prstGeom prst="rect">
              <a:avLst/>
            </a:prstGeom>
            <a:grpFill/>
            <a:ln w="28575">
              <a:solidFill>
                <a:schemeClr val="tx1"/>
              </a:solid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r>
                <a:rPr lang="en-US" altLang="zh-CN" sz="2200">
                  <a:effectLst>
                    <a:outerShdw blurRad="38100" dist="38100" dir="2700000" algn="tl">
                      <a:srgbClr val="C0C0C0"/>
                    </a:outerShdw>
                  </a:effectLst>
                  <a:latin typeface="Tahoma" pitchFamily="34" charset="0"/>
                </a:rPr>
                <a:t>365</a:t>
              </a:r>
            </a:p>
          </p:txBody>
        </p:sp>
        <p:sp>
          <p:nvSpPr>
            <p:cNvPr id="20" name="Rectangle 19">
              <a:extLst>
                <a:ext uri="{FF2B5EF4-FFF2-40B4-BE49-F238E27FC236}">
                  <a16:creationId xmlns:a16="http://schemas.microsoft.com/office/drawing/2014/main" id="{D3E8833B-3EBA-4C14-9C8D-91C22AF7D37A}"/>
                </a:ext>
              </a:extLst>
            </p:cNvPr>
            <p:cNvSpPr>
              <a:spLocks noChangeArrowheads="1"/>
            </p:cNvSpPr>
            <p:nvPr/>
          </p:nvSpPr>
          <p:spPr bwMode="auto">
            <a:xfrm>
              <a:off x="3107" y="1661"/>
              <a:ext cx="1315" cy="390"/>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a:effectLst>
                  <a:outerShdw blurRad="38100" dist="38100" dir="2700000" algn="tl">
                    <a:srgbClr val="C0C0C0"/>
                  </a:outerShdw>
                </a:effectLst>
                <a:latin typeface="Tahoma" pitchFamily="34" charset="0"/>
              </a:endParaRPr>
            </a:p>
          </p:txBody>
        </p:sp>
        <p:sp>
          <p:nvSpPr>
            <p:cNvPr id="21" name="Rectangle 20">
              <a:extLst>
                <a:ext uri="{FF2B5EF4-FFF2-40B4-BE49-F238E27FC236}">
                  <a16:creationId xmlns:a16="http://schemas.microsoft.com/office/drawing/2014/main" id="{3AB8BABD-5BBF-40CC-B8C3-1A7536C6905E}"/>
                </a:ext>
              </a:extLst>
            </p:cNvPr>
            <p:cNvSpPr>
              <a:spLocks noChangeArrowheads="1"/>
            </p:cNvSpPr>
            <p:nvPr/>
          </p:nvSpPr>
          <p:spPr bwMode="auto">
            <a:xfrm>
              <a:off x="3107" y="1371"/>
              <a:ext cx="1315" cy="290"/>
            </a:xfrm>
            <a:prstGeom prst="rect">
              <a:avLst/>
            </a:prstGeom>
            <a:grpFill/>
            <a:ln w="28575">
              <a:solidFill>
                <a:schemeClr val="tx1"/>
              </a:solid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r>
                <a:rPr lang="en-US" altLang="zh-CN" sz="2200">
                  <a:effectLst>
                    <a:outerShdw blurRad="38100" dist="38100" dir="2700000" algn="tl">
                      <a:srgbClr val="C0C0C0"/>
                    </a:outerShdw>
                  </a:effectLst>
                  <a:latin typeface="Tahoma" pitchFamily="34" charset="0"/>
                </a:rPr>
                <a:t>LOAD 1,2500</a:t>
              </a:r>
            </a:p>
          </p:txBody>
        </p:sp>
        <p:sp>
          <p:nvSpPr>
            <p:cNvPr id="22" name="Rectangle 21">
              <a:extLst>
                <a:ext uri="{FF2B5EF4-FFF2-40B4-BE49-F238E27FC236}">
                  <a16:creationId xmlns:a16="http://schemas.microsoft.com/office/drawing/2014/main" id="{2089BF62-D1EE-4E57-8FA2-FF8CD83E633C}"/>
                </a:ext>
              </a:extLst>
            </p:cNvPr>
            <p:cNvSpPr>
              <a:spLocks noChangeArrowheads="1"/>
            </p:cNvSpPr>
            <p:nvPr/>
          </p:nvSpPr>
          <p:spPr bwMode="auto">
            <a:xfrm>
              <a:off x="3107" y="840"/>
              <a:ext cx="1315" cy="531"/>
            </a:xfrm>
            <a:prstGeom prst="rect">
              <a:avLst/>
            </a:prstGeom>
            <a:grpFill/>
            <a:ln w="28575">
              <a:solidFill>
                <a:schemeClr val="tx1"/>
              </a:solid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a:effectLst>
                  <a:outerShdw blurRad="38100" dist="38100" dir="2700000" algn="tl">
                    <a:srgbClr val="C0C0C0"/>
                  </a:outerShdw>
                </a:effectLst>
                <a:latin typeface="Tahoma" pitchFamily="34" charset="0"/>
              </a:endParaRPr>
            </a:p>
          </p:txBody>
        </p:sp>
        <p:sp>
          <p:nvSpPr>
            <p:cNvPr id="23" name="Rectangle 22">
              <a:extLst>
                <a:ext uri="{FF2B5EF4-FFF2-40B4-BE49-F238E27FC236}">
                  <a16:creationId xmlns:a16="http://schemas.microsoft.com/office/drawing/2014/main" id="{E23E6CC0-4631-4E08-BD6C-55D3E24E8BA2}"/>
                </a:ext>
              </a:extLst>
            </p:cNvPr>
            <p:cNvSpPr>
              <a:spLocks noChangeArrowheads="1"/>
            </p:cNvSpPr>
            <p:nvPr/>
          </p:nvSpPr>
          <p:spPr bwMode="auto">
            <a:xfrm>
              <a:off x="3107" y="210"/>
              <a:ext cx="1315" cy="630"/>
            </a:xfrm>
            <a:prstGeom prst="rect">
              <a:avLst/>
            </a:prstGeom>
            <a:grpFill/>
            <a:ln w="31750">
              <a:noFill/>
              <a:miter lim="800000"/>
              <a:headEnd/>
              <a:tailEnd/>
            </a:ln>
            <a:effectLst/>
          </p:spPr>
          <p:txBody>
            <a:bodyPr/>
            <a:lstStyle/>
            <a:p>
              <a:pPr algn="ctr" eaLnBrk="1" hangingPunct="1">
                <a:spcBef>
                  <a:spcPct val="20000"/>
                </a:spcBef>
                <a:buClr>
                  <a:schemeClr val="folHlink"/>
                </a:buClr>
                <a:buSzPct val="60000"/>
                <a:buFont typeface="Wingdings" pitchFamily="2" charset="2"/>
                <a:buNone/>
                <a:defRPr/>
              </a:pPr>
              <a:endParaRPr lang="zh-CN" altLang="en-US">
                <a:effectLst>
                  <a:outerShdw blurRad="38100" dist="38100" dir="2700000" algn="tl">
                    <a:srgbClr val="C0C0C0"/>
                  </a:outerShdw>
                </a:effectLst>
                <a:latin typeface="Tahoma" pitchFamily="34" charset="0"/>
              </a:endParaRPr>
            </a:p>
          </p:txBody>
        </p:sp>
        <p:sp>
          <p:nvSpPr>
            <p:cNvPr id="24" name="Line 23">
              <a:extLst>
                <a:ext uri="{FF2B5EF4-FFF2-40B4-BE49-F238E27FC236}">
                  <a16:creationId xmlns:a16="http://schemas.microsoft.com/office/drawing/2014/main" id="{A02DACE8-37FF-437D-96FC-5E130F7D34BA}"/>
                </a:ext>
              </a:extLst>
            </p:cNvPr>
            <p:cNvSpPr>
              <a:spLocks noChangeShapeType="1"/>
            </p:cNvSpPr>
            <p:nvPr/>
          </p:nvSpPr>
          <p:spPr bwMode="auto">
            <a:xfrm>
              <a:off x="3107" y="210"/>
              <a:ext cx="1315" cy="0"/>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5" name="Line 24">
              <a:extLst>
                <a:ext uri="{FF2B5EF4-FFF2-40B4-BE49-F238E27FC236}">
                  <a16:creationId xmlns:a16="http://schemas.microsoft.com/office/drawing/2014/main" id="{9619C26F-00C6-465A-9A10-4CAAD90CFE44}"/>
                </a:ext>
              </a:extLst>
            </p:cNvPr>
            <p:cNvSpPr>
              <a:spLocks noChangeShapeType="1"/>
            </p:cNvSpPr>
            <p:nvPr/>
          </p:nvSpPr>
          <p:spPr bwMode="auto">
            <a:xfrm>
              <a:off x="3107" y="840"/>
              <a:ext cx="1315" cy="0"/>
            </a:xfrm>
            <a:prstGeom prst="line">
              <a:avLst/>
            </a:prstGeom>
            <a:grpFill/>
            <a:ln w="1270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6" name="Line 25">
              <a:extLst>
                <a:ext uri="{FF2B5EF4-FFF2-40B4-BE49-F238E27FC236}">
                  <a16:creationId xmlns:a16="http://schemas.microsoft.com/office/drawing/2014/main" id="{CC69FEB4-BE67-4D58-ADB3-359BE693A054}"/>
                </a:ext>
              </a:extLst>
            </p:cNvPr>
            <p:cNvSpPr>
              <a:spLocks noChangeShapeType="1"/>
            </p:cNvSpPr>
            <p:nvPr/>
          </p:nvSpPr>
          <p:spPr bwMode="auto">
            <a:xfrm>
              <a:off x="3107" y="1371"/>
              <a:ext cx="1315" cy="0"/>
            </a:xfrm>
            <a:prstGeom prst="line">
              <a:avLst/>
            </a:prstGeom>
            <a:grpFill/>
            <a:ln w="1270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7" name="Line 26">
              <a:extLst>
                <a:ext uri="{FF2B5EF4-FFF2-40B4-BE49-F238E27FC236}">
                  <a16:creationId xmlns:a16="http://schemas.microsoft.com/office/drawing/2014/main" id="{418C76BA-939B-43A9-8CB6-BB51B6F21FC0}"/>
                </a:ext>
              </a:extLst>
            </p:cNvPr>
            <p:cNvSpPr>
              <a:spLocks noChangeShapeType="1"/>
            </p:cNvSpPr>
            <p:nvPr/>
          </p:nvSpPr>
          <p:spPr bwMode="auto">
            <a:xfrm>
              <a:off x="3107" y="1661"/>
              <a:ext cx="1315" cy="0"/>
            </a:xfrm>
            <a:prstGeom prst="line">
              <a:avLst/>
            </a:prstGeom>
            <a:grpFill/>
            <a:ln w="1270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8" name="Line 27">
              <a:extLst>
                <a:ext uri="{FF2B5EF4-FFF2-40B4-BE49-F238E27FC236}">
                  <a16:creationId xmlns:a16="http://schemas.microsoft.com/office/drawing/2014/main" id="{1A1FC325-6F7B-4FFE-9120-2880F871C841}"/>
                </a:ext>
              </a:extLst>
            </p:cNvPr>
            <p:cNvSpPr>
              <a:spLocks noChangeShapeType="1"/>
            </p:cNvSpPr>
            <p:nvPr/>
          </p:nvSpPr>
          <p:spPr bwMode="auto">
            <a:xfrm>
              <a:off x="3107" y="2051"/>
              <a:ext cx="1315" cy="0"/>
            </a:xfrm>
            <a:prstGeom prst="line">
              <a:avLst/>
            </a:prstGeom>
            <a:grpFill/>
            <a:ln w="1270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9" name="Line 28">
              <a:extLst>
                <a:ext uri="{FF2B5EF4-FFF2-40B4-BE49-F238E27FC236}">
                  <a16:creationId xmlns:a16="http://schemas.microsoft.com/office/drawing/2014/main" id="{07CAE126-D50A-4B58-87AD-711E0CD2DC77}"/>
                </a:ext>
              </a:extLst>
            </p:cNvPr>
            <p:cNvSpPr>
              <a:spLocks noChangeShapeType="1"/>
            </p:cNvSpPr>
            <p:nvPr/>
          </p:nvSpPr>
          <p:spPr bwMode="auto">
            <a:xfrm>
              <a:off x="3107" y="2341"/>
              <a:ext cx="1315" cy="0"/>
            </a:xfrm>
            <a:prstGeom prst="line">
              <a:avLst/>
            </a:prstGeom>
            <a:grpFill/>
            <a:ln w="1270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0" name="Line 29">
              <a:extLst>
                <a:ext uri="{FF2B5EF4-FFF2-40B4-BE49-F238E27FC236}">
                  <a16:creationId xmlns:a16="http://schemas.microsoft.com/office/drawing/2014/main" id="{0E5B9248-7251-49F2-8D40-5066A99376E8}"/>
                </a:ext>
              </a:extLst>
            </p:cNvPr>
            <p:cNvSpPr>
              <a:spLocks noChangeShapeType="1"/>
            </p:cNvSpPr>
            <p:nvPr/>
          </p:nvSpPr>
          <p:spPr bwMode="auto">
            <a:xfrm>
              <a:off x="3107" y="2858"/>
              <a:ext cx="1315" cy="0"/>
            </a:xfrm>
            <a:prstGeom prst="line">
              <a:avLst/>
            </a:prstGeom>
            <a:grpFill/>
            <a:ln w="28575">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1" name="Line 30">
              <a:extLst>
                <a:ext uri="{FF2B5EF4-FFF2-40B4-BE49-F238E27FC236}">
                  <a16:creationId xmlns:a16="http://schemas.microsoft.com/office/drawing/2014/main" id="{66FC3E32-E407-4C02-B37A-2972353C6881}"/>
                </a:ext>
              </a:extLst>
            </p:cNvPr>
            <p:cNvSpPr>
              <a:spLocks noChangeShapeType="1"/>
            </p:cNvSpPr>
            <p:nvPr/>
          </p:nvSpPr>
          <p:spPr bwMode="auto">
            <a:xfrm>
              <a:off x="3107" y="3474"/>
              <a:ext cx="1315" cy="0"/>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2" name="Line 31">
              <a:extLst>
                <a:ext uri="{FF2B5EF4-FFF2-40B4-BE49-F238E27FC236}">
                  <a16:creationId xmlns:a16="http://schemas.microsoft.com/office/drawing/2014/main" id="{61BBAEEC-FB99-4793-A587-BF2EF374415E}"/>
                </a:ext>
              </a:extLst>
            </p:cNvPr>
            <p:cNvSpPr>
              <a:spLocks noChangeShapeType="1"/>
            </p:cNvSpPr>
            <p:nvPr/>
          </p:nvSpPr>
          <p:spPr bwMode="auto">
            <a:xfrm>
              <a:off x="3107" y="210"/>
              <a:ext cx="0" cy="2268"/>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3" name="Line 32">
              <a:extLst>
                <a:ext uri="{FF2B5EF4-FFF2-40B4-BE49-F238E27FC236}">
                  <a16:creationId xmlns:a16="http://schemas.microsoft.com/office/drawing/2014/main" id="{98971B74-C47D-48CD-A94D-D73E6FFACE58}"/>
                </a:ext>
              </a:extLst>
            </p:cNvPr>
            <p:cNvSpPr>
              <a:spLocks noChangeShapeType="1"/>
            </p:cNvSpPr>
            <p:nvPr/>
          </p:nvSpPr>
          <p:spPr bwMode="auto">
            <a:xfrm>
              <a:off x="4422" y="210"/>
              <a:ext cx="1" cy="2268"/>
            </a:xfrm>
            <a:prstGeom prst="line">
              <a:avLst/>
            </a:prstGeom>
            <a:grpFill/>
            <a:ln w="28575" cap="sq">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4" name="Line 33">
              <a:extLst>
                <a:ext uri="{FF2B5EF4-FFF2-40B4-BE49-F238E27FC236}">
                  <a16:creationId xmlns:a16="http://schemas.microsoft.com/office/drawing/2014/main" id="{23C82045-854A-4EAC-9FEE-0926FD7F1DA7}"/>
                </a:ext>
              </a:extLst>
            </p:cNvPr>
            <p:cNvSpPr>
              <a:spLocks noChangeShapeType="1"/>
            </p:cNvSpPr>
            <p:nvPr/>
          </p:nvSpPr>
          <p:spPr bwMode="auto">
            <a:xfrm>
              <a:off x="3107" y="2632"/>
              <a:ext cx="0" cy="363"/>
            </a:xfrm>
            <a:prstGeom prst="line">
              <a:avLst/>
            </a:prstGeom>
            <a:grpFill/>
            <a:ln w="3175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5" name="Text Box 34">
              <a:extLst>
                <a:ext uri="{FF2B5EF4-FFF2-40B4-BE49-F238E27FC236}">
                  <a16:creationId xmlns:a16="http://schemas.microsoft.com/office/drawing/2014/main" id="{821C7644-5D61-42A6-A032-0ADCD100CDC2}"/>
                </a:ext>
              </a:extLst>
            </p:cNvPr>
            <p:cNvSpPr txBox="1">
              <a:spLocks noChangeArrowheads="1"/>
            </p:cNvSpPr>
            <p:nvPr/>
          </p:nvSpPr>
          <p:spPr bwMode="auto">
            <a:xfrm>
              <a:off x="2816" y="2387"/>
              <a:ext cx="1905" cy="327"/>
            </a:xfrm>
            <a:prstGeom prst="rect">
              <a:avLst/>
            </a:prstGeom>
            <a:grpFill/>
            <a:ln w="31750">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cs typeface="Arial" charset="0"/>
                </a:rPr>
                <a:t>~                   ~</a:t>
              </a:r>
            </a:p>
          </p:txBody>
        </p:sp>
        <p:sp>
          <p:nvSpPr>
            <p:cNvPr id="36" name="Line 35">
              <a:extLst>
                <a:ext uri="{FF2B5EF4-FFF2-40B4-BE49-F238E27FC236}">
                  <a16:creationId xmlns:a16="http://schemas.microsoft.com/office/drawing/2014/main" id="{1A6D73D7-9750-4CAE-950E-A7B747D26CD0}"/>
                </a:ext>
              </a:extLst>
            </p:cNvPr>
            <p:cNvSpPr>
              <a:spLocks noChangeShapeType="1"/>
            </p:cNvSpPr>
            <p:nvPr/>
          </p:nvSpPr>
          <p:spPr bwMode="auto">
            <a:xfrm>
              <a:off x="1973" y="663"/>
              <a:ext cx="1134" cy="182"/>
            </a:xfrm>
            <a:prstGeom prst="line">
              <a:avLst/>
            </a:prstGeom>
            <a:grpFill/>
            <a:ln w="31750">
              <a:solidFill>
                <a:srgbClr val="FF0000"/>
              </a:solidFill>
              <a:round/>
              <a:headEnd/>
              <a:tailEnd type="triangle" w="med" len="me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7" name="Line 36">
              <a:extLst>
                <a:ext uri="{FF2B5EF4-FFF2-40B4-BE49-F238E27FC236}">
                  <a16:creationId xmlns:a16="http://schemas.microsoft.com/office/drawing/2014/main" id="{844D6F84-9B0D-4842-BCE7-B7AB74587C72}"/>
                </a:ext>
              </a:extLst>
            </p:cNvPr>
            <p:cNvSpPr>
              <a:spLocks noChangeShapeType="1"/>
            </p:cNvSpPr>
            <p:nvPr/>
          </p:nvSpPr>
          <p:spPr bwMode="auto">
            <a:xfrm>
              <a:off x="4423" y="2632"/>
              <a:ext cx="0" cy="363"/>
            </a:xfrm>
            <a:prstGeom prst="line">
              <a:avLst/>
            </a:prstGeom>
            <a:grpFill/>
            <a:ln w="3175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8" name="Line 37">
              <a:extLst>
                <a:ext uri="{FF2B5EF4-FFF2-40B4-BE49-F238E27FC236}">
                  <a16:creationId xmlns:a16="http://schemas.microsoft.com/office/drawing/2014/main" id="{FAED554B-F703-409A-A102-9E1C097D6D4E}"/>
                </a:ext>
              </a:extLst>
            </p:cNvPr>
            <p:cNvSpPr>
              <a:spLocks noChangeShapeType="1"/>
            </p:cNvSpPr>
            <p:nvPr/>
          </p:nvSpPr>
          <p:spPr bwMode="auto">
            <a:xfrm>
              <a:off x="3107" y="3112"/>
              <a:ext cx="0" cy="363"/>
            </a:xfrm>
            <a:prstGeom prst="line">
              <a:avLst/>
            </a:prstGeom>
            <a:grpFill/>
            <a:ln w="3175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9" name="Text Box 38">
              <a:extLst>
                <a:ext uri="{FF2B5EF4-FFF2-40B4-BE49-F238E27FC236}">
                  <a16:creationId xmlns:a16="http://schemas.microsoft.com/office/drawing/2014/main" id="{B2B51CE4-179C-4F32-9147-0944567D132B}"/>
                </a:ext>
              </a:extLst>
            </p:cNvPr>
            <p:cNvSpPr txBox="1">
              <a:spLocks noChangeArrowheads="1"/>
            </p:cNvSpPr>
            <p:nvPr/>
          </p:nvSpPr>
          <p:spPr bwMode="auto">
            <a:xfrm>
              <a:off x="2817" y="2895"/>
              <a:ext cx="1905" cy="327"/>
            </a:xfrm>
            <a:prstGeom prst="rect">
              <a:avLst/>
            </a:prstGeom>
            <a:grpFill/>
            <a:ln w="31750">
              <a:noFill/>
              <a:miter lim="800000"/>
              <a:headEnd/>
              <a:tailEnd/>
            </a:ln>
            <a:effectLst/>
          </p:spPr>
          <p:txBody>
            <a:bodyPr>
              <a:spAutoFit/>
            </a:bodyPr>
            <a:lstStyle/>
            <a:p>
              <a:pPr eaLnBrk="1" hangingPunct="1">
                <a:spcBef>
                  <a:spcPct val="50000"/>
                </a:spcBef>
                <a:defRPr/>
              </a:pPr>
              <a:r>
                <a:rPr lang="zh-CN" altLang="en-US">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cs typeface="Arial" charset="0"/>
                </a:rPr>
                <a:t>~                   ~</a:t>
              </a:r>
            </a:p>
          </p:txBody>
        </p:sp>
        <p:sp>
          <p:nvSpPr>
            <p:cNvPr id="40" name="Line 39">
              <a:extLst>
                <a:ext uri="{FF2B5EF4-FFF2-40B4-BE49-F238E27FC236}">
                  <a16:creationId xmlns:a16="http://schemas.microsoft.com/office/drawing/2014/main" id="{4ACB5DF8-6BA4-4A23-B759-0BA75C366234}"/>
                </a:ext>
              </a:extLst>
            </p:cNvPr>
            <p:cNvSpPr>
              <a:spLocks noChangeShapeType="1"/>
            </p:cNvSpPr>
            <p:nvPr/>
          </p:nvSpPr>
          <p:spPr bwMode="auto">
            <a:xfrm>
              <a:off x="4423" y="3113"/>
              <a:ext cx="0" cy="363"/>
            </a:xfrm>
            <a:prstGeom prst="line">
              <a:avLst/>
            </a:prstGeom>
            <a:grpFill/>
            <a:ln w="31750">
              <a:solidFill>
                <a:schemeClr val="tx1"/>
              </a:solidFill>
              <a:round/>
              <a:headEnd/>
              <a:tailEn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41" name="Line 40">
              <a:extLst>
                <a:ext uri="{FF2B5EF4-FFF2-40B4-BE49-F238E27FC236}">
                  <a16:creationId xmlns:a16="http://schemas.microsoft.com/office/drawing/2014/main" id="{309B17F6-D00E-4CD7-985B-BF70A23F4EA7}"/>
                </a:ext>
              </a:extLst>
            </p:cNvPr>
            <p:cNvSpPr>
              <a:spLocks noChangeShapeType="1"/>
            </p:cNvSpPr>
            <p:nvPr/>
          </p:nvSpPr>
          <p:spPr bwMode="auto">
            <a:xfrm>
              <a:off x="1973" y="2614"/>
              <a:ext cx="1134" cy="226"/>
            </a:xfrm>
            <a:prstGeom prst="line">
              <a:avLst/>
            </a:prstGeom>
            <a:grpFill/>
            <a:ln w="31750">
              <a:solidFill>
                <a:srgbClr val="FF0000"/>
              </a:solidFill>
              <a:round/>
              <a:headEnd/>
              <a:tailEnd type="triangle" w="med" len="med"/>
            </a:ln>
            <a:effectLst/>
          </p:spPr>
          <p:txBody>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42" name="AutoShape 41">
              <a:extLst>
                <a:ext uri="{FF2B5EF4-FFF2-40B4-BE49-F238E27FC236}">
                  <a16:creationId xmlns:a16="http://schemas.microsoft.com/office/drawing/2014/main" id="{48506C7C-2EE1-44EF-8996-3B21959626AC}"/>
                </a:ext>
              </a:extLst>
            </p:cNvPr>
            <p:cNvSpPr>
              <a:spLocks noChangeArrowheads="1"/>
            </p:cNvSpPr>
            <p:nvPr/>
          </p:nvSpPr>
          <p:spPr bwMode="auto">
            <a:xfrm>
              <a:off x="2064" y="1570"/>
              <a:ext cx="680" cy="272"/>
            </a:xfrm>
            <a:prstGeom prst="rightArrow">
              <a:avLst>
                <a:gd name="adj1" fmla="val 50000"/>
                <a:gd name="adj2" fmla="val 62500"/>
              </a:avLst>
            </a:prstGeom>
            <a:grpFill/>
            <a:ln w="31750">
              <a:solidFill>
                <a:srgbClr val="FF0000"/>
              </a:solidFill>
              <a:miter lim="800000"/>
              <a:headEnd/>
              <a:tailEnd/>
            </a:ln>
            <a:effectLst/>
          </p:spPr>
          <p:txBody>
            <a:bodyPr wrap="none" anchor="ct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43" name="Text Box 42">
              <a:extLst>
                <a:ext uri="{FF2B5EF4-FFF2-40B4-BE49-F238E27FC236}">
                  <a16:creationId xmlns:a16="http://schemas.microsoft.com/office/drawing/2014/main" id="{7BF14C46-3C83-4969-86CB-C873653C30EE}"/>
                </a:ext>
              </a:extLst>
            </p:cNvPr>
            <p:cNvSpPr txBox="1">
              <a:spLocks noChangeArrowheads="1"/>
            </p:cNvSpPr>
            <p:nvPr/>
          </p:nvSpPr>
          <p:spPr bwMode="auto">
            <a:xfrm>
              <a:off x="431" y="527"/>
              <a:ext cx="318" cy="288"/>
            </a:xfrm>
            <a:prstGeom prst="rect">
              <a:avLst/>
            </a:prstGeom>
            <a:grpFill/>
            <a:ln w="31750">
              <a:noFill/>
              <a:miter lim="800000"/>
              <a:headEnd/>
              <a:tailEnd/>
            </a:ln>
            <a:effec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0</a:t>
              </a:r>
            </a:p>
          </p:txBody>
        </p:sp>
        <p:sp>
          <p:nvSpPr>
            <p:cNvPr id="44" name="Text Box 43">
              <a:extLst>
                <a:ext uri="{FF2B5EF4-FFF2-40B4-BE49-F238E27FC236}">
                  <a16:creationId xmlns:a16="http://schemas.microsoft.com/office/drawing/2014/main" id="{90C0FB4F-5839-4856-A86E-3C01A9E92104}"/>
                </a:ext>
              </a:extLst>
            </p:cNvPr>
            <p:cNvSpPr txBox="1">
              <a:spLocks noChangeArrowheads="1"/>
            </p:cNvSpPr>
            <p:nvPr/>
          </p:nvSpPr>
          <p:spPr bwMode="auto">
            <a:xfrm>
              <a:off x="113" y="1146"/>
              <a:ext cx="545"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1000</a:t>
              </a:r>
            </a:p>
          </p:txBody>
        </p:sp>
        <p:sp>
          <p:nvSpPr>
            <p:cNvPr id="45" name="Text Box 44">
              <a:extLst>
                <a:ext uri="{FF2B5EF4-FFF2-40B4-BE49-F238E27FC236}">
                  <a16:creationId xmlns:a16="http://schemas.microsoft.com/office/drawing/2014/main" id="{0AD76F5C-12EA-4747-96E1-1AD02C364258}"/>
                </a:ext>
              </a:extLst>
            </p:cNvPr>
            <p:cNvSpPr txBox="1">
              <a:spLocks noChangeArrowheads="1"/>
            </p:cNvSpPr>
            <p:nvPr/>
          </p:nvSpPr>
          <p:spPr bwMode="auto">
            <a:xfrm>
              <a:off x="113" y="1706"/>
              <a:ext cx="590"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2500</a:t>
              </a:r>
            </a:p>
          </p:txBody>
        </p:sp>
        <p:sp>
          <p:nvSpPr>
            <p:cNvPr id="46" name="Text Box 45">
              <a:extLst>
                <a:ext uri="{FF2B5EF4-FFF2-40B4-BE49-F238E27FC236}">
                  <a16:creationId xmlns:a16="http://schemas.microsoft.com/office/drawing/2014/main" id="{D8859ED7-05B8-49E6-9596-B12D38E2E918}"/>
                </a:ext>
              </a:extLst>
            </p:cNvPr>
            <p:cNvSpPr txBox="1">
              <a:spLocks noChangeArrowheads="1"/>
            </p:cNvSpPr>
            <p:nvPr/>
          </p:nvSpPr>
          <p:spPr bwMode="auto">
            <a:xfrm>
              <a:off x="113" y="2416"/>
              <a:ext cx="545"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5000</a:t>
              </a:r>
            </a:p>
          </p:txBody>
        </p:sp>
        <p:sp>
          <p:nvSpPr>
            <p:cNvPr id="47" name="Text Box 46">
              <a:extLst>
                <a:ext uri="{FF2B5EF4-FFF2-40B4-BE49-F238E27FC236}">
                  <a16:creationId xmlns:a16="http://schemas.microsoft.com/office/drawing/2014/main" id="{A72043FB-1656-481F-8A3E-1DFFCA841EF5}"/>
                </a:ext>
              </a:extLst>
            </p:cNvPr>
            <p:cNvSpPr txBox="1">
              <a:spLocks noChangeArrowheads="1"/>
            </p:cNvSpPr>
            <p:nvPr/>
          </p:nvSpPr>
          <p:spPr bwMode="auto">
            <a:xfrm>
              <a:off x="2463" y="672"/>
              <a:ext cx="681"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10000</a:t>
              </a:r>
            </a:p>
          </p:txBody>
        </p:sp>
        <p:sp>
          <p:nvSpPr>
            <p:cNvPr id="48" name="Text Box 47">
              <a:extLst>
                <a:ext uri="{FF2B5EF4-FFF2-40B4-BE49-F238E27FC236}">
                  <a16:creationId xmlns:a16="http://schemas.microsoft.com/office/drawing/2014/main" id="{579362BF-D6D9-4A8C-8C1C-7BFB860C4E7B}"/>
                </a:ext>
              </a:extLst>
            </p:cNvPr>
            <p:cNvSpPr txBox="1">
              <a:spLocks noChangeArrowheads="1"/>
            </p:cNvSpPr>
            <p:nvPr/>
          </p:nvSpPr>
          <p:spPr bwMode="auto">
            <a:xfrm>
              <a:off x="2472" y="1207"/>
              <a:ext cx="681"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11000</a:t>
              </a:r>
            </a:p>
          </p:txBody>
        </p:sp>
        <p:sp>
          <p:nvSpPr>
            <p:cNvPr id="49" name="Text Box 48">
              <a:extLst>
                <a:ext uri="{FF2B5EF4-FFF2-40B4-BE49-F238E27FC236}">
                  <a16:creationId xmlns:a16="http://schemas.microsoft.com/office/drawing/2014/main" id="{52B56A29-F86B-4426-9743-C27F57E14911}"/>
                </a:ext>
              </a:extLst>
            </p:cNvPr>
            <p:cNvSpPr txBox="1">
              <a:spLocks noChangeArrowheads="1"/>
            </p:cNvSpPr>
            <p:nvPr/>
          </p:nvSpPr>
          <p:spPr bwMode="auto">
            <a:xfrm>
              <a:off x="2472" y="1888"/>
              <a:ext cx="681"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12500</a:t>
              </a:r>
            </a:p>
          </p:txBody>
        </p:sp>
        <p:sp>
          <p:nvSpPr>
            <p:cNvPr id="50" name="Text Box 49">
              <a:extLst>
                <a:ext uri="{FF2B5EF4-FFF2-40B4-BE49-F238E27FC236}">
                  <a16:creationId xmlns:a16="http://schemas.microsoft.com/office/drawing/2014/main" id="{D2AF17CE-54F9-4EB6-BF61-F04D7050A293}"/>
                </a:ext>
              </a:extLst>
            </p:cNvPr>
            <p:cNvSpPr txBox="1">
              <a:spLocks noChangeArrowheads="1"/>
            </p:cNvSpPr>
            <p:nvPr/>
          </p:nvSpPr>
          <p:spPr bwMode="auto">
            <a:xfrm>
              <a:off x="2472" y="2704"/>
              <a:ext cx="681" cy="288"/>
            </a:xfrm>
            <a:prstGeom prst="rect">
              <a:avLst/>
            </a:prstGeom>
            <a:grpFill/>
            <a:ln w="31750">
              <a:noFill/>
              <a:miter lim="800000"/>
              <a:headEnd/>
              <a:tailEnd/>
            </a:ln>
            <a:effec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15000</a:t>
              </a:r>
            </a:p>
          </p:txBody>
        </p:sp>
        <p:sp>
          <p:nvSpPr>
            <p:cNvPr id="51" name="Text Box 50">
              <a:extLst>
                <a:ext uri="{FF2B5EF4-FFF2-40B4-BE49-F238E27FC236}">
                  <a16:creationId xmlns:a16="http://schemas.microsoft.com/office/drawing/2014/main" id="{C4F2939C-8BF7-464E-B0EB-0217D5D8F7A6}"/>
                </a:ext>
              </a:extLst>
            </p:cNvPr>
            <p:cNvSpPr txBox="1">
              <a:spLocks noChangeArrowheads="1"/>
            </p:cNvSpPr>
            <p:nvPr/>
          </p:nvSpPr>
          <p:spPr bwMode="auto">
            <a:xfrm>
              <a:off x="658" y="300"/>
              <a:ext cx="1361" cy="288"/>
            </a:xfrm>
            <a:prstGeom prst="rect">
              <a:avLst/>
            </a:prstGeom>
            <a:grpFill/>
            <a:ln w="31750">
              <a:noFill/>
              <a:miter lim="800000"/>
              <a:headEnd/>
              <a:tailEnd/>
            </a:ln>
            <a:effectLst/>
          </p:spPr>
          <p:txBody>
            <a:bodyPr>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作业地址空间</a:t>
              </a:r>
            </a:p>
          </p:txBody>
        </p:sp>
        <p:sp>
          <p:nvSpPr>
            <p:cNvPr id="52" name="Text Box 51">
              <a:extLst>
                <a:ext uri="{FF2B5EF4-FFF2-40B4-BE49-F238E27FC236}">
                  <a16:creationId xmlns:a16="http://schemas.microsoft.com/office/drawing/2014/main" id="{BBC683E7-991A-4DF8-9131-2C926BBD53AB}"/>
                </a:ext>
              </a:extLst>
            </p:cNvPr>
            <p:cNvSpPr txBox="1">
              <a:spLocks noChangeArrowheads="1"/>
            </p:cNvSpPr>
            <p:nvPr/>
          </p:nvSpPr>
          <p:spPr bwMode="auto">
            <a:xfrm>
              <a:off x="2200" y="164"/>
              <a:ext cx="907" cy="288"/>
            </a:xfrm>
            <a:prstGeom prst="rect">
              <a:avLst/>
            </a:prstGeom>
            <a:grpFill/>
            <a:ln w="31750">
              <a:noFill/>
              <a:miter lim="800000"/>
              <a:headEnd/>
              <a:tailEnd/>
            </a:ln>
            <a:effectLst/>
          </p:spPr>
          <p:txBody>
            <a:bodyPr>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内存空间</a:t>
              </a:r>
            </a:p>
          </p:txBody>
        </p:sp>
      </p:grpSp>
    </p:spTree>
    <p:extLst>
      <p:ext uri="{BB962C8B-B14F-4D97-AF65-F5344CB8AC3E}">
        <p14:creationId xmlns:p14="http://schemas.microsoft.com/office/powerpoint/2010/main" val="1006203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内存分配方式</a:t>
            </a:r>
            <a:r>
              <a:rPr lang="en-US" altLang="zh-CN" dirty="0"/>
              <a:t>——</a:t>
            </a:r>
            <a:r>
              <a:rPr lang="zh-CN" altLang="en-US" dirty="0"/>
              <a:t>连续分配</a:t>
            </a:r>
          </a:p>
        </p:txBody>
      </p:sp>
      <p:sp>
        <p:nvSpPr>
          <p:cNvPr id="3" name="内容占位符 2"/>
          <p:cNvSpPr>
            <a:spLocks noGrp="1"/>
          </p:cNvSpPr>
          <p:nvPr>
            <p:ph idx="1"/>
          </p:nvPr>
        </p:nvSpPr>
        <p:spPr>
          <a:xfrm>
            <a:off x="609600" y="1484312"/>
            <a:ext cx="10887000" cy="4897016"/>
          </a:xfrm>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连续分配方式：是指为一个用户程序分配一个连续的内存空间。</a:t>
            </a:r>
          </a:p>
          <a:p>
            <a:pPr lvl="1"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单一连续分配</a:t>
            </a:r>
          </a:p>
          <a:p>
            <a:pPr lvl="1"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固定分区分配</a:t>
            </a:r>
          </a:p>
          <a:p>
            <a:pPr lvl="1"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动态分区分配</a:t>
            </a:r>
          </a:p>
        </p:txBody>
      </p:sp>
    </p:spTree>
    <p:extLst>
      <p:ext uri="{BB962C8B-B14F-4D97-AF65-F5344CB8AC3E}">
        <p14:creationId xmlns:p14="http://schemas.microsoft.com/office/powerpoint/2010/main" val="11905409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2C62D-6B6E-4DF9-B661-4E1260731F89}"/>
              </a:ext>
            </a:extLst>
          </p:cNvPr>
          <p:cNvSpPr>
            <a:spLocks noGrp="1"/>
          </p:cNvSpPr>
          <p:nvPr>
            <p:ph type="title"/>
          </p:nvPr>
        </p:nvSpPr>
        <p:spPr/>
        <p:txBody>
          <a:bodyPr/>
          <a:lstStyle/>
          <a:p>
            <a:r>
              <a:rPr lang="zh-CN" altLang="en-US" dirty="0"/>
              <a:t>单一连续分配方式</a:t>
            </a:r>
          </a:p>
        </p:txBody>
      </p:sp>
      <p:sp>
        <p:nvSpPr>
          <p:cNvPr id="3" name="内容占位符 2">
            <a:extLst>
              <a:ext uri="{FF2B5EF4-FFF2-40B4-BE49-F238E27FC236}">
                <a16:creationId xmlns:a16="http://schemas.microsoft.com/office/drawing/2014/main" id="{26D06810-D767-4685-9513-8B8250B72652}"/>
              </a:ext>
            </a:extLst>
          </p:cNvPr>
          <p:cNvSpPr>
            <a:spLocks noGrp="1"/>
          </p:cNvSpPr>
          <p:nvPr>
            <p:ph idx="1"/>
          </p:nvPr>
        </p:nvSpPr>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最简单的一种存储管理方式，但只能用于单用户、单任务的操作系统中。</a:t>
            </a:r>
          </a:p>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采用这种存储管理方式时，可把内存分为系统区和用户区两部分，系统区仅提供给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使用，通常放在内存低址部分，用户区是指除系统区以外的全部内存空间，提供给用户使用。</a:t>
            </a:r>
          </a:p>
          <a:p>
            <a:endParaRPr lang="zh-CN" altLang="en-US" dirty="0"/>
          </a:p>
        </p:txBody>
      </p:sp>
      <p:pic>
        <p:nvPicPr>
          <p:cNvPr id="11" name="图片 10">
            <a:extLst>
              <a:ext uri="{FF2B5EF4-FFF2-40B4-BE49-F238E27FC236}">
                <a16:creationId xmlns:a16="http://schemas.microsoft.com/office/drawing/2014/main" id="{BA519476-4854-48BF-A906-74AF65A23EF6}"/>
              </a:ext>
            </a:extLst>
          </p:cNvPr>
          <p:cNvPicPr>
            <a:picLocks noChangeAspect="1"/>
          </p:cNvPicPr>
          <p:nvPr/>
        </p:nvPicPr>
        <p:blipFill>
          <a:blip r:embed="rId2"/>
          <a:stretch>
            <a:fillRect/>
          </a:stretch>
        </p:blipFill>
        <p:spPr>
          <a:xfrm>
            <a:off x="4079776" y="4581128"/>
            <a:ext cx="3092609" cy="2127359"/>
          </a:xfrm>
          <a:prstGeom prst="rect">
            <a:avLst/>
          </a:prstGeom>
        </p:spPr>
      </p:pic>
    </p:spTree>
    <p:extLst>
      <p:ext uri="{BB962C8B-B14F-4D97-AF65-F5344CB8AC3E}">
        <p14:creationId xmlns:p14="http://schemas.microsoft.com/office/powerpoint/2010/main" val="42458825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DB2E3-9681-4F74-A770-4F3E851290AE}"/>
              </a:ext>
            </a:extLst>
          </p:cNvPr>
          <p:cNvSpPr>
            <a:spLocks noGrp="1"/>
          </p:cNvSpPr>
          <p:nvPr>
            <p:ph type="title"/>
          </p:nvPr>
        </p:nvSpPr>
        <p:spPr/>
        <p:txBody>
          <a:bodyPr/>
          <a:lstStyle/>
          <a:p>
            <a:r>
              <a:rPr lang="zh-CN" altLang="en-US" dirty="0"/>
              <a:t>固定分区分配</a:t>
            </a:r>
          </a:p>
        </p:txBody>
      </p:sp>
      <p:sp>
        <p:nvSpPr>
          <p:cNvPr id="3" name="内容占位符 2">
            <a:extLst>
              <a:ext uri="{FF2B5EF4-FFF2-40B4-BE49-F238E27FC236}">
                <a16:creationId xmlns:a16="http://schemas.microsoft.com/office/drawing/2014/main" id="{A82D26DB-826B-4AA1-9187-A8B3308BAF53}"/>
              </a:ext>
            </a:extLst>
          </p:cNvPr>
          <p:cNvSpPr>
            <a:spLocks noGrp="1"/>
          </p:cNvSpPr>
          <p:nvPr>
            <p:ph idx="1"/>
          </p:nvPr>
        </p:nvSpPr>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将内存用户空间划分为若干个固定大小的区域，在每个分区中只装入一道作业，这样把用户空间划分为几个分区，便允许有几道作业并发执行。</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lnSpc>
                <a:spcPct val="120000"/>
              </a:lnSpc>
              <a:spcBef>
                <a:spcPts val="600"/>
              </a:spcBef>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分区大小相等：缺乏灵活性，用于一台计算机控制多个相同对象的场合</a:t>
            </a:r>
          </a:p>
          <a:p>
            <a:pPr marL="400050" lvl="1" indent="0" eaLnBrk="1">
              <a:lnSpc>
                <a:spcPct val="120000"/>
              </a:lnSpc>
              <a:spcBef>
                <a:spcPts val="600"/>
              </a:spcBef>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分区大小不等：把内存区划分成含有多个较小的分区、适量的中等分区及少量的大分区，可根据程序的大小为之分配适当的分区。</a:t>
            </a:r>
          </a:p>
          <a:p>
            <a:pPr eaLnBrk="1">
              <a:lnSpc>
                <a:spcPct val="120000"/>
              </a:lnSpc>
              <a:spcBef>
                <a:spcPts val="600"/>
              </a:spcBef>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4">
            <a:extLst>
              <a:ext uri="{FF2B5EF4-FFF2-40B4-BE49-F238E27FC236}">
                <a16:creationId xmlns:a16="http://schemas.microsoft.com/office/drawing/2014/main" id="{104365ED-87CF-43EA-A0EE-1897247686E3}"/>
              </a:ext>
            </a:extLst>
          </p:cNvPr>
          <p:cNvGrpSpPr>
            <a:grpSpLocks/>
          </p:cNvGrpSpPr>
          <p:nvPr/>
        </p:nvGrpSpPr>
        <p:grpSpPr bwMode="auto">
          <a:xfrm>
            <a:off x="3071664" y="2132856"/>
            <a:ext cx="9065890" cy="4606923"/>
            <a:chOff x="672" y="0"/>
            <a:chExt cx="5162" cy="2304"/>
          </a:xfrm>
        </p:grpSpPr>
        <p:sp>
          <p:nvSpPr>
            <p:cNvPr id="5" name="Rectangle 5">
              <a:extLst>
                <a:ext uri="{FF2B5EF4-FFF2-40B4-BE49-F238E27FC236}">
                  <a16:creationId xmlns:a16="http://schemas.microsoft.com/office/drawing/2014/main" id="{E9FEBD76-468A-497E-A136-D8F6DD7C1EB9}"/>
                </a:ext>
              </a:extLst>
            </p:cNvPr>
            <p:cNvSpPr>
              <a:spLocks noChangeArrowheads="1"/>
            </p:cNvSpPr>
            <p:nvPr/>
          </p:nvSpPr>
          <p:spPr bwMode="auto">
            <a:xfrm>
              <a:off x="672" y="0"/>
              <a:ext cx="5088" cy="2304"/>
            </a:xfrm>
            <a:prstGeom prst="rect">
              <a:avLst/>
            </a:prstGeom>
            <a:solidFill>
              <a:schemeClr val="bg1">
                <a:lumMod val="95000"/>
              </a:schemeClr>
            </a:solidFill>
            <a:ln w="31750">
              <a:solidFill>
                <a:schemeClr val="tx1"/>
              </a:solidFill>
              <a:miter lim="800000"/>
              <a:headEnd/>
              <a:tailEnd/>
            </a:ln>
            <a:effectLst/>
          </p:spPr>
          <p:txBody>
            <a:bodyPr wrap="none" lIns="90000" tIns="46800" rIns="90000" bIns="46800" anchor="ct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grpSp>
          <p:nvGrpSpPr>
            <p:cNvPr id="6" name="Group 6">
              <a:extLst>
                <a:ext uri="{FF2B5EF4-FFF2-40B4-BE49-F238E27FC236}">
                  <a16:creationId xmlns:a16="http://schemas.microsoft.com/office/drawing/2014/main" id="{64E44007-25A4-4952-A6C6-138716F0CC8D}"/>
                </a:ext>
              </a:extLst>
            </p:cNvPr>
            <p:cNvGrpSpPr>
              <a:grpSpLocks/>
            </p:cNvGrpSpPr>
            <p:nvPr/>
          </p:nvGrpSpPr>
          <p:grpSpPr bwMode="auto">
            <a:xfrm>
              <a:off x="912" y="192"/>
              <a:ext cx="2928" cy="1776"/>
              <a:chOff x="768" y="672"/>
              <a:chExt cx="2928" cy="1776"/>
            </a:xfrm>
          </p:grpSpPr>
          <p:sp>
            <p:nvSpPr>
              <p:cNvPr id="30" name="Rectangle 7">
                <a:extLst>
                  <a:ext uri="{FF2B5EF4-FFF2-40B4-BE49-F238E27FC236}">
                    <a16:creationId xmlns:a16="http://schemas.microsoft.com/office/drawing/2014/main" id="{5A36F24F-6232-4D3F-9538-966D4F3C9E19}"/>
                  </a:ext>
                </a:extLst>
              </p:cNvPr>
              <p:cNvSpPr>
                <a:spLocks noChangeArrowheads="1"/>
              </p:cNvSpPr>
              <p:nvPr/>
            </p:nvSpPr>
            <p:spPr bwMode="auto">
              <a:xfrm>
                <a:off x="2964" y="1824"/>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dirty="0">
                    <a:effectLst>
                      <a:outerShdw blurRad="38100" dist="38100" dir="2700000" algn="tl">
                        <a:srgbClr val="C0C0C0"/>
                      </a:outerShdw>
                    </a:effectLst>
                    <a:latin typeface="Tahoma" pitchFamily="34" charset="0"/>
                  </a:rPr>
                  <a:t>未分配</a:t>
                </a:r>
              </a:p>
            </p:txBody>
          </p:sp>
          <p:sp>
            <p:nvSpPr>
              <p:cNvPr id="31" name="Rectangle 8">
                <a:extLst>
                  <a:ext uri="{FF2B5EF4-FFF2-40B4-BE49-F238E27FC236}">
                    <a16:creationId xmlns:a16="http://schemas.microsoft.com/office/drawing/2014/main" id="{84C14BA2-B9B6-4E03-818B-1EB10488A346}"/>
                  </a:ext>
                </a:extLst>
              </p:cNvPr>
              <p:cNvSpPr>
                <a:spLocks noChangeArrowheads="1"/>
              </p:cNvSpPr>
              <p:nvPr/>
            </p:nvSpPr>
            <p:spPr bwMode="auto">
              <a:xfrm>
                <a:off x="2232" y="1824"/>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128</a:t>
                </a:r>
              </a:p>
            </p:txBody>
          </p:sp>
          <p:sp>
            <p:nvSpPr>
              <p:cNvPr id="32" name="Rectangle 9">
                <a:extLst>
                  <a:ext uri="{FF2B5EF4-FFF2-40B4-BE49-F238E27FC236}">
                    <a16:creationId xmlns:a16="http://schemas.microsoft.com/office/drawing/2014/main" id="{DDE98705-4E64-413B-9F69-7D9CF3A3D214}"/>
                  </a:ext>
                </a:extLst>
              </p:cNvPr>
              <p:cNvSpPr>
                <a:spLocks noChangeArrowheads="1"/>
              </p:cNvSpPr>
              <p:nvPr/>
            </p:nvSpPr>
            <p:spPr bwMode="auto">
              <a:xfrm>
                <a:off x="1500" y="1824"/>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128</a:t>
                </a:r>
              </a:p>
            </p:txBody>
          </p:sp>
          <p:sp>
            <p:nvSpPr>
              <p:cNvPr id="33" name="Rectangle 10">
                <a:extLst>
                  <a:ext uri="{FF2B5EF4-FFF2-40B4-BE49-F238E27FC236}">
                    <a16:creationId xmlns:a16="http://schemas.microsoft.com/office/drawing/2014/main" id="{60BF6983-A5B5-4C9C-AB57-D4F83A88A678}"/>
                  </a:ext>
                </a:extLst>
              </p:cNvPr>
              <p:cNvSpPr>
                <a:spLocks noChangeArrowheads="1"/>
              </p:cNvSpPr>
              <p:nvPr/>
            </p:nvSpPr>
            <p:spPr bwMode="auto">
              <a:xfrm>
                <a:off x="768" y="1824"/>
                <a:ext cx="732" cy="288"/>
              </a:xfrm>
              <a:prstGeom prst="rect">
                <a:avLst/>
              </a:prstGeom>
              <a:noFill/>
              <a:ln w="31750">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4</a:t>
                </a:r>
              </a:p>
            </p:txBody>
          </p:sp>
          <p:sp>
            <p:nvSpPr>
              <p:cNvPr id="34" name="Rectangle 11">
                <a:extLst>
                  <a:ext uri="{FF2B5EF4-FFF2-40B4-BE49-F238E27FC236}">
                    <a16:creationId xmlns:a16="http://schemas.microsoft.com/office/drawing/2014/main" id="{D7D3AB1C-FD5A-4432-BB01-22B58CB65456}"/>
                  </a:ext>
                </a:extLst>
              </p:cNvPr>
              <p:cNvSpPr>
                <a:spLocks noChangeArrowheads="1"/>
              </p:cNvSpPr>
              <p:nvPr/>
            </p:nvSpPr>
            <p:spPr bwMode="auto">
              <a:xfrm>
                <a:off x="2964" y="1536"/>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已分配</a:t>
                </a:r>
              </a:p>
            </p:txBody>
          </p:sp>
          <p:sp>
            <p:nvSpPr>
              <p:cNvPr id="35" name="Rectangle 12">
                <a:extLst>
                  <a:ext uri="{FF2B5EF4-FFF2-40B4-BE49-F238E27FC236}">
                    <a16:creationId xmlns:a16="http://schemas.microsoft.com/office/drawing/2014/main" id="{82D04D28-0618-49FD-80B8-42AB5D3E8A9B}"/>
                  </a:ext>
                </a:extLst>
              </p:cNvPr>
              <p:cNvSpPr>
                <a:spLocks noChangeArrowheads="1"/>
              </p:cNvSpPr>
              <p:nvPr/>
            </p:nvSpPr>
            <p:spPr bwMode="auto">
              <a:xfrm>
                <a:off x="2232" y="1536"/>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64</a:t>
                </a:r>
              </a:p>
            </p:txBody>
          </p:sp>
          <p:sp>
            <p:nvSpPr>
              <p:cNvPr id="36" name="Rectangle 13">
                <a:extLst>
                  <a:ext uri="{FF2B5EF4-FFF2-40B4-BE49-F238E27FC236}">
                    <a16:creationId xmlns:a16="http://schemas.microsoft.com/office/drawing/2014/main" id="{BC96C86D-0E5D-44A1-8544-259BAD7ED87C}"/>
                  </a:ext>
                </a:extLst>
              </p:cNvPr>
              <p:cNvSpPr>
                <a:spLocks noChangeArrowheads="1"/>
              </p:cNvSpPr>
              <p:nvPr/>
            </p:nvSpPr>
            <p:spPr bwMode="auto">
              <a:xfrm>
                <a:off x="1500" y="1536"/>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64</a:t>
                </a:r>
              </a:p>
            </p:txBody>
          </p:sp>
          <p:sp>
            <p:nvSpPr>
              <p:cNvPr id="37" name="Rectangle 14">
                <a:extLst>
                  <a:ext uri="{FF2B5EF4-FFF2-40B4-BE49-F238E27FC236}">
                    <a16:creationId xmlns:a16="http://schemas.microsoft.com/office/drawing/2014/main" id="{A2167A2A-3C09-4FF8-BE2F-3523028135CE}"/>
                  </a:ext>
                </a:extLst>
              </p:cNvPr>
              <p:cNvSpPr>
                <a:spLocks noChangeArrowheads="1"/>
              </p:cNvSpPr>
              <p:nvPr/>
            </p:nvSpPr>
            <p:spPr bwMode="auto">
              <a:xfrm>
                <a:off x="768" y="1536"/>
                <a:ext cx="732" cy="288"/>
              </a:xfrm>
              <a:prstGeom prst="rect">
                <a:avLst/>
              </a:prstGeom>
              <a:noFill/>
              <a:ln w="31750">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3</a:t>
                </a:r>
              </a:p>
            </p:txBody>
          </p:sp>
          <p:sp>
            <p:nvSpPr>
              <p:cNvPr id="38" name="Rectangle 15">
                <a:extLst>
                  <a:ext uri="{FF2B5EF4-FFF2-40B4-BE49-F238E27FC236}">
                    <a16:creationId xmlns:a16="http://schemas.microsoft.com/office/drawing/2014/main" id="{FE009B54-928A-4D21-A0C5-32AD2AEB6D4A}"/>
                  </a:ext>
                </a:extLst>
              </p:cNvPr>
              <p:cNvSpPr>
                <a:spLocks noChangeArrowheads="1"/>
              </p:cNvSpPr>
              <p:nvPr/>
            </p:nvSpPr>
            <p:spPr bwMode="auto">
              <a:xfrm>
                <a:off x="2964" y="1248"/>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已分配</a:t>
                </a:r>
              </a:p>
            </p:txBody>
          </p:sp>
          <p:sp>
            <p:nvSpPr>
              <p:cNvPr id="39" name="Rectangle 16">
                <a:extLst>
                  <a:ext uri="{FF2B5EF4-FFF2-40B4-BE49-F238E27FC236}">
                    <a16:creationId xmlns:a16="http://schemas.microsoft.com/office/drawing/2014/main" id="{E48DFF5F-F350-4C65-9870-062D3794A69F}"/>
                  </a:ext>
                </a:extLst>
              </p:cNvPr>
              <p:cNvSpPr>
                <a:spLocks noChangeArrowheads="1"/>
              </p:cNvSpPr>
              <p:nvPr/>
            </p:nvSpPr>
            <p:spPr bwMode="auto">
              <a:xfrm>
                <a:off x="2232" y="1248"/>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32</a:t>
                </a:r>
              </a:p>
            </p:txBody>
          </p:sp>
          <p:sp>
            <p:nvSpPr>
              <p:cNvPr id="40" name="Rectangle 17">
                <a:extLst>
                  <a:ext uri="{FF2B5EF4-FFF2-40B4-BE49-F238E27FC236}">
                    <a16:creationId xmlns:a16="http://schemas.microsoft.com/office/drawing/2014/main" id="{8A692833-D9E0-47F9-B42F-59CD5CAF373A}"/>
                  </a:ext>
                </a:extLst>
              </p:cNvPr>
              <p:cNvSpPr>
                <a:spLocks noChangeArrowheads="1"/>
              </p:cNvSpPr>
              <p:nvPr/>
            </p:nvSpPr>
            <p:spPr bwMode="auto">
              <a:xfrm>
                <a:off x="1500" y="1248"/>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32</a:t>
                </a:r>
              </a:p>
            </p:txBody>
          </p:sp>
          <p:sp>
            <p:nvSpPr>
              <p:cNvPr id="41" name="Rectangle 18">
                <a:extLst>
                  <a:ext uri="{FF2B5EF4-FFF2-40B4-BE49-F238E27FC236}">
                    <a16:creationId xmlns:a16="http://schemas.microsoft.com/office/drawing/2014/main" id="{283F0926-6D0F-4FA9-BE87-717C84E80C93}"/>
                  </a:ext>
                </a:extLst>
              </p:cNvPr>
              <p:cNvSpPr>
                <a:spLocks noChangeArrowheads="1"/>
              </p:cNvSpPr>
              <p:nvPr/>
            </p:nvSpPr>
            <p:spPr bwMode="auto">
              <a:xfrm>
                <a:off x="768" y="1248"/>
                <a:ext cx="732" cy="288"/>
              </a:xfrm>
              <a:prstGeom prst="rect">
                <a:avLst/>
              </a:prstGeom>
              <a:noFill/>
              <a:ln w="31750">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2</a:t>
                </a:r>
              </a:p>
            </p:txBody>
          </p:sp>
          <p:sp>
            <p:nvSpPr>
              <p:cNvPr id="42" name="Rectangle 19">
                <a:extLst>
                  <a:ext uri="{FF2B5EF4-FFF2-40B4-BE49-F238E27FC236}">
                    <a16:creationId xmlns:a16="http://schemas.microsoft.com/office/drawing/2014/main" id="{7B27498A-C710-4AC4-874A-8C1E78D4F143}"/>
                  </a:ext>
                </a:extLst>
              </p:cNvPr>
              <p:cNvSpPr>
                <a:spLocks noChangeArrowheads="1"/>
              </p:cNvSpPr>
              <p:nvPr/>
            </p:nvSpPr>
            <p:spPr bwMode="auto">
              <a:xfrm>
                <a:off x="2964" y="960"/>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已分配</a:t>
                </a:r>
              </a:p>
            </p:txBody>
          </p:sp>
          <p:sp>
            <p:nvSpPr>
              <p:cNvPr id="43" name="Rectangle 20">
                <a:extLst>
                  <a:ext uri="{FF2B5EF4-FFF2-40B4-BE49-F238E27FC236}">
                    <a16:creationId xmlns:a16="http://schemas.microsoft.com/office/drawing/2014/main" id="{271D74B4-A2DA-4A54-BDD9-DBE0F9B3F8A1}"/>
                  </a:ext>
                </a:extLst>
              </p:cNvPr>
              <p:cNvSpPr>
                <a:spLocks noChangeArrowheads="1"/>
              </p:cNvSpPr>
              <p:nvPr/>
            </p:nvSpPr>
            <p:spPr bwMode="auto">
              <a:xfrm>
                <a:off x="2232" y="960"/>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20</a:t>
                </a:r>
              </a:p>
            </p:txBody>
          </p:sp>
          <p:sp>
            <p:nvSpPr>
              <p:cNvPr id="44" name="Rectangle 21">
                <a:extLst>
                  <a:ext uri="{FF2B5EF4-FFF2-40B4-BE49-F238E27FC236}">
                    <a16:creationId xmlns:a16="http://schemas.microsoft.com/office/drawing/2014/main" id="{1F1ABB22-14E7-4D51-A06B-0F12A03FD517}"/>
                  </a:ext>
                </a:extLst>
              </p:cNvPr>
              <p:cNvSpPr>
                <a:spLocks noChangeArrowheads="1"/>
              </p:cNvSpPr>
              <p:nvPr/>
            </p:nvSpPr>
            <p:spPr bwMode="auto">
              <a:xfrm>
                <a:off x="1500" y="960"/>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12</a:t>
                </a:r>
              </a:p>
            </p:txBody>
          </p:sp>
          <p:sp>
            <p:nvSpPr>
              <p:cNvPr id="45" name="Rectangle 22">
                <a:extLst>
                  <a:ext uri="{FF2B5EF4-FFF2-40B4-BE49-F238E27FC236}">
                    <a16:creationId xmlns:a16="http://schemas.microsoft.com/office/drawing/2014/main" id="{C81F212B-21A5-46E6-A85C-A37B3B4E1265}"/>
                  </a:ext>
                </a:extLst>
              </p:cNvPr>
              <p:cNvSpPr>
                <a:spLocks noChangeArrowheads="1"/>
              </p:cNvSpPr>
              <p:nvPr/>
            </p:nvSpPr>
            <p:spPr bwMode="auto">
              <a:xfrm>
                <a:off x="768" y="960"/>
                <a:ext cx="732" cy="288"/>
              </a:xfrm>
              <a:prstGeom prst="rect">
                <a:avLst/>
              </a:prstGeom>
              <a:noFill/>
              <a:ln w="31750">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a:t>
                </a:r>
              </a:p>
            </p:txBody>
          </p:sp>
          <p:sp>
            <p:nvSpPr>
              <p:cNvPr id="46" name="Rectangle 23">
                <a:extLst>
                  <a:ext uri="{FF2B5EF4-FFF2-40B4-BE49-F238E27FC236}">
                    <a16:creationId xmlns:a16="http://schemas.microsoft.com/office/drawing/2014/main" id="{F95090F0-43F8-4CB3-92EF-1100838CBC9E}"/>
                  </a:ext>
                </a:extLst>
              </p:cNvPr>
              <p:cNvSpPr>
                <a:spLocks noChangeArrowheads="1"/>
              </p:cNvSpPr>
              <p:nvPr/>
            </p:nvSpPr>
            <p:spPr bwMode="auto">
              <a:xfrm>
                <a:off x="2964" y="672"/>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状态</a:t>
                </a:r>
              </a:p>
            </p:txBody>
          </p:sp>
          <p:sp>
            <p:nvSpPr>
              <p:cNvPr id="47" name="Rectangle 24">
                <a:extLst>
                  <a:ext uri="{FF2B5EF4-FFF2-40B4-BE49-F238E27FC236}">
                    <a16:creationId xmlns:a16="http://schemas.microsoft.com/office/drawing/2014/main" id="{DE89C9BE-B651-46AC-99FB-0655BF090924}"/>
                  </a:ext>
                </a:extLst>
              </p:cNvPr>
              <p:cNvSpPr>
                <a:spLocks noChangeArrowheads="1"/>
              </p:cNvSpPr>
              <p:nvPr/>
            </p:nvSpPr>
            <p:spPr bwMode="auto">
              <a:xfrm>
                <a:off x="2232" y="672"/>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起址</a:t>
                </a:r>
                <a:r>
                  <a:rPr lang="en-US" altLang="zh-CN" sz="2400">
                    <a:effectLst>
                      <a:outerShdw blurRad="38100" dist="38100" dir="2700000" algn="tl">
                        <a:srgbClr val="C0C0C0"/>
                      </a:outerShdw>
                    </a:effectLst>
                    <a:latin typeface="Tahoma" pitchFamily="34" charset="0"/>
                  </a:rPr>
                  <a:t>(K)</a:t>
                </a:r>
              </a:p>
            </p:txBody>
          </p:sp>
          <p:sp>
            <p:nvSpPr>
              <p:cNvPr id="48" name="Rectangle 25">
                <a:extLst>
                  <a:ext uri="{FF2B5EF4-FFF2-40B4-BE49-F238E27FC236}">
                    <a16:creationId xmlns:a16="http://schemas.microsoft.com/office/drawing/2014/main" id="{3E1C4639-38F9-4D21-AFBB-039942FCAA1C}"/>
                  </a:ext>
                </a:extLst>
              </p:cNvPr>
              <p:cNvSpPr>
                <a:spLocks noChangeArrowheads="1"/>
              </p:cNvSpPr>
              <p:nvPr/>
            </p:nvSpPr>
            <p:spPr bwMode="auto">
              <a:xfrm>
                <a:off x="1500" y="672"/>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大小</a:t>
                </a:r>
                <a:r>
                  <a:rPr lang="en-US" altLang="zh-CN" sz="2400">
                    <a:effectLst>
                      <a:outerShdw blurRad="38100" dist="38100" dir="2700000" algn="tl">
                        <a:srgbClr val="C0C0C0"/>
                      </a:outerShdw>
                    </a:effectLst>
                    <a:latin typeface="Tahoma" pitchFamily="34" charset="0"/>
                  </a:rPr>
                  <a:t>(K)</a:t>
                </a:r>
              </a:p>
            </p:txBody>
          </p:sp>
          <p:sp>
            <p:nvSpPr>
              <p:cNvPr id="49" name="Rectangle 26">
                <a:extLst>
                  <a:ext uri="{FF2B5EF4-FFF2-40B4-BE49-F238E27FC236}">
                    <a16:creationId xmlns:a16="http://schemas.microsoft.com/office/drawing/2014/main" id="{206C5837-78E7-4AFB-80F0-4184EE1BD81C}"/>
                  </a:ext>
                </a:extLst>
              </p:cNvPr>
              <p:cNvSpPr>
                <a:spLocks noChangeArrowheads="1"/>
              </p:cNvSpPr>
              <p:nvPr/>
            </p:nvSpPr>
            <p:spPr bwMode="auto">
              <a:xfrm>
                <a:off x="768" y="672"/>
                <a:ext cx="732" cy="28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分区号</a:t>
                </a:r>
              </a:p>
            </p:txBody>
          </p:sp>
          <p:sp>
            <p:nvSpPr>
              <p:cNvPr id="50" name="Line 27">
                <a:extLst>
                  <a:ext uri="{FF2B5EF4-FFF2-40B4-BE49-F238E27FC236}">
                    <a16:creationId xmlns:a16="http://schemas.microsoft.com/office/drawing/2014/main" id="{C51DE31E-B67A-4F32-8A10-71EB2A6007AB}"/>
                  </a:ext>
                </a:extLst>
              </p:cNvPr>
              <p:cNvSpPr>
                <a:spLocks noChangeShapeType="1"/>
              </p:cNvSpPr>
              <p:nvPr/>
            </p:nvSpPr>
            <p:spPr bwMode="auto">
              <a:xfrm>
                <a:off x="768" y="672"/>
                <a:ext cx="2928"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1" name="Line 28">
                <a:extLst>
                  <a:ext uri="{FF2B5EF4-FFF2-40B4-BE49-F238E27FC236}">
                    <a16:creationId xmlns:a16="http://schemas.microsoft.com/office/drawing/2014/main" id="{2FDC55E7-1758-4A56-9E2D-5696AC4D0B17}"/>
                  </a:ext>
                </a:extLst>
              </p:cNvPr>
              <p:cNvSpPr>
                <a:spLocks noChangeShapeType="1"/>
              </p:cNvSpPr>
              <p:nvPr/>
            </p:nvSpPr>
            <p:spPr bwMode="auto">
              <a:xfrm>
                <a:off x="768" y="960"/>
                <a:ext cx="292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2" name="Line 29">
                <a:extLst>
                  <a:ext uri="{FF2B5EF4-FFF2-40B4-BE49-F238E27FC236}">
                    <a16:creationId xmlns:a16="http://schemas.microsoft.com/office/drawing/2014/main" id="{0EDC1F53-72B3-428B-934B-18069CADDE81}"/>
                  </a:ext>
                </a:extLst>
              </p:cNvPr>
              <p:cNvSpPr>
                <a:spLocks noChangeShapeType="1"/>
              </p:cNvSpPr>
              <p:nvPr/>
            </p:nvSpPr>
            <p:spPr bwMode="auto">
              <a:xfrm>
                <a:off x="768" y="1248"/>
                <a:ext cx="292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3" name="Line 30">
                <a:extLst>
                  <a:ext uri="{FF2B5EF4-FFF2-40B4-BE49-F238E27FC236}">
                    <a16:creationId xmlns:a16="http://schemas.microsoft.com/office/drawing/2014/main" id="{FF268723-837A-48ED-8F89-C55DDF25D99C}"/>
                  </a:ext>
                </a:extLst>
              </p:cNvPr>
              <p:cNvSpPr>
                <a:spLocks noChangeShapeType="1"/>
              </p:cNvSpPr>
              <p:nvPr/>
            </p:nvSpPr>
            <p:spPr bwMode="auto">
              <a:xfrm>
                <a:off x="768" y="1536"/>
                <a:ext cx="292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4" name="Line 31">
                <a:extLst>
                  <a:ext uri="{FF2B5EF4-FFF2-40B4-BE49-F238E27FC236}">
                    <a16:creationId xmlns:a16="http://schemas.microsoft.com/office/drawing/2014/main" id="{751AEAAC-2231-4A1B-82CF-2549D82DEADC}"/>
                  </a:ext>
                </a:extLst>
              </p:cNvPr>
              <p:cNvSpPr>
                <a:spLocks noChangeShapeType="1"/>
              </p:cNvSpPr>
              <p:nvPr/>
            </p:nvSpPr>
            <p:spPr bwMode="auto">
              <a:xfrm>
                <a:off x="768" y="1824"/>
                <a:ext cx="292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5" name="Line 32">
                <a:extLst>
                  <a:ext uri="{FF2B5EF4-FFF2-40B4-BE49-F238E27FC236}">
                    <a16:creationId xmlns:a16="http://schemas.microsoft.com/office/drawing/2014/main" id="{EE1C3ED6-EADA-40FD-93C3-5CBAD7A5F572}"/>
                  </a:ext>
                </a:extLst>
              </p:cNvPr>
              <p:cNvSpPr>
                <a:spLocks noChangeShapeType="1"/>
              </p:cNvSpPr>
              <p:nvPr/>
            </p:nvSpPr>
            <p:spPr bwMode="auto">
              <a:xfrm>
                <a:off x="768" y="2112"/>
                <a:ext cx="2928"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6" name="Line 33">
                <a:extLst>
                  <a:ext uri="{FF2B5EF4-FFF2-40B4-BE49-F238E27FC236}">
                    <a16:creationId xmlns:a16="http://schemas.microsoft.com/office/drawing/2014/main" id="{52C6112E-43EF-4B7A-A6C0-34FD5C93330A}"/>
                  </a:ext>
                </a:extLst>
              </p:cNvPr>
              <p:cNvSpPr>
                <a:spLocks noChangeShapeType="1"/>
              </p:cNvSpPr>
              <p:nvPr/>
            </p:nvSpPr>
            <p:spPr bwMode="auto">
              <a:xfrm>
                <a:off x="768" y="672"/>
                <a:ext cx="0" cy="144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7" name="Line 34">
                <a:extLst>
                  <a:ext uri="{FF2B5EF4-FFF2-40B4-BE49-F238E27FC236}">
                    <a16:creationId xmlns:a16="http://schemas.microsoft.com/office/drawing/2014/main" id="{141DF7D8-A68E-4BB0-AE93-1FD028506F34}"/>
                  </a:ext>
                </a:extLst>
              </p:cNvPr>
              <p:cNvSpPr>
                <a:spLocks noChangeShapeType="1"/>
              </p:cNvSpPr>
              <p:nvPr/>
            </p:nvSpPr>
            <p:spPr bwMode="auto">
              <a:xfrm>
                <a:off x="1500" y="672"/>
                <a:ext cx="0" cy="144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8" name="Line 35">
                <a:extLst>
                  <a:ext uri="{FF2B5EF4-FFF2-40B4-BE49-F238E27FC236}">
                    <a16:creationId xmlns:a16="http://schemas.microsoft.com/office/drawing/2014/main" id="{C2306344-3BDE-417A-9C3D-11104E406D30}"/>
                  </a:ext>
                </a:extLst>
              </p:cNvPr>
              <p:cNvSpPr>
                <a:spLocks noChangeShapeType="1"/>
              </p:cNvSpPr>
              <p:nvPr/>
            </p:nvSpPr>
            <p:spPr bwMode="auto">
              <a:xfrm>
                <a:off x="2232" y="672"/>
                <a:ext cx="0" cy="144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59" name="Line 36">
                <a:extLst>
                  <a:ext uri="{FF2B5EF4-FFF2-40B4-BE49-F238E27FC236}">
                    <a16:creationId xmlns:a16="http://schemas.microsoft.com/office/drawing/2014/main" id="{EAEDB768-8759-480B-B126-0F97B58ED8D3}"/>
                  </a:ext>
                </a:extLst>
              </p:cNvPr>
              <p:cNvSpPr>
                <a:spLocks noChangeShapeType="1"/>
              </p:cNvSpPr>
              <p:nvPr/>
            </p:nvSpPr>
            <p:spPr bwMode="auto">
              <a:xfrm>
                <a:off x="2964" y="672"/>
                <a:ext cx="0" cy="144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60" name="Line 37">
                <a:extLst>
                  <a:ext uri="{FF2B5EF4-FFF2-40B4-BE49-F238E27FC236}">
                    <a16:creationId xmlns:a16="http://schemas.microsoft.com/office/drawing/2014/main" id="{3064FB2C-4B8B-4B1C-9C99-3A0DC4B46A30}"/>
                  </a:ext>
                </a:extLst>
              </p:cNvPr>
              <p:cNvSpPr>
                <a:spLocks noChangeShapeType="1"/>
              </p:cNvSpPr>
              <p:nvPr/>
            </p:nvSpPr>
            <p:spPr bwMode="auto">
              <a:xfrm>
                <a:off x="3696" y="1824"/>
                <a:ext cx="0" cy="288"/>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61" name="Line 38">
                <a:extLst>
                  <a:ext uri="{FF2B5EF4-FFF2-40B4-BE49-F238E27FC236}">
                    <a16:creationId xmlns:a16="http://schemas.microsoft.com/office/drawing/2014/main" id="{0938BE47-1DEE-4875-8631-805C90BC750F}"/>
                  </a:ext>
                </a:extLst>
              </p:cNvPr>
              <p:cNvSpPr>
                <a:spLocks noChangeShapeType="1"/>
              </p:cNvSpPr>
              <p:nvPr/>
            </p:nvSpPr>
            <p:spPr bwMode="auto">
              <a:xfrm>
                <a:off x="3696" y="672"/>
                <a:ext cx="0" cy="1152"/>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62" name="Text Box 39">
                <a:extLst>
                  <a:ext uri="{FF2B5EF4-FFF2-40B4-BE49-F238E27FC236}">
                    <a16:creationId xmlns:a16="http://schemas.microsoft.com/office/drawing/2014/main" id="{41D07C55-F293-4497-A91B-ED5E16A15A15}"/>
                  </a:ext>
                </a:extLst>
              </p:cNvPr>
              <p:cNvSpPr txBox="1">
                <a:spLocks noChangeArrowheads="1"/>
              </p:cNvSpPr>
              <p:nvPr/>
            </p:nvSpPr>
            <p:spPr bwMode="auto">
              <a:xfrm>
                <a:off x="1632" y="2160"/>
                <a:ext cx="1104" cy="288"/>
              </a:xfrm>
              <a:prstGeom prst="rect">
                <a:avLst/>
              </a:prstGeom>
              <a:noFill/>
              <a:ln w="31750">
                <a:noFill/>
                <a:miter lim="800000"/>
                <a:headEnd/>
                <a:tailEnd/>
              </a:ln>
              <a:effectLst/>
            </p:spPr>
            <p:txBody>
              <a:bodyPr lIns="90000" tIns="46800" rIns="90000" bIns="46800">
                <a:spAutoFit/>
              </a:bodyPr>
              <a:lstStyle/>
              <a:p>
                <a:pPr eaLnBrk="1" hangingPunct="1">
                  <a:spcBef>
                    <a:spcPct val="50000"/>
                  </a:spcBef>
                  <a:defRPr/>
                </a:pPr>
                <a:r>
                  <a:rPr lang="zh-CN" altLang="en-US" sz="2400">
                    <a:solidFill>
                      <a:srgbClr val="0000FF"/>
                    </a:solidFill>
                    <a:effectLst>
                      <a:outerShdw blurRad="38100" dist="38100" dir="2700000" algn="tl">
                        <a:srgbClr val="C0C0C0"/>
                      </a:outerShdw>
                    </a:effectLst>
                    <a:latin typeface="Arial" charset="0"/>
                  </a:rPr>
                  <a:t>分区说明表</a:t>
                </a:r>
              </a:p>
            </p:txBody>
          </p:sp>
        </p:grpSp>
        <p:grpSp>
          <p:nvGrpSpPr>
            <p:cNvPr id="7" name="Group 40">
              <a:extLst>
                <a:ext uri="{FF2B5EF4-FFF2-40B4-BE49-F238E27FC236}">
                  <a16:creationId xmlns:a16="http://schemas.microsoft.com/office/drawing/2014/main" id="{0921AC92-CA68-4FFC-8A91-A876D3EA1C75}"/>
                </a:ext>
              </a:extLst>
            </p:cNvPr>
            <p:cNvGrpSpPr>
              <a:grpSpLocks/>
            </p:cNvGrpSpPr>
            <p:nvPr/>
          </p:nvGrpSpPr>
          <p:grpSpPr bwMode="auto">
            <a:xfrm>
              <a:off x="3984" y="170"/>
              <a:ext cx="1850" cy="1942"/>
              <a:chOff x="4006" y="816"/>
              <a:chExt cx="1850" cy="1942"/>
            </a:xfrm>
          </p:grpSpPr>
          <p:sp>
            <p:nvSpPr>
              <p:cNvPr id="8" name="Rectangle 41">
                <a:extLst>
                  <a:ext uri="{FF2B5EF4-FFF2-40B4-BE49-F238E27FC236}">
                    <a16:creationId xmlns:a16="http://schemas.microsoft.com/office/drawing/2014/main" id="{B0AB5BAD-2FA5-4EBD-BF95-4171AD4F0772}"/>
                  </a:ext>
                </a:extLst>
              </p:cNvPr>
              <p:cNvSpPr>
                <a:spLocks noChangeArrowheads="1"/>
              </p:cNvSpPr>
              <p:nvPr/>
            </p:nvSpPr>
            <p:spPr bwMode="auto">
              <a:xfrm>
                <a:off x="4608" y="2045"/>
                <a:ext cx="912" cy="307"/>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endParaRPr lang="zh-CN" altLang="en-US" sz="2400">
                  <a:effectLst>
                    <a:outerShdw blurRad="38100" dist="38100" dir="2700000" algn="tl">
                      <a:srgbClr val="C0C0C0"/>
                    </a:outerShdw>
                  </a:effectLst>
                  <a:latin typeface="Tahoma" pitchFamily="34" charset="0"/>
                </a:endParaRPr>
              </a:p>
            </p:txBody>
          </p:sp>
          <p:sp>
            <p:nvSpPr>
              <p:cNvPr id="9" name="Rectangle 42">
                <a:extLst>
                  <a:ext uri="{FF2B5EF4-FFF2-40B4-BE49-F238E27FC236}">
                    <a16:creationId xmlns:a16="http://schemas.microsoft.com/office/drawing/2014/main" id="{5140D20D-DAA9-45CC-8122-39FC7B4DE881}"/>
                  </a:ext>
                </a:extLst>
              </p:cNvPr>
              <p:cNvSpPr>
                <a:spLocks noChangeArrowheads="1"/>
              </p:cNvSpPr>
              <p:nvPr/>
            </p:nvSpPr>
            <p:spPr bwMode="auto">
              <a:xfrm>
                <a:off x="4608" y="1737"/>
                <a:ext cx="912" cy="30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作业</a:t>
                </a:r>
                <a:r>
                  <a:rPr lang="en-US" altLang="zh-CN" sz="2400">
                    <a:effectLst>
                      <a:outerShdw blurRad="38100" dist="38100" dir="2700000" algn="tl">
                        <a:srgbClr val="C0C0C0"/>
                      </a:outerShdw>
                    </a:effectLst>
                    <a:latin typeface="Tahoma" pitchFamily="34" charset="0"/>
                  </a:rPr>
                  <a:t>C</a:t>
                </a:r>
              </a:p>
            </p:txBody>
          </p:sp>
          <p:sp>
            <p:nvSpPr>
              <p:cNvPr id="10" name="Rectangle 43">
                <a:extLst>
                  <a:ext uri="{FF2B5EF4-FFF2-40B4-BE49-F238E27FC236}">
                    <a16:creationId xmlns:a16="http://schemas.microsoft.com/office/drawing/2014/main" id="{B55A3F5A-07F0-44D9-B054-99B709FB1DF9}"/>
                  </a:ext>
                </a:extLst>
              </p:cNvPr>
              <p:cNvSpPr>
                <a:spLocks noChangeArrowheads="1"/>
              </p:cNvSpPr>
              <p:nvPr/>
            </p:nvSpPr>
            <p:spPr bwMode="auto">
              <a:xfrm>
                <a:off x="4608" y="1431"/>
                <a:ext cx="912" cy="306"/>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作业</a:t>
                </a:r>
                <a:r>
                  <a:rPr lang="en-US" altLang="zh-CN" sz="2400">
                    <a:effectLst>
                      <a:outerShdw blurRad="38100" dist="38100" dir="2700000" algn="tl">
                        <a:srgbClr val="C0C0C0"/>
                      </a:outerShdw>
                    </a:effectLst>
                    <a:latin typeface="Tahoma" pitchFamily="34" charset="0"/>
                  </a:rPr>
                  <a:t>B</a:t>
                </a:r>
              </a:p>
            </p:txBody>
          </p:sp>
          <p:sp>
            <p:nvSpPr>
              <p:cNvPr id="11" name="Rectangle 44">
                <a:extLst>
                  <a:ext uri="{FF2B5EF4-FFF2-40B4-BE49-F238E27FC236}">
                    <a16:creationId xmlns:a16="http://schemas.microsoft.com/office/drawing/2014/main" id="{44696189-CDCA-4668-B7F6-356F0F1EDE69}"/>
                  </a:ext>
                </a:extLst>
              </p:cNvPr>
              <p:cNvSpPr>
                <a:spLocks noChangeArrowheads="1"/>
              </p:cNvSpPr>
              <p:nvPr/>
            </p:nvSpPr>
            <p:spPr bwMode="auto">
              <a:xfrm>
                <a:off x="4608" y="1123"/>
                <a:ext cx="912" cy="308"/>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作业</a:t>
                </a:r>
                <a:r>
                  <a:rPr lang="en-US" altLang="zh-CN" sz="2400">
                    <a:effectLst>
                      <a:outerShdw blurRad="38100" dist="38100" dir="2700000" algn="tl">
                        <a:srgbClr val="C0C0C0"/>
                      </a:outerShdw>
                    </a:effectLst>
                    <a:latin typeface="Tahoma" pitchFamily="34" charset="0"/>
                  </a:rPr>
                  <a:t>A</a:t>
                </a:r>
              </a:p>
            </p:txBody>
          </p:sp>
          <p:sp>
            <p:nvSpPr>
              <p:cNvPr id="12" name="Rectangle 45">
                <a:extLst>
                  <a:ext uri="{FF2B5EF4-FFF2-40B4-BE49-F238E27FC236}">
                    <a16:creationId xmlns:a16="http://schemas.microsoft.com/office/drawing/2014/main" id="{294FD614-9E15-4D3F-A7F6-B2E16761A2F7}"/>
                  </a:ext>
                </a:extLst>
              </p:cNvPr>
              <p:cNvSpPr>
                <a:spLocks noChangeArrowheads="1"/>
              </p:cNvSpPr>
              <p:nvPr/>
            </p:nvSpPr>
            <p:spPr bwMode="auto">
              <a:xfrm>
                <a:off x="4608" y="816"/>
                <a:ext cx="912" cy="307"/>
              </a:xfrm>
              <a:prstGeom prst="rect">
                <a:avLst/>
              </a:prstGeom>
              <a:noFill/>
              <a:ln w="31750">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zh-CN" altLang="en-US" sz="2400">
                    <a:effectLst>
                      <a:outerShdw blurRad="38100" dist="38100" dir="2700000" algn="tl">
                        <a:srgbClr val="C0C0C0"/>
                      </a:outerShdw>
                    </a:effectLst>
                    <a:latin typeface="Tahoma" pitchFamily="34" charset="0"/>
                  </a:rPr>
                  <a:t>操作系统</a:t>
                </a:r>
              </a:p>
            </p:txBody>
          </p:sp>
          <p:sp>
            <p:nvSpPr>
              <p:cNvPr id="13" name="Line 46">
                <a:extLst>
                  <a:ext uri="{FF2B5EF4-FFF2-40B4-BE49-F238E27FC236}">
                    <a16:creationId xmlns:a16="http://schemas.microsoft.com/office/drawing/2014/main" id="{53235328-791E-4C09-8FA0-52944F91F70E}"/>
                  </a:ext>
                </a:extLst>
              </p:cNvPr>
              <p:cNvSpPr>
                <a:spLocks noChangeShapeType="1"/>
              </p:cNvSpPr>
              <p:nvPr/>
            </p:nvSpPr>
            <p:spPr bwMode="auto">
              <a:xfrm>
                <a:off x="4608" y="816"/>
                <a:ext cx="912"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4" name="Line 47">
                <a:extLst>
                  <a:ext uri="{FF2B5EF4-FFF2-40B4-BE49-F238E27FC236}">
                    <a16:creationId xmlns:a16="http://schemas.microsoft.com/office/drawing/2014/main" id="{9F706E87-AECE-4AA3-B5C6-52D954B1BC07}"/>
                  </a:ext>
                </a:extLst>
              </p:cNvPr>
              <p:cNvSpPr>
                <a:spLocks noChangeShapeType="1"/>
              </p:cNvSpPr>
              <p:nvPr/>
            </p:nvSpPr>
            <p:spPr bwMode="auto">
              <a:xfrm>
                <a:off x="4608" y="1123"/>
                <a:ext cx="912"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5" name="Line 48">
                <a:extLst>
                  <a:ext uri="{FF2B5EF4-FFF2-40B4-BE49-F238E27FC236}">
                    <a16:creationId xmlns:a16="http://schemas.microsoft.com/office/drawing/2014/main" id="{D55903F4-1DEB-411A-8164-E15C32A2305C}"/>
                  </a:ext>
                </a:extLst>
              </p:cNvPr>
              <p:cNvSpPr>
                <a:spLocks noChangeShapeType="1"/>
              </p:cNvSpPr>
              <p:nvPr/>
            </p:nvSpPr>
            <p:spPr bwMode="auto">
              <a:xfrm>
                <a:off x="4608" y="1431"/>
                <a:ext cx="912"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6" name="Line 49">
                <a:extLst>
                  <a:ext uri="{FF2B5EF4-FFF2-40B4-BE49-F238E27FC236}">
                    <a16:creationId xmlns:a16="http://schemas.microsoft.com/office/drawing/2014/main" id="{DDC56FE9-8616-4DBB-8CDC-0FBD0AA6EA53}"/>
                  </a:ext>
                </a:extLst>
              </p:cNvPr>
              <p:cNvSpPr>
                <a:spLocks noChangeShapeType="1"/>
              </p:cNvSpPr>
              <p:nvPr/>
            </p:nvSpPr>
            <p:spPr bwMode="auto">
              <a:xfrm>
                <a:off x="4608" y="1737"/>
                <a:ext cx="912"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7" name="Line 50">
                <a:extLst>
                  <a:ext uri="{FF2B5EF4-FFF2-40B4-BE49-F238E27FC236}">
                    <a16:creationId xmlns:a16="http://schemas.microsoft.com/office/drawing/2014/main" id="{C5001FF1-2A01-42F0-953D-08EC4342AD2E}"/>
                  </a:ext>
                </a:extLst>
              </p:cNvPr>
              <p:cNvSpPr>
                <a:spLocks noChangeShapeType="1"/>
              </p:cNvSpPr>
              <p:nvPr/>
            </p:nvSpPr>
            <p:spPr bwMode="auto">
              <a:xfrm>
                <a:off x="4608" y="2045"/>
                <a:ext cx="912"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8" name="Line 51">
                <a:extLst>
                  <a:ext uri="{FF2B5EF4-FFF2-40B4-BE49-F238E27FC236}">
                    <a16:creationId xmlns:a16="http://schemas.microsoft.com/office/drawing/2014/main" id="{6FF1B4A9-405E-4742-ACB9-5EE03178E576}"/>
                  </a:ext>
                </a:extLst>
              </p:cNvPr>
              <p:cNvSpPr>
                <a:spLocks noChangeShapeType="1"/>
              </p:cNvSpPr>
              <p:nvPr/>
            </p:nvSpPr>
            <p:spPr bwMode="auto">
              <a:xfrm>
                <a:off x="4608" y="2352"/>
                <a:ext cx="912"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9" name="Line 52">
                <a:extLst>
                  <a:ext uri="{FF2B5EF4-FFF2-40B4-BE49-F238E27FC236}">
                    <a16:creationId xmlns:a16="http://schemas.microsoft.com/office/drawing/2014/main" id="{BBD6FF0F-DC54-4306-BCAF-A013F3DADAF9}"/>
                  </a:ext>
                </a:extLst>
              </p:cNvPr>
              <p:cNvSpPr>
                <a:spLocks noChangeShapeType="1"/>
              </p:cNvSpPr>
              <p:nvPr/>
            </p:nvSpPr>
            <p:spPr bwMode="auto">
              <a:xfrm>
                <a:off x="4608" y="816"/>
                <a:ext cx="0" cy="1296"/>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0" name="Line 53">
                <a:extLst>
                  <a:ext uri="{FF2B5EF4-FFF2-40B4-BE49-F238E27FC236}">
                    <a16:creationId xmlns:a16="http://schemas.microsoft.com/office/drawing/2014/main" id="{6AB73D36-FF75-49A1-913B-4385A7B43BC0}"/>
                  </a:ext>
                </a:extLst>
              </p:cNvPr>
              <p:cNvSpPr>
                <a:spLocks noChangeShapeType="1"/>
              </p:cNvSpPr>
              <p:nvPr/>
            </p:nvSpPr>
            <p:spPr bwMode="auto">
              <a:xfrm>
                <a:off x="5520" y="816"/>
                <a:ext cx="0" cy="1296"/>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1" name="Line 54">
                <a:extLst>
                  <a:ext uri="{FF2B5EF4-FFF2-40B4-BE49-F238E27FC236}">
                    <a16:creationId xmlns:a16="http://schemas.microsoft.com/office/drawing/2014/main" id="{BB435652-A787-420B-BEA1-5F21B6109427}"/>
                  </a:ext>
                </a:extLst>
              </p:cNvPr>
              <p:cNvSpPr>
                <a:spLocks noChangeShapeType="1"/>
              </p:cNvSpPr>
              <p:nvPr/>
            </p:nvSpPr>
            <p:spPr bwMode="auto">
              <a:xfrm flipV="1">
                <a:off x="4608" y="2208"/>
                <a:ext cx="0" cy="145"/>
              </a:xfrm>
              <a:prstGeom prst="line">
                <a:avLst/>
              </a:prstGeom>
              <a:noFill/>
              <a:ln w="28575">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2" name="Line 55">
                <a:extLst>
                  <a:ext uri="{FF2B5EF4-FFF2-40B4-BE49-F238E27FC236}">
                    <a16:creationId xmlns:a16="http://schemas.microsoft.com/office/drawing/2014/main" id="{4E60FFB6-BE6A-43C9-9000-2890F6D7A0F6}"/>
                  </a:ext>
                </a:extLst>
              </p:cNvPr>
              <p:cNvSpPr>
                <a:spLocks noChangeShapeType="1"/>
              </p:cNvSpPr>
              <p:nvPr/>
            </p:nvSpPr>
            <p:spPr bwMode="auto">
              <a:xfrm flipV="1">
                <a:off x="5520" y="2208"/>
                <a:ext cx="0" cy="145"/>
              </a:xfrm>
              <a:prstGeom prst="line">
                <a:avLst/>
              </a:prstGeom>
              <a:noFill/>
              <a:ln w="28575">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3" name="Text Box 56">
                <a:extLst>
                  <a:ext uri="{FF2B5EF4-FFF2-40B4-BE49-F238E27FC236}">
                    <a16:creationId xmlns:a16="http://schemas.microsoft.com/office/drawing/2014/main" id="{CF20109F-B787-4688-B13E-19F8EBC843A4}"/>
                  </a:ext>
                </a:extLst>
              </p:cNvPr>
              <p:cNvSpPr txBox="1">
                <a:spLocks noChangeArrowheads="1"/>
              </p:cNvSpPr>
              <p:nvPr/>
            </p:nvSpPr>
            <p:spPr bwMode="auto">
              <a:xfrm>
                <a:off x="4464" y="2004"/>
                <a:ext cx="1392"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sym typeface="Symbol" pitchFamily="18" charset="2"/>
                  </a:rPr>
                  <a:t>                </a:t>
                </a:r>
                <a:endParaRPr lang="zh-CN" altLang="en-US" sz="2400">
                  <a:effectLst>
                    <a:outerShdw blurRad="38100" dist="38100" dir="2700000" algn="tl">
                      <a:srgbClr val="C0C0C0"/>
                    </a:outerShdw>
                  </a:effectLst>
                  <a:latin typeface="Arial" charset="0"/>
                </a:endParaRPr>
              </a:p>
            </p:txBody>
          </p:sp>
          <p:sp>
            <p:nvSpPr>
              <p:cNvPr id="24" name="Text Box 57">
                <a:extLst>
                  <a:ext uri="{FF2B5EF4-FFF2-40B4-BE49-F238E27FC236}">
                    <a16:creationId xmlns:a16="http://schemas.microsoft.com/office/drawing/2014/main" id="{6A0EB587-B727-44C7-B3B6-7700EEC80A63}"/>
                  </a:ext>
                </a:extLst>
              </p:cNvPr>
              <p:cNvSpPr txBox="1">
                <a:spLocks noChangeArrowheads="1"/>
              </p:cNvSpPr>
              <p:nvPr/>
            </p:nvSpPr>
            <p:spPr bwMode="auto">
              <a:xfrm>
                <a:off x="4176" y="998"/>
                <a:ext cx="432" cy="253"/>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en-US" altLang="zh-CN" sz="2000" dirty="0">
                    <a:effectLst>
                      <a:outerShdw blurRad="38100" dist="38100" dir="2700000" algn="tl">
                        <a:srgbClr val="C0C0C0"/>
                      </a:outerShdw>
                    </a:effectLst>
                    <a:latin typeface="Arial" charset="0"/>
                  </a:rPr>
                  <a:t>20K</a:t>
                </a:r>
              </a:p>
            </p:txBody>
          </p:sp>
          <p:sp>
            <p:nvSpPr>
              <p:cNvPr id="25" name="Text Box 58">
                <a:extLst>
                  <a:ext uri="{FF2B5EF4-FFF2-40B4-BE49-F238E27FC236}">
                    <a16:creationId xmlns:a16="http://schemas.microsoft.com/office/drawing/2014/main" id="{868854EE-8E79-42A2-A327-21D443EA6BD2}"/>
                  </a:ext>
                </a:extLst>
              </p:cNvPr>
              <p:cNvSpPr txBox="1">
                <a:spLocks noChangeArrowheads="1"/>
              </p:cNvSpPr>
              <p:nvPr/>
            </p:nvSpPr>
            <p:spPr bwMode="auto">
              <a:xfrm>
                <a:off x="4176" y="1297"/>
                <a:ext cx="432" cy="250"/>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en-US" altLang="zh-CN" sz="2000">
                    <a:effectLst>
                      <a:outerShdw blurRad="38100" dist="38100" dir="2700000" algn="tl">
                        <a:srgbClr val="C0C0C0"/>
                      </a:outerShdw>
                    </a:effectLst>
                    <a:latin typeface="Arial" charset="0"/>
                  </a:rPr>
                  <a:t>32K</a:t>
                </a:r>
              </a:p>
            </p:txBody>
          </p:sp>
          <p:sp>
            <p:nvSpPr>
              <p:cNvPr id="26" name="Text Box 59">
                <a:extLst>
                  <a:ext uri="{FF2B5EF4-FFF2-40B4-BE49-F238E27FC236}">
                    <a16:creationId xmlns:a16="http://schemas.microsoft.com/office/drawing/2014/main" id="{5034269E-EB53-4198-B7C0-DDC638C53E87}"/>
                  </a:ext>
                </a:extLst>
              </p:cNvPr>
              <p:cNvSpPr txBox="1">
                <a:spLocks noChangeArrowheads="1"/>
              </p:cNvSpPr>
              <p:nvPr/>
            </p:nvSpPr>
            <p:spPr bwMode="auto">
              <a:xfrm>
                <a:off x="4176" y="1622"/>
                <a:ext cx="432" cy="250"/>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en-US" altLang="zh-CN" sz="2000">
                    <a:effectLst>
                      <a:outerShdw blurRad="38100" dist="38100" dir="2700000" algn="tl">
                        <a:srgbClr val="C0C0C0"/>
                      </a:outerShdw>
                    </a:effectLst>
                    <a:latin typeface="Arial" charset="0"/>
                  </a:rPr>
                  <a:t>64K</a:t>
                </a:r>
              </a:p>
            </p:txBody>
          </p:sp>
          <p:sp>
            <p:nvSpPr>
              <p:cNvPr id="27" name="Text Box 60">
                <a:extLst>
                  <a:ext uri="{FF2B5EF4-FFF2-40B4-BE49-F238E27FC236}">
                    <a16:creationId xmlns:a16="http://schemas.microsoft.com/office/drawing/2014/main" id="{3799BA6B-2F6A-47E2-A9FD-D78F8D583FFC}"/>
                  </a:ext>
                </a:extLst>
              </p:cNvPr>
              <p:cNvSpPr txBox="1">
                <a:spLocks noChangeArrowheads="1"/>
              </p:cNvSpPr>
              <p:nvPr/>
            </p:nvSpPr>
            <p:spPr bwMode="auto">
              <a:xfrm>
                <a:off x="4091" y="1921"/>
                <a:ext cx="528" cy="250"/>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en-US" altLang="zh-CN" sz="2000">
                    <a:effectLst>
                      <a:outerShdw blurRad="38100" dist="38100" dir="2700000" algn="tl">
                        <a:srgbClr val="C0C0C0"/>
                      </a:outerShdw>
                    </a:effectLst>
                    <a:latin typeface="Arial" charset="0"/>
                  </a:rPr>
                  <a:t>128K</a:t>
                </a:r>
              </a:p>
            </p:txBody>
          </p:sp>
          <p:sp>
            <p:nvSpPr>
              <p:cNvPr id="28" name="Text Box 61">
                <a:extLst>
                  <a:ext uri="{FF2B5EF4-FFF2-40B4-BE49-F238E27FC236}">
                    <a16:creationId xmlns:a16="http://schemas.microsoft.com/office/drawing/2014/main" id="{7D2D68BC-B23E-4484-8227-66DE3DF106A7}"/>
                  </a:ext>
                </a:extLst>
              </p:cNvPr>
              <p:cNvSpPr txBox="1">
                <a:spLocks noChangeArrowheads="1"/>
              </p:cNvSpPr>
              <p:nvPr/>
            </p:nvSpPr>
            <p:spPr bwMode="auto">
              <a:xfrm>
                <a:off x="4092" y="2222"/>
                <a:ext cx="528" cy="250"/>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en-US" altLang="zh-CN" sz="2000">
                    <a:effectLst>
                      <a:outerShdw blurRad="38100" dist="38100" dir="2700000" algn="tl">
                        <a:srgbClr val="C0C0C0"/>
                      </a:outerShdw>
                    </a:effectLst>
                    <a:latin typeface="Arial" charset="0"/>
                  </a:rPr>
                  <a:t>256K</a:t>
                </a:r>
              </a:p>
            </p:txBody>
          </p:sp>
          <p:sp>
            <p:nvSpPr>
              <p:cNvPr id="29" name="Text Box 62">
                <a:extLst>
                  <a:ext uri="{FF2B5EF4-FFF2-40B4-BE49-F238E27FC236}">
                    <a16:creationId xmlns:a16="http://schemas.microsoft.com/office/drawing/2014/main" id="{748D68EB-A422-4D31-AD1C-9A9DD4092B57}"/>
                  </a:ext>
                </a:extLst>
              </p:cNvPr>
              <p:cNvSpPr txBox="1">
                <a:spLocks noChangeArrowheads="1"/>
              </p:cNvSpPr>
              <p:nvPr/>
            </p:nvSpPr>
            <p:spPr bwMode="auto">
              <a:xfrm>
                <a:off x="4006" y="2470"/>
                <a:ext cx="1728" cy="288"/>
              </a:xfrm>
              <a:prstGeom prst="rect">
                <a:avLst/>
              </a:prstGeom>
              <a:noFill/>
              <a:ln w="28575">
                <a:noFill/>
                <a:miter lim="800000"/>
                <a:headEnd/>
                <a:tailEnd/>
              </a:ln>
              <a:effectLst/>
            </p:spPr>
            <p:txBody>
              <a:bodyPr lIns="90000" tIns="46800" rIns="90000" bIns="46800">
                <a:spAutoFit/>
              </a:bodyPr>
              <a:lstStyle/>
              <a:p>
                <a:pPr algn="ctr" eaLnBrk="1" hangingPunct="1">
                  <a:spcBef>
                    <a:spcPct val="50000"/>
                  </a:spcBef>
                  <a:defRPr/>
                </a:pPr>
                <a:r>
                  <a:rPr lang="zh-CN" altLang="en-US" sz="2400">
                    <a:solidFill>
                      <a:srgbClr val="0000FF"/>
                    </a:solidFill>
                    <a:effectLst>
                      <a:outerShdw blurRad="38100" dist="38100" dir="2700000" algn="tl">
                        <a:srgbClr val="C0C0C0"/>
                      </a:outerShdw>
                    </a:effectLst>
                    <a:latin typeface="Arial" charset="0"/>
                  </a:rPr>
                  <a:t>存储空间分配情况</a:t>
                </a:r>
              </a:p>
            </p:txBody>
          </p:sp>
        </p:grpSp>
      </p:grpSp>
    </p:spTree>
    <p:extLst>
      <p:ext uri="{BB962C8B-B14F-4D97-AF65-F5344CB8AC3E}">
        <p14:creationId xmlns:p14="http://schemas.microsoft.com/office/powerpoint/2010/main" val="3146651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57FF97EF-33D6-4C94-AC6D-0DCF1104EC3A}"/>
              </a:ext>
            </a:extLst>
          </p:cNvPr>
          <p:cNvSpPr>
            <a:spLocks noGrp="1"/>
          </p:cNvSpPr>
          <p:nvPr>
            <p:ph type="title"/>
          </p:nvPr>
        </p:nvSpPr>
        <p:spPr/>
        <p:txBody>
          <a:bodyPr/>
          <a:lstStyle/>
          <a:p>
            <a:r>
              <a:rPr lang="zh-CN" altLang="en-US"/>
              <a:t>计算机系统的层次</a:t>
            </a:r>
          </a:p>
        </p:txBody>
      </p:sp>
      <p:grpSp>
        <p:nvGrpSpPr>
          <p:cNvPr id="18" name="组合 17"/>
          <p:cNvGrpSpPr/>
          <p:nvPr/>
        </p:nvGrpSpPr>
        <p:grpSpPr>
          <a:xfrm>
            <a:off x="1559496" y="1556792"/>
            <a:ext cx="8640960" cy="5004654"/>
            <a:chOff x="1559496" y="1556792"/>
            <a:chExt cx="8640960" cy="5004654"/>
          </a:xfrm>
        </p:grpSpPr>
        <p:grpSp>
          <p:nvGrpSpPr>
            <p:cNvPr id="10" name="组合 9"/>
            <p:cNvGrpSpPr/>
            <p:nvPr/>
          </p:nvGrpSpPr>
          <p:grpSpPr>
            <a:xfrm>
              <a:off x="1559496" y="5409318"/>
              <a:ext cx="8640960" cy="1152128"/>
              <a:chOff x="551384" y="4653136"/>
              <a:chExt cx="8640960" cy="1152128"/>
            </a:xfrm>
          </p:grpSpPr>
          <p:sp>
            <p:nvSpPr>
              <p:cNvPr id="2" name="圆角矩形 1"/>
              <p:cNvSpPr/>
              <p:nvPr/>
            </p:nvSpPr>
            <p:spPr>
              <a:xfrm>
                <a:off x="551384" y="4653136"/>
                <a:ext cx="8640960" cy="1152128"/>
              </a:xfrm>
              <a:prstGeom prst="roundRect">
                <a:avLst/>
              </a:prstGeom>
              <a:solidFill>
                <a:schemeClr val="bg2">
                  <a:lumMod val="20000"/>
                  <a:lumOff val="80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27448" y="4906034"/>
                <a:ext cx="1107996" cy="646331"/>
              </a:xfrm>
              <a:prstGeom prst="rect">
                <a:avLst/>
              </a:prstGeom>
              <a:noFill/>
            </p:spPr>
            <p:txBody>
              <a:bodyPr wrap="none" rtlCol="0">
                <a:spAutoFit/>
              </a:bodyPr>
              <a:lstStyle/>
              <a:p>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硬件</a:t>
                </a:r>
              </a:p>
            </p:txBody>
          </p:sp>
          <p:sp>
            <p:nvSpPr>
              <p:cNvPr id="4" name="椭圆 3"/>
              <p:cNvSpPr/>
              <p:nvPr/>
            </p:nvSpPr>
            <p:spPr>
              <a:xfrm>
                <a:off x="3215680" y="4761147"/>
                <a:ext cx="1320800" cy="936104"/>
              </a:xfrm>
              <a:prstGeom prst="ellipse">
                <a:avLst/>
              </a:prstGeom>
              <a:solidFill>
                <a:srgbClr val="FFCC99"/>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显卡</a:t>
                </a:r>
              </a:p>
            </p:txBody>
          </p:sp>
          <p:sp>
            <p:nvSpPr>
              <p:cNvPr id="11" name="椭圆 10"/>
              <p:cNvSpPr/>
              <p:nvPr/>
            </p:nvSpPr>
            <p:spPr>
              <a:xfrm>
                <a:off x="4986530" y="4761147"/>
                <a:ext cx="1332148" cy="936104"/>
              </a:xfrm>
              <a:prstGeom prst="ellipse">
                <a:avLst/>
              </a:prstGeom>
              <a:solidFill>
                <a:srgbClr val="FFCC99"/>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声卡</a:t>
                </a:r>
              </a:p>
            </p:txBody>
          </p:sp>
          <p:sp>
            <p:nvSpPr>
              <p:cNvPr id="12" name="椭圆 11"/>
              <p:cNvSpPr/>
              <p:nvPr/>
            </p:nvSpPr>
            <p:spPr>
              <a:xfrm>
                <a:off x="6768728" y="4761147"/>
                <a:ext cx="1271488" cy="936104"/>
              </a:xfrm>
              <a:prstGeom prst="ellipse">
                <a:avLst/>
              </a:prstGeom>
              <a:solidFill>
                <a:srgbClr val="FFCC99"/>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559496" y="2816933"/>
              <a:ext cx="8640960" cy="2538379"/>
              <a:chOff x="670744" y="2852936"/>
              <a:chExt cx="8640960" cy="2538379"/>
            </a:xfrm>
          </p:grpSpPr>
          <p:sp>
            <p:nvSpPr>
              <p:cNvPr id="5" name="圆角矩形 4"/>
              <p:cNvSpPr/>
              <p:nvPr/>
            </p:nvSpPr>
            <p:spPr>
              <a:xfrm>
                <a:off x="670744" y="2852936"/>
                <a:ext cx="8640960" cy="2538379"/>
              </a:xfrm>
              <a:prstGeom prst="roundRect">
                <a:avLst/>
              </a:prstGeom>
              <a:solidFill>
                <a:schemeClr val="bg2">
                  <a:lumMod val="20000"/>
                  <a:lumOff val="80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85143" y="3798959"/>
                <a:ext cx="2031325" cy="646331"/>
              </a:xfrm>
              <a:prstGeom prst="rect">
                <a:avLst/>
              </a:prstGeom>
              <a:noFill/>
            </p:spPr>
            <p:txBody>
              <a:bodyPr wrap="none" rtlCol="0">
                <a:spAutoFit/>
              </a:bodyPr>
              <a:lstStyle/>
              <a:p>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13" name="圆角矩形 12"/>
              <p:cNvSpPr/>
              <p:nvPr/>
            </p:nvSpPr>
            <p:spPr>
              <a:xfrm>
                <a:off x="3335040" y="4149949"/>
                <a:ext cx="4824536" cy="1187359"/>
              </a:xfrm>
              <a:prstGeom prst="roundRect">
                <a:avLst>
                  <a:gd name="adj" fmla="val 15172"/>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驱动程序</a:t>
                </a:r>
              </a:p>
            </p:txBody>
          </p:sp>
          <p:sp>
            <p:nvSpPr>
              <p:cNvPr id="16" name="圆角矩形 15"/>
              <p:cNvSpPr/>
              <p:nvPr/>
            </p:nvSpPr>
            <p:spPr>
              <a:xfrm>
                <a:off x="3335040" y="2899980"/>
                <a:ext cx="4824536" cy="1187359"/>
              </a:xfrm>
              <a:prstGeom prst="roundRect">
                <a:avLst>
                  <a:gd name="adj" fmla="val 15172"/>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grpSp>
        <p:grpSp>
          <p:nvGrpSpPr>
            <p:cNvPr id="17" name="组合 16"/>
            <p:cNvGrpSpPr/>
            <p:nvPr/>
          </p:nvGrpSpPr>
          <p:grpSpPr>
            <a:xfrm>
              <a:off x="1559496" y="1556792"/>
              <a:ext cx="8640960" cy="1152128"/>
              <a:chOff x="670744" y="1592795"/>
              <a:chExt cx="8640960" cy="1152128"/>
            </a:xfrm>
          </p:grpSpPr>
          <p:grpSp>
            <p:nvGrpSpPr>
              <p:cNvPr id="7" name="组合 6"/>
              <p:cNvGrpSpPr/>
              <p:nvPr/>
            </p:nvGrpSpPr>
            <p:grpSpPr>
              <a:xfrm>
                <a:off x="670744" y="1592795"/>
                <a:ext cx="8640960" cy="1152128"/>
                <a:chOff x="551384" y="2204864"/>
                <a:chExt cx="8640960" cy="1152128"/>
              </a:xfrm>
            </p:grpSpPr>
            <p:sp>
              <p:nvSpPr>
                <p:cNvPr id="6" name="圆角矩形 5"/>
                <p:cNvSpPr/>
                <p:nvPr/>
              </p:nvSpPr>
              <p:spPr>
                <a:xfrm>
                  <a:off x="551384" y="2204864"/>
                  <a:ext cx="8640960" cy="1152128"/>
                </a:xfrm>
                <a:prstGeom prst="roundRect">
                  <a:avLst/>
                </a:prstGeom>
                <a:solidFill>
                  <a:schemeClr val="bg2">
                    <a:lumMod val="20000"/>
                    <a:lumOff val="80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5400" y="2457762"/>
                  <a:ext cx="2031325" cy="646331"/>
                </a:xfrm>
                <a:prstGeom prst="rect">
                  <a:avLst/>
                </a:prstGeom>
                <a:noFill/>
              </p:spPr>
              <p:txBody>
                <a:bodyPr wrap="none" rtlCol="0">
                  <a:spAutoFit/>
                </a:bodyPr>
                <a:lstStyle/>
                <a:p>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grpSp>
          <p:sp>
            <p:nvSpPr>
              <p:cNvPr id="15" name="圆角矩形 14"/>
              <p:cNvSpPr/>
              <p:nvPr/>
            </p:nvSpPr>
            <p:spPr>
              <a:xfrm>
                <a:off x="3335040" y="1772816"/>
                <a:ext cx="1440160" cy="838257"/>
              </a:xfrm>
              <a:prstGeom prst="roundRect">
                <a:avLst/>
              </a:prstGeom>
              <a:solidFill>
                <a:schemeClr val="accent6">
                  <a:lumMod val="20000"/>
                  <a:lumOff val="8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QQ</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5027228" y="1772816"/>
                <a:ext cx="1440160" cy="838257"/>
              </a:xfrm>
              <a:prstGeom prst="roundRect">
                <a:avLst/>
              </a:prstGeom>
              <a:solidFill>
                <a:schemeClr val="accent6">
                  <a:lumMod val="20000"/>
                  <a:lumOff val="8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迅雷</a:t>
                </a:r>
              </a:p>
            </p:txBody>
          </p:sp>
          <p:sp>
            <p:nvSpPr>
              <p:cNvPr id="22" name="圆角矩形 21"/>
              <p:cNvSpPr/>
              <p:nvPr/>
            </p:nvSpPr>
            <p:spPr>
              <a:xfrm>
                <a:off x="6719416" y="1772816"/>
                <a:ext cx="1440160" cy="838257"/>
              </a:xfrm>
              <a:prstGeom prst="roundRect">
                <a:avLst/>
              </a:prstGeom>
              <a:solidFill>
                <a:schemeClr val="accent6">
                  <a:lumMod val="20000"/>
                  <a:lumOff val="8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88101543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BB097-6A10-4A04-93AB-446BD5451ECC}"/>
              </a:ext>
            </a:extLst>
          </p:cNvPr>
          <p:cNvSpPr>
            <a:spLocks noGrp="1"/>
          </p:cNvSpPr>
          <p:nvPr>
            <p:ph type="title"/>
          </p:nvPr>
        </p:nvSpPr>
        <p:spPr/>
        <p:txBody>
          <a:bodyPr/>
          <a:lstStyle/>
          <a:p>
            <a:r>
              <a:rPr lang="zh-CN" altLang="en-US" dirty="0"/>
              <a:t>动态分区分配</a:t>
            </a:r>
          </a:p>
        </p:txBody>
      </p:sp>
      <p:sp>
        <p:nvSpPr>
          <p:cNvPr id="3" name="内容占位符 2">
            <a:extLst>
              <a:ext uri="{FF2B5EF4-FFF2-40B4-BE49-F238E27FC236}">
                <a16:creationId xmlns:a16="http://schemas.microsoft.com/office/drawing/2014/main" id="{E40ABA7D-EA4A-4D74-B7E8-6D74ED0436EC}"/>
              </a:ext>
            </a:extLst>
          </p:cNvPr>
          <p:cNvSpPr>
            <a:spLocks noGrp="1"/>
          </p:cNvSpPr>
          <p:nvPr>
            <p:ph idx="1"/>
          </p:nvPr>
        </p:nvSpPr>
        <p:spPr/>
        <p:txBody>
          <a:bodyPr/>
          <a:lstStyle/>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动态分区分配是根据进程的实际需要，动态地为之分配内存空间。作业装入内存时，把可用内存分出一个连续区域给作业，且分区的大小正好适合作业大小的需要。分区的大小和个数依装入作业的需要而定。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70892850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66A3A-7EAE-4648-A9FA-F81F9D6E34A4}"/>
              </a:ext>
            </a:extLst>
          </p:cNvPr>
          <p:cNvSpPr>
            <a:spLocks noGrp="1"/>
          </p:cNvSpPr>
          <p:nvPr>
            <p:ph type="title"/>
          </p:nvPr>
        </p:nvSpPr>
        <p:spPr/>
        <p:txBody>
          <a:bodyPr/>
          <a:lstStyle/>
          <a:p>
            <a:r>
              <a:rPr lang="zh-CN" altLang="en-US" dirty="0"/>
              <a:t>动态分区分配 之例</a:t>
            </a:r>
          </a:p>
        </p:txBody>
      </p:sp>
      <p:pic>
        <p:nvPicPr>
          <p:cNvPr id="4" name="图片 3">
            <a:extLst>
              <a:ext uri="{FF2B5EF4-FFF2-40B4-BE49-F238E27FC236}">
                <a16:creationId xmlns:a16="http://schemas.microsoft.com/office/drawing/2014/main" id="{9AE4B38A-9359-459A-ADAE-3FCFFBEB4342}"/>
              </a:ext>
            </a:extLst>
          </p:cNvPr>
          <p:cNvPicPr>
            <a:picLocks noChangeAspect="1"/>
          </p:cNvPicPr>
          <p:nvPr/>
        </p:nvPicPr>
        <p:blipFill>
          <a:blip r:embed="rId2"/>
          <a:stretch>
            <a:fillRect/>
          </a:stretch>
        </p:blipFill>
        <p:spPr>
          <a:xfrm>
            <a:off x="191344" y="1412776"/>
            <a:ext cx="6881531" cy="4968552"/>
          </a:xfrm>
          <a:prstGeom prst="rect">
            <a:avLst/>
          </a:prstGeom>
        </p:spPr>
      </p:pic>
      <p:pic>
        <p:nvPicPr>
          <p:cNvPr id="6" name="图片 5">
            <a:extLst>
              <a:ext uri="{FF2B5EF4-FFF2-40B4-BE49-F238E27FC236}">
                <a16:creationId xmlns:a16="http://schemas.microsoft.com/office/drawing/2014/main" id="{37FC0AC2-4DF2-43B5-9DED-ED56E45DF003}"/>
              </a:ext>
            </a:extLst>
          </p:cNvPr>
          <p:cNvPicPr>
            <a:picLocks noChangeAspect="1"/>
          </p:cNvPicPr>
          <p:nvPr/>
        </p:nvPicPr>
        <p:blipFill>
          <a:blip r:embed="rId3"/>
          <a:stretch>
            <a:fillRect/>
          </a:stretch>
        </p:blipFill>
        <p:spPr>
          <a:xfrm>
            <a:off x="7176120" y="1104573"/>
            <a:ext cx="3600400" cy="5657771"/>
          </a:xfrm>
          <a:prstGeom prst="rect">
            <a:avLst/>
          </a:prstGeom>
        </p:spPr>
      </p:pic>
    </p:spTree>
    <p:extLst>
      <p:ext uri="{BB962C8B-B14F-4D97-AF65-F5344CB8AC3E}">
        <p14:creationId xmlns:p14="http://schemas.microsoft.com/office/powerpoint/2010/main" val="181747279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34758-419F-462E-AF15-18F8108BA47A}"/>
              </a:ext>
            </a:extLst>
          </p:cNvPr>
          <p:cNvSpPr>
            <a:spLocks noGrp="1"/>
          </p:cNvSpPr>
          <p:nvPr>
            <p:ph type="title"/>
          </p:nvPr>
        </p:nvSpPr>
        <p:spPr/>
        <p:txBody>
          <a:bodyPr/>
          <a:lstStyle/>
          <a:p>
            <a:r>
              <a:rPr lang="zh-CN" altLang="en-US" dirty="0"/>
              <a:t>动态分区分配</a:t>
            </a:r>
          </a:p>
        </p:txBody>
      </p:sp>
      <p:sp>
        <p:nvSpPr>
          <p:cNvPr id="3" name="内容占位符 2">
            <a:extLst>
              <a:ext uri="{FF2B5EF4-FFF2-40B4-BE49-F238E27FC236}">
                <a16:creationId xmlns:a16="http://schemas.microsoft.com/office/drawing/2014/main" id="{0203E6A8-E578-4C44-8C91-C960DCD8A09D}"/>
              </a:ext>
            </a:extLst>
          </p:cNvPr>
          <p:cNvSpPr>
            <a:spLocks noGrp="1"/>
          </p:cNvSpPr>
          <p:nvPr>
            <p:ph idx="1"/>
          </p:nvPr>
        </p:nvSpPr>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分区分配算法</a:t>
            </a:r>
          </a:p>
          <a:p>
            <a:pPr eaLnBrk="1" hangingPunct="1">
              <a:buFont typeface="Wingdings" panose="05000000000000000000" pitchFamily="2"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为把一个新作业装入内存，需按照一定的分配算法，从空闲分区表或空闲分区链中选出一分区分配给该作业。</a:t>
            </a:r>
          </a:p>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常用的分配算法：</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1" indent="-342900" eaLnBrk="1" hangingPunct="1">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首次适应算法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FF</a:t>
            </a:r>
          </a:p>
          <a:p>
            <a:pPr eaLnBrk="1" hangingPunct="1">
              <a:buFont typeface="Wingdings" panose="05000000000000000000" pitchFamily="2"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循环首次适应算法</a:t>
            </a:r>
          </a:p>
          <a:p>
            <a:pPr eaLnBrk="1" hangingPunct="1">
              <a:buFont typeface="Wingdings" panose="05000000000000000000" pitchFamily="2"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最佳适应算法</a:t>
            </a:r>
          </a:p>
          <a:p>
            <a:endParaRPr lang="zh-CN" altLang="en-US" dirty="0"/>
          </a:p>
        </p:txBody>
      </p:sp>
    </p:spTree>
    <p:extLst>
      <p:ext uri="{BB962C8B-B14F-4D97-AF65-F5344CB8AC3E}">
        <p14:creationId xmlns:p14="http://schemas.microsoft.com/office/powerpoint/2010/main" val="40934116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E1F7D-BAB7-47B5-BA79-47CBE9F74257}"/>
              </a:ext>
            </a:extLst>
          </p:cNvPr>
          <p:cNvSpPr>
            <a:spLocks noGrp="1"/>
          </p:cNvSpPr>
          <p:nvPr>
            <p:ph type="title"/>
          </p:nvPr>
        </p:nvSpPr>
        <p:spPr/>
        <p:txBody>
          <a:bodyPr/>
          <a:lstStyle/>
          <a:p>
            <a:r>
              <a:rPr lang="zh-CN" altLang="en-US" dirty="0"/>
              <a:t>动态分区分配</a:t>
            </a:r>
          </a:p>
        </p:txBody>
      </p:sp>
      <p:sp>
        <p:nvSpPr>
          <p:cNvPr id="3" name="内容占位符 2">
            <a:extLst>
              <a:ext uri="{FF2B5EF4-FFF2-40B4-BE49-F238E27FC236}">
                <a16:creationId xmlns:a16="http://schemas.microsoft.com/office/drawing/2014/main" id="{B4011723-9F0B-4E9F-A4AD-1CEF6ECF2D98}"/>
              </a:ext>
            </a:extLst>
          </p:cNvPr>
          <p:cNvSpPr>
            <a:spLocks noGrp="1"/>
          </p:cNvSpPr>
          <p:nvPr>
            <p:ph idx="1"/>
          </p:nvPr>
        </p:nvSpPr>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当进程运行完毕释放内存时，系统根据回收区首址，在空闲分区链</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中找到相应插入点，此时可能有四种情况：</a:t>
            </a:r>
          </a:p>
          <a:p>
            <a:endParaRPr lang="zh-CN" altLang="en-US" dirty="0"/>
          </a:p>
        </p:txBody>
      </p:sp>
      <p:graphicFrame>
        <p:nvGraphicFramePr>
          <p:cNvPr id="4" name="Object 4">
            <a:extLst>
              <a:ext uri="{FF2B5EF4-FFF2-40B4-BE49-F238E27FC236}">
                <a16:creationId xmlns:a16="http://schemas.microsoft.com/office/drawing/2014/main" id="{B53C1503-9253-4733-A59F-B65E1F02C231}"/>
              </a:ext>
            </a:extLst>
          </p:cNvPr>
          <p:cNvGraphicFramePr>
            <a:graphicFrameLocks/>
          </p:cNvGraphicFramePr>
          <p:nvPr>
            <p:extLst>
              <p:ext uri="{D42A27DB-BD31-4B8C-83A1-F6EECF244321}">
                <p14:modId xmlns:p14="http://schemas.microsoft.com/office/powerpoint/2010/main" val="867912704"/>
              </p:ext>
            </p:extLst>
          </p:nvPr>
        </p:nvGraphicFramePr>
        <p:xfrm>
          <a:off x="1415480" y="2708920"/>
          <a:ext cx="8712968" cy="3672408"/>
        </p:xfrm>
        <a:graphic>
          <a:graphicData uri="http://schemas.openxmlformats.org/presentationml/2006/ole">
            <mc:AlternateContent xmlns:mc="http://schemas.openxmlformats.org/markup-compatibility/2006">
              <mc:Choice xmlns:v="urn:schemas-microsoft-com:vml" Requires="v">
                <p:oleObj spid="_x0000_s1028" name="位图图像" r:id="rId3" imgW="6819048" imgH="1980952" progId="Paint.Picture">
                  <p:embed/>
                </p:oleObj>
              </mc:Choice>
              <mc:Fallback>
                <p:oleObj name="位图图像" r:id="rId3" imgW="6819048" imgH="1980952" progId="Paint.Picture">
                  <p:embed/>
                  <p:pic>
                    <p:nvPicPr>
                      <p:cNvPr id="1240068" name="Object 4">
                        <a:extLst>
                          <a:ext uri="{FF2B5EF4-FFF2-40B4-BE49-F238E27FC236}">
                            <a16:creationId xmlns:a16="http://schemas.microsoft.com/office/drawing/2014/main" id="{66650DCF-7DB1-4181-BA9B-A4D109FACF8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2708920"/>
                        <a:ext cx="8712968" cy="367240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00720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7588B-04A3-4E66-A9FE-1B9E17C2C476}"/>
              </a:ext>
            </a:extLst>
          </p:cNvPr>
          <p:cNvSpPr>
            <a:spLocks noGrp="1"/>
          </p:cNvSpPr>
          <p:nvPr>
            <p:ph type="title"/>
          </p:nvPr>
        </p:nvSpPr>
        <p:spPr/>
        <p:txBody>
          <a:bodyPr/>
          <a:lstStyle/>
          <a:p>
            <a:r>
              <a:rPr lang="zh-CN" altLang="en-US" dirty="0"/>
              <a:t>内存分配方式</a:t>
            </a:r>
            <a:r>
              <a:rPr lang="en-US" altLang="zh-CN" dirty="0"/>
              <a:t>——</a:t>
            </a:r>
            <a:r>
              <a:rPr lang="zh-CN" altLang="en-US" dirty="0"/>
              <a:t>离散分配</a:t>
            </a:r>
          </a:p>
        </p:txBody>
      </p:sp>
      <p:sp>
        <p:nvSpPr>
          <p:cNvPr id="3" name="内容占位符 2">
            <a:extLst>
              <a:ext uri="{FF2B5EF4-FFF2-40B4-BE49-F238E27FC236}">
                <a16:creationId xmlns:a16="http://schemas.microsoft.com/office/drawing/2014/main" id="{FBE61E6E-52FF-45CA-9176-6CD9A6A354F5}"/>
              </a:ext>
            </a:extLst>
          </p:cNvPr>
          <p:cNvSpPr>
            <a:spLocks noGrp="1"/>
          </p:cNvSpPr>
          <p:nvPr>
            <p:ph idx="1"/>
          </p:nvPr>
        </p:nvSpPr>
        <p:spPr/>
        <p:txBody>
          <a:bodyPr/>
          <a:lstStyle/>
          <a:p>
            <a:pPr lvl="1" eaLnBrk="1">
              <a:lnSpc>
                <a:spcPct val="120000"/>
              </a:lnSpc>
              <a:spcBef>
                <a:spcPts val="600"/>
              </a:spcBef>
              <a:buFont typeface="Arial" panose="020B0604020202020204" pitchFamily="34" charset="0"/>
              <a:buChar char="•"/>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允许将一个进程直接分散地装入许多不相邻的分区中</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eaLnBrk="1">
              <a:lnSpc>
                <a:spcPct val="120000"/>
              </a:lnSpc>
              <a:spcBef>
                <a:spcPts val="600"/>
              </a:spcBef>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分页存储管理方式：离散分配的基本单位是页</a:t>
            </a:r>
          </a:p>
          <a:p>
            <a:pPr marL="457200" lvl="1" indent="0" eaLnBrk="1">
              <a:lnSpc>
                <a:spcPct val="120000"/>
              </a:lnSpc>
              <a:spcBef>
                <a:spcPts val="600"/>
              </a:spcBef>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分段存储管理方式：离散分配的基本单位是段</a:t>
            </a:r>
          </a:p>
          <a:p>
            <a:pPr marL="457200" lvl="1" indent="0" eaLnBrk="1">
              <a:lnSpc>
                <a:spcPct val="120000"/>
              </a:lnSpc>
              <a:spcBef>
                <a:spcPts val="600"/>
              </a:spcBef>
              <a:buNone/>
              <a:defRPr/>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eaLnBrk="1">
              <a:lnSpc>
                <a:spcPct val="120000"/>
              </a:lnSpc>
              <a:spcBef>
                <a:spcPts val="600"/>
              </a:spcBef>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基本的分页存储管理方式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或纯分页存储管理方式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：不具备页面对换功能，不具有支持实现虚拟存储器的功能，要求把每个作业全部装入内存后方能运行。</a:t>
            </a:r>
          </a:p>
          <a:p>
            <a:endParaRPr lang="zh-CN" altLang="en-US" dirty="0"/>
          </a:p>
        </p:txBody>
      </p:sp>
    </p:spTree>
    <p:extLst>
      <p:ext uri="{BB962C8B-B14F-4D97-AF65-F5344CB8AC3E}">
        <p14:creationId xmlns:p14="http://schemas.microsoft.com/office/powerpoint/2010/main" val="386788033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3137D-53D2-4083-95DE-3FB6B19A19CE}"/>
              </a:ext>
            </a:extLst>
          </p:cNvPr>
          <p:cNvSpPr>
            <a:spLocks noGrp="1"/>
          </p:cNvSpPr>
          <p:nvPr>
            <p:ph type="title"/>
          </p:nvPr>
        </p:nvSpPr>
        <p:spPr/>
        <p:txBody>
          <a:bodyPr/>
          <a:lstStyle/>
          <a:p>
            <a:r>
              <a:rPr lang="zh-CN" altLang="en-US" dirty="0"/>
              <a:t>分页式存储管理的原理</a:t>
            </a:r>
          </a:p>
        </p:txBody>
      </p:sp>
      <p:sp>
        <p:nvSpPr>
          <p:cNvPr id="3" name="内容占位符 2">
            <a:extLst>
              <a:ext uri="{FF2B5EF4-FFF2-40B4-BE49-F238E27FC236}">
                <a16:creationId xmlns:a16="http://schemas.microsoft.com/office/drawing/2014/main" id="{68F10FE5-C43A-4FA1-A19D-4965BB00D310}"/>
              </a:ext>
            </a:extLst>
          </p:cNvPr>
          <p:cNvSpPr>
            <a:spLocks noGrp="1"/>
          </p:cNvSpPr>
          <p:nvPr>
            <p:ph idx="1"/>
          </p:nvPr>
        </p:nvSpPr>
        <p:spPr/>
        <p:txBody>
          <a:bodyPr/>
          <a:lstStyle/>
          <a:p>
            <a:pPr marL="457200" lvl="1" indent="-457200" eaLnBrk="1">
              <a:lnSpc>
                <a:spcPct val="120000"/>
              </a:lnSpc>
              <a:spcBef>
                <a:spcPts val="600"/>
              </a:spcBef>
              <a:buSzPct val="80000"/>
              <a:buFont typeface="Arial" panose="020B0604020202020204" pitchFamily="34" charset="0"/>
              <a:buChar char="•"/>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分页存储管理是将一个进程的逻辑地址空间分成若干个大小相等的片称为页面或页，并为各页加以编号，从</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开始。同时把内存空间分成与页面相同大小的若干个存储块，称为块或页框。在为进程分配内存时，以块为单位将进程的若干个页分别装入到多个可以不相邻的物理块中。</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0" lvl="1" indent="0" eaLnBrk="1">
              <a:lnSpc>
                <a:spcPct val="120000"/>
              </a:lnSpc>
              <a:spcBef>
                <a:spcPts val="600"/>
              </a:spcBef>
              <a:buSzPct val="80000"/>
              <a:buNone/>
              <a:defRPr/>
            </a:pPr>
            <a:r>
              <a:rPr lang="zh-CN" altLang="en-US" sz="3200" b="1" dirty="0">
                <a:solidFill>
                  <a:srgbClr val="006600"/>
                </a:solidFill>
                <a:effectLst>
                  <a:outerShdw blurRad="38100" dist="38100" dir="2700000" algn="tl">
                    <a:srgbClr val="C0C0C0"/>
                  </a:outerShdw>
                </a:effectLst>
              </a:rPr>
              <a:t>    进程的最后一页经常装不满而形成“页内碎片”。</a:t>
            </a:r>
          </a:p>
          <a:p>
            <a:pPr marL="0" lvl="1" indent="0" eaLnBrk="1">
              <a:lnSpc>
                <a:spcPct val="120000"/>
              </a:lnSpc>
              <a:spcBef>
                <a:spcPts val="600"/>
              </a:spcBef>
              <a:buSzPct val="80000"/>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endParaRPr lang="zh-CN" altLang="en-US" dirty="0"/>
          </a:p>
        </p:txBody>
      </p:sp>
    </p:spTree>
    <p:extLst>
      <p:ext uri="{BB962C8B-B14F-4D97-AF65-F5344CB8AC3E}">
        <p14:creationId xmlns:p14="http://schemas.microsoft.com/office/powerpoint/2010/main" val="20431592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2EA91-3DE4-4925-9005-DAF32341DEF0}"/>
              </a:ext>
            </a:extLst>
          </p:cNvPr>
          <p:cNvSpPr>
            <a:spLocks noGrp="1"/>
          </p:cNvSpPr>
          <p:nvPr>
            <p:ph type="title"/>
          </p:nvPr>
        </p:nvSpPr>
        <p:spPr/>
        <p:txBody>
          <a:bodyPr/>
          <a:lstStyle/>
          <a:p>
            <a:r>
              <a:rPr lang="zh-CN" altLang="en-US" dirty="0"/>
              <a:t>页面</a:t>
            </a:r>
          </a:p>
        </p:txBody>
      </p:sp>
      <p:graphicFrame>
        <p:nvGraphicFramePr>
          <p:cNvPr id="4" name="Object 4">
            <a:extLst>
              <a:ext uri="{FF2B5EF4-FFF2-40B4-BE49-F238E27FC236}">
                <a16:creationId xmlns:a16="http://schemas.microsoft.com/office/drawing/2014/main" id="{433D5E08-7457-479D-9437-638AB63D6C18}"/>
              </a:ext>
            </a:extLst>
          </p:cNvPr>
          <p:cNvGraphicFramePr>
            <a:graphicFrameLocks noChangeAspect="1"/>
          </p:cNvGraphicFramePr>
          <p:nvPr>
            <p:ph idx="1"/>
            <p:extLst>
              <p:ext uri="{D42A27DB-BD31-4B8C-83A1-F6EECF244321}">
                <p14:modId xmlns:p14="http://schemas.microsoft.com/office/powerpoint/2010/main" val="2041761107"/>
              </p:ext>
            </p:extLst>
          </p:nvPr>
        </p:nvGraphicFramePr>
        <p:xfrm>
          <a:off x="2387600" y="1282747"/>
          <a:ext cx="7416800" cy="5329237"/>
        </p:xfrm>
        <a:graphic>
          <a:graphicData uri="http://schemas.openxmlformats.org/presentationml/2006/ole">
            <mc:AlternateContent xmlns:mc="http://schemas.openxmlformats.org/markup-compatibility/2006">
              <mc:Choice xmlns:v="urn:schemas-microsoft-com:vml" Requires="v">
                <p:oleObj spid="_x0000_s2051" name="BMP 图象" r:id="rId3" imgW="2952381" imgH="2523810" progId="Paint.Picture">
                  <p:embed/>
                </p:oleObj>
              </mc:Choice>
              <mc:Fallback>
                <p:oleObj name="BMP 图象" r:id="rId3" imgW="2952381" imgH="2523810" progId="Paint.Picture">
                  <p:embed/>
                  <p:pic>
                    <p:nvPicPr>
                      <p:cNvPr id="39938" name="Object 4">
                        <a:extLst>
                          <a:ext uri="{FF2B5EF4-FFF2-40B4-BE49-F238E27FC236}">
                            <a16:creationId xmlns:a16="http://schemas.microsoft.com/office/drawing/2014/main" id="{69C006A4-FCD1-44DE-9D64-C1AB1FBC9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1282747"/>
                        <a:ext cx="7416800" cy="532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0651126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83172-A548-4573-8D0F-BA89D7103D60}"/>
              </a:ext>
            </a:extLst>
          </p:cNvPr>
          <p:cNvSpPr>
            <a:spLocks noGrp="1"/>
          </p:cNvSpPr>
          <p:nvPr>
            <p:ph type="title"/>
          </p:nvPr>
        </p:nvSpPr>
        <p:spPr/>
        <p:txBody>
          <a:bodyPr/>
          <a:lstStyle/>
          <a:p>
            <a:r>
              <a:rPr lang="zh-CN" altLang="en-US" dirty="0"/>
              <a:t>页表</a:t>
            </a:r>
          </a:p>
        </p:txBody>
      </p:sp>
      <p:sp>
        <p:nvSpPr>
          <p:cNvPr id="3" name="内容占位符 2">
            <a:extLst>
              <a:ext uri="{FF2B5EF4-FFF2-40B4-BE49-F238E27FC236}">
                <a16:creationId xmlns:a16="http://schemas.microsoft.com/office/drawing/2014/main" id="{1A955573-DF08-4246-981A-25145C09D327}"/>
              </a:ext>
            </a:extLst>
          </p:cNvPr>
          <p:cNvSpPr>
            <a:spLocks noGrp="1"/>
          </p:cNvSpPr>
          <p:nvPr>
            <p:ph idx="1"/>
          </p:nvPr>
        </p:nvSpPr>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在分页系统中，允许进程的每一页离散地存储在内存的任一存储块中，为方便查找，系统为每一进程建立一张页面映像表，简称页表。页表实现了从页号到物理块号的地址映射。</a:t>
            </a:r>
          </a:p>
        </p:txBody>
      </p:sp>
      <p:grpSp>
        <p:nvGrpSpPr>
          <p:cNvPr id="4" name="Group 6">
            <a:extLst>
              <a:ext uri="{FF2B5EF4-FFF2-40B4-BE49-F238E27FC236}">
                <a16:creationId xmlns:a16="http://schemas.microsoft.com/office/drawing/2014/main" id="{E25CC6CD-AB53-4436-B277-CEE00A147040}"/>
              </a:ext>
            </a:extLst>
          </p:cNvPr>
          <p:cNvGrpSpPr>
            <a:grpSpLocks/>
          </p:cNvGrpSpPr>
          <p:nvPr/>
        </p:nvGrpSpPr>
        <p:grpSpPr bwMode="auto">
          <a:xfrm>
            <a:off x="1703512" y="116632"/>
            <a:ext cx="8496944" cy="6624736"/>
            <a:chOff x="703" y="528"/>
            <a:chExt cx="4512" cy="3792"/>
          </a:xfrm>
        </p:grpSpPr>
        <p:sp>
          <p:nvSpPr>
            <p:cNvPr id="5" name="Rectangle 7">
              <a:extLst>
                <a:ext uri="{FF2B5EF4-FFF2-40B4-BE49-F238E27FC236}">
                  <a16:creationId xmlns:a16="http://schemas.microsoft.com/office/drawing/2014/main" id="{F0D22D36-EACB-4242-B440-536DE1B7505B}"/>
                </a:ext>
              </a:extLst>
            </p:cNvPr>
            <p:cNvSpPr>
              <a:spLocks noChangeArrowheads="1"/>
            </p:cNvSpPr>
            <p:nvPr/>
          </p:nvSpPr>
          <p:spPr bwMode="auto">
            <a:xfrm>
              <a:off x="703" y="528"/>
              <a:ext cx="4512" cy="3792"/>
            </a:xfrm>
            <a:prstGeom prst="rect">
              <a:avLst/>
            </a:prstGeom>
            <a:solidFill>
              <a:srgbClr val="CCFFFF"/>
            </a:solidFill>
            <a:ln w="28575">
              <a:solidFill>
                <a:schemeClr val="tx1"/>
              </a:solidFill>
              <a:miter lim="800000"/>
              <a:headEnd/>
              <a:tailEnd/>
            </a:ln>
            <a:effectLst/>
          </p:spPr>
          <p:txBody>
            <a:bodyPr wrap="none" lIns="90000" tIns="46800" rIns="90000" bIns="46800" anchor="ct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grpSp>
          <p:nvGrpSpPr>
            <p:cNvPr id="6" name="Group 8">
              <a:extLst>
                <a:ext uri="{FF2B5EF4-FFF2-40B4-BE49-F238E27FC236}">
                  <a16:creationId xmlns:a16="http://schemas.microsoft.com/office/drawing/2014/main" id="{F62B4732-A122-4A46-9F65-4C5BA82F5587}"/>
                </a:ext>
              </a:extLst>
            </p:cNvPr>
            <p:cNvGrpSpPr>
              <a:grpSpLocks/>
            </p:cNvGrpSpPr>
            <p:nvPr/>
          </p:nvGrpSpPr>
          <p:grpSpPr bwMode="auto">
            <a:xfrm>
              <a:off x="1279" y="864"/>
              <a:ext cx="1008" cy="2640"/>
              <a:chOff x="805" y="816"/>
              <a:chExt cx="1008" cy="2640"/>
            </a:xfrm>
          </p:grpSpPr>
          <p:sp>
            <p:nvSpPr>
              <p:cNvPr id="81" name="Rectangle 9">
                <a:extLst>
                  <a:ext uri="{FF2B5EF4-FFF2-40B4-BE49-F238E27FC236}">
                    <a16:creationId xmlns:a16="http://schemas.microsoft.com/office/drawing/2014/main" id="{263BC2D1-33A1-4067-98B5-9BD797244C68}"/>
                  </a:ext>
                </a:extLst>
              </p:cNvPr>
              <p:cNvSpPr>
                <a:spLocks noChangeArrowheads="1"/>
              </p:cNvSpPr>
              <p:nvPr/>
            </p:nvSpPr>
            <p:spPr bwMode="auto">
              <a:xfrm>
                <a:off x="960" y="3168"/>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n</a:t>
                </a:r>
                <a:r>
                  <a:rPr lang="zh-CN" altLang="en-US" sz="2400">
                    <a:effectLst>
                      <a:outerShdw blurRad="38100" dist="38100" dir="2700000" algn="tl">
                        <a:srgbClr val="C0C0C0"/>
                      </a:outerShdw>
                    </a:effectLst>
                    <a:latin typeface="Tahoma" pitchFamily="34" charset="0"/>
                  </a:rPr>
                  <a:t>页</a:t>
                </a:r>
              </a:p>
            </p:txBody>
          </p:sp>
          <p:sp>
            <p:nvSpPr>
              <p:cNvPr id="82" name="Rectangle 10">
                <a:extLst>
                  <a:ext uri="{FF2B5EF4-FFF2-40B4-BE49-F238E27FC236}">
                    <a16:creationId xmlns:a16="http://schemas.microsoft.com/office/drawing/2014/main" id="{40830E5A-B728-4F1E-8200-1C71BA604F8E}"/>
                  </a:ext>
                </a:extLst>
              </p:cNvPr>
              <p:cNvSpPr>
                <a:spLocks noChangeArrowheads="1"/>
              </p:cNvSpPr>
              <p:nvPr/>
            </p:nvSpPr>
            <p:spPr bwMode="auto">
              <a:xfrm>
                <a:off x="960" y="2880"/>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a:t>
                </a:r>
              </a:p>
            </p:txBody>
          </p:sp>
          <p:sp>
            <p:nvSpPr>
              <p:cNvPr id="83" name="Rectangle 11">
                <a:extLst>
                  <a:ext uri="{FF2B5EF4-FFF2-40B4-BE49-F238E27FC236}">
                    <a16:creationId xmlns:a16="http://schemas.microsoft.com/office/drawing/2014/main" id="{8E0B09FF-E4E9-4659-A63F-532EF89AF788}"/>
                  </a:ext>
                </a:extLst>
              </p:cNvPr>
              <p:cNvSpPr>
                <a:spLocks noChangeArrowheads="1"/>
              </p:cNvSpPr>
              <p:nvPr/>
            </p:nvSpPr>
            <p:spPr bwMode="auto">
              <a:xfrm>
                <a:off x="960" y="2592"/>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5</a:t>
                </a:r>
                <a:r>
                  <a:rPr lang="zh-CN" altLang="en-US" sz="2400">
                    <a:effectLst>
                      <a:outerShdw blurRad="38100" dist="38100" dir="2700000" algn="tl">
                        <a:srgbClr val="C0C0C0"/>
                      </a:outerShdw>
                    </a:effectLst>
                    <a:latin typeface="Tahoma" pitchFamily="34" charset="0"/>
                  </a:rPr>
                  <a:t>页</a:t>
                </a:r>
              </a:p>
            </p:txBody>
          </p:sp>
          <p:sp>
            <p:nvSpPr>
              <p:cNvPr id="84" name="Rectangle 12">
                <a:extLst>
                  <a:ext uri="{FF2B5EF4-FFF2-40B4-BE49-F238E27FC236}">
                    <a16:creationId xmlns:a16="http://schemas.microsoft.com/office/drawing/2014/main" id="{EE403FF7-2792-4698-9B4C-5DFDB767F188}"/>
                  </a:ext>
                </a:extLst>
              </p:cNvPr>
              <p:cNvSpPr>
                <a:spLocks noChangeArrowheads="1"/>
              </p:cNvSpPr>
              <p:nvPr/>
            </p:nvSpPr>
            <p:spPr bwMode="auto">
              <a:xfrm>
                <a:off x="960" y="2304"/>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4</a:t>
                </a:r>
                <a:r>
                  <a:rPr lang="zh-CN" altLang="en-US" sz="2400">
                    <a:effectLst>
                      <a:outerShdw blurRad="38100" dist="38100" dir="2700000" algn="tl">
                        <a:srgbClr val="C0C0C0"/>
                      </a:outerShdw>
                    </a:effectLst>
                    <a:latin typeface="Tahoma" pitchFamily="34" charset="0"/>
                  </a:rPr>
                  <a:t>页</a:t>
                </a:r>
              </a:p>
            </p:txBody>
          </p:sp>
          <p:sp>
            <p:nvSpPr>
              <p:cNvPr id="85" name="Rectangle 13">
                <a:extLst>
                  <a:ext uri="{FF2B5EF4-FFF2-40B4-BE49-F238E27FC236}">
                    <a16:creationId xmlns:a16="http://schemas.microsoft.com/office/drawing/2014/main" id="{6F7232CC-B74C-498C-B0A6-B5EEFE3B2A5F}"/>
                  </a:ext>
                </a:extLst>
              </p:cNvPr>
              <p:cNvSpPr>
                <a:spLocks noChangeArrowheads="1"/>
              </p:cNvSpPr>
              <p:nvPr/>
            </p:nvSpPr>
            <p:spPr bwMode="auto">
              <a:xfrm>
                <a:off x="960" y="2016"/>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3</a:t>
                </a:r>
                <a:r>
                  <a:rPr lang="zh-CN" altLang="en-US" sz="2400">
                    <a:effectLst>
                      <a:outerShdw blurRad="38100" dist="38100" dir="2700000" algn="tl">
                        <a:srgbClr val="C0C0C0"/>
                      </a:outerShdw>
                    </a:effectLst>
                    <a:latin typeface="Tahoma" pitchFamily="34" charset="0"/>
                  </a:rPr>
                  <a:t>页</a:t>
                </a:r>
              </a:p>
            </p:txBody>
          </p:sp>
          <p:sp>
            <p:nvSpPr>
              <p:cNvPr id="86" name="Rectangle 14">
                <a:extLst>
                  <a:ext uri="{FF2B5EF4-FFF2-40B4-BE49-F238E27FC236}">
                    <a16:creationId xmlns:a16="http://schemas.microsoft.com/office/drawing/2014/main" id="{CE47BED8-C3AF-406E-8FF3-0B1CACC736C4}"/>
                  </a:ext>
                </a:extLst>
              </p:cNvPr>
              <p:cNvSpPr>
                <a:spLocks noChangeArrowheads="1"/>
              </p:cNvSpPr>
              <p:nvPr/>
            </p:nvSpPr>
            <p:spPr bwMode="auto">
              <a:xfrm>
                <a:off x="960" y="1728"/>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dirty="0">
                    <a:effectLst>
                      <a:outerShdw blurRad="38100" dist="38100" dir="2700000" algn="tl">
                        <a:srgbClr val="C0C0C0"/>
                      </a:outerShdw>
                    </a:effectLst>
                    <a:latin typeface="Tahoma" pitchFamily="34" charset="0"/>
                  </a:rPr>
                  <a:t>2</a:t>
                </a:r>
                <a:r>
                  <a:rPr lang="zh-CN" altLang="en-US" sz="2400" dirty="0">
                    <a:effectLst>
                      <a:outerShdw blurRad="38100" dist="38100" dir="2700000" algn="tl">
                        <a:srgbClr val="C0C0C0"/>
                      </a:outerShdw>
                    </a:effectLst>
                    <a:latin typeface="Tahoma" pitchFamily="34" charset="0"/>
                  </a:rPr>
                  <a:t>页</a:t>
                </a:r>
              </a:p>
            </p:txBody>
          </p:sp>
          <p:sp>
            <p:nvSpPr>
              <p:cNvPr id="87" name="Rectangle 15">
                <a:extLst>
                  <a:ext uri="{FF2B5EF4-FFF2-40B4-BE49-F238E27FC236}">
                    <a16:creationId xmlns:a16="http://schemas.microsoft.com/office/drawing/2014/main" id="{B33EE50A-628E-473A-9A47-E422C41B8812}"/>
                  </a:ext>
                </a:extLst>
              </p:cNvPr>
              <p:cNvSpPr>
                <a:spLocks noChangeArrowheads="1"/>
              </p:cNvSpPr>
              <p:nvPr/>
            </p:nvSpPr>
            <p:spPr bwMode="auto">
              <a:xfrm>
                <a:off x="960" y="1440"/>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a:t>
                </a:r>
                <a:r>
                  <a:rPr lang="zh-CN" altLang="en-US" sz="2400">
                    <a:effectLst>
                      <a:outerShdw blurRad="38100" dist="38100" dir="2700000" algn="tl">
                        <a:srgbClr val="C0C0C0"/>
                      </a:outerShdw>
                    </a:effectLst>
                    <a:latin typeface="Tahoma" pitchFamily="34" charset="0"/>
                  </a:rPr>
                  <a:t>页</a:t>
                </a:r>
              </a:p>
            </p:txBody>
          </p:sp>
          <p:sp>
            <p:nvSpPr>
              <p:cNvPr id="88" name="Rectangle 16">
                <a:extLst>
                  <a:ext uri="{FF2B5EF4-FFF2-40B4-BE49-F238E27FC236}">
                    <a16:creationId xmlns:a16="http://schemas.microsoft.com/office/drawing/2014/main" id="{F66CED0F-A850-4EF2-8524-A1F2C13F3EF5}"/>
                  </a:ext>
                </a:extLst>
              </p:cNvPr>
              <p:cNvSpPr>
                <a:spLocks noChangeArrowheads="1"/>
              </p:cNvSpPr>
              <p:nvPr/>
            </p:nvSpPr>
            <p:spPr bwMode="auto">
              <a:xfrm>
                <a:off x="960" y="1152"/>
                <a:ext cx="576"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0</a:t>
                </a:r>
                <a:r>
                  <a:rPr lang="zh-CN" altLang="en-US" sz="2400">
                    <a:effectLst>
                      <a:outerShdw blurRad="38100" dist="38100" dir="2700000" algn="tl">
                        <a:srgbClr val="C0C0C0"/>
                      </a:outerShdw>
                    </a:effectLst>
                    <a:latin typeface="Tahoma" pitchFamily="34" charset="0"/>
                  </a:rPr>
                  <a:t>页</a:t>
                </a:r>
              </a:p>
            </p:txBody>
          </p:sp>
          <p:sp>
            <p:nvSpPr>
              <p:cNvPr id="89" name="Line 17">
                <a:extLst>
                  <a:ext uri="{FF2B5EF4-FFF2-40B4-BE49-F238E27FC236}">
                    <a16:creationId xmlns:a16="http://schemas.microsoft.com/office/drawing/2014/main" id="{F1C8E034-16FA-43CB-A4D1-326CE49AD01F}"/>
                  </a:ext>
                </a:extLst>
              </p:cNvPr>
              <p:cNvSpPr>
                <a:spLocks noChangeShapeType="1"/>
              </p:cNvSpPr>
              <p:nvPr/>
            </p:nvSpPr>
            <p:spPr bwMode="auto">
              <a:xfrm>
                <a:off x="960" y="1152"/>
                <a:ext cx="576"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0" name="Line 18">
                <a:extLst>
                  <a:ext uri="{FF2B5EF4-FFF2-40B4-BE49-F238E27FC236}">
                    <a16:creationId xmlns:a16="http://schemas.microsoft.com/office/drawing/2014/main" id="{20DE260A-237D-4C72-9863-D9188246E890}"/>
                  </a:ext>
                </a:extLst>
              </p:cNvPr>
              <p:cNvSpPr>
                <a:spLocks noChangeShapeType="1"/>
              </p:cNvSpPr>
              <p:nvPr/>
            </p:nvSpPr>
            <p:spPr bwMode="auto">
              <a:xfrm>
                <a:off x="960" y="1440"/>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1" name="Line 19">
                <a:extLst>
                  <a:ext uri="{FF2B5EF4-FFF2-40B4-BE49-F238E27FC236}">
                    <a16:creationId xmlns:a16="http://schemas.microsoft.com/office/drawing/2014/main" id="{C00B98E8-2B02-47E3-8A3C-66D8B969C42E}"/>
                  </a:ext>
                </a:extLst>
              </p:cNvPr>
              <p:cNvSpPr>
                <a:spLocks noChangeShapeType="1"/>
              </p:cNvSpPr>
              <p:nvPr/>
            </p:nvSpPr>
            <p:spPr bwMode="auto">
              <a:xfrm>
                <a:off x="960" y="1728"/>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2" name="Line 20">
                <a:extLst>
                  <a:ext uri="{FF2B5EF4-FFF2-40B4-BE49-F238E27FC236}">
                    <a16:creationId xmlns:a16="http://schemas.microsoft.com/office/drawing/2014/main" id="{8AEC651B-231D-4E34-A6B4-C6A7C26536B3}"/>
                  </a:ext>
                </a:extLst>
              </p:cNvPr>
              <p:cNvSpPr>
                <a:spLocks noChangeShapeType="1"/>
              </p:cNvSpPr>
              <p:nvPr/>
            </p:nvSpPr>
            <p:spPr bwMode="auto">
              <a:xfrm>
                <a:off x="960" y="2016"/>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3" name="Line 21">
                <a:extLst>
                  <a:ext uri="{FF2B5EF4-FFF2-40B4-BE49-F238E27FC236}">
                    <a16:creationId xmlns:a16="http://schemas.microsoft.com/office/drawing/2014/main" id="{BFA5FC91-F4C2-4552-A9BF-8B819EB65947}"/>
                  </a:ext>
                </a:extLst>
              </p:cNvPr>
              <p:cNvSpPr>
                <a:spLocks noChangeShapeType="1"/>
              </p:cNvSpPr>
              <p:nvPr/>
            </p:nvSpPr>
            <p:spPr bwMode="auto">
              <a:xfrm>
                <a:off x="960" y="2304"/>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4" name="Line 22">
                <a:extLst>
                  <a:ext uri="{FF2B5EF4-FFF2-40B4-BE49-F238E27FC236}">
                    <a16:creationId xmlns:a16="http://schemas.microsoft.com/office/drawing/2014/main" id="{CB1D5C82-A477-466B-806B-A16CED1D11EA}"/>
                  </a:ext>
                </a:extLst>
              </p:cNvPr>
              <p:cNvSpPr>
                <a:spLocks noChangeShapeType="1"/>
              </p:cNvSpPr>
              <p:nvPr/>
            </p:nvSpPr>
            <p:spPr bwMode="auto">
              <a:xfrm>
                <a:off x="960" y="2592"/>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5" name="Line 23">
                <a:extLst>
                  <a:ext uri="{FF2B5EF4-FFF2-40B4-BE49-F238E27FC236}">
                    <a16:creationId xmlns:a16="http://schemas.microsoft.com/office/drawing/2014/main" id="{6C04AF19-135A-4870-9FCC-F80254FD0707}"/>
                  </a:ext>
                </a:extLst>
              </p:cNvPr>
              <p:cNvSpPr>
                <a:spLocks noChangeShapeType="1"/>
              </p:cNvSpPr>
              <p:nvPr/>
            </p:nvSpPr>
            <p:spPr bwMode="auto">
              <a:xfrm>
                <a:off x="960" y="2880"/>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6" name="Line 24">
                <a:extLst>
                  <a:ext uri="{FF2B5EF4-FFF2-40B4-BE49-F238E27FC236}">
                    <a16:creationId xmlns:a16="http://schemas.microsoft.com/office/drawing/2014/main" id="{9B43983A-4698-41EC-AA3E-84107DCAED35}"/>
                  </a:ext>
                </a:extLst>
              </p:cNvPr>
              <p:cNvSpPr>
                <a:spLocks noChangeShapeType="1"/>
              </p:cNvSpPr>
              <p:nvPr/>
            </p:nvSpPr>
            <p:spPr bwMode="auto">
              <a:xfrm>
                <a:off x="960" y="3168"/>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7" name="Line 25">
                <a:extLst>
                  <a:ext uri="{FF2B5EF4-FFF2-40B4-BE49-F238E27FC236}">
                    <a16:creationId xmlns:a16="http://schemas.microsoft.com/office/drawing/2014/main" id="{6F8E05AB-D57C-4101-8CD2-CB415497CA00}"/>
                  </a:ext>
                </a:extLst>
              </p:cNvPr>
              <p:cNvSpPr>
                <a:spLocks noChangeShapeType="1"/>
              </p:cNvSpPr>
              <p:nvPr/>
            </p:nvSpPr>
            <p:spPr bwMode="auto">
              <a:xfrm>
                <a:off x="960" y="3456"/>
                <a:ext cx="576"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8" name="Line 26">
                <a:extLst>
                  <a:ext uri="{FF2B5EF4-FFF2-40B4-BE49-F238E27FC236}">
                    <a16:creationId xmlns:a16="http://schemas.microsoft.com/office/drawing/2014/main" id="{67DBD63E-3B3B-43EF-89B1-73C8DF41B8E3}"/>
                  </a:ext>
                </a:extLst>
              </p:cNvPr>
              <p:cNvSpPr>
                <a:spLocks noChangeShapeType="1"/>
              </p:cNvSpPr>
              <p:nvPr/>
            </p:nvSpPr>
            <p:spPr bwMode="auto">
              <a:xfrm>
                <a:off x="960" y="1152"/>
                <a:ext cx="0" cy="2304"/>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99" name="Line 27">
                <a:extLst>
                  <a:ext uri="{FF2B5EF4-FFF2-40B4-BE49-F238E27FC236}">
                    <a16:creationId xmlns:a16="http://schemas.microsoft.com/office/drawing/2014/main" id="{FECD95BB-530B-42A9-B87C-C249E40CB08D}"/>
                  </a:ext>
                </a:extLst>
              </p:cNvPr>
              <p:cNvSpPr>
                <a:spLocks noChangeShapeType="1"/>
              </p:cNvSpPr>
              <p:nvPr/>
            </p:nvSpPr>
            <p:spPr bwMode="auto">
              <a:xfrm>
                <a:off x="1536" y="1152"/>
                <a:ext cx="0" cy="2304"/>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00" name="Text Box 28">
                <a:extLst>
                  <a:ext uri="{FF2B5EF4-FFF2-40B4-BE49-F238E27FC236}">
                    <a16:creationId xmlns:a16="http://schemas.microsoft.com/office/drawing/2014/main" id="{AB8426DC-BD44-47DB-84CD-69D7747EC98F}"/>
                  </a:ext>
                </a:extLst>
              </p:cNvPr>
              <p:cNvSpPr txBox="1">
                <a:spLocks noChangeArrowheads="1"/>
              </p:cNvSpPr>
              <p:nvPr/>
            </p:nvSpPr>
            <p:spPr bwMode="auto">
              <a:xfrm>
                <a:off x="805" y="816"/>
                <a:ext cx="1008"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用户程序</a:t>
                </a:r>
              </a:p>
            </p:txBody>
          </p:sp>
        </p:grpSp>
        <p:grpSp>
          <p:nvGrpSpPr>
            <p:cNvPr id="7" name="Group 29">
              <a:extLst>
                <a:ext uri="{FF2B5EF4-FFF2-40B4-BE49-F238E27FC236}">
                  <a16:creationId xmlns:a16="http://schemas.microsoft.com/office/drawing/2014/main" id="{CE0EEA75-222A-4B2E-BE23-E6D447A45776}"/>
                </a:ext>
              </a:extLst>
            </p:cNvPr>
            <p:cNvGrpSpPr>
              <a:grpSpLocks/>
            </p:cNvGrpSpPr>
            <p:nvPr/>
          </p:nvGrpSpPr>
          <p:grpSpPr bwMode="auto">
            <a:xfrm>
              <a:off x="2423" y="816"/>
              <a:ext cx="1012" cy="2629"/>
              <a:chOff x="2145" y="539"/>
              <a:chExt cx="1012" cy="2629"/>
            </a:xfrm>
          </p:grpSpPr>
          <p:sp>
            <p:nvSpPr>
              <p:cNvPr id="53" name="Rectangle 30">
                <a:extLst>
                  <a:ext uri="{FF2B5EF4-FFF2-40B4-BE49-F238E27FC236}">
                    <a16:creationId xmlns:a16="http://schemas.microsoft.com/office/drawing/2014/main" id="{049E24ED-05AF-4AFD-9599-0B5D9C022661}"/>
                  </a:ext>
                </a:extLst>
              </p:cNvPr>
              <p:cNvSpPr>
                <a:spLocks noChangeArrowheads="1"/>
              </p:cNvSpPr>
              <p:nvPr/>
            </p:nvSpPr>
            <p:spPr bwMode="auto">
              <a:xfrm>
                <a:off x="2592" y="2880"/>
                <a:ext cx="384"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a:t>
                </a:r>
              </a:p>
            </p:txBody>
          </p:sp>
          <p:sp>
            <p:nvSpPr>
              <p:cNvPr id="54" name="Rectangle 31">
                <a:extLst>
                  <a:ext uri="{FF2B5EF4-FFF2-40B4-BE49-F238E27FC236}">
                    <a16:creationId xmlns:a16="http://schemas.microsoft.com/office/drawing/2014/main" id="{BD96113F-1F27-4410-BD01-CB6744B30A0D}"/>
                  </a:ext>
                </a:extLst>
              </p:cNvPr>
              <p:cNvSpPr>
                <a:spLocks noChangeArrowheads="1"/>
              </p:cNvSpPr>
              <p:nvPr/>
            </p:nvSpPr>
            <p:spPr bwMode="auto">
              <a:xfrm>
                <a:off x="2208" y="2880"/>
                <a:ext cx="384"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a:t>
                </a:r>
              </a:p>
            </p:txBody>
          </p:sp>
          <p:sp>
            <p:nvSpPr>
              <p:cNvPr id="55" name="Rectangle 32">
                <a:extLst>
                  <a:ext uri="{FF2B5EF4-FFF2-40B4-BE49-F238E27FC236}">
                    <a16:creationId xmlns:a16="http://schemas.microsoft.com/office/drawing/2014/main" id="{754068D1-6520-428A-BD54-4813792D94BD}"/>
                  </a:ext>
                </a:extLst>
              </p:cNvPr>
              <p:cNvSpPr>
                <a:spLocks noChangeArrowheads="1"/>
              </p:cNvSpPr>
              <p:nvPr/>
            </p:nvSpPr>
            <p:spPr bwMode="auto">
              <a:xfrm>
                <a:off x="2592" y="2592"/>
                <a:ext cx="384" cy="288"/>
              </a:xfrm>
              <a:prstGeom prst="rect">
                <a:avLst/>
              </a:prstGeom>
              <a:noFill/>
              <a:ln w="28575">
                <a:noFill/>
                <a:miter lim="800000"/>
                <a:headEnd/>
                <a:tailEnd/>
              </a:ln>
              <a:effectLst/>
            </p:spPr>
            <p:txBody>
              <a:bodyPr lIns="90000" tIns="46800" rIns="90000" bIns="46800"/>
              <a:lstStyle/>
              <a:p>
                <a:pPr algn="ctr" eaLnBrk="1" hangingPunct="1">
                  <a:spcBef>
                    <a:spcPct val="20000"/>
                  </a:spcBef>
                  <a:buClr>
                    <a:schemeClr val="folHlink"/>
                  </a:buClr>
                  <a:buSzPct val="60000"/>
                  <a:buFont typeface="Wingdings" pitchFamily="2" charset="2"/>
                  <a:buNone/>
                  <a:defRPr/>
                </a:pPr>
                <a:endParaRPr lang="zh-CN" altLang="en-US" sz="2400">
                  <a:effectLst>
                    <a:outerShdw blurRad="38100" dist="38100" dir="2700000" algn="tl">
                      <a:srgbClr val="C0C0C0"/>
                    </a:outerShdw>
                  </a:effectLst>
                  <a:latin typeface="Tahoma" pitchFamily="34" charset="0"/>
                </a:endParaRPr>
              </a:p>
            </p:txBody>
          </p:sp>
          <p:sp>
            <p:nvSpPr>
              <p:cNvPr id="56" name="Rectangle 33">
                <a:extLst>
                  <a:ext uri="{FF2B5EF4-FFF2-40B4-BE49-F238E27FC236}">
                    <a16:creationId xmlns:a16="http://schemas.microsoft.com/office/drawing/2014/main" id="{D366E1DA-AABE-4D1C-B5A4-BC179100CC0F}"/>
                  </a:ext>
                </a:extLst>
              </p:cNvPr>
              <p:cNvSpPr>
                <a:spLocks noChangeArrowheads="1"/>
              </p:cNvSpPr>
              <p:nvPr/>
            </p:nvSpPr>
            <p:spPr bwMode="auto">
              <a:xfrm>
                <a:off x="2208" y="2592"/>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5</a:t>
                </a:r>
              </a:p>
            </p:txBody>
          </p:sp>
          <p:sp>
            <p:nvSpPr>
              <p:cNvPr id="57" name="Rectangle 34">
                <a:extLst>
                  <a:ext uri="{FF2B5EF4-FFF2-40B4-BE49-F238E27FC236}">
                    <a16:creationId xmlns:a16="http://schemas.microsoft.com/office/drawing/2014/main" id="{99B4D217-37D3-4D78-BD35-82DDBBECFE94}"/>
                  </a:ext>
                </a:extLst>
              </p:cNvPr>
              <p:cNvSpPr>
                <a:spLocks noChangeArrowheads="1"/>
              </p:cNvSpPr>
              <p:nvPr/>
            </p:nvSpPr>
            <p:spPr bwMode="auto">
              <a:xfrm>
                <a:off x="2592" y="2304"/>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solidFill>
                      <a:schemeClr val="folHlink"/>
                    </a:solidFill>
                    <a:effectLst>
                      <a:outerShdw blurRad="38100" dist="38100" dir="2700000" algn="tl">
                        <a:srgbClr val="C0C0C0"/>
                      </a:outerShdw>
                    </a:effectLst>
                    <a:latin typeface="Tahoma" pitchFamily="34" charset="0"/>
                  </a:rPr>
                  <a:t>9</a:t>
                </a:r>
              </a:p>
            </p:txBody>
          </p:sp>
          <p:sp>
            <p:nvSpPr>
              <p:cNvPr id="58" name="Rectangle 35">
                <a:extLst>
                  <a:ext uri="{FF2B5EF4-FFF2-40B4-BE49-F238E27FC236}">
                    <a16:creationId xmlns:a16="http://schemas.microsoft.com/office/drawing/2014/main" id="{40691486-1D28-4530-BBA1-3AB4D929826E}"/>
                  </a:ext>
                </a:extLst>
              </p:cNvPr>
              <p:cNvSpPr>
                <a:spLocks noChangeArrowheads="1"/>
              </p:cNvSpPr>
              <p:nvPr/>
            </p:nvSpPr>
            <p:spPr bwMode="auto">
              <a:xfrm>
                <a:off x="2208" y="2304"/>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4</a:t>
                </a:r>
              </a:p>
            </p:txBody>
          </p:sp>
          <p:sp>
            <p:nvSpPr>
              <p:cNvPr id="59" name="Rectangle 36">
                <a:extLst>
                  <a:ext uri="{FF2B5EF4-FFF2-40B4-BE49-F238E27FC236}">
                    <a16:creationId xmlns:a16="http://schemas.microsoft.com/office/drawing/2014/main" id="{6D481B94-163C-4FEA-B550-023311D1A2AE}"/>
                  </a:ext>
                </a:extLst>
              </p:cNvPr>
              <p:cNvSpPr>
                <a:spLocks noChangeArrowheads="1"/>
              </p:cNvSpPr>
              <p:nvPr/>
            </p:nvSpPr>
            <p:spPr bwMode="auto">
              <a:xfrm>
                <a:off x="2592" y="2016"/>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solidFill>
                      <a:schemeClr val="folHlink"/>
                    </a:solidFill>
                    <a:effectLst>
                      <a:outerShdw blurRad="38100" dist="38100" dir="2700000" algn="tl">
                        <a:srgbClr val="C0C0C0"/>
                      </a:outerShdw>
                    </a:effectLst>
                    <a:latin typeface="Tahoma" pitchFamily="34" charset="0"/>
                  </a:rPr>
                  <a:t>8</a:t>
                </a:r>
              </a:p>
            </p:txBody>
          </p:sp>
          <p:sp>
            <p:nvSpPr>
              <p:cNvPr id="60" name="Rectangle 37">
                <a:extLst>
                  <a:ext uri="{FF2B5EF4-FFF2-40B4-BE49-F238E27FC236}">
                    <a16:creationId xmlns:a16="http://schemas.microsoft.com/office/drawing/2014/main" id="{D8FEC7F5-80CC-4969-844B-15EDD86CEC51}"/>
                  </a:ext>
                </a:extLst>
              </p:cNvPr>
              <p:cNvSpPr>
                <a:spLocks noChangeArrowheads="1"/>
              </p:cNvSpPr>
              <p:nvPr/>
            </p:nvSpPr>
            <p:spPr bwMode="auto">
              <a:xfrm>
                <a:off x="2208" y="2016"/>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3</a:t>
                </a:r>
              </a:p>
            </p:txBody>
          </p:sp>
          <p:sp>
            <p:nvSpPr>
              <p:cNvPr id="61" name="Rectangle 38">
                <a:extLst>
                  <a:ext uri="{FF2B5EF4-FFF2-40B4-BE49-F238E27FC236}">
                    <a16:creationId xmlns:a16="http://schemas.microsoft.com/office/drawing/2014/main" id="{592F2761-6F61-419C-A233-5C657D26C404}"/>
                  </a:ext>
                </a:extLst>
              </p:cNvPr>
              <p:cNvSpPr>
                <a:spLocks noChangeArrowheads="1"/>
              </p:cNvSpPr>
              <p:nvPr/>
            </p:nvSpPr>
            <p:spPr bwMode="auto">
              <a:xfrm>
                <a:off x="2592" y="1728"/>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solidFill>
                      <a:schemeClr val="folHlink"/>
                    </a:solidFill>
                    <a:effectLst>
                      <a:outerShdw blurRad="38100" dist="38100" dir="2700000" algn="tl">
                        <a:srgbClr val="C0C0C0"/>
                      </a:outerShdw>
                    </a:effectLst>
                    <a:latin typeface="Tahoma" pitchFamily="34" charset="0"/>
                  </a:rPr>
                  <a:t>6</a:t>
                </a:r>
              </a:p>
            </p:txBody>
          </p:sp>
          <p:sp>
            <p:nvSpPr>
              <p:cNvPr id="62" name="Rectangle 39">
                <a:extLst>
                  <a:ext uri="{FF2B5EF4-FFF2-40B4-BE49-F238E27FC236}">
                    <a16:creationId xmlns:a16="http://schemas.microsoft.com/office/drawing/2014/main" id="{3F9A5C19-F5BE-464A-9AB2-11E3C43F4057}"/>
                  </a:ext>
                </a:extLst>
              </p:cNvPr>
              <p:cNvSpPr>
                <a:spLocks noChangeArrowheads="1"/>
              </p:cNvSpPr>
              <p:nvPr/>
            </p:nvSpPr>
            <p:spPr bwMode="auto">
              <a:xfrm>
                <a:off x="2208" y="1728"/>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2</a:t>
                </a:r>
              </a:p>
            </p:txBody>
          </p:sp>
          <p:sp>
            <p:nvSpPr>
              <p:cNvPr id="63" name="Rectangle 40">
                <a:extLst>
                  <a:ext uri="{FF2B5EF4-FFF2-40B4-BE49-F238E27FC236}">
                    <a16:creationId xmlns:a16="http://schemas.microsoft.com/office/drawing/2014/main" id="{1874AFD7-5A51-4FA7-B87E-86F4195DAAF1}"/>
                  </a:ext>
                </a:extLst>
              </p:cNvPr>
              <p:cNvSpPr>
                <a:spLocks noChangeArrowheads="1"/>
              </p:cNvSpPr>
              <p:nvPr/>
            </p:nvSpPr>
            <p:spPr bwMode="auto">
              <a:xfrm>
                <a:off x="2592" y="1440"/>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solidFill>
                      <a:schemeClr val="folHlink"/>
                    </a:solidFill>
                    <a:effectLst>
                      <a:outerShdw blurRad="38100" dist="38100" dir="2700000" algn="tl">
                        <a:srgbClr val="C0C0C0"/>
                      </a:outerShdw>
                    </a:effectLst>
                    <a:latin typeface="Tahoma" pitchFamily="34" charset="0"/>
                  </a:rPr>
                  <a:t>3</a:t>
                </a:r>
              </a:p>
            </p:txBody>
          </p:sp>
          <p:sp>
            <p:nvSpPr>
              <p:cNvPr id="64" name="Rectangle 41">
                <a:extLst>
                  <a:ext uri="{FF2B5EF4-FFF2-40B4-BE49-F238E27FC236}">
                    <a16:creationId xmlns:a16="http://schemas.microsoft.com/office/drawing/2014/main" id="{F4A55139-2AAE-402A-92E5-9B1087713555}"/>
                  </a:ext>
                </a:extLst>
              </p:cNvPr>
              <p:cNvSpPr>
                <a:spLocks noChangeArrowheads="1"/>
              </p:cNvSpPr>
              <p:nvPr/>
            </p:nvSpPr>
            <p:spPr bwMode="auto">
              <a:xfrm>
                <a:off x="2208" y="1440"/>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1</a:t>
                </a:r>
              </a:p>
            </p:txBody>
          </p:sp>
          <p:sp>
            <p:nvSpPr>
              <p:cNvPr id="65" name="Rectangle 42">
                <a:extLst>
                  <a:ext uri="{FF2B5EF4-FFF2-40B4-BE49-F238E27FC236}">
                    <a16:creationId xmlns:a16="http://schemas.microsoft.com/office/drawing/2014/main" id="{C6559BCB-93D0-430F-8444-485773AB3227}"/>
                  </a:ext>
                </a:extLst>
              </p:cNvPr>
              <p:cNvSpPr>
                <a:spLocks noChangeArrowheads="1"/>
              </p:cNvSpPr>
              <p:nvPr/>
            </p:nvSpPr>
            <p:spPr bwMode="auto">
              <a:xfrm>
                <a:off x="2592" y="1152"/>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solidFill>
                      <a:schemeClr val="folHlink"/>
                    </a:solidFill>
                    <a:effectLst>
                      <a:outerShdw blurRad="38100" dist="38100" dir="2700000" algn="tl">
                        <a:srgbClr val="C0C0C0"/>
                      </a:outerShdw>
                    </a:effectLst>
                    <a:latin typeface="Tahoma" pitchFamily="34" charset="0"/>
                  </a:rPr>
                  <a:t>2</a:t>
                </a:r>
              </a:p>
            </p:txBody>
          </p:sp>
          <p:sp>
            <p:nvSpPr>
              <p:cNvPr id="66" name="Rectangle 43">
                <a:extLst>
                  <a:ext uri="{FF2B5EF4-FFF2-40B4-BE49-F238E27FC236}">
                    <a16:creationId xmlns:a16="http://schemas.microsoft.com/office/drawing/2014/main" id="{1571619A-2723-4076-A016-FCF27EAC5046}"/>
                  </a:ext>
                </a:extLst>
              </p:cNvPr>
              <p:cNvSpPr>
                <a:spLocks noChangeArrowheads="1"/>
              </p:cNvSpPr>
              <p:nvPr/>
            </p:nvSpPr>
            <p:spPr bwMode="auto">
              <a:xfrm>
                <a:off x="2208" y="1152"/>
                <a:ext cx="384" cy="288"/>
              </a:xfrm>
              <a:prstGeom prst="rect">
                <a:avLst/>
              </a:prstGeom>
              <a:noFill/>
              <a:ln w="28575">
                <a:noFill/>
                <a:miter lim="800000"/>
                <a:headEnd/>
                <a:tailEnd/>
              </a:ln>
              <a:effectLst/>
            </p:spPr>
            <p:txBody>
              <a:bodyPr lIns="90000" tIns="46800" rIns="90000" bIns="46800"/>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algn="ctr" eaLnBrk="1" hangingPunct="1">
                  <a:spcBef>
                    <a:spcPct val="20000"/>
                  </a:spcBef>
                  <a:buClr>
                    <a:schemeClr val="folHlink"/>
                  </a:buClr>
                  <a:buSzPct val="60000"/>
                  <a:buFont typeface="Wingdings" pitchFamily="2" charset="2"/>
                  <a:buNone/>
                  <a:defRPr/>
                </a:pPr>
                <a:r>
                  <a:rPr lang="en-US" altLang="zh-CN" sz="2400">
                    <a:effectLst>
                      <a:outerShdw blurRad="38100" dist="38100" dir="2700000" algn="tl">
                        <a:srgbClr val="C0C0C0"/>
                      </a:outerShdw>
                    </a:effectLst>
                    <a:latin typeface="Tahoma" pitchFamily="34" charset="0"/>
                  </a:rPr>
                  <a:t>0</a:t>
                </a:r>
              </a:p>
            </p:txBody>
          </p:sp>
          <p:sp>
            <p:nvSpPr>
              <p:cNvPr id="67" name="Line 44">
                <a:extLst>
                  <a:ext uri="{FF2B5EF4-FFF2-40B4-BE49-F238E27FC236}">
                    <a16:creationId xmlns:a16="http://schemas.microsoft.com/office/drawing/2014/main" id="{907962FB-71D3-4045-B458-696817C4F16A}"/>
                  </a:ext>
                </a:extLst>
              </p:cNvPr>
              <p:cNvSpPr>
                <a:spLocks noChangeShapeType="1"/>
              </p:cNvSpPr>
              <p:nvPr/>
            </p:nvSpPr>
            <p:spPr bwMode="auto">
              <a:xfrm>
                <a:off x="2208" y="1152"/>
                <a:ext cx="768"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68" name="Line 45">
                <a:extLst>
                  <a:ext uri="{FF2B5EF4-FFF2-40B4-BE49-F238E27FC236}">
                    <a16:creationId xmlns:a16="http://schemas.microsoft.com/office/drawing/2014/main" id="{4662C3C0-494A-476E-BCFB-F380665520BF}"/>
                  </a:ext>
                </a:extLst>
              </p:cNvPr>
              <p:cNvSpPr>
                <a:spLocks noChangeShapeType="1"/>
              </p:cNvSpPr>
              <p:nvPr/>
            </p:nvSpPr>
            <p:spPr bwMode="auto">
              <a:xfrm>
                <a:off x="2208" y="1440"/>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69" name="Line 46">
                <a:extLst>
                  <a:ext uri="{FF2B5EF4-FFF2-40B4-BE49-F238E27FC236}">
                    <a16:creationId xmlns:a16="http://schemas.microsoft.com/office/drawing/2014/main" id="{DE85D6EB-E727-40EE-BE2C-40D2691E0796}"/>
                  </a:ext>
                </a:extLst>
              </p:cNvPr>
              <p:cNvSpPr>
                <a:spLocks noChangeShapeType="1"/>
              </p:cNvSpPr>
              <p:nvPr/>
            </p:nvSpPr>
            <p:spPr bwMode="auto">
              <a:xfrm>
                <a:off x="2208" y="1728"/>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0" name="Line 47">
                <a:extLst>
                  <a:ext uri="{FF2B5EF4-FFF2-40B4-BE49-F238E27FC236}">
                    <a16:creationId xmlns:a16="http://schemas.microsoft.com/office/drawing/2014/main" id="{21EC1552-093E-48DB-9375-228BFDCD4D8C}"/>
                  </a:ext>
                </a:extLst>
              </p:cNvPr>
              <p:cNvSpPr>
                <a:spLocks noChangeShapeType="1"/>
              </p:cNvSpPr>
              <p:nvPr/>
            </p:nvSpPr>
            <p:spPr bwMode="auto">
              <a:xfrm>
                <a:off x="2208" y="2016"/>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1" name="Line 48">
                <a:extLst>
                  <a:ext uri="{FF2B5EF4-FFF2-40B4-BE49-F238E27FC236}">
                    <a16:creationId xmlns:a16="http://schemas.microsoft.com/office/drawing/2014/main" id="{74D9BB40-4476-4AA9-9362-B207A03F0839}"/>
                  </a:ext>
                </a:extLst>
              </p:cNvPr>
              <p:cNvSpPr>
                <a:spLocks noChangeShapeType="1"/>
              </p:cNvSpPr>
              <p:nvPr/>
            </p:nvSpPr>
            <p:spPr bwMode="auto">
              <a:xfrm>
                <a:off x="2208" y="2304"/>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2" name="Line 49">
                <a:extLst>
                  <a:ext uri="{FF2B5EF4-FFF2-40B4-BE49-F238E27FC236}">
                    <a16:creationId xmlns:a16="http://schemas.microsoft.com/office/drawing/2014/main" id="{B72FFE1D-5A35-4DC9-93BA-9008D305A48A}"/>
                  </a:ext>
                </a:extLst>
              </p:cNvPr>
              <p:cNvSpPr>
                <a:spLocks noChangeShapeType="1"/>
              </p:cNvSpPr>
              <p:nvPr/>
            </p:nvSpPr>
            <p:spPr bwMode="auto">
              <a:xfrm>
                <a:off x="2208" y="2592"/>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3" name="Line 50">
                <a:extLst>
                  <a:ext uri="{FF2B5EF4-FFF2-40B4-BE49-F238E27FC236}">
                    <a16:creationId xmlns:a16="http://schemas.microsoft.com/office/drawing/2014/main" id="{1E164874-B1B2-451D-A481-C389C29D6F40}"/>
                  </a:ext>
                </a:extLst>
              </p:cNvPr>
              <p:cNvSpPr>
                <a:spLocks noChangeShapeType="1"/>
              </p:cNvSpPr>
              <p:nvPr/>
            </p:nvSpPr>
            <p:spPr bwMode="auto">
              <a:xfrm>
                <a:off x="2208" y="2880"/>
                <a:ext cx="768"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4" name="Line 51">
                <a:extLst>
                  <a:ext uri="{FF2B5EF4-FFF2-40B4-BE49-F238E27FC236}">
                    <a16:creationId xmlns:a16="http://schemas.microsoft.com/office/drawing/2014/main" id="{EF9A441B-3FE7-4592-84A5-AD9AD39AAF3D}"/>
                  </a:ext>
                </a:extLst>
              </p:cNvPr>
              <p:cNvSpPr>
                <a:spLocks noChangeShapeType="1"/>
              </p:cNvSpPr>
              <p:nvPr/>
            </p:nvSpPr>
            <p:spPr bwMode="auto">
              <a:xfrm>
                <a:off x="2208" y="3168"/>
                <a:ext cx="768"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5" name="Line 52">
                <a:extLst>
                  <a:ext uri="{FF2B5EF4-FFF2-40B4-BE49-F238E27FC236}">
                    <a16:creationId xmlns:a16="http://schemas.microsoft.com/office/drawing/2014/main" id="{40702670-B3F0-4AF9-AD14-95E9F1B90723}"/>
                  </a:ext>
                </a:extLst>
              </p:cNvPr>
              <p:cNvSpPr>
                <a:spLocks noChangeShapeType="1"/>
              </p:cNvSpPr>
              <p:nvPr/>
            </p:nvSpPr>
            <p:spPr bwMode="auto">
              <a:xfrm>
                <a:off x="2208" y="1152"/>
                <a:ext cx="0" cy="2016"/>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6" name="Line 53">
                <a:extLst>
                  <a:ext uri="{FF2B5EF4-FFF2-40B4-BE49-F238E27FC236}">
                    <a16:creationId xmlns:a16="http://schemas.microsoft.com/office/drawing/2014/main" id="{A5144F71-A642-41C1-869C-61E49096FD57}"/>
                  </a:ext>
                </a:extLst>
              </p:cNvPr>
              <p:cNvSpPr>
                <a:spLocks noChangeShapeType="1"/>
              </p:cNvSpPr>
              <p:nvPr/>
            </p:nvSpPr>
            <p:spPr bwMode="auto">
              <a:xfrm>
                <a:off x="2592" y="1152"/>
                <a:ext cx="0" cy="2016"/>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7" name="Line 54">
                <a:extLst>
                  <a:ext uri="{FF2B5EF4-FFF2-40B4-BE49-F238E27FC236}">
                    <a16:creationId xmlns:a16="http://schemas.microsoft.com/office/drawing/2014/main" id="{5D8AABD5-8AC0-43DC-851D-AFD49C7C44EB}"/>
                  </a:ext>
                </a:extLst>
              </p:cNvPr>
              <p:cNvSpPr>
                <a:spLocks noChangeShapeType="1"/>
              </p:cNvSpPr>
              <p:nvPr/>
            </p:nvSpPr>
            <p:spPr bwMode="auto">
              <a:xfrm>
                <a:off x="2976" y="1152"/>
                <a:ext cx="0" cy="2016"/>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78" name="Text Box 55">
                <a:extLst>
                  <a:ext uri="{FF2B5EF4-FFF2-40B4-BE49-F238E27FC236}">
                    <a16:creationId xmlns:a16="http://schemas.microsoft.com/office/drawing/2014/main" id="{438EB944-6B52-49C5-BD45-B9FB73E4EAFC}"/>
                  </a:ext>
                </a:extLst>
              </p:cNvPr>
              <p:cNvSpPr txBox="1">
                <a:spLocks noChangeArrowheads="1"/>
              </p:cNvSpPr>
              <p:nvPr/>
            </p:nvSpPr>
            <p:spPr bwMode="auto">
              <a:xfrm>
                <a:off x="2145" y="816"/>
                <a:ext cx="576"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页号</a:t>
                </a:r>
              </a:p>
            </p:txBody>
          </p:sp>
          <p:sp>
            <p:nvSpPr>
              <p:cNvPr id="79" name="Text Box 56">
                <a:extLst>
                  <a:ext uri="{FF2B5EF4-FFF2-40B4-BE49-F238E27FC236}">
                    <a16:creationId xmlns:a16="http://schemas.microsoft.com/office/drawing/2014/main" id="{595F2E44-C8D4-4D58-9E3D-30519314C56E}"/>
                  </a:ext>
                </a:extLst>
              </p:cNvPr>
              <p:cNvSpPr txBox="1">
                <a:spLocks noChangeArrowheads="1"/>
              </p:cNvSpPr>
              <p:nvPr/>
            </p:nvSpPr>
            <p:spPr bwMode="auto">
              <a:xfrm>
                <a:off x="2581" y="816"/>
                <a:ext cx="576"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块号</a:t>
                </a:r>
              </a:p>
            </p:txBody>
          </p:sp>
          <p:sp>
            <p:nvSpPr>
              <p:cNvPr id="80" name="Text Box 57">
                <a:extLst>
                  <a:ext uri="{FF2B5EF4-FFF2-40B4-BE49-F238E27FC236}">
                    <a16:creationId xmlns:a16="http://schemas.microsoft.com/office/drawing/2014/main" id="{2EE4741E-C8FC-4197-B49E-4E31CF8A1349}"/>
                  </a:ext>
                </a:extLst>
              </p:cNvPr>
              <p:cNvSpPr txBox="1">
                <a:spLocks noChangeArrowheads="1"/>
              </p:cNvSpPr>
              <p:nvPr/>
            </p:nvSpPr>
            <p:spPr bwMode="auto">
              <a:xfrm>
                <a:off x="2326" y="539"/>
                <a:ext cx="576"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页表</a:t>
                </a:r>
              </a:p>
            </p:txBody>
          </p:sp>
        </p:grpSp>
        <p:grpSp>
          <p:nvGrpSpPr>
            <p:cNvPr id="8" name="Group 58">
              <a:extLst>
                <a:ext uri="{FF2B5EF4-FFF2-40B4-BE49-F238E27FC236}">
                  <a16:creationId xmlns:a16="http://schemas.microsoft.com/office/drawing/2014/main" id="{E3A3B785-C18A-4673-B955-2B114FD11428}"/>
                </a:ext>
              </a:extLst>
            </p:cNvPr>
            <p:cNvGrpSpPr>
              <a:grpSpLocks/>
            </p:cNvGrpSpPr>
            <p:nvPr/>
          </p:nvGrpSpPr>
          <p:grpSpPr bwMode="auto">
            <a:xfrm>
              <a:off x="4159" y="1008"/>
              <a:ext cx="890" cy="3108"/>
              <a:chOff x="3216" y="336"/>
              <a:chExt cx="890" cy="3108"/>
            </a:xfrm>
          </p:grpSpPr>
          <p:sp>
            <p:nvSpPr>
              <p:cNvPr id="15" name="Rectangle 59">
                <a:extLst>
                  <a:ext uri="{FF2B5EF4-FFF2-40B4-BE49-F238E27FC236}">
                    <a16:creationId xmlns:a16="http://schemas.microsoft.com/office/drawing/2014/main" id="{320B0AD4-ABD7-4746-A4CF-8F1685BBAF23}"/>
                  </a:ext>
                </a:extLst>
              </p:cNvPr>
              <p:cNvSpPr>
                <a:spLocks noChangeArrowheads="1"/>
              </p:cNvSpPr>
              <p:nvPr/>
            </p:nvSpPr>
            <p:spPr bwMode="auto">
              <a:xfrm>
                <a:off x="3216" y="3213"/>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16" name="Rectangle 60">
                <a:extLst>
                  <a:ext uri="{FF2B5EF4-FFF2-40B4-BE49-F238E27FC236}">
                    <a16:creationId xmlns:a16="http://schemas.microsoft.com/office/drawing/2014/main" id="{05788C32-2DD3-4D08-BAAA-144BC5FF7A5E}"/>
                  </a:ext>
                </a:extLst>
              </p:cNvPr>
              <p:cNvSpPr>
                <a:spLocks noChangeArrowheads="1"/>
              </p:cNvSpPr>
              <p:nvPr/>
            </p:nvSpPr>
            <p:spPr bwMode="auto">
              <a:xfrm>
                <a:off x="3216" y="2982"/>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17" name="Rectangle 61">
                <a:extLst>
                  <a:ext uri="{FF2B5EF4-FFF2-40B4-BE49-F238E27FC236}">
                    <a16:creationId xmlns:a16="http://schemas.microsoft.com/office/drawing/2014/main" id="{A56B5CA7-3F39-4EA2-A0C7-25DA2C145DB3}"/>
                  </a:ext>
                </a:extLst>
              </p:cNvPr>
              <p:cNvSpPr>
                <a:spLocks noChangeArrowheads="1"/>
              </p:cNvSpPr>
              <p:nvPr/>
            </p:nvSpPr>
            <p:spPr bwMode="auto">
              <a:xfrm>
                <a:off x="3216" y="2751"/>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18" name="Rectangle 62">
                <a:extLst>
                  <a:ext uri="{FF2B5EF4-FFF2-40B4-BE49-F238E27FC236}">
                    <a16:creationId xmlns:a16="http://schemas.microsoft.com/office/drawing/2014/main" id="{6CBA0D73-44EB-4748-9C0F-A4097F08217D}"/>
                  </a:ext>
                </a:extLst>
              </p:cNvPr>
              <p:cNvSpPr>
                <a:spLocks noChangeArrowheads="1"/>
              </p:cNvSpPr>
              <p:nvPr/>
            </p:nvSpPr>
            <p:spPr bwMode="auto">
              <a:xfrm>
                <a:off x="3216" y="2520"/>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19" name="Rectangle 63">
                <a:extLst>
                  <a:ext uri="{FF2B5EF4-FFF2-40B4-BE49-F238E27FC236}">
                    <a16:creationId xmlns:a16="http://schemas.microsoft.com/office/drawing/2014/main" id="{56A9063D-74F2-46C8-999F-12DF74AC0436}"/>
                  </a:ext>
                </a:extLst>
              </p:cNvPr>
              <p:cNvSpPr>
                <a:spLocks noChangeArrowheads="1"/>
              </p:cNvSpPr>
              <p:nvPr/>
            </p:nvSpPr>
            <p:spPr bwMode="auto">
              <a:xfrm>
                <a:off x="3216" y="2289"/>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0" name="Rectangle 64">
                <a:extLst>
                  <a:ext uri="{FF2B5EF4-FFF2-40B4-BE49-F238E27FC236}">
                    <a16:creationId xmlns:a16="http://schemas.microsoft.com/office/drawing/2014/main" id="{73D1B768-FB04-4DAA-8A70-74F3C0A56E46}"/>
                  </a:ext>
                </a:extLst>
              </p:cNvPr>
              <p:cNvSpPr>
                <a:spLocks noChangeArrowheads="1"/>
              </p:cNvSpPr>
              <p:nvPr/>
            </p:nvSpPr>
            <p:spPr bwMode="auto">
              <a:xfrm>
                <a:off x="3216" y="2058"/>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1" name="Rectangle 65">
                <a:extLst>
                  <a:ext uri="{FF2B5EF4-FFF2-40B4-BE49-F238E27FC236}">
                    <a16:creationId xmlns:a16="http://schemas.microsoft.com/office/drawing/2014/main" id="{5972D386-62B6-43AF-B001-34B6163868F0}"/>
                  </a:ext>
                </a:extLst>
              </p:cNvPr>
              <p:cNvSpPr>
                <a:spLocks noChangeArrowheads="1"/>
              </p:cNvSpPr>
              <p:nvPr/>
            </p:nvSpPr>
            <p:spPr bwMode="auto">
              <a:xfrm>
                <a:off x="3216" y="1827"/>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2" name="Rectangle 66">
                <a:extLst>
                  <a:ext uri="{FF2B5EF4-FFF2-40B4-BE49-F238E27FC236}">
                    <a16:creationId xmlns:a16="http://schemas.microsoft.com/office/drawing/2014/main" id="{B8F7B889-311A-48EF-856B-14657034BE81}"/>
                  </a:ext>
                </a:extLst>
              </p:cNvPr>
              <p:cNvSpPr>
                <a:spLocks noChangeArrowheads="1"/>
              </p:cNvSpPr>
              <p:nvPr/>
            </p:nvSpPr>
            <p:spPr bwMode="auto">
              <a:xfrm>
                <a:off x="3216" y="1596"/>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3" name="Rectangle 67">
                <a:extLst>
                  <a:ext uri="{FF2B5EF4-FFF2-40B4-BE49-F238E27FC236}">
                    <a16:creationId xmlns:a16="http://schemas.microsoft.com/office/drawing/2014/main" id="{D5822951-033B-49AE-853E-3EAD0BEF8E3E}"/>
                  </a:ext>
                </a:extLst>
              </p:cNvPr>
              <p:cNvSpPr>
                <a:spLocks noChangeArrowheads="1"/>
              </p:cNvSpPr>
              <p:nvPr/>
            </p:nvSpPr>
            <p:spPr bwMode="auto">
              <a:xfrm>
                <a:off x="3216" y="1365"/>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4" name="Rectangle 68">
                <a:extLst>
                  <a:ext uri="{FF2B5EF4-FFF2-40B4-BE49-F238E27FC236}">
                    <a16:creationId xmlns:a16="http://schemas.microsoft.com/office/drawing/2014/main" id="{B0CA51FF-E1DD-4E42-B3EA-1BAA220028AA}"/>
                  </a:ext>
                </a:extLst>
              </p:cNvPr>
              <p:cNvSpPr>
                <a:spLocks noChangeArrowheads="1"/>
              </p:cNvSpPr>
              <p:nvPr/>
            </p:nvSpPr>
            <p:spPr bwMode="auto">
              <a:xfrm>
                <a:off x="3216" y="1134"/>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5" name="Rectangle 69">
                <a:extLst>
                  <a:ext uri="{FF2B5EF4-FFF2-40B4-BE49-F238E27FC236}">
                    <a16:creationId xmlns:a16="http://schemas.microsoft.com/office/drawing/2014/main" id="{A030E209-E2F0-427B-B04B-4CF394BE4BC7}"/>
                  </a:ext>
                </a:extLst>
              </p:cNvPr>
              <p:cNvSpPr>
                <a:spLocks noChangeArrowheads="1"/>
              </p:cNvSpPr>
              <p:nvPr/>
            </p:nvSpPr>
            <p:spPr bwMode="auto">
              <a:xfrm>
                <a:off x="3216" y="903"/>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6" name="Rectangle 70">
                <a:extLst>
                  <a:ext uri="{FF2B5EF4-FFF2-40B4-BE49-F238E27FC236}">
                    <a16:creationId xmlns:a16="http://schemas.microsoft.com/office/drawing/2014/main" id="{F4742324-DBF6-4758-8CBC-201F3EBC70F5}"/>
                  </a:ext>
                </a:extLst>
              </p:cNvPr>
              <p:cNvSpPr>
                <a:spLocks noChangeArrowheads="1"/>
              </p:cNvSpPr>
              <p:nvPr/>
            </p:nvSpPr>
            <p:spPr bwMode="auto">
              <a:xfrm>
                <a:off x="3216" y="672"/>
                <a:ext cx="576" cy="231"/>
              </a:xfrm>
              <a:prstGeom prst="rect">
                <a:avLst/>
              </a:prstGeom>
              <a:noFill/>
              <a:ln w="28575">
                <a:noFill/>
                <a:miter lim="800000"/>
                <a:headEnd/>
                <a:tailEnd/>
              </a:ln>
              <a:effectLst/>
            </p:spPr>
            <p:txBody>
              <a:bodyPr lIns="90000" tIns="46800" rIns="90000" bIns="46800"/>
              <a:lstStyle/>
              <a:p>
                <a:pPr eaLnBrk="1" hangingPunct="1">
                  <a:spcBef>
                    <a:spcPct val="20000"/>
                  </a:spcBef>
                  <a:buClr>
                    <a:schemeClr val="folHlink"/>
                  </a:buClr>
                  <a:buSzPct val="60000"/>
                  <a:buFont typeface="Wingdings" pitchFamily="2" charset="2"/>
                  <a:buNone/>
                  <a:defRPr/>
                </a:pPr>
                <a:endParaRPr lang="zh-CN" altLang="en-US" sz="1800">
                  <a:effectLst>
                    <a:outerShdw blurRad="38100" dist="38100" dir="2700000" algn="tl">
                      <a:srgbClr val="C0C0C0"/>
                    </a:outerShdw>
                  </a:effectLst>
                  <a:latin typeface="Tahoma" pitchFamily="34" charset="0"/>
                </a:endParaRPr>
              </a:p>
            </p:txBody>
          </p:sp>
          <p:sp>
            <p:nvSpPr>
              <p:cNvPr id="27" name="Line 71">
                <a:extLst>
                  <a:ext uri="{FF2B5EF4-FFF2-40B4-BE49-F238E27FC236}">
                    <a16:creationId xmlns:a16="http://schemas.microsoft.com/office/drawing/2014/main" id="{507B921F-D5BE-484D-BA7F-7CF717DE8A3B}"/>
                  </a:ext>
                </a:extLst>
              </p:cNvPr>
              <p:cNvSpPr>
                <a:spLocks noChangeShapeType="1"/>
              </p:cNvSpPr>
              <p:nvPr/>
            </p:nvSpPr>
            <p:spPr bwMode="auto">
              <a:xfrm>
                <a:off x="3216" y="672"/>
                <a:ext cx="576" cy="0"/>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8" name="Line 72">
                <a:extLst>
                  <a:ext uri="{FF2B5EF4-FFF2-40B4-BE49-F238E27FC236}">
                    <a16:creationId xmlns:a16="http://schemas.microsoft.com/office/drawing/2014/main" id="{40842016-7EC4-4BE2-A98F-D59E20D973A8}"/>
                  </a:ext>
                </a:extLst>
              </p:cNvPr>
              <p:cNvSpPr>
                <a:spLocks noChangeShapeType="1"/>
              </p:cNvSpPr>
              <p:nvPr/>
            </p:nvSpPr>
            <p:spPr bwMode="auto">
              <a:xfrm>
                <a:off x="3216" y="903"/>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9" name="Line 73">
                <a:extLst>
                  <a:ext uri="{FF2B5EF4-FFF2-40B4-BE49-F238E27FC236}">
                    <a16:creationId xmlns:a16="http://schemas.microsoft.com/office/drawing/2014/main" id="{1240BC6A-EEE9-42AC-A915-FF6644A3E885}"/>
                  </a:ext>
                </a:extLst>
              </p:cNvPr>
              <p:cNvSpPr>
                <a:spLocks noChangeShapeType="1"/>
              </p:cNvSpPr>
              <p:nvPr/>
            </p:nvSpPr>
            <p:spPr bwMode="auto">
              <a:xfrm>
                <a:off x="3216" y="1134"/>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0" name="Line 74">
                <a:extLst>
                  <a:ext uri="{FF2B5EF4-FFF2-40B4-BE49-F238E27FC236}">
                    <a16:creationId xmlns:a16="http://schemas.microsoft.com/office/drawing/2014/main" id="{DE313A2C-1F1B-4BD5-9CA6-B1476FFEFD04}"/>
                  </a:ext>
                </a:extLst>
              </p:cNvPr>
              <p:cNvSpPr>
                <a:spLocks noChangeShapeType="1"/>
              </p:cNvSpPr>
              <p:nvPr/>
            </p:nvSpPr>
            <p:spPr bwMode="auto">
              <a:xfrm>
                <a:off x="3216" y="1365"/>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1" name="Line 75">
                <a:extLst>
                  <a:ext uri="{FF2B5EF4-FFF2-40B4-BE49-F238E27FC236}">
                    <a16:creationId xmlns:a16="http://schemas.microsoft.com/office/drawing/2014/main" id="{0558F902-6236-499F-A189-B386CD2C4269}"/>
                  </a:ext>
                </a:extLst>
              </p:cNvPr>
              <p:cNvSpPr>
                <a:spLocks noChangeShapeType="1"/>
              </p:cNvSpPr>
              <p:nvPr/>
            </p:nvSpPr>
            <p:spPr bwMode="auto">
              <a:xfrm>
                <a:off x="3216" y="1596"/>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2" name="Line 76">
                <a:extLst>
                  <a:ext uri="{FF2B5EF4-FFF2-40B4-BE49-F238E27FC236}">
                    <a16:creationId xmlns:a16="http://schemas.microsoft.com/office/drawing/2014/main" id="{EB1AF467-08EF-4741-917F-7E0732E1CCFE}"/>
                  </a:ext>
                </a:extLst>
              </p:cNvPr>
              <p:cNvSpPr>
                <a:spLocks noChangeShapeType="1"/>
              </p:cNvSpPr>
              <p:nvPr/>
            </p:nvSpPr>
            <p:spPr bwMode="auto">
              <a:xfrm>
                <a:off x="3216" y="1827"/>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3" name="Line 77">
                <a:extLst>
                  <a:ext uri="{FF2B5EF4-FFF2-40B4-BE49-F238E27FC236}">
                    <a16:creationId xmlns:a16="http://schemas.microsoft.com/office/drawing/2014/main" id="{AAF676BD-3AA3-411C-9C58-1A47E9EFAC50}"/>
                  </a:ext>
                </a:extLst>
              </p:cNvPr>
              <p:cNvSpPr>
                <a:spLocks noChangeShapeType="1"/>
              </p:cNvSpPr>
              <p:nvPr/>
            </p:nvSpPr>
            <p:spPr bwMode="auto">
              <a:xfrm>
                <a:off x="3216" y="2058"/>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4" name="Line 78">
                <a:extLst>
                  <a:ext uri="{FF2B5EF4-FFF2-40B4-BE49-F238E27FC236}">
                    <a16:creationId xmlns:a16="http://schemas.microsoft.com/office/drawing/2014/main" id="{D020821C-07CF-4F85-8ACC-24FD8190C75D}"/>
                  </a:ext>
                </a:extLst>
              </p:cNvPr>
              <p:cNvSpPr>
                <a:spLocks noChangeShapeType="1"/>
              </p:cNvSpPr>
              <p:nvPr/>
            </p:nvSpPr>
            <p:spPr bwMode="auto">
              <a:xfrm>
                <a:off x="3216" y="2289"/>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5" name="Line 79">
                <a:extLst>
                  <a:ext uri="{FF2B5EF4-FFF2-40B4-BE49-F238E27FC236}">
                    <a16:creationId xmlns:a16="http://schemas.microsoft.com/office/drawing/2014/main" id="{85D81C34-9C2D-4B27-BC12-E6B5563401DE}"/>
                  </a:ext>
                </a:extLst>
              </p:cNvPr>
              <p:cNvSpPr>
                <a:spLocks noChangeShapeType="1"/>
              </p:cNvSpPr>
              <p:nvPr/>
            </p:nvSpPr>
            <p:spPr bwMode="auto">
              <a:xfrm>
                <a:off x="3216" y="2520"/>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6" name="Line 80">
                <a:extLst>
                  <a:ext uri="{FF2B5EF4-FFF2-40B4-BE49-F238E27FC236}">
                    <a16:creationId xmlns:a16="http://schemas.microsoft.com/office/drawing/2014/main" id="{44A79780-9318-4EB1-A171-63AB016F14BB}"/>
                  </a:ext>
                </a:extLst>
              </p:cNvPr>
              <p:cNvSpPr>
                <a:spLocks noChangeShapeType="1"/>
              </p:cNvSpPr>
              <p:nvPr/>
            </p:nvSpPr>
            <p:spPr bwMode="auto">
              <a:xfrm>
                <a:off x="3216" y="2751"/>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7" name="Line 81">
                <a:extLst>
                  <a:ext uri="{FF2B5EF4-FFF2-40B4-BE49-F238E27FC236}">
                    <a16:creationId xmlns:a16="http://schemas.microsoft.com/office/drawing/2014/main" id="{7D5AE42F-6DA9-4C88-855B-73BAF62E9896}"/>
                  </a:ext>
                </a:extLst>
              </p:cNvPr>
              <p:cNvSpPr>
                <a:spLocks noChangeShapeType="1"/>
              </p:cNvSpPr>
              <p:nvPr/>
            </p:nvSpPr>
            <p:spPr bwMode="auto">
              <a:xfrm>
                <a:off x="3216" y="2982"/>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8" name="Line 82">
                <a:extLst>
                  <a:ext uri="{FF2B5EF4-FFF2-40B4-BE49-F238E27FC236}">
                    <a16:creationId xmlns:a16="http://schemas.microsoft.com/office/drawing/2014/main" id="{007C33AD-80B5-4405-9869-92E7AE1DC37E}"/>
                  </a:ext>
                </a:extLst>
              </p:cNvPr>
              <p:cNvSpPr>
                <a:spLocks noChangeShapeType="1"/>
              </p:cNvSpPr>
              <p:nvPr/>
            </p:nvSpPr>
            <p:spPr bwMode="auto">
              <a:xfrm>
                <a:off x="3216" y="3213"/>
                <a:ext cx="576" cy="0"/>
              </a:xfrm>
              <a:prstGeom prst="line">
                <a:avLst/>
              </a:prstGeom>
              <a:noFill/>
              <a:ln w="12700">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39" name="Line 83">
                <a:extLst>
                  <a:ext uri="{FF2B5EF4-FFF2-40B4-BE49-F238E27FC236}">
                    <a16:creationId xmlns:a16="http://schemas.microsoft.com/office/drawing/2014/main" id="{E7618403-4F30-42A4-9E4D-57266E4CD4BB}"/>
                  </a:ext>
                </a:extLst>
              </p:cNvPr>
              <p:cNvSpPr>
                <a:spLocks noChangeShapeType="1"/>
              </p:cNvSpPr>
              <p:nvPr/>
            </p:nvSpPr>
            <p:spPr bwMode="auto">
              <a:xfrm>
                <a:off x="3216" y="672"/>
                <a:ext cx="0" cy="2772"/>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40" name="Line 84">
                <a:extLst>
                  <a:ext uri="{FF2B5EF4-FFF2-40B4-BE49-F238E27FC236}">
                    <a16:creationId xmlns:a16="http://schemas.microsoft.com/office/drawing/2014/main" id="{019FEDDE-9D0E-48A0-A810-021BD5901C02}"/>
                  </a:ext>
                </a:extLst>
              </p:cNvPr>
              <p:cNvSpPr>
                <a:spLocks noChangeShapeType="1"/>
              </p:cNvSpPr>
              <p:nvPr/>
            </p:nvSpPr>
            <p:spPr bwMode="auto">
              <a:xfrm>
                <a:off x="3792" y="672"/>
                <a:ext cx="0" cy="2772"/>
              </a:xfrm>
              <a:prstGeom prst="line">
                <a:avLst/>
              </a:prstGeom>
              <a:noFill/>
              <a:ln w="28575" cap="sq">
                <a:solidFill>
                  <a:schemeClr val="tx1"/>
                </a:solidFill>
                <a:round/>
                <a:headEnd/>
                <a:tailEn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41" name="Text Box 85">
                <a:extLst>
                  <a:ext uri="{FF2B5EF4-FFF2-40B4-BE49-F238E27FC236}">
                    <a16:creationId xmlns:a16="http://schemas.microsoft.com/office/drawing/2014/main" id="{4442F905-154F-4EFD-AF64-842A632D2204}"/>
                  </a:ext>
                </a:extLst>
              </p:cNvPr>
              <p:cNvSpPr txBox="1">
                <a:spLocks noChangeArrowheads="1"/>
              </p:cNvSpPr>
              <p:nvPr/>
            </p:nvSpPr>
            <p:spPr bwMode="auto">
              <a:xfrm>
                <a:off x="3231" y="336"/>
                <a:ext cx="528"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effectLst>
                      <a:outerShdw blurRad="38100" dist="38100" dir="2700000" algn="tl">
                        <a:srgbClr val="C0C0C0"/>
                      </a:outerShdw>
                    </a:effectLst>
                    <a:latin typeface="Arial" charset="0"/>
                  </a:rPr>
                  <a:t>内存</a:t>
                </a:r>
              </a:p>
            </p:txBody>
          </p:sp>
          <p:sp>
            <p:nvSpPr>
              <p:cNvPr id="42" name="Text Box 86">
                <a:extLst>
                  <a:ext uri="{FF2B5EF4-FFF2-40B4-BE49-F238E27FC236}">
                    <a16:creationId xmlns:a16="http://schemas.microsoft.com/office/drawing/2014/main" id="{C4FCBFEC-A72F-4515-ABD3-C3ED23BF41EF}"/>
                  </a:ext>
                </a:extLst>
              </p:cNvPr>
              <p:cNvSpPr txBox="1">
                <a:spLocks noChangeArrowheads="1"/>
              </p:cNvSpPr>
              <p:nvPr/>
            </p:nvSpPr>
            <p:spPr bwMode="auto">
              <a:xfrm>
                <a:off x="3792" y="1083"/>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2</a:t>
                </a:r>
              </a:p>
            </p:txBody>
          </p:sp>
          <p:sp>
            <p:nvSpPr>
              <p:cNvPr id="43" name="Text Box 87">
                <a:extLst>
                  <a:ext uri="{FF2B5EF4-FFF2-40B4-BE49-F238E27FC236}">
                    <a16:creationId xmlns:a16="http://schemas.microsoft.com/office/drawing/2014/main" id="{F7F8C440-ABCB-4DA7-AFB4-FB2B4DDB42D4}"/>
                  </a:ext>
                </a:extLst>
              </p:cNvPr>
              <p:cNvSpPr txBox="1">
                <a:spLocks noChangeArrowheads="1"/>
              </p:cNvSpPr>
              <p:nvPr/>
            </p:nvSpPr>
            <p:spPr bwMode="auto">
              <a:xfrm>
                <a:off x="3792" y="650"/>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0</a:t>
                </a:r>
              </a:p>
            </p:txBody>
          </p:sp>
          <p:sp>
            <p:nvSpPr>
              <p:cNvPr id="44" name="Text Box 88">
                <a:extLst>
                  <a:ext uri="{FF2B5EF4-FFF2-40B4-BE49-F238E27FC236}">
                    <a16:creationId xmlns:a16="http://schemas.microsoft.com/office/drawing/2014/main" id="{5EAD970D-EF50-4A60-BECD-9E55AFE06AD0}"/>
                  </a:ext>
                </a:extLst>
              </p:cNvPr>
              <p:cNvSpPr txBox="1">
                <a:spLocks noChangeArrowheads="1"/>
              </p:cNvSpPr>
              <p:nvPr/>
            </p:nvSpPr>
            <p:spPr bwMode="auto">
              <a:xfrm>
                <a:off x="3792" y="1340"/>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3</a:t>
                </a:r>
              </a:p>
            </p:txBody>
          </p:sp>
          <p:sp>
            <p:nvSpPr>
              <p:cNvPr id="45" name="Text Box 89">
                <a:extLst>
                  <a:ext uri="{FF2B5EF4-FFF2-40B4-BE49-F238E27FC236}">
                    <a16:creationId xmlns:a16="http://schemas.microsoft.com/office/drawing/2014/main" id="{8E9EEA9E-D834-4C81-93C6-D44EF34B3A31}"/>
                  </a:ext>
                </a:extLst>
              </p:cNvPr>
              <p:cNvSpPr txBox="1">
                <a:spLocks noChangeArrowheads="1"/>
              </p:cNvSpPr>
              <p:nvPr/>
            </p:nvSpPr>
            <p:spPr bwMode="auto">
              <a:xfrm>
                <a:off x="3792" y="1558"/>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4</a:t>
                </a:r>
              </a:p>
            </p:txBody>
          </p:sp>
          <p:sp>
            <p:nvSpPr>
              <p:cNvPr id="46" name="Text Box 90">
                <a:extLst>
                  <a:ext uri="{FF2B5EF4-FFF2-40B4-BE49-F238E27FC236}">
                    <a16:creationId xmlns:a16="http://schemas.microsoft.com/office/drawing/2014/main" id="{858F3D8E-008C-4A9D-B5BF-9DA441F89815}"/>
                  </a:ext>
                </a:extLst>
              </p:cNvPr>
              <p:cNvSpPr txBox="1">
                <a:spLocks noChangeArrowheads="1"/>
              </p:cNvSpPr>
              <p:nvPr/>
            </p:nvSpPr>
            <p:spPr bwMode="auto">
              <a:xfrm>
                <a:off x="3792" y="1798"/>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5</a:t>
                </a:r>
              </a:p>
            </p:txBody>
          </p:sp>
          <p:sp>
            <p:nvSpPr>
              <p:cNvPr id="47" name="Text Box 91">
                <a:extLst>
                  <a:ext uri="{FF2B5EF4-FFF2-40B4-BE49-F238E27FC236}">
                    <a16:creationId xmlns:a16="http://schemas.microsoft.com/office/drawing/2014/main" id="{55F05A78-B1BA-4C86-95D2-AC5A9B269E7D}"/>
                  </a:ext>
                </a:extLst>
              </p:cNvPr>
              <p:cNvSpPr txBox="1">
                <a:spLocks noChangeArrowheads="1"/>
              </p:cNvSpPr>
              <p:nvPr/>
            </p:nvSpPr>
            <p:spPr bwMode="auto">
              <a:xfrm>
                <a:off x="3792" y="2045"/>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6</a:t>
                </a:r>
              </a:p>
            </p:txBody>
          </p:sp>
          <p:sp>
            <p:nvSpPr>
              <p:cNvPr id="48" name="Text Box 92">
                <a:extLst>
                  <a:ext uri="{FF2B5EF4-FFF2-40B4-BE49-F238E27FC236}">
                    <a16:creationId xmlns:a16="http://schemas.microsoft.com/office/drawing/2014/main" id="{BEAA6FD4-98BA-432F-B66F-B65F63F6C6F5}"/>
                  </a:ext>
                </a:extLst>
              </p:cNvPr>
              <p:cNvSpPr txBox="1">
                <a:spLocks noChangeArrowheads="1"/>
              </p:cNvSpPr>
              <p:nvPr/>
            </p:nvSpPr>
            <p:spPr bwMode="auto">
              <a:xfrm>
                <a:off x="3792" y="2256"/>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7</a:t>
                </a:r>
              </a:p>
            </p:txBody>
          </p:sp>
          <p:sp>
            <p:nvSpPr>
              <p:cNvPr id="49" name="Text Box 93">
                <a:extLst>
                  <a:ext uri="{FF2B5EF4-FFF2-40B4-BE49-F238E27FC236}">
                    <a16:creationId xmlns:a16="http://schemas.microsoft.com/office/drawing/2014/main" id="{38655FC5-5F9F-40C7-B25D-C131FBD85DF1}"/>
                  </a:ext>
                </a:extLst>
              </p:cNvPr>
              <p:cNvSpPr txBox="1">
                <a:spLocks noChangeArrowheads="1"/>
              </p:cNvSpPr>
              <p:nvPr/>
            </p:nvSpPr>
            <p:spPr bwMode="auto">
              <a:xfrm>
                <a:off x="3792" y="2503"/>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8</a:t>
                </a:r>
              </a:p>
            </p:txBody>
          </p:sp>
          <p:sp>
            <p:nvSpPr>
              <p:cNvPr id="50" name="Text Box 94">
                <a:extLst>
                  <a:ext uri="{FF2B5EF4-FFF2-40B4-BE49-F238E27FC236}">
                    <a16:creationId xmlns:a16="http://schemas.microsoft.com/office/drawing/2014/main" id="{9D10D04F-AFBA-49E4-800D-BFECB321C9D6}"/>
                  </a:ext>
                </a:extLst>
              </p:cNvPr>
              <p:cNvSpPr txBox="1">
                <a:spLocks noChangeArrowheads="1"/>
              </p:cNvSpPr>
              <p:nvPr/>
            </p:nvSpPr>
            <p:spPr bwMode="auto">
              <a:xfrm>
                <a:off x="3792" y="2721"/>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9</a:t>
                </a:r>
              </a:p>
            </p:txBody>
          </p:sp>
          <p:sp>
            <p:nvSpPr>
              <p:cNvPr id="51" name="Text Box 95">
                <a:extLst>
                  <a:ext uri="{FF2B5EF4-FFF2-40B4-BE49-F238E27FC236}">
                    <a16:creationId xmlns:a16="http://schemas.microsoft.com/office/drawing/2014/main" id="{2D32A46C-FCC7-4BAB-9D06-22EA06C234EA}"/>
                  </a:ext>
                </a:extLst>
              </p:cNvPr>
              <p:cNvSpPr txBox="1">
                <a:spLocks noChangeArrowheads="1"/>
              </p:cNvSpPr>
              <p:nvPr/>
            </p:nvSpPr>
            <p:spPr bwMode="auto">
              <a:xfrm>
                <a:off x="3770" y="2961"/>
                <a:ext cx="336"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en-US" altLang="zh-CN" sz="2400">
                    <a:effectLst>
                      <a:outerShdw blurRad="38100" dist="38100" dir="2700000" algn="tl">
                        <a:srgbClr val="C0C0C0"/>
                      </a:outerShdw>
                    </a:effectLst>
                    <a:latin typeface="Arial" charset="0"/>
                  </a:rPr>
                  <a:t>10</a:t>
                </a:r>
              </a:p>
            </p:txBody>
          </p:sp>
          <p:sp>
            <p:nvSpPr>
              <p:cNvPr id="52" name="Text Box 96">
                <a:extLst>
                  <a:ext uri="{FF2B5EF4-FFF2-40B4-BE49-F238E27FC236}">
                    <a16:creationId xmlns:a16="http://schemas.microsoft.com/office/drawing/2014/main" id="{6366A535-842B-42B8-ABA1-59D91ADE814C}"/>
                  </a:ext>
                </a:extLst>
              </p:cNvPr>
              <p:cNvSpPr txBox="1">
                <a:spLocks noChangeArrowheads="1"/>
              </p:cNvSpPr>
              <p:nvPr/>
            </p:nvSpPr>
            <p:spPr bwMode="auto">
              <a:xfrm>
                <a:off x="3792" y="875"/>
                <a:ext cx="288" cy="288"/>
              </a:xfrm>
              <a:prstGeom prst="rect">
                <a:avLst/>
              </a:prstGeom>
              <a:noFill/>
              <a:ln w="28575">
                <a:noFill/>
                <a:miter lim="800000"/>
                <a:headEnd/>
                <a:tailEnd/>
              </a:ln>
              <a:effectLst/>
            </p:spPr>
            <p:txBody>
              <a:bodyPr lIns="90000" tIns="46800" rIns="90000" bIns="46800">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eaLnBrk="0" fontAlgn="base" hangingPunct="0">
                  <a:spcBef>
                    <a:spcPct val="50000"/>
                  </a:spcBef>
                  <a:spcAft>
                    <a:spcPct val="0"/>
                  </a:spcAft>
                  <a:defRPr sz="2800" b="1">
                    <a:solidFill>
                      <a:schemeClr val="tx1"/>
                    </a:solidFill>
                    <a:latin typeface="Arial" charset="0"/>
                    <a:ea typeface="宋体" pitchFamily="2" charset="-122"/>
                  </a:defRPr>
                </a:lvl6pPr>
                <a:lvl7pPr marL="2971800" indent="-228600" eaLnBrk="0" fontAlgn="base" hangingPunct="0">
                  <a:spcBef>
                    <a:spcPct val="50000"/>
                  </a:spcBef>
                  <a:spcAft>
                    <a:spcPct val="0"/>
                  </a:spcAft>
                  <a:defRPr sz="2800" b="1">
                    <a:solidFill>
                      <a:schemeClr val="tx1"/>
                    </a:solidFill>
                    <a:latin typeface="Arial" charset="0"/>
                    <a:ea typeface="宋体" pitchFamily="2" charset="-122"/>
                  </a:defRPr>
                </a:lvl7pPr>
                <a:lvl8pPr marL="3429000" indent="-228600" eaLnBrk="0" fontAlgn="base" hangingPunct="0">
                  <a:spcBef>
                    <a:spcPct val="50000"/>
                  </a:spcBef>
                  <a:spcAft>
                    <a:spcPct val="0"/>
                  </a:spcAft>
                  <a:defRPr sz="2800" b="1">
                    <a:solidFill>
                      <a:schemeClr val="tx1"/>
                    </a:solidFill>
                    <a:latin typeface="Arial" charset="0"/>
                    <a:ea typeface="宋体" pitchFamily="2" charset="-122"/>
                  </a:defRPr>
                </a:lvl8pPr>
                <a:lvl9pPr marL="3886200" indent="-228600" eaLnBrk="0" fontAlgn="base" hangingPunct="0">
                  <a:spcBef>
                    <a:spcPct val="50000"/>
                  </a:spcBef>
                  <a:spcAft>
                    <a:spcPct val="0"/>
                  </a:spcAft>
                  <a:defRPr sz="2800" b="1">
                    <a:solidFill>
                      <a:schemeClr val="tx1"/>
                    </a:solidFill>
                    <a:latin typeface="Arial" charset="0"/>
                    <a:ea typeface="宋体" pitchFamily="2" charset="-122"/>
                  </a:defRPr>
                </a:lvl9pPr>
              </a:lstStyle>
              <a:p>
                <a:pPr eaLnBrk="1" hangingPunct="1">
                  <a:spcBef>
                    <a:spcPct val="50000"/>
                  </a:spcBef>
                  <a:defRPr/>
                </a:pPr>
                <a:r>
                  <a:rPr lang="en-US" altLang="zh-CN" sz="2400">
                    <a:effectLst>
                      <a:outerShdw blurRad="38100" dist="38100" dir="2700000" algn="tl">
                        <a:srgbClr val="C0C0C0"/>
                      </a:outerShdw>
                    </a:effectLst>
                  </a:rPr>
                  <a:t>1</a:t>
                </a:r>
              </a:p>
            </p:txBody>
          </p:sp>
        </p:grpSp>
        <p:sp>
          <p:nvSpPr>
            <p:cNvPr id="9" name="Text Box 97">
              <a:extLst>
                <a:ext uri="{FF2B5EF4-FFF2-40B4-BE49-F238E27FC236}">
                  <a16:creationId xmlns:a16="http://schemas.microsoft.com/office/drawing/2014/main" id="{A3DB6D72-B606-4D5A-BF90-794946307AE6}"/>
                </a:ext>
              </a:extLst>
            </p:cNvPr>
            <p:cNvSpPr txBox="1">
              <a:spLocks noChangeArrowheads="1"/>
            </p:cNvSpPr>
            <p:nvPr/>
          </p:nvSpPr>
          <p:spPr bwMode="auto">
            <a:xfrm>
              <a:off x="943" y="576"/>
              <a:ext cx="1483" cy="288"/>
            </a:xfrm>
            <a:prstGeom prst="rect">
              <a:avLst/>
            </a:prstGeom>
            <a:noFill/>
            <a:ln w="28575">
              <a:noFill/>
              <a:miter lim="800000"/>
              <a:headEnd/>
              <a:tailEnd/>
            </a:ln>
            <a:effectLst/>
          </p:spPr>
          <p:txBody>
            <a:bodyPr lIns="90000" tIns="46800" rIns="90000" bIns="46800">
              <a:spAutoFit/>
            </a:bodyPr>
            <a:lstStyle/>
            <a:p>
              <a:pPr eaLnBrk="1" hangingPunct="1">
                <a:spcBef>
                  <a:spcPct val="50000"/>
                </a:spcBef>
                <a:defRPr/>
              </a:pPr>
              <a:r>
                <a:rPr lang="zh-CN" altLang="en-US" sz="2400">
                  <a:solidFill>
                    <a:srgbClr val="0000FF"/>
                  </a:solidFill>
                  <a:effectLst>
                    <a:outerShdw blurRad="38100" dist="38100" dir="2700000" algn="tl">
                      <a:srgbClr val="C0C0C0"/>
                    </a:outerShdw>
                  </a:effectLst>
                  <a:latin typeface="Arial" charset="0"/>
                </a:rPr>
                <a:t>页表的作用：</a:t>
              </a:r>
            </a:p>
          </p:txBody>
        </p:sp>
        <p:sp>
          <p:nvSpPr>
            <p:cNvPr id="10" name="Line 98">
              <a:extLst>
                <a:ext uri="{FF2B5EF4-FFF2-40B4-BE49-F238E27FC236}">
                  <a16:creationId xmlns:a16="http://schemas.microsoft.com/office/drawing/2014/main" id="{AC764945-EF41-43C6-B3C2-627148EC2F49}"/>
                </a:ext>
              </a:extLst>
            </p:cNvPr>
            <p:cNvSpPr>
              <a:spLocks noChangeShapeType="1"/>
            </p:cNvSpPr>
            <p:nvPr/>
          </p:nvSpPr>
          <p:spPr bwMode="auto">
            <a:xfrm>
              <a:off x="3250" y="1584"/>
              <a:ext cx="912" cy="336"/>
            </a:xfrm>
            <a:prstGeom prst="line">
              <a:avLst/>
            </a:prstGeom>
            <a:noFill/>
            <a:ln w="28575">
              <a:solidFill>
                <a:srgbClr val="FF0000"/>
              </a:solidFill>
              <a:round/>
              <a:headEnd/>
              <a:tailEnd type="triangle" w="med" len="me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1" name="Line 99">
              <a:extLst>
                <a:ext uri="{FF2B5EF4-FFF2-40B4-BE49-F238E27FC236}">
                  <a16:creationId xmlns:a16="http://schemas.microsoft.com/office/drawing/2014/main" id="{6C2EB304-CE48-4576-81F8-BBC606726A86}"/>
                </a:ext>
              </a:extLst>
            </p:cNvPr>
            <p:cNvSpPr>
              <a:spLocks noChangeShapeType="1"/>
            </p:cNvSpPr>
            <p:nvPr/>
          </p:nvSpPr>
          <p:spPr bwMode="auto">
            <a:xfrm>
              <a:off x="3247" y="1872"/>
              <a:ext cx="912" cy="288"/>
            </a:xfrm>
            <a:prstGeom prst="line">
              <a:avLst/>
            </a:prstGeom>
            <a:noFill/>
            <a:ln w="28575">
              <a:solidFill>
                <a:srgbClr val="FF0000"/>
              </a:solidFill>
              <a:round/>
              <a:headEnd/>
              <a:tailEnd type="triangle" w="med" len="me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2" name="Line 100">
              <a:extLst>
                <a:ext uri="{FF2B5EF4-FFF2-40B4-BE49-F238E27FC236}">
                  <a16:creationId xmlns:a16="http://schemas.microsoft.com/office/drawing/2014/main" id="{7307DE01-296A-4EFD-8C76-DFE747AEA442}"/>
                </a:ext>
              </a:extLst>
            </p:cNvPr>
            <p:cNvSpPr>
              <a:spLocks noChangeShapeType="1"/>
            </p:cNvSpPr>
            <p:nvPr/>
          </p:nvSpPr>
          <p:spPr bwMode="auto">
            <a:xfrm>
              <a:off x="3247" y="2160"/>
              <a:ext cx="912" cy="672"/>
            </a:xfrm>
            <a:prstGeom prst="line">
              <a:avLst/>
            </a:prstGeom>
            <a:noFill/>
            <a:ln w="28575">
              <a:solidFill>
                <a:srgbClr val="FF0000"/>
              </a:solidFill>
              <a:round/>
              <a:headEnd/>
              <a:tailEnd type="triangle" w="med" len="me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3" name="Line 101">
              <a:extLst>
                <a:ext uri="{FF2B5EF4-FFF2-40B4-BE49-F238E27FC236}">
                  <a16:creationId xmlns:a16="http://schemas.microsoft.com/office/drawing/2014/main" id="{40399CCE-A489-4431-A26E-036B3F0B95BE}"/>
                </a:ext>
              </a:extLst>
            </p:cNvPr>
            <p:cNvSpPr>
              <a:spLocks noChangeShapeType="1"/>
            </p:cNvSpPr>
            <p:nvPr/>
          </p:nvSpPr>
          <p:spPr bwMode="auto">
            <a:xfrm>
              <a:off x="3247" y="2448"/>
              <a:ext cx="912" cy="864"/>
            </a:xfrm>
            <a:prstGeom prst="line">
              <a:avLst/>
            </a:prstGeom>
            <a:noFill/>
            <a:ln w="28575">
              <a:solidFill>
                <a:srgbClr val="FF0000"/>
              </a:solidFill>
              <a:round/>
              <a:headEnd/>
              <a:tailEnd type="triangle" w="med" len="me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14" name="Line 102">
              <a:extLst>
                <a:ext uri="{FF2B5EF4-FFF2-40B4-BE49-F238E27FC236}">
                  <a16:creationId xmlns:a16="http://schemas.microsoft.com/office/drawing/2014/main" id="{923080C0-D041-439D-B1F7-480D353CD14D}"/>
                </a:ext>
              </a:extLst>
            </p:cNvPr>
            <p:cNvSpPr>
              <a:spLocks noChangeShapeType="1"/>
            </p:cNvSpPr>
            <p:nvPr/>
          </p:nvSpPr>
          <p:spPr bwMode="auto">
            <a:xfrm>
              <a:off x="3247" y="2736"/>
              <a:ext cx="912" cy="816"/>
            </a:xfrm>
            <a:prstGeom prst="line">
              <a:avLst/>
            </a:prstGeom>
            <a:noFill/>
            <a:ln w="28575">
              <a:solidFill>
                <a:srgbClr val="FF0000"/>
              </a:solidFill>
              <a:round/>
              <a:headEnd/>
              <a:tailEnd type="triangle" w="med" len="med"/>
            </a:ln>
            <a:effectLst/>
          </p:spPr>
          <p:txBody>
            <a:bodyPr lIns="90000" tIns="46800" rIns="90000" bIns="46800"/>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grpSp>
    </p:spTree>
    <p:extLst>
      <p:ext uri="{BB962C8B-B14F-4D97-AF65-F5344CB8AC3E}">
        <p14:creationId xmlns:p14="http://schemas.microsoft.com/office/powerpoint/2010/main" val="2864675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A22572C8-5A40-4700-A258-C251D533B9C3}"/>
              </a:ext>
            </a:extLst>
          </p:cNvPr>
          <p:cNvSpPr txBox="1">
            <a:spLocks noChangeArrowheads="1"/>
          </p:cNvSpPr>
          <p:nvPr/>
        </p:nvSpPr>
        <p:spPr bwMode="auto">
          <a:xfrm>
            <a:off x="381393" y="320127"/>
            <a:ext cx="705078" cy="570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a:lstStyle>
          <a:p>
            <a:pPr eaLnBrk="1" hangingPunct="1">
              <a:defRPr/>
            </a:pPr>
            <a:r>
              <a:rPr lang="zh-CN" altLang="en-US" sz="3200" kern="0" dirty="0">
                <a:solidFill>
                  <a:schemeClr val="tx1">
                    <a:lumMod val="65000"/>
                    <a:lumOff val="35000"/>
                  </a:schemeClr>
                </a:solidFill>
                <a:effectLst>
                  <a:outerShdw blurRad="38100" dist="38100" dir="2700000" algn="tl">
                    <a:srgbClr val="C0C0C0"/>
                  </a:outerShdw>
                </a:effectLst>
              </a:rPr>
              <a:t>基本分页式存储管理之例</a:t>
            </a:r>
          </a:p>
        </p:txBody>
      </p:sp>
      <p:graphicFrame>
        <p:nvGraphicFramePr>
          <p:cNvPr id="19" name="Object 3">
            <a:extLst>
              <a:ext uri="{FF2B5EF4-FFF2-40B4-BE49-F238E27FC236}">
                <a16:creationId xmlns:a16="http://schemas.microsoft.com/office/drawing/2014/main" id="{423F1DE8-9701-4227-AF01-0FD5812F2932}"/>
              </a:ext>
            </a:extLst>
          </p:cNvPr>
          <p:cNvGraphicFramePr>
            <a:graphicFrameLocks noChangeAspect="1"/>
          </p:cNvGraphicFramePr>
          <p:nvPr>
            <p:extLst>
              <p:ext uri="{D42A27DB-BD31-4B8C-83A1-F6EECF244321}">
                <p14:modId xmlns:p14="http://schemas.microsoft.com/office/powerpoint/2010/main" val="2618470249"/>
              </p:ext>
            </p:extLst>
          </p:nvPr>
        </p:nvGraphicFramePr>
        <p:xfrm>
          <a:off x="2567608" y="332656"/>
          <a:ext cx="8496300" cy="3527425"/>
        </p:xfrm>
        <a:graphic>
          <a:graphicData uri="http://schemas.openxmlformats.org/presentationml/2006/ole">
            <mc:AlternateContent xmlns:mc="http://schemas.openxmlformats.org/markup-compatibility/2006">
              <mc:Choice xmlns:v="urn:schemas-microsoft-com:vml" Requires="v">
                <p:oleObj spid="_x0000_s3076" name="文档" r:id="rId3" imgW="5524677" imgH="1958474" progId="Word.Document.8">
                  <p:embed/>
                </p:oleObj>
              </mc:Choice>
              <mc:Fallback>
                <p:oleObj name="文档" r:id="rId3" imgW="5524677" imgH="1958474" progId="Word.Document.8">
                  <p:embed/>
                  <p:pic>
                    <p:nvPicPr>
                      <p:cNvPr id="46083" name="Object 3">
                        <a:extLst>
                          <a:ext uri="{FF2B5EF4-FFF2-40B4-BE49-F238E27FC236}">
                            <a16:creationId xmlns:a16="http://schemas.microsoft.com/office/drawing/2014/main" id="{A7043AEC-E8E6-49E0-B834-619E69077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329" r="14439"/>
                      <a:stretch>
                        <a:fillRect/>
                      </a:stretch>
                    </p:blipFill>
                    <p:spPr bwMode="auto">
                      <a:xfrm>
                        <a:off x="2567608" y="332656"/>
                        <a:ext cx="849630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
            <a:extLst>
              <a:ext uri="{FF2B5EF4-FFF2-40B4-BE49-F238E27FC236}">
                <a16:creationId xmlns:a16="http://schemas.microsoft.com/office/drawing/2014/main" id="{1579ABF2-0AB1-40D1-9B0C-5C324CBD6422}"/>
              </a:ext>
            </a:extLst>
          </p:cNvPr>
          <p:cNvGraphicFramePr>
            <a:graphicFrameLocks noChangeAspect="1"/>
          </p:cNvGraphicFramePr>
          <p:nvPr>
            <p:extLst>
              <p:ext uri="{D42A27DB-BD31-4B8C-83A1-F6EECF244321}">
                <p14:modId xmlns:p14="http://schemas.microsoft.com/office/powerpoint/2010/main" val="3852036293"/>
              </p:ext>
            </p:extLst>
          </p:nvPr>
        </p:nvGraphicFramePr>
        <p:xfrm>
          <a:off x="1918321" y="4077569"/>
          <a:ext cx="8750300" cy="2663825"/>
        </p:xfrm>
        <a:graphic>
          <a:graphicData uri="http://schemas.openxmlformats.org/presentationml/2006/ole">
            <mc:AlternateContent xmlns:mc="http://schemas.openxmlformats.org/markup-compatibility/2006">
              <mc:Choice xmlns:v="urn:schemas-microsoft-com:vml" Requires="v">
                <p:oleObj spid="_x0000_s3077" name="VISIO" r:id="rId5" imgW="6964751" imgH="1653595" progId="Visio.Drawing.6">
                  <p:embed/>
                </p:oleObj>
              </mc:Choice>
              <mc:Fallback>
                <p:oleObj name="VISIO" r:id="rId5" imgW="6964751" imgH="1653595" progId="Visio.Drawing.6">
                  <p:embed/>
                  <p:pic>
                    <p:nvPicPr>
                      <p:cNvPr id="46084" name="Object 4">
                        <a:extLst>
                          <a:ext uri="{FF2B5EF4-FFF2-40B4-BE49-F238E27FC236}">
                            <a16:creationId xmlns:a16="http://schemas.microsoft.com/office/drawing/2014/main" id="{AA23A0F2-E488-4790-9B03-D510571AD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8321" y="4077569"/>
                        <a:ext cx="87503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6">
            <a:extLst>
              <a:ext uri="{FF2B5EF4-FFF2-40B4-BE49-F238E27FC236}">
                <a16:creationId xmlns:a16="http://schemas.microsoft.com/office/drawing/2014/main" id="{2853AD39-80DA-42A1-BDD6-1CF3696DE262}"/>
              </a:ext>
            </a:extLst>
          </p:cNvPr>
          <p:cNvSpPr>
            <a:spLocks noChangeArrowheads="1"/>
          </p:cNvSpPr>
          <p:nvPr/>
        </p:nvSpPr>
        <p:spPr bwMode="auto">
          <a:xfrm>
            <a:off x="2278683" y="2061444"/>
            <a:ext cx="2160588" cy="863600"/>
          </a:xfrm>
          <a:prstGeom prst="rect">
            <a:avLst/>
          </a:prstGeom>
          <a:solidFill>
            <a:schemeClr val="bg1"/>
          </a:solidFill>
          <a:ln w="9525" algn="ctr">
            <a:noFill/>
            <a:miter lim="800000"/>
            <a:headEnd/>
            <a:tailEnd/>
          </a:ln>
          <a:effectLst/>
        </p:spPr>
        <p:txBody>
          <a:bodyPr anchor="ctr">
            <a:spAutoFit/>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
        <p:nvSpPr>
          <p:cNvPr id="22" name="Line 7">
            <a:extLst>
              <a:ext uri="{FF2B5EF4-FFF2-40B4-BE49-F238E27FC236}">
                <a16:creationId xmlns:a16="http://schemas.microsoft.com/office/drawing/2014/main" id="{7AB4C346-805D-4501-94F8-F592F86198A1}"/>
              </a:ext>
            </a:extLst>
          </p:cNvPr>
          <p:cNvSpPr>
            <a:spLocks noChangeShapeType="1"/>
          </p:cNvSpPr>
          <p:nvPr/>
        </p:nvSpPr>
        <p:spPr bwMode="auto">
          <a:xfrm>
            <a:off x="1738933" y="4075981"/>
            <a:ext cx="9144000" cy="0"/>
          </a:xfrm>
          <a:prstGeom prst="line">
            <a:avLst/>
          </a:prstGeom>
          <a:noFill/>
          <a:ln w="57150" cmpd="thickThin">
            <a:solidFill>
              <a:srgbClr val="008000"/>
            </a:solidFill>
            <a:round/>
            <a:headEnd/>
            <a:tailEnd/>
          </a:ln>
          <a:effectLst/>
        </p:spPr>
        <p:txBody>
          <a:bodyPr>
            <a:spAutoFit/>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graphicFrame>
        <p:nvGraphicFramePr>
          <p:cNvPr id="23" name="Group 44">
            <a:extLst>
              <a:ext uri="{FF2B5EF4-FFF2-40B4-BE49-F238E27FC236}">
                <a16:creationId xmlns:a16="http://schemas.microsoft.com/office/drawing/2014/main" id="{1ACB9BB7-EB36-47AE-9F4D-832CFCD390A0}"/>
              </a:ext>
            </a:extLst>
          </p:cNvPr>
          <p:cNvGraphicFramePr>
            <a:graphicFrameLocks noGrp="1"/>
          </p:cNvGraphicFramePr>
          <p:nvPr>
            <p:ph idx="1"/>
            <p:extLst>
              <p:ext uri="{D42A27DB-BD31-4B8C-83A1-F6EECF244321}">
                <p14:modId xmlns:p14="http://schemas.microsoft.com/office/powerpoint/2010/main" val="3983523031"/>
              </p:ext>
            </p:extLst>
          </p:nvPr>
        </p:nvGraphicFramePr>
        <p:xfrm>
          <a:off x="2134221" y="2275756"/>
          <a:ext cx="3240087" cy="1676400"/>
        </p:xfrm>
        <a:graphic>
          <a:graphicData uri="http://schemas.openxmlformats.org/drawingml/2006/table">
            <a:tbl>
              <a:tblPr/>
              <a:tblGrid>
                <a:gridCol w="1079500">
                  <a:extLst>
                    <a:ext uri="{9D8B030D-6E8A-4147-A177-3AD203B41FA5}">
                      <a16:colId xmlns:a16="http://schemas.microsoft.com/office/drawing/2014/main" val="20000"/>
                    </a:ext>
                  </a:extLst>
                </a:gridCol>
                <a:gridCol w="1081087">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tblGrid>
              <a:tr h="17938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作业号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页表首址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页表长度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746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73050">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27463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73050">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sp>
        <p:nvSpPr>
          <p:cNvPr id="24" name="Text Box 45">
            <a:extLst>
              <a:ext uri="{FF2B5EF4-FFF2-40B4-BE49-F238E27FC236}">
                <a16:creationId xmlns:a16="http://schemas.microsoft.com/office/drawing/2014/main" id="{F838C350-9BB3-4B5D-8F93-31698313B4C4}"/>
              </a:ext>
            </a:extLst>
          </p:cNvPr>
          <p:cNvSpPr txBox="1">
            <a:spLocks noChangeArrowheads="1"/>
          </p:cNvSpPr>
          <p:nvPr/>
        </p:nvSpPr>
        <p:spPr bwMode="auto">
          <a:xfrm>
            <a:off x="5447333" y="2996481"/>
            <a:ext cx="1255713" cy="519113"/>
          </a:xfrm>
          <a:prstGeom prst="rect">
            <a:avLst/>
          </a:prstGeom>
          <a:noFill/>
          <a:ln w="9525" algn="ctr">
            <a:noFill/>
            <a:miter lim="800000"/>
            <a:headEnd/>
            <a:tailEnd/>
          </a:ln>
          <a:effectLst/>
        </p:spPr>
        <p:txBody>
          <a:bodyPr wrap="none">
            <a:spAutoFit/>
          </a:bodyPr>
          <a:lstStyle/>
          <a:p>
            <a:pPr eaLnBrk="1" hangingPunct="1">
              <a:spcBef>
                <a:spcPct val="50000"/>
              </a:spcBef>
              <a:defRPr/>
            </a:pPr>
            <a:r>
              <a:rPr lang="zh-CN" altLang="en-US">
                <a:solidFill>
                  <a:srgbClr val="008000"/>
                </a:solidFill>
                <a:effectLst>
                  <a:outerShdw blurRad="38100" dist="38100" dir="2700000" algn="tl">
                    <a:srgbClr val="C0C0C0"/>
                  </a:outerShdw>
                </a:effectLst>
                <a:latin typeface="Arial" charset="0"/>
              </a:rPr>
              <a:t>作业表</a:t>
            </a:r>
          </a:p>
        </p:txBody>
      </p:sp>
      <p:sp>
        <p:nvSpPr>
          <p:cNvPr id="25" name="Line 46">
            <a:extLst>
              <a:ext uri="{FF2B5EF4-FFF2-40B4-BE49-F238E27FC236}">
                <a16:creationId xmlns:a16="http://schemas.microsoft.com/office/drawing/2014/main" id="{584A84AE-8D5A-42F3-907C-B06253186A19}"/>
              </a:ext>
            </a:extLst>
          </p:cNvPr>
          <p:cNvSpPr>
            <a:spLocks noChangeShapeType="1"/>
          </p:cNvSpPr>
          <p:nvPr/>
        </p:nvSpPr>
        <p:spPr bwMode="auto">
          <a:xfrm flipV="1">
            <a:off x="3934446" y="764456"/>
            <a:ext cx="1728787" cy="2016125"/>
          </a:xfrm>
          <a:prstGeom prst="line">
            <a:avLst/>
          </a:prstGeom>
          <a:noFill/>
          <a:ln w="28575">
            <a:solidFill>
              <a:srgbClr val="0000FF"/>
            </a:solidFill>
            <a:round/>
            <a:headEnd/>
            <a:tailEnd type="triangle" w="med" len="med"/>
          </a:ln>
          <a:effectLst/>
        </p:spPr>
        <p:txBody>
          <a:bodyPr>
            <a:spAutoFit/>
          </a:bodyPr>
          <a:lstStyle/>
          <a:p>
            <a:pPr eaLnBrk="1" hangingPunct="1">
              <a:spcBef>
                <a:spcPct val="50000"/>
              </a:spcBef>
              <a:defRPr/>
            </a:pPr>
            <a:endParaRPr lang="zh-CN" alt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72580932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BA2F16-1747-4C78-B5AF-7A82944C4207}"/>
              </a:ext>
            </a:extLst>
          </p:cNvPr>
          <p:cNvSpPr>
            <a:spLocks noGrp="1" noChangeArrowheads="1"/>
          </p:cNvSpPr>
          <p:nvPr>
            <p:ph type="title"/>
          </p:nvPr>
        </p:nvSpPr>
        <p:spPr/>
        <p:txBody>
          <a:bodyPr/>
          <a:lstStyle/>
          <a:p>
            <a:r>
              <a:rPr lang="zh-CN" altLang="en-US" dirty="0"/>
              <a:t>本章内容</a:t>
            </a:r>
            <a:endParaRPr lang="en-US" altLang="zh-CN" dirty="0"/>
          </a:p>
        </p:txBody>
      </p:sp>
      <p:sp>
        <p:nvSpPr>
          <p:cNvPr id="6147" name="Rectangle 3">
            <a:extLst>
              <a:ext uri="{FF2B5EF4-FFF2-40B4-BE49-F238E27FC236}">
                <a16:creationId xmlns:a16="http://schemas.microsoft.com/office/drawing/2014/main" id="{1D6A756D-C67E-4D79-AC90-8A1AF26F50A7}"/>
              </a:ext>
            </a:extLst>
          </p:cNvPr>
          <p:cNvSpPr>
            <a:spLocks noGrp="1" noChangeArrowheads="1"/>
          </p:cNvSpPr>
          <p:nvPr>
            <p:ph type="body" idx="1"/>
          </p:nvPr>
        </p:nvSpPr>
        <p:spPr>
          <a:xfrm>
            <a:off x="1981200" y="1811338"/>
            <a:ext cx="8229600" cy="4641850"/>
          </a:xfrm>
        </p:spPr>
        <p:txBody>
          <a:bodyPr/>
          <a:lstStyle/>
          <a:p>
            <a:pPr>
              <a:buFont typeface="Wingdings" panose="05000000000000000000" pitchFamily="2" charset="2"/>
              <a:buChar char="Ø"/>
            </a:pPr>
            <a:r>
              <a:rPr lang="zh-CN" altLang="en-US" sz="4000" dirty="0">
                <a:solidFill>
                  <a:schemeClr val="tx1">
                    <a:lumMod val="75000"/>
                    <a:lumOff val="25000"/>
                  </a:schemeClr>
                </a:solidFill>
              </a:rPr>
              <a:t>认识操作系统</a:t>
            </a:r>
            <a:endParaRPr lang="en-US" altLang="zh-CN" sz="4000" dirty="0">
              <a:solidFill>
                <a:schemeClr val="tx1">
                  <a:lumMod val="75000"/>
                  <a:lumOff val="25000"/>
                </a:schemeClr>
              </a:solidFill>
            </a:endParaRPr>
          </a:p>
          <a:p>
            <a:pPr>
              <a:buFont typeface="Wingdings" panose="05000000000000000000" pitchFamily="2" charset="2"/>
              <a:buChar char="Ø"/>
            </a:pPr>
            <a:r>
              <a:rPr lang="zh-CN" altLang="en-US" sz="4000" dirty="0">
                <a:solidFill>
                  <a:schemeClr val="tx1">
                    <a:lumMod val="75000"/>
                    <a:lumOff val="25000"/>
                  </a:schemeClr>
                </a:solidFill>
              </a:rPr>
              <a:t>操作系统分类</a:t>
            </a:r>
            <a:endParaRPr lang="en-US" altLang="zh-CN" sz="4000" dirty="0">
              <a:solidFill>
                <a:schemeClr val="tx1">
                  <a:lumMod val="75000"/>
                  <a:lumOff val="25000"/>
                </a:schemeClr>
              </a:solidFill>
            </a:endParaRPr>
          </a:p>
          <a:p>
            <a:pPr>
              <a:buFont typeface="Wingdings" panose="05000000000000000000" pitchFamily="2" charset="2"/>
              <a:buChar char="Ø"/>
            </a:pPr>
            <a:r>
              <a:rPr lang="zh-CN" altLang="en-US" sz="4000" dirty="0">
                <a:solidFill>
                  <a:schemeClr val="tx1">
                    <a:lumMod val="75000"/>
                    <a:lumOff val="25000"/>
                  </a:schemeClr>
                </a:solidFill>
              </a:rPr>
              <a:t>操作系统对硬件</a:t>
            </a:r>
            <a:r>
              <a:rPr lang="zh-CN" altLang="en-US" sz="4000">
                <a:solidFill>
                  <a:schemeClr val="tx1">
                    <a:lumMod val="75000"/>
                    <a:lumOff val="25000"/>
                  </a:schemeClr>
                </a:solidFill>
              </a:rPr>
              <a:t>的管理</a:t>
            </a:r>
            <a:endParaRPr lang="en-US" altLang="zh-CN" sz="4000">
              <a:solidFill>
                <a:schemeClr val="tx1">
                  <a:lumMod val="75000"/>
                  <a:lumOff val="25000"/>
                </a:schemeClr>
              </a:solidFill>
            </a:endParaRPr>
          </a:p>
          <a:p>
            <a:pPr>
              <a:buFont typeface="Wingdings" panose="05000000000000000000" pitchFamily="2" charset="2"/>
              <a:buChar char="Ø"/>
            </a:pPr>
            <a:r>
              <a:rPr lang="zh-CN" altLang="en-US" sz="4000">
                <a:solidFill>
                  <a:srgbClr val="C00000"/>
                </a:solidFill>
              </a:rPr>
              <a:t>文件系统</a:t>
            </a:r>
            <a:endParaRPr lang="en-US" altLang="zh-CN" sz="4000">
              <a:solidFill>
                <a:srgbClr val="C00000"/>
              </a:solidFill>
            </a:endParaRPr>
          </a:p>
          <a:p>
            <a:endParaRPr lang="en-US" altLang="zh-CN" dirty="0"/>
          </a:p>
        </p:txBody>
      </p:sp>
    </p:spTree>
    <p:extLst>
      <p:ext uri="{BB962C8B-B14F-4D97-AF65-F5344CB8AC3E}">
        <p14:creationId xmlns:p14="http://schemas.microsoft.com/office/powerpoint/2010/main" val="25683797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B41F6BEA-4C7A-4F12-930A-A8C41A1829CC}"/>
              </a:ext>
            </a:extLst>
          </p:cNvPr>
          <p:cNvSpPr>
            <a:spLocks noGrp="1"/>
          </p:cNvSpPr>
          <p:nvPr>
            <p:ph type="title"/>
          </p:nvPr>
        </p:nvSpPr>
        <p:spPr/>
        <p:txBody>
          <a:bodyPr/>
          <a:lstStyle/>
          <a:p>
            <a:r>
              <a:rPr lang="zh-CN" altLang="en-US"/>
              <a:t>计算机的启动</a:t>
            </a:r>
          </a:p>
        </p:txBody>
      </p:sp>
      <p:sp>
        <p:nvSpPr>
          <p:cNvPr id="3" name="内容占位符 2">
            <a:extLst>
              <a:ext uri="{FF2B5EF4-FFF2-40B4-BE49-F238E27FC236}">
                <a16:creationId xmlns:a16="http://schemas.microsoft.com/office/drawing/2014/main" id="{06F60FDC-B0B5-4048-92EB-ACC88C36C413}"/>
              </a:ext>
            </a:extLst>
          </p:cNvPr>
          <p:cNvSpPr>
            <a:spLocks noGrp="1"/>
          </p:cNvSpPr>
          <p:nvPr>
            <p:ph idx="1"/>
          </p:nvPr>
        </p:nvSpPr>
        <p:spPr>
          <a:xfrm>
            <a:off x="609600" y="1340768"/>
            <a:ext cx="11247040" cy="3384847"/>
          </a:xfrm>
        </p:spPr>
        <p:txBody>
          <a:bodyPr/>
          <a:lstStyle/>
          <a:p>
            <a:pPr>
              <a:lnSpc>
                <a:spcPct val="120000"/>
              </a:lnSpc>
              <a:spcBef>
                <a:spcPts val="12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BIOS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是一组程序，包括基本输入输出程序、系统设置信息、开机后自检程序和系统自启动程序。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这些程序都被固化到了计算机主板的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ROM</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芯片上。用户可以对</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BIOS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进行设置。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计算机的</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启动过程</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415480" y="4725144"/>
            <a:ext cx="3888432" cy="1797415"/>
          </a:xfrm>
          <a:prstGeom prst="rect">
            <a:avLst/>
          </a:prstGeom>
        </p:spPr>
        <p:txBody>
          <a:bodyPr wrap="square">
            <a:spAutoFit/>
          </a:bodyPr>
          <a:lstStyle/>
          <a:p>
            <a:pPr marL="971550" lvl="1" indent="-514350">
              <a:lnSpc>
                <a:spcPct val="120000"/>
              </a:lnSpc>
              <a:spcBef>
                <a:spcPts val="600"/>
              </a:spcBef>
              <a:buFont typeface="+mj-lt"/>
              <a:buAutoNum type="arabicPeriod"/>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启动自检阶段</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20000"/>
              </a:lnSpc>
              <a:spcBef>
                <a:spcPts val="600"/>
              </a:spcBef>
              <a:buFont typeface="+mj-lt"/>
              <a:buAutoNum type="arabicPeriod" startAt="3"/>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启动加载阶段</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20000"/>
              </a:lnSpc>
              <a:spcBef>
                <a:spcPts val="600"/>
              </a:spcBef>
              <a:buFont typeface="+mj-lt"/>
              <a:buAutoNum type="arabicPeriod" startAt="5"/>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登录阶段</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447928" y="4725144"/>
            <a:ext cx="6096000" cy="1203406"/>
          </a:xfrm>
          <a:prstGeom prst="rect">
            <a:avLst/>
          </a:prstGeom>
        </p:spPr>
        <p:txBody>
          <a:bodyPr>
            <a:spAutoFit/>
          </a:bodyPr>
          <a:lstStyle/>
          <a:p>
            <a:pPr marL="971550" lvl="1" indent="-514350">
              <a:lnSpc>
                <a:spcPct val="120000"/>
              </a:lnSpc>
              <a:spcBef>
                <a:spcPts val="600"/>
              </a:spcBef>
              <a:buFont typeface="+mj-lt"/>
              <a:buAutoNum type="arabicPeriod" startAt="2"/>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初始化启动阶段</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20000"/>
              </a:lnSpc>
              <a:spcBef>
                <a:spcPts val="600"/>
              </a:spcBef>
              <a:buFont typeface="+mj-lt"/>
              <a:buAutoNum type="arabicPeriod" startAt="4"/>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内核装载阶段</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626742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文件系统</a:t>
            </a:r>
          </a:p>
        </p:txBody>
      </p:sp>
      <p:sp>
        <p:nvSpPr>
          <p:cNvPr id="3" name="内容占位符 2"/>
          <p:cNvSpPr>
            <a:spLocks noGrp="1"/>
          </p:cNvSpPr>
          <p:nvPr>
            <p:ph idx="1"/>
          </p:nvPr>
        </p:nvSpPr>
        <p:spPr>
          <a:xfrm>
            <a:off x="609600" y="1340768"/>
            <a:ext cx="10972800" cy="5328592"/>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在现代计算机系统中，要用到大量的程序和数据，由于内存容量有限，且不能长期保存，故而平时总是把他们以文件的形式存放在外存中，需要时调入内存。</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但用户不能够胜任管理文件的工作，于是在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中又增加了文件管理功能，构成一个文件系统，负责管理在外存上的文件。</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文件夹：计算机磁盘空间里面为了分类储存电子文件而建立独立路径的</a:t>
            </a:r>
            <a:r>
              <a:rPr lang="zh-CN" altLang="en-US" sz="3200">
                <a:solidFill>
                  <a:srgbClr val="C00000"/>
                </a:solidFill>
                <a:latin typeface="微软雅黑" panose="020B0503020204020204" pitchFamily="34" charset="-122"/>
                <a:ea typeface="微软雅黑" panose="020B0503020204020204" pitchFamily="34" charset="-122"/>
              </a:rPr>
              <a:t>目录</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465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67048EB-73E1-4CC6-9820-522E375565C4}"/>
              </a:ext>
            </a:extLst>
          </p:cNvPr>
          <p:cNvSpPr>
            <a:spLocks noGrp="1"/>
          </p:cNvSpPr>
          <p:nvPr>
            <p:ph type="title"/>
          </p:nvPr>
        </p:nvSpPr>
        <p:spPr/>
        <p:txBody>
          <a:bodyPr/>
          <a:lstStyle/>
          <a:p>
            <a:r>
              <a:rPr lang="zh-CN" altLang="en-US" dirty="0"/>
              <a:t>目录树结构</a:t>
            </a:r>
          </a:p>
        </p:txBody>
      </p:sp>
      <p:sp>
        <p:nvSpPr>
          <p:cNvPr id="28675" name="内容占位符 2">
            <a:extLst>
              <a:ext uri="{FF2B5EF4-FFF2-40B4-BE49-F238E27FC236}">
                <a16:creationId xmlns:a16="http://schemas.microsoft.com/office/drawing/2014/main" id="{208DC2EE-502A-4740-A087-2A458A5D4B2E}"/>
              </a:ext>
            </a:extLst>
          </p:cNvPr>
          <p:cNvSpPr>
            <a:spLocks noGrp="1"/>
          </p:cNvSpPr>
          <p:nvPr>
            <p:ph idx="1"/>
          </p:nvPr>
        </p:nvSpPr>
        <p:spPr>
          <a:xfrm>
            <a:off x="609600" y="1340769"/>
            <a:ext cx="10972800" cy="3528392"/>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文件目录用于标识系统中的文件及其物理地址，供检索时使用。对目录管理的要求如下：</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实现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按名存取</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提高对目录的检索速度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文件共享</a:t>
            </a:r>
          </a:p>
          <a:p>
            <a:pPr lvl="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允许文件重名</a:t>
            </a:r>
          </a:p>
        </p:txBody>
      </p:sp>
      <p:pic>
        <p:nvPicPr>
          <p:cNvPr id="5" name="Picture 3">
            <a:extLst>
              <a:ext uri="{FF2B5EF4-FFF2-40B4-BE49-F238E27FC236}">
                <a16:creationId xmlns:a16="http://schemas.microsoft.com/office/drawing/2014/main" id="{C5BF7FB4-8C95-4C89-96B4-0FE7D7F122F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100000" l="0" r="100000"/>
                    </a14:imgEffect>
                    <a14:imgEffect>
                      <a14:sharpenSoften amount="25000"/>
                    </a14:imgEffect>
                  </a14:imgLayer>
                </a14:imgProps>
              </a:ext>
              <a:ext uri="{28A0092B-C50C-407E-A947-70E740481C1C}">
                <a14:useLocalDpi xmlns:a14="http://schemas.microsoft.com/office/drawing/2010/main" val="0"/>
              </a:ext>
            </a:extLst>
          </a:blip>
          <a:srcRect r="798" b="1088"/>
          <a:stretch/>
        </p:blipFill>
        <p:spPr bwMode="auto">
          <a:xfrm>
            <a:off x="5159896" y="2420888"/>
            <a:ext cx="669674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3339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37B7-6A6A-48BB-9A73-5D034F410EDF}"/>
              </a:ext>
            </a:extLst>
          </p:cNvPr>
          <p:cNvSpPr>
            <a:spLocks noGrp="1"/>
          </p:cNvSpPr>
          <p:nvPr>
            <p:ph type="title"/>
          </p:nvPr>
        </p:nvSpPr>
        <p:spPr/>
        <p:txBody>
          <a:bodyPr/>
          <a:lstStyle/>
          <a:p>
            <a:pPr>
              <a:defRPr/>
            </a:pPr>
            <a:r>
              <a:rPr lang="zh-CN" altLang="en-US" dirty="0"/>
              <a:t>目录查询技术</a:t>
            </a:r>
          </a:p>
        </p:txBody>
      </p:sp>
      <p:sp>
        <p:nvSpPr>
          <p:cNvPr id="29699" name="内容占位符 2">
            <a:extLst>
              <a:ext uri="{FF2B5EF4-FFF2-40B4-BE49-F238E27FC236}">
                <a16:creationId xmlns:a16="http://schemas.microsoft.com/office/drawing/2014/main" id="{A1AC99E0-DACB-4734-8F3A-5C638573CB5E}"/>
              </a:ext>
            </a:extLst>
          </p:cNvPr>
          <p:cNvSpPr>
            <a:spLocks noGrp="1"/>
          </p:cNvSpPr>
          <p:nvPr>
            <p:ph idx="1"/>
          </p:nvPr>
        </p:nvSpPr>
        <p:spPr>
          <a:xfrm>
            <a:off x="609600" y="1412777"/>
            <a:ext cx="10972800" cy="3240360"/>
          </a:xfrm>
        </p:spPr>
        <p:txBody>
          <a:body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当用户要</a:t>
            </a:r>
            <a:r>
              <a:rPr lang="zh-CN" altLang="en-US" sz="3200" dirty="0">
                <a:solidFill>
                  <a:srgbClr val="C00000"/>
                </a:solidFill>
                <a:latin typeface="微软雅黑" panose="020B0503020204020204" pitchFamily="34" charset="-122"/>
                <a:ea typeface="微软雅黑" panose="020B0503020204020204" pitchFamily="34" charset="-122"/>
              </a:rPr>
              <a:t>访问</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一个已存文件时，系统首先利用用户提供的文件名对目录进行查询，找出该文件控制块或对应索引结点；然后根据</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FCB</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或索引结点中所记录的文件物理地址，换算出文件在磁盘上的</a:t>
            </a:r>
            <a:r>
              <a:rPr lang="zh-CN" altLang="en-US" sz="3200" dirty="0">
                <a:solidFill>
                  <a:srgbClr val="C00000"/>
                </a:solidFill>
                <a:latin typeface="微软雅黑" panose="020B0503020204020204" pitchFamily="34" charset="-122"/>
                <a:ea typeface="微软雅黑" panose="020B0503020204020204" pitchFamily="34" charset="-122"/>
              </a:rPr>
              <a:t>物理位置</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；最后通过磁盘驱动程序，将所需文件</a:t>
            </a:r>
            <a:r>
              <a:rPr lang="zh-CN" altLang="en-US" sz="3200" dirty="0">
                <a:solidFill>
                  <a:srgbClr val="C00000"/>
                </a:solidFill>
                <a:latin typeface="微软雅黑" panose="020B0503020204020204" pitchFamily="34" charset="-122"/>
                <a:ea typeface="微软雅黑" panose="020B0503020204020204" pitchFamily="34" charset="-122"/>
              </a:rPr>
              <a:t>读入</a:t>
            </a:r>
            <a:r>
              <a:rPr lang="zh-CN" altLang="en-US" sz="3200">
                <a:solidFill>
                  <a:srgbClr val="C00000"/>
                </a:solidFill>
                <a:latin typeface="微软雅黑" panose="020B0503020204020204" pitchFamily="34" charset="-122"/>
                <a:ea typeface="微软雅黑" panose="020B0503020204020204" pitchFamily="34" charset="-122"/>
              </a:rPr>
              <a:t>内存</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15065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07BCD73-C831-4BC1-9751-2EBD5D504058}"/>
              </a:ext>
            </a:extLst>
          </p:cNvPr>
          <p:cNvSpPr>
            <a:spLocks noGrp="1"/>
          </p:cNvSpPr>
          <p:nvPr>
            <p:ph type="title"/>
          </p:nvPr>
        </p:nvSpPr>
        <p:spPr/>
        <p:txBody>
          <a:bodyPr/>
          <a:lstStyle/>
          <a:p>
            <a:r>
              <a:rPr lang="zh-CN" altLang="en-US"/>
              <a:t>操作系统</a:t>
            </a:r>
          </a:p>
        </p:txBody>
      </p:sp>
      <p:sp>
        <p:nvSpPr>
          <p:cNvPr id="10243" name="内容占位符 2">
            <a:extLst>
              <a:ext uri="{FF2B5EF4-FFF2-40B4-BE49-F238E27FC236}">
                <a16:creationId xmlns:a16="http://schemas.microsoft.com/office/drawing/2014/main" id="{01E87C49-7335-4D8F-9C71-C36FE2BDC499}"/>
              </a:ext>
            </a:extLst>
          </p:cNvPr>
          <p:cNvSpPr>
            <a:spLocks noGrp="1"/>
          </p:cNvSpPr>
          <p:nvPr>
            <p:ph idx="1"/>
          </p:nvPr>
        </p:nvSpPr>
        <p:spPr>
          <a:xfrm>
            <a:off x="609600" y="1340768"/>
            <a:ext cx="10972800" cy="2464470"/>
          </a:xfrm>
        </p:spPr>
        <p:txBody>
          <a:bodyPr/>
          <a:lstStyle/>
          <a:p>
            <a:pPr>
              <a:lnSpc>
                <a:spcPct val="120000"/>
              </a:lnSpc>
              <a:spcBef>
                <a:spcPts val="600"/>
              </a:spcBef>
            </a:pPr>
            <a:r>
              <a:rPr lang="zh-CN" altLang="en-US" sz="3200">
                <a:solidFill>
                  <a:srgbClr val="C00000"/>
                </a:solidFill>
                <a:latin typeface="微软雅黑" panose="020B0503020204020204" pitchFamily="34" charset="-122"/>
                <a:ea typeface="微软雅黑" panose="020B0503020204020204" pitchFamily="34" charset="-122"/>
              </a:rPr>
              <a:t>操作系统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(OS, Operating System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sz="3200">
                <a:solidFill>
                  <a:srgbClr val="C00000"/>
                </a:solidFill>
                <a:latin typeface="微软雅黑" panose="020B0503020204020204" pitchFamily="34" charset="-122"/>
                <a:ea typeface="微软雅黑" panose="020B0503020204020204" pitchFamily="34" charset="-122"/>
              </a:rPr>
              <a:t>控制</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3200">
                <a:solidFill>
                  <a:srgbClr val="C00000"/>
                </a:solidFill>
                <a:latin typeface="微软雅黑" panose="020B0503020204020204" pitchFamily="34" charset="-122"/>
                <a:ea typeface="微软雅黑" panose="020B0503020204020204" pitchFamily="34" charset="-122"/>
              </a:rPr>
              <a:t>管理</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计算机系统内各种</a:t>
            </a:r>
            <a:r>
              <a:rPr lang="zh-CN" altLang="en-US" sz="3200">
                <a:solidFill>
                  <a:srgbClr val="C00000"/>
                </a:solidFill>
                <a:latin typeface="微软雅黑" panose="020B0503020204020204" pitchFamily="34" charset="-122"/>
                <a:ea typeface="微软雅黑" panose="020B0503020204020204" pitchFamily="34" charset="-122"/>
              </a:rPr>
              <a:t>硬件</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3200">
                <a:solidFill>
                  <a:srgbClr val="C00000"/>
                </a:solidFill>
                <a:latin typeface="微软雅黑" panose="020B0503020204020204" pitchFamily="34" charset="-122"/>
                <a:ea typeface="微软雅黑" panose="020B0503020204020204" pitchFamily="34" charset="-122"/>
              </a:rPr>
              <a:t>软件</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资源、合理有效地组织计算机系统的工作，为用户提供一个使用方便可扩展的工作环境，从而起到连接计算机和用户的</a:t>
            </a:r>
            <a:r>
              <a:rPr lang="zh-CN" altLang="en-US" sz="3200">
                <a:solidFill>
                  <a:srgbClr val="C00000"/>
                </a:solidFill>
                <a:latin typeface="微软雅黑" panose="020B0503020204020204" pitchFamily="34" charset="-122"/>
                <a:ea typeface="微软雅黑" panose="020B0503020204020204" pitchFamily="34" charset="-122"/>
              </a:rPr>
              <a:t>接口作用</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a:p>
        </p:txBody>
      </p:sp>
      <p:pic>
        <p:nvPicPr>
          <p:cNvPr id="4" name="Picture 6">
            <a:extLst>
              <a:ext uri="{FF2B5EF4-FFF2-40B4-BE49-F238E27FC236}">
                <a16:creationId xmlns:a16="http://schemas.microsoft.com/office/drawing/2014/main" id="{E10BD4C1-46D8-4C0B-87FA-F6A8C9E6A4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60" t="2350" r="35061" b="80073"/>
          <a:stretch/>
        </p:blipFill>
        <p:spPr bwMode="auto">
          <a:xfrm>
            <a:off x="574881" y="3955639"/>
            <a:ext cx="4440999" cy="707505"/>
          </a:xfrm>
          <a:prstGeom prst="rect">
            <a:avLst/>
          </a:prstGeom>
          <a:noFill/>
          <a:ln w="9525">
            <a:solidFill>
              <a:schemeClr val="bg1">
                <a:lumMod val="9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10BD4C1-46D8-4C0B-87FA-F6A8C9E6A4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60" t="21877" r="35061" b="60546"/>
          <a:stretch/>
        </p:blipFill>
        <p:spPr bwMode="auto">
          <a:xfrm>
            <a:off x="574881" y="4741637"/>
            <a:ext cx="4440999" cy="707505"/>
          </a:xfrm>
          <a:prstGeom prst="rect">
            <a:avLst/>
          </a:prstGeom>
          <a:noFill/>
          <a:ln w="9525">
            <a:solidFill>
              <a:schemeClr val="bg1">
                <a:lumMod val="9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E10BD4C1-46D8-4C0B-87FA-F6A8C9E6A4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60" t="41404" r="35061" b="41019"/>
          <a:stretch/>
        </p:blipFill>
        <p:spPr bwMode="auto">
          <a:xfrm>
            <a:off x="574881" y="5527635"/>
            <a:ext cx="4440999" cy="707505"/>
          </a:xfrm>
          <a:prstGeom prst="rect">
            <a:avLst/>
          </a:prstGeom>
          <a:noFill/>
          <a:ln w="9525">
            <a:solidFill>
              <a:schemeClr val="bg1">
                <a:lumMod val="9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E10BD4C1-46D8-4C0B-87FA-F6A8C9E6A4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80" t="61385" r="2654" b="21038"/>
          <a:stretch/>
        </p:blipFill>
        <p:spPr bwMode="auto">
          <a:xfrm>
            <a:off x="5159896" y="3955639"/>
            <a:ext cx="6696744" cy="707505"/>
          </a:xfrm>
          <a:prstGeom prst="rect">
            <a:avLst/>
          </a:prstGeom>
          <a:noFill/>
          <a:ln w="9525">
            <a:solidFill>
              <a:schemeClr val="bg1">
                <a:lumMod val="9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E10BD4C1-46D8-4C0B-87FA-F6A8C9E6A4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80" t="79123" r="2654" b="3300"/>
          <a:stretch/>
        </p:blipFill>
        <p:spPr bwMode="auto">
          <a:xfrm>
            <a:off x="5159896" y="4741636"/>
            <a:ext cx="6696744" cy="707505"/>
          </a:xfrm>
          <a:prstGeom prst="rect">
            <a:avLst/>
          </a:prstGeom>
          <a:noFill/>
          <a:ln w="9525">
            <a:solidFill>
              <a:schemeClr val="bg1">
                <a:lumMod val="9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4850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BA2F16-1747-4C78-B5AF-7A82944C4207}"/>
              </a:ext>
            </a:extLst>
          </p:cNvPr>
          <p:cNvSpPr>
            <a:spLocks noGrp="1" noChangeArrowheads="1"/>
          </p:cNvSpPr>
          <p:nvPr>
            <p:ph type="title"/>
          </p:nvPr>
        </p:nvSpPr>
        <p:spPr/>
        <p:txBody>
          <a:bodyPr/>
          <a:lstStyle/>
          <a:p>
            <a:r>
              <a:rPr lang="zh-CN" altLang="en-US" dirty="0"/>
              <a:t>本章内容</a:t>
            </a:r>
            <a:endParaRPr lang="en-US" altLang="zh-CN" dirty="0"/>
          </a:p>
        </p:txBody>
      </p:sp>
      <p:sp>
        <p:nvSpPr>
          <p:cNvPr id="6147" name="Rectangle 3">
            <a:extLst>
              <a:ext uri="{FF2B5EF4-FFF2-40B4-BE49-F238E27FC236}">
                <a16:creationId xmlns:a16="http://schemas.microsoft.com/office/drawing/2014/main" id="{1D6A756D-C67E-4D79-AC90-8A1AF26F50A7}"/>
              </a:ext>
            </a:extLst>
          </p:cNvPr>
          <p:cNvSpPr>
            <a:spLocks noGrp="1" noChangeArrowheads="1"/>
          </p:cNvSpPr>
          <p:nvPr>
            <p:ph type="body" idx="1"/>
          </p:nvPr>
        </p:nvSpPr>
        <p:spPr>
          <a:xfrm>
            <a:off x="1981200" y="1811338"/>
            <a:ext cx="8229600" cy="4641850"/>
          </a:xfrm>
        </p:spPr>
        <p:txBody>
          <a:bodyPr/>
          <a:lstStyle/>
          <a:p>
            <a:pPr>
              <a:lnSpc>
                <a:spcPct val="120000"/>
              </a:lnSpc>
              <a:buFont typeface="Wingdings" panose="05000000000000000000" pitchFamily="2" charset="2"/>
              <a:buChar char="Ø"/>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认识操作系统</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操作系统分类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操作系统对硬件</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的管理</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文件系统</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230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操作系统分类</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批处理操作系统</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分时操作系统</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实时操作系统</a:t>
            </a:r>
          </a:p>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嵌入式操作系统</a:t>
            </a:r>
          </a:p>
        </p:txBody>
      </p:sp>
    </p:spTree>
    <p:extLst>
      <p:ext uri="{BB962C8B-B14F-4D97-AF65-F5344CB8AC3E}">
        <p14:creationId xmlns:p14="http://schemas.microsoft.com/office/powerpoint/2010/main" val="2799532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批处理操作系统</a:t>
            </a:r>
          </a:p>
        </p:txBody>
      </p:sp>
      <p:sp>
        <p:nvSpPr>
          <p:cNvPr id="3" name="内容占位符 2"/>
          <p:cNvSpPr>
            <a:spLocks noGrp="1"/>
          </p:cNvSpPr>
          <p:nvPr>
            <p:ph idx="1"/>
          </p:nvPr>
        </p:nvSpPr>
        <p:spPr>
          <a:xfrm>
            <a:off x="609600" y="1268760"/>
            <a:ext cx="10972800" cy="3456855"/>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批处理操作系统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批处理是指计算机系统对一批作业自动进行处理的技术。 由于系统资源为多个作业所共享，其工作方式是作业之间自动调度执行。并在运行过程中用户不干预自己的作业，从而大大提高了系统资源的利用率和作业吞吐量。</a:t>
            </a:r>
          </a:p>
        </p:txBody>
      </p:sp>
      <p:grpSp>
        <p:nvGrpSpPr>
          <p:cNvPr id="31" name="组合 30"/>
          <p:cNvGrpSpPr/>
          <p:nvPr/>
        </p:nvGrpSpPr>
        <p:grpSpPr>
          <a:xfrm>
            <a:off x="1232087" y="3717032"/>
            <a:ext cx="9921898" cy="3041383"/>
            <a:chOff x="1055440" y="3645024"/>
            <a:chExt cx="9921898" cy="3041383"/>
          </a:xfrm>
        </p:grpSpPr>
        <p:sp>
          <p:nvSpPr>
            <p:cNvPr id="20" name="文本框 19"/>
            <p:cNvSpPr txBox="1"/>
            <p:nvPr/>
          </p:nvSpPr>
          <p:spPr>
            <a:xfrm>
              <a:off x="2009135" y="5082463"/>
              <a:ext cx="1415772" cy="461665"/>
            </a:xfrm>
            <a:prstGeom prst="rect">
              <a:avLst/>
            </a:prstGeom>
            <a:noFill/>
          </p:spPr>
          <p:txBody>
            <a:bodyPr wrap="none" rtlCol="0">
              <a:spAutoFit/>
            </a:bodyPr>
            <a:lstStyle/>
            <a:p>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21" name="文本框 20"/>
            <p:cNvSpPr txBox="1"/>
            <p:nvPr/>
          </p:nvSpPr>
          <p:spPr>
            <a:xfrm>
              <a:off x="8712676" y="5082462"/>
              <a:ext cx="1415772" cy="461665"/>
            </a:xfrm>
            <a:prstGeom prst="rect">
              <a:avLst/>
            </a:prstGeom>
            <a:noFill/>
          </p:spPr>
          <p:txBody>
            <a:bodyPr wrap="none" rtlCol="0">
              <a:spAutoFit/>
            </a:bodyPr>
            <a:lstStyle/>
            <a:p>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22" name="文本框 21"/>
            <p:cNvSpPr txBox="1"/>
            <p:nvPr/>
          </p:nvSpPr>
          <p:spPr>
            <a:xfrm>
              <a:off x="7024666" y="4460678"/>
              <a:ext cx="1313180" cy="830997"/>
            </a:xfrm>
            <a:prstGeom prst="rect">
              <a:avLst/>
            </a:prstGeom>
            <a:noFill/>
          </p:spPr>
          <p:txBody>
            <a:bodyPr wrap="none" rtlCol="0">
              <a:spAutoFit/>
            </a:bodyPr>
            <a:lstStyle/>
            <a:p>
              <a:pPr algn="ct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磁盘</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输入井</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643641" y="4417889"/>
              <a:ext cx="1313180" cy="830997"/>
            </a:xfrm>
            <a:prstGeom prst="rect">
              <a:avLst/>
            </a:prstGeom>
            <a:noFill/>
          </p:spPr>
          <p:txBody>
            <a:bodyPr wrap="none" rtlCol="0">
              <a:spAutoFit/>
            </a:bodyPr>
            <a:lstStyle/>
            <a:p>
              <a:pPr algn="ct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磁盘</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输入井</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55440" y="3645024"/>
              <a:ext cx="9921898" cy="3041383"/>
              <a:chOff x="1055440" y="3645024"/>
              <a:chExt cx="9921898" cy="3041383"/>
            </a:xfrm>
            <a:effectLst>
              <a:outerShdw blurRad="50800" dist="38100" dir="2700000" algn="tl" rotWithShape="0">
                <a:prstClr val="black">
                  <a:alpha val="40000"/>
                </a:prstClr>
              </a:outerShdw>
            </a:effectLst>
          </p:grpSpPr>
          <p:sp>
            <p:nvSpPr>
              <p:cNvPr id="5" name="流程图: 磁盘 4"/>
              <p:cNvSpPr/>
              <p:nvPr/>
            </p:nvSpPr>
            <p:spPr>
              <a:xfrm>
                <a:off x="3843031" y="5246144"/>
                <a:ext cx="914400" cy="1224136"/>
              </a:xfrm>
              <a:prstGeom prst="flowChartMagneticDisk">
                <a:avLst/>
              </a:prstGeom>
              <a:solidFill>
                <a:srgbClr val="92D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后备</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作业</a:t>
                </a:r>
              </a:p>
            </p:txBody>
          </p:sp>
          <p:sp>
            <p:nvSpPr>
              <p:cNvPr id="7" name="流程图: 磁盘 6"/>
              <p:cNvSpPr/>
              <p:nvPr/>
            </p:nvSpPr>
            <p:spPr>
              <a:xfrm>
                <a:off x="7275352" y="5246144"/>
                <a:ext cx="914400" cy="1224136"/>
              </a:xfrm>
              <a:prstGeom prst="flowChartMagneticDisk">
                <a:avLst/>
              </a:prstGeom>
              <a:solidFill>
                <a:srgbClr val="92D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完成</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作业</a:t>
                </a:r>
              </a:p>
            </p:txBody>
          </p:sp>
          <p:sp>
            <p:nvSpPr>
              <p:cNvPr id="8" name="矩形 7"/>
              <p:cNvSpPr/>
              <p:nvPr/>
            </p:nvSpPr>
            <p:spPr>
              <a:xfrm>
                <a:off x="2186967" y="5624738"/>
                <a:ext cx="936104" cy="466949"/>
              </a:xfrm>
              <a:prstGeom prst="rect">
                <a:avLst/>
              </a:prstGeom>
              <a:solidFill>
                <a:srgbClr val="FFCC99"/>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读卡机</a:t>
                </a:r>
              </a:p>
            </p:txBody>
          </p:sp>
          <p:sp>
            <p:nvSpPr>
              <p:cNvPr id="9" name="矩形 8"/>
              <p:cNvSpPr/>
              <p:nvPr/>
            </p:nvSpPr>
            <p:spPr>
              <a:xfrm>
                <a:off x="8909712" y="5624738"/>
                <a:ext cx="936104" cy="466949"/>
              </a:xfrm>
              <a:prstGeom prst="rect">
                <a:avLst/>
              </a:prstGeom>
              <a:solidFill>
                <a:srgbClr val="FFCC99"/>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打印机</a:t>
                </a:r>
              </a:p>
            </p:txBody>
          </p:sp>
          <p:sp>
            <p:nvSpPr>
              <p:cNvPr id="10" name="椭圆 9"/>
              <p:cNvSpPr/>
              <p:nvPr/>
            </p:nvSpPr>
            <p:spPr>
              <a:xfrm>
                <a:off x="5471818" y="3645024"/>
                <a:ext cx="1056230" cy="792088"/>
              </a:xfrm>
              <a:prstGeom prst="ellipse">
                <a:avLst/>
              </a:prstGeom>
              <a:solidFill>
                <a:schemeClr val="accent1">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CPU</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上下箭头 10"/>
              <p:cNvSpPr/>
              <p:nvPr/>
            </p:nvSpPr>
            <p:spPr>
              <a:xfrm>
                <a:off x="5823800" y="4445584"/>
                <a:ext cx="352266" cy="636879"/>
              </a:xfrm>
              <a:prstGeom prst="upDownArrow">
                <a:avLst>
                  <a:gd name="adj1" fmla="val 38402"/>
                  <a:gd name="adj2" fmla="val 60682"/>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173867"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808227"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6606188"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8240548"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9896612"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1517803" y="5651901"/>
                <a:ext cx="618368" cy="412623"/>
              </a:xfrm>
              <a:prstGeom prst="rightArrow">
                <a:avLst>
                  <a:gd name="adj1" fmla="val 44712"/>
                  <a:gd name="adj2" fmla="val 51829"/>
                </a:avLst>
              </a:prstGeom>
              <a:solidFill>
                <a:schemeClr val="bg1">
                  <a:lumMod val="8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440" y="5324156"/>
                <a:ext cx="411567" cy="1068113"/>
              </a:xfrm>
              <a:prstGeom prst="rect">
                <a:avLst/>
              </a:prstGeom>
            </p:spPr>
          </p:pic>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5771" y="5324156"/>
                <a:ext cx="411567" cy="1068113"/>
              </a:xfrm>
              <a:prstGeom prst="rect">
                <a:avLst/>
              </a:prstGeom>
            </p:spPr>
          </p:pic>
          <p:grpSp>
            <p:nvGrpSpPr>
              <p:cNvPr id="28" name="组合 27"/>
              <p:cNvGrpSpPr/>
              <p:nvPr/>
            </p:nvGrpSpPr>
            <p:grpSpPr>
              <a:xfrm>
                <a:off x="5472287" y="5136711"/>
                <a:ext cx="1077100" cy="1549696"/>
                <a:chOff x="-2312168" y="2981264"/>
                <a:chExt cx="1077100" cy="1549696"/>
              </a:xfrm>
            </p:grpSpPr>
            <p:sp>
              <p:nvSpPr>
                <p:cNvPr id="24" name="矩形 23"/>
                <p:cNvSpPr/>
                <p:nvPr/>
              </p:nvSpPr>
              <p:spPr>
                <a:xfrm>
                  <a:off x="-2312168" y="2981264"/>
                  <a:ext cx="1077100" cy="387424"/>
                </a:xfrm>
                <a:prstGeom prst="rect">
                  <a:avLst/>
                </a:prstGeom>
                <a:solidFill>
                  <a:schemeClr val="accent1">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作业 </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312168" y="3368688"/>
                  <a:ext cx="1077100" cy="387424"/>
                </a:xfrm>
                <a:prstGeom prst="rect">
                  <a:avLst/>
                </a:prstGeom>
                <a:solidFill>
                  <a:schemeClr val="accent1">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作业 </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312168" y="3756112"/>
                  <a:ext cx="1077100" cy="387424"/>
                </a:xfrm>
                <a:prstGeom prst="rect">
                  <a:avLst/>
                </a:prstGeom>
                <a:solidFill>
                  <a:schemeClr val="accent1">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 . .</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312168" y="4143536"/>
                  <a:ext cx="1077100" cy="387424"/>
                </a:xfrm>
                <a:prstGeom prst="rect">
                  <a:avLst/>
                </a:prstGeom>
                <a:solidFill>
                  <a:schemeClr val="accent1">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作业 </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N</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2225213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8766</TotalTime>
  <Words>2939</Words>
  <Application>Microsoft Office PowerPoint</Application>
  <PresentationFormat>宽屏</PresentationFormat>
  <Paragraphs>468</Paragraphs>
  <Slides>53</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53</vt:i4>
      </vt:variant>
    </vt:vector>
  </HeadingPairs>
  <TitlesOfParts>
    <vt:vector size="63" baseType="lpstr">
      <vt:lpstr>微软雅黑</vt:lpstr>
      <vt:lpstr>Arial</vt:lpstr>
      <vt:lpstr>Calibri</vt:lpstr>
      <vt:lpstr>Tahoma</vt:lpstr>
      <vt:lpstr>Wingdings</vt:lpstr>
      <vt:lpstr>上海Nordri专业商务幻灯演示设计</vt:lpstr>
      <vt:lpstr>位图图像</vt:lpstr>
      <vt:lpstr>BMP 图象</vt:lpstr>
      <vt:lpstr>Microsoft Word 文档</vt:lpstr>
      <vt:lpstr>Visio 2000 Drawing</vt:lpstr>
      <vt:lpstr>PowerPoint 演示文稿</vt:lpstr>
      <vt:lpstr>本章内容</vt:lpstr>
      <vt:lpstr>本章内容</vt:lpstr>
      <vt:lpstr>计算机系统的层次</vt:lpstr>
      <vt:lpstr>计算机的启动</vt:lpstr>
      <vt:lpstr>操作系统</vt:lpstr>
      <vt:lpstr>本章内容</vt:lpstr>
      <vt:lpstr>操作系统分类</vt:lpstr>
      <vt:lpstr>批处理操作系统</vt:lpstr>
      <vt:lpstr>分时操作系统</vt:lpstr>
      <vt:lpstr>分时操作系统的特点</vt:lpstr>
      <vt:lpstr>实时操作系统</vt:lpstr>
      <vt:lpstr>嵌入式操作系统</vt:lpstr>
      <vt:lpstr>主流操作系统</vt:lpstr>
      <vt:lpstr>本章内容</vt:lpstr>
      <vt:lpstr>硬件的管理</vt:lpstr>
      <vt:lpstr>CPU管理</vt:lpstr>
      <vt:lpstr>进程</vt:lpstr>
      <vt:lpstr>进程的特征</vt:lpstr>
      <vt:lpstr>进程的三种状态</vt:lpstr>
      <vt:lpstr>进程三种状态的转换</vt:lpstr>
      <vt:lpstr>三级调度</vt:lpstr>
      <vt:lpstr>三级调度</vt:lpstr>
      <vt:lpstr>三级调度</vt:lpstr>
      <vt:lpstr>OS设计目标</vt:lpstr>
      <vt:lpstr>OS设计目标</vt:lpstr>
      <vt:lpstr>进程调度</vt:lpstr>
      <vt:lpstr>先来先服务调度的例子</vt:lpstr>
      <vt:lpstr>先来先服务调度算法的特点</vt:lpstr>
      <vt:lpstr>短作业优先调度的例子</vt:lpstr>
      <vt:lpstr>短作业优先调度算法的特点</vt:lpstr>
      <vt:lpstr>硬件的管理</vt:lpstr>
      <vt:lpstr>存储器管理</vt:lpstr>
      <vt:lpstr>存储器的层次结构</vt:lpstr>
      <vt:lpstr>装入方式</vt:lpstr>
      <vt:lpstr>装入方式</vt:lpstr>
      <vt:lpstr>内存分配方式——连续分配</vt:lpstr>
      <vt:lpstr>单一连续分配方式</vt:lpstr>
      <vt:lpstr>固定分区分配</vt:lpstr>
      <vt:lpstr>动态分区分配</vt:lpstr>
      <vt:lpstr>动态分区分配 之例</vt:lpstr>
      <vt:lpstr>动态分区分配</vt:lpstr>
      <vt:lpstr>动态分区分配</vt:lpstr>
      <vt:lpstr>内存分配方式——离散分配</vt:lpstr>
      <vt:lpstr>分页式存储管理的原理</vt:lpstr>
      <vt:lpstr>页面</vt:lpstr>
      <vt:lpstr>页表</vt:lpstr>
      <vt:lpstr>PowerPoint 演示文稿</vt:lpstr>
      <vt:lpstr>本章内容</vt:lpstr>
      <vt:lpstr>文件系统</vt:lpstr>
      <vt:lpstr>目录树结构</vt:lpstr>
      <vt:lpstr>目录查询技术</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903</cp:revision>
  <dcterms:created xsi:type="dcterms:W3CDTF">2007-10-21T01:27:31Z</dcterms:created>
  <dcterms:modified xsi:type="dcterms:W3CDTF">2018-12-05T01:02:29Z</dcterms:modified>
  <cp:category/>
</cp:coreProperties>
</file>