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56" r:id="rId2"/>
    <p:sldId id="556" r:id="rId3"/>
    <p:sldId id="503" r:id="rId4"/>
    <p:sldId id="545" r:id="rId5"/>
    <p:sldId id="544" r:id="rId6"/>
    <p:sldId id="546" r:id="rId7"/>
    <p:sldId id="547" r:id="rId8"/>
    <p:sldId id="557" r:id="rId9"/>
    <p:sldId id="548" r:id="rId10"/>
    <p:sldId id="550" r:id="rId11"/>
    <p:sldId id="549" r:id="rId12"/>
    <p:sldId id="551" r:id="rId13"/>
    <p:sldId id="552" r:id="rId14"/>
    <p:sldId id="554" r:id="rId15"/>
    <p:sldId id="553" r:id="rId16"/>
    <p:sldId id="559" r:id="rId17"/>
    <p:sldId id="558" r:id="rId18"/>
    <p:sldId id="543" r:id="rId19"/>
    <p:sldId id="504" r:id="rId20"/>
    <p:sldId id="536" r:id="rId21"/>
    <p:sldId id="537" r:id="rId22"/>
    <p:sldId id="538" r:id="rId23"/>
    <p:sldId id="539" r:id="rId24"/>
    <p:sldId id="541" r:id="rId25"/>
    <p:sldId id="560" r:id="rId26"/>
    <p:sldId id="542" r:id="rId27"/>
    <p:sldId id="561" r:id="rId28"/>
    <p:sldId id="259" r:id="rId2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 userDrawn="1">
          <p15:clr>
            <a:srgbClr val="A4A3A4"/>
          </p15:clr>
        </p15:guide>
        <p15:guide id="2" orient="horz" pos="164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pos="393" userDrawn="1">
          <p15:clr>
            <a:srgbClr val="A4A3A4"/>
          </p15:clr>
        </p15:guide>
        <p15:guide id="6" pos="72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:p15="http://schemas.microsoft.com/office/powerpoint/2012/main" userId="49a0e10840d8ac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99CCFF"/>
    <a:srgbClr val="008000"/>
    <a:srgbClr val="00C691"/>
    <a:srgbClr val="FFCC00"/>
    <a:srgbClr val="C6C6FE"/>
    <a:srgbClr val="FF5050"/>
    <a:srgbClr val="66CCFF"/>
    <a:srgbClr val="2A2AC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7" autoAdjust="0"/>
    <p:restoredTop sz="93508" autoAdjust="0"/>
  </p:normalViewPr>
  <p:slideViewPr>
    <p:cSldViewPr>
      <p:cViewPr varScale="1">
        <p:scale>
          <a:sx n="84" d="100"/>
          <a:sy n="84" d="100"/>
        </p:scale>
        <p:origin x="84" y="416"/>
      </p:cViewPr>
      <p:guideLst>
        <p:guide orient="horz" pos="227"/>
        <p:guide orient="horz" pos="164"/>
        <p:guide orient="horz" pos="4110"/>
        <p:guide orient="horz" pos="709"/>
        <p:guide pos="393"/>
        <p:guide pos="7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0F2A4070-CEEC-4A34-9338-C52E8814AF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4D82F7DF-2E9D-4E70-B14E-4528A0A1596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F813446C-05C0-4CC0-B711-C1D84DE2F81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8A97D896-AA2B-48BB-93C3-E8347FB66B0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1048F38-7A8B-4117-B140-DB6380BEABF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C77D3282-7B45-4C0B-BEE0-91350F9041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9587A9D8-9F0E-4764-BE7C-2EE44548208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2523E93C-7E4F-4A4F-92B7-725AC8245A60}" type="datetimeFigureOut">
              <a:rPr lang="zh-CN" altLang="en-US"/>
              <a:pPr>
                <a:defRPr/>
              </a:pPr>
              <a:t>2018/12/27</a:t>
            </a:fld>
            <a:endParaRPr lang="en-US" altLang="zh-CN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EF6D52C6-2273-4A8D-B71C-F04332695B4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36CC2BC8-E4CC-4399-9B12-8113D87FC9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B6A303EA-7241-49F0-9D38-F79EA9151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A6A281C-C85C-46CD-863D-04049F789C9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8371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9244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2265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6297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3918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8461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86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4659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第一条特征是绝大多数问题都可以满足的，因为问题的计算复杂性一般是随着问题规模的增加而增加；</a:t>
            </a:r>
          </a:p>
          <a:p>
            <a:endParaRPr lang="zh-CN" altLang="en-US"/>
          </a:p>
          <a:p>
            <a:r>
              <a:rPr lang="zh-CN" altLang="en-US"/>
              <a:t>第二条特征是应用分治法的前提它也是大多数问题可以满足的，此特征反映了递归思想的应用；、</a:t>
            </a:r>
          </a:p>
          <a:p>
            <a:endParaRPr lang="zh-CN" altLang="en-US"/>
          </a:p>
          <a:p>
            <a:r>
              <a:rPr lang="zh-CN" altLang="en-US"/>
              <a:t>第三条特征是关键，能否利用分治法完全取决于问题是否具有第三条特征，如果具备了第一条和第二条特征，而不具备第三条特征，则可以考虑用贪心法或动态规划法。</a:t>
            </a:r>
          </a:p>
          <a:p>
            <a:endParaRPr lang="zh-CN" altLang="en-US"/>
          </a:p>
          <a:p>
            <a:r>
              <a:rPr lang="zh-CN" altLang="en-US"/>
              <a:t>第四条特征涉及到分治法的效率，如果各子问题是不独立的则分治法要做许多不必要的工作，重复地解公共的子问题，此时虽然可用分治法，但一般用动态规划法较好。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348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5150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6920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0955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9500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820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34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50957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46419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678604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484313"/>
            <a:ext cx="10972800" cy="464185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8485870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84313"/>
            <a:ext cx="5384800" cy="4641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36912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u="none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28885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330257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3"/>
            <a:ext cx="53848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09546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702008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88900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7070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657925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3926413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84313"/>
            <a:ext cx="109728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  <p:sldLayoutId id="2147484164" r:id="rId12"/>
    <p:sldLayoutId id="2147484165" r:id="rId13"/>
  </p:sldLayoutIdLst>
  <p:transition>
    <p:fade/>
  </p:transition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black">
          <a:xfrm>
            <a:off x="1559496" y="1340768"/>
            <a:ext cx="648072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7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计算机导论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">
          <a:xfrm>
            <a:off x="1559496" y="2996952"/>
            <a:ext cx="763284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第八章  算法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分治算法</a:t>
            </a:r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>
            <a:off x="589296" y="3219547"/>
            <a:ext cx="1598619" cy="75119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原始问题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700083" y="1884042"/>
            <a:ext cx="1368152" cy="75119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子问题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700083" y="2949616"/>
            <a:ext cx="1368152" cy="75119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子问题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700083" y="5109856"/>
            <a:ext cx="1368152" cy="75119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子问题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88115" y="4044282"/>
            <a:ext cx="892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6436387" y="1884042"/>
            <a:ext cx="1728192" cy="75119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子问题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6436387" y="2949616"/>
            <a:ext cx="1728192" cy="75119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子问题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6436387" y="5109856"/>
            <a:ext cx="1728192" cy="75119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子问题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73651" y="4044282"/>
            <a:ext cx="930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9578935" y="3219547"/>
            <a:ext cx="1917665" cy="75119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原始问题解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2187915" y="2283444"/>
            <a:ext cx="1512168" cy="129614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187915" y="3291556"/>
            <a:ext cx="1512168" cy="28803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187915" y="3579588"/>
            <a:ext cx="1512168" cy="194421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090209" y="2283444"/>
            <a:ext cx="134617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090209" y="3291556"/>
            <a:ext cx="134617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5090209" y="5485454"/>
            <a:ext cx="1346178" cy="1092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8164579" y="2259640"/>
            <a:ext cx="1368152" cy="13199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8187681" y="3325214"/>
            <a:ext cx="1345050" cy="26993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8210783" y="3595145"/>
            <a:ext cx="1321948" cy="18903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675990" y="3700812"/>
            <a:ext cx="96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5173797" y="3700812"/>
            <a:ext cx="1179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endParaRPr lang="en-US" altLang="zh-CN" sz="24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336461" y="3700812"/>
            <a:ext cx="96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</a:p>
        </p:txBody>
      </p:sp>
    </p:spTree>
    <p:extLst>
      <p:ext uri="{BB962C8B-B14F-4D97-AF65-F5344CB8AC3E}">
        <p14:creationId xmlns:p14="http://schemas.microsoft.com/office/powerpoint/2010/main" val="94820703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分治算法所解决问题的特征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0972800" cy="4824536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分治算法所能解决的问题一般具有以下几个特征：</a:t>
            </a:r>
          </a:p>
          <a:p>
            <a:pPr marL="971550" lvl="1" indent="-514350" eaLnBrk="1"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该问题的规模缩小到一定的程度就可以容易地解决；</a:t>
            </a:r>
          </a:p>
          <a:p>
            <a:pPr marL="971550" lvl="1" indent="-514350" eaLnBrk="1"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该问题可以分解为若干个规模较小的相同问题，即该问题具有最优子结构性质；</a:t>
            </a:r>
          </a:p>
          <a:p>
            <a:pPr marL="971550" lvl="1" indent="-514350" eaLnBrk="1"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利用该问题分解出的子问题的解可以合并为该问题的解；</a:t>
            </a:r>
          </a:p>
          <a:p>
            <a:pPr marL="971550" lvl="1" indent="-514350" eaLnBrk="1"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该问题所分解出的各个子问题是相互独立的，即子问题之间不包含公共的子问题。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70350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0972800" cy="4824536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归并排序（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MERGE-SORT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）是建立在归并操作上的一种有效的排序算法，该算法是采用分治算法的一个非常典型的应用。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将已有序的子序列合并，得到完全有序的序列；即先使每个子序列有序，再使合并后的序列有序。若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将两个有序表合并成一个有序表，称为二路归并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73076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归并排序示意图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>
            <a:off x="4572636" y="1412776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5152432" y="1412776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732228" y="1412776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312024" y="1412776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488784" y="2470877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4068580" y="2470877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6819957" y="2470877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7399753" y="2470877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984728" y="3477544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4572617" y="3477544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6312024" y="3477544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7903809" y="3477544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3492795" y="4622493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4072591" y="4622493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6816080" y="4622493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7395876" y="4622493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4572636" y="5877272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5152432" y="5877272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5732228" y="5877272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6312024" y="5877272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4007768" y="1988840"/>
            <a:ext cx="1080121" cy="43204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3287688" y="2996952"/>
            <a:ext cx="504056" cy="43204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367808" y="2996952"/>
            <a:ext cx="432048" cy="43204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6600056" y="2996952"/>
            <a:ext cx="504056" cy="43204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7680176" y="2996952"/>
            <a:ext cx="432048" cy="43204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6236285" y="1988840"/>
            <a:ext cx="1159591" cy="43204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4320608" y="4030144"/>
            <a:ext cx="493038" cy="55098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3287688" y="4005064"/>
            <a:ext cx="504056" cy="57606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7621346" y="4030144"/>
            <a:ext cx="493038" cy="55098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588426" y="4005064"/>
            <a:ext cx="504056" cy="57606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6312024" y="5175093"/>
            <a:ext cx="1044117" cy="59952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4007768" y="5175093"/>
            <a:ext cx="1144664" cy="59952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8714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合并有序序列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>
            <a:off x="1919536" y="1917949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FFCC66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499332" y="1917949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FFCC66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079128" y="1917949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FFCC66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658924" y="1917949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FFCC66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1919536" y="4509120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2D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2499332" y="4509120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2D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3079128" y="4509120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2D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3658924" y="4509120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2D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127448" y="1960340"/>
            <a:ext cx="539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133228" y="4530315"/>
            <a:ext cx="539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527998" y="3212976"/>
            <a:ext cx="539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任意多边形 45"/>
          <p:cNvSpPr/>
          <p:nvPr/>
        </p:nvSpPr>
        <p:spPr>
          <a:xfrm>
            <a:off x="6240016" y="3170585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任意多边形 46"/>
          <p:cNvSpPr/>
          <p:nvPr/>
        </p:nvSpPr>
        <p:spPr>
          <a:xfrm>
            <a:off x="6819812" y="3170585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7399608" y="3170585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7979404" y="3170585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任意多边形 53"/>
          <p:cNvSpPr/>
          <p:nvPr/>
        </p:nvSpPr>
        <p:spPr>
          <a:xfrm>
            <a:off x="8559200" y="3170585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9138996" y="3170585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9718792" y="3170585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10298588" y="3170585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 rot="10800000">
            <a:off x="1991543" y="2594521"/>
            <a:ext cx="360040" cy="576064"/>
          </a:xfrm>
          <a:prstGeom prst="downArrow">
            <a:avLst/>
          </a:prstGeom>
          <a:solidFill>
            <a:schemeClr val="accent3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下箭头 64"/>
          <p:cNvSpPr/>
          <p:nvPr/>
        </p:nvSpPr>
        <p:spPr>
          <a:xfrm rot="10800000">
            <a:off x="1991544" y="5225179"/>
            <a:ext cx="360040" cy="576064"/>
          </a:xfrm>
          <a:prstGeom prst="downArrow">
            <a:avLst/>
          </a:prstGeom>
          <a:solidFill>
            <a:schemeClr val="accent3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17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04428 0.000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 -0.00533 L 0.04428 -0.0053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28 0.0007 L 0.09154 0.000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28 -0.00533 L 0.09154 -0.0041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8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54 0.0007 L 0.13881 0.0007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2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3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81 0.0007 L 0.19193 0.0007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4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6" grpId="0" animBg="1"/>
      <p:bldP spid="47" grpId="0" animBg="1"/>
      <p:bldP spid="49" grpId="0" animBg="1"/>
      <p:bldP spid="50" grpId="0" animBg="1"/>
      <p:bldP spid="54" grpId="0" animBg="1"/>
      <p:bldP spid="55" grpId="0" animBg="1"/>
      <p:bldP spid="56" grpId="0" animBg="1"/>
      <p:bldP spid="58" grpId="0" animBg="1"/>
      <p:bldP spid="4" grpId="0" animBg="1"/>
      <p:bldP spid="4" grpId="1" animBg="1"/>
      <p:bldP spid="65" grpId="0" animBg="1"/>
      <p:bldP spid="65" grpId="1" animBg="1"/>
      <p:bldP spid="65" grpId="2" animBg="1"/>
      <p:bldP spid="65" grpId="3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归并排序实现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8168" y="1412776"/>
            <a:ext cx="3974232" cy="648072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归并排序实现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82455"/>
              </p:ext>
            </p:extLst>
          </p:nvPr>
        </p:nvGraphicFramePr>
        <p:xfrm>
          <a:off x="335360" y="1484784"/>
          <a:ext cx="6264696" cy="4846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64696">
                  <a:extLst>
                    <a:ext uri="{9D8B030D-6E8A-4147-A177-3AD203B41FA5}">
                      <a16:colId xmlns:a16="http://schemas.microsoft.com/office/drawing/2014/main" val="2740497982"/>
                    </a:ext>
                  </a:extLst>
                </a:gridCol>
              </a:tblGrid>
              <a:tr h="879526"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2400">
                          <a:solidFill>
                            <a:srgbClr val="4271AE"/>
                          </a:solidFill>
                          <a:latin typeface="Consolas" panose="020B0609020204030204" pitchFamily="49" charset="0"/>
                        </a:rPr>
                        <a:t>merge</a:t>
                      </a:r>
                      <a:r>
                        <a:rPr lang="en-US" altLang="zh-CN" sz="24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(a, b)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 = []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i, j = </a:t>
                      </a:r>
                      <a:r>
                        <a:rPr lang="en-US" altLang="zh-CN" sz="24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4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4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 &lt; len(a) </a:t>
                      </a:r>
                      <a:r>
                        <a:rPr lang="en-US" altLang="zh-CN" sz="24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and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j &lt; len(b):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zh-CN" sz="24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a[i] &lt;= b[j]: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c.append(a[i])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i += </a:t>
                      </a:r>
                      <a:r>
                        <a:rPr lang="en-US" altLang="zh-CN" sz="24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zh-CN" sz="24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c.append(b[j])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j += </a:t>
                      </a:r>
                      <a:r>
                        <a:rPr lang="en-US" altLang="zh-CN" sz="24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c.extend(a[i:])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c.extend(b[j:])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4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625107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009864"/>
              </p:ext>
            </p:extLst>
          </p:nvPr>
        </p:nvGraphicFramePr>
        <p:xfrm>
          <a:off x="6744072" y="2564904"/>
          <a:ext cx="5134780" cy="3017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134780">
                  <a:extLst>
                    <a:ext uri="{9D8B030D-6E8A-4147-A177-3AD203B41FA5}">
                      <a16:colId xmlns:a16="http://schemas.microsoft.com/office/drawing/2014/main" val="2740497982"/>
                    </a:ext>
                  </a:extLst>
                </a:gridCol>
              </a:tblGrid>
              <a:tr h="879526"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2400">
                          <a:solidFill>
                            <a:srgbClr val="4271AE"/>
                          </a:solidFill>
                          <a:latin typeface="Consolas" panose="020B0609020204030204" pitchFamily="49" charset="0"/>
                        </a:rPr>
                        <a:t>merge_sort</a:t>
                      </a:r>
                      <a:r>
                        <a:rPr lang="en-US" altLang="zh-CN" sz="24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(lists)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4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len(lists) == </a:t>
                      </a:r>
                      <a:r>
                        <a:rPr lang="en-US" altLang="zh-CN" sz="24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zh-CN" sz="24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lists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middle = len(lists) // </a:t>
                      </a:r>
                      <a:r>
                        <a:rPr lang="en-US" altLang="zh-CN" sz="24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left = lists[:middle]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right = lists[middle:]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4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merge(left, right)</a:t>
                      </a:r>
                      <a:endParaRPr lang="zh-CN" altLang="en-US" sz="2400"/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625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51460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484313"/>
            <a:ext cx="10887000" cy="302480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全排列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排列是从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个元素中任取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个元素，并按照一定的顺序进行排列，称为排列；而当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n==m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时，称为全排列。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编写函数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perm( )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打印数列的全排列，并统计全排列数量。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比如：集合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{1,2,3}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的全排列为：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分治练习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744072" y="3953152"/>
            <a:ext cx="2016223" cy="266250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 1 2 3 }</a:t>
            </a:r>
          </a:p>
          <a:p>
            <a:pPr algn="ctr"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 1 3 2 }</a:t>
            </a:r>
          </a:p>
          <a:p>
            <a:pPr algn="ctr"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 2 1 3 }</a:t>
            </a:r>
          </a:p>
          <a:p>
            <a:pPr algn="ctr"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 2 3 1 }</a:t>
            </a:r>
          </a:p>
          <a:p>
            <a:pPr algn="ctr"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 3 2 1 }</a:t>
            </a:r>
          </a:p>
          <a:p>
            <a:pPr algn="ctr"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 3 1 2 }</a:t>
            </a:r>
          </a:p>
        </p:txBody>
      </p:sp>
    </p:spTree>
    <p:extLst>
      <p:ext uri="{BB962C8B-B14F-4D97-AF65-F5344CB8AC3E}">
        <p14:creationId xmlns:p14="http://schemas.microsoft.com/office/powerpoint/2010/main" val="72212329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</a:t>
            </a: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递归函数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分治算法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</a:p>
        </p:txBody>
      </p:sp>
    </p:spTree>
    <p:extLst>
      <p:ext uri="{BB962C8B-B14F-4D97-AF65-F5344CB8AC3E}">
        <p14:creationId xmlns:p14="http://schemas.microsoft.com/office/powerpoint/2010/main" val="21258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数字三角形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9069" y="1811486"/>
            <a:ext cx="4478288" cy="356173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3   8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8   1   0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2   7   4   4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4   5   2   6   5 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" y="1699845"/>
            <a:ext cx="6096000" cy="358784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720000"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在数字三角形中寻找一条从顶部到底边的路径，使得路径上所经过的数字之和最大。路径上的每一步都只能往左下或右下走。只需要求出这个最大和即可，不必给出具体路径。 </a:t>
            </a:r>
          </a:p>
        </p:txBody>
      </p:sp>
    </p:spTree>
    <p:extLst>
      <p:ext uri="{BB962C8B-B14F-4D97-AF65-F5344CB8AC3E}">
        <p14:creationId xmlns:p14="http://schemas.microsoft.com/office/powerpoint/2010/main" val="62183206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数字三角形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7286600" cy="511256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解题思路：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用矩阵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nums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数字三角形。 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nums[i, j]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表示矩阵中相应数字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max_sum(i, j)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nums[i, j]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底边的各条路径中，最佳路径的数字之和。 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max_sum(0, 0)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97507"/>
              </p:ext>
            </p:extLst>
          </p:nvPr>
        </p:nvGraphicFramePr>
        <p:xfrm>
          <a:off x="8097097" y="1437490"/>
          <a:ext cx="3456384" cy="380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68945208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13739785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1544011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62706315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8546968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57732033"/>
                    </a:ext>
                  </a:extLst>
                </a:gridCol>
              </a:tblGrid>
              <a:tr h="63367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850989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37230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046497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365288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874288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93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0369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</a:t>
            </a: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递归函数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分治算法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</a:p>
        </p:txBody>
      </p:sp>
    </p:spTree>
    <p:extLst>
      <p:ext uri="{BB962C8B-B14F-4D97-AF65-F5344CB8AC3E}">
        <p14:creationId xmlns:p14="http://schemas.microsoft.com/office/powerpoint/2010/main" val="80615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031016" cy="2088232"/>
          </a:xfrm>
        </p:spPr>
        <p:txBody>
          <a:bodyPr/>
          <a:lstStyle/>
          <a:p>
            <a:pPr marL="400050" lvl="1" indent="0">
              <a:lnSpc>
                <a:spcPct val="120000"/>
              </a:lnSpc>
              <a:buNone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max_sum(0, 0)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典型的递归问题。       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nums[i, j]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出发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，下一步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只能走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D[i+1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D[i+1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j+1]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故对于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的三角形： 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0907" y="3501008"/>
            <a:ext cx="7151317" cy="259228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>
              <a:spcBef>
                <a:spcPts val="1200"/>
              </a:spcBef>
            </a:pPr>
            <a:r>
              <a:rPr lang="pt-B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if(i == n-1) </a:t>
            </a:r>
            <a:endParaRPr lang="pt-BR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max_sum(i,j</a:t>
            </a:r>
            <a:r>
              <a:rPr lang="pt-B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pt-B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 nums[i,j</a:t>
            </a:r>
            <a:r>
              <a:rPr lang="pt-B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pt-B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max_sum(i,j</a:t>
            </a:r>
            <a:r>
              <a:rPr lang="pt-B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pt-B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 max(max_sum(i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pt-B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1,j), </a:t>
            </a:r>
          </a:p>
          <a:p>
            <a:r>
              <a:rPr lang="pt-B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               max_sum(i+1,j+1)) </a:t>
            </a:r>
            <a:endParaRPr lang="pt-BR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spcAft>
                <a:spcPts val="1200"/>
              </a:spcAft>
            </a:pPr>
            <a:r>
              <a:rPr lang="pt-B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           + nums[i,j</a:t>
            </a:r>
            <a:r>
              <a:rPr lang="pt-B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314007"/>
              </p:ext>
            </p:extLst>
          </p:nvPr>
        </p:nvGraphicFramePr>
        <p:xfrm>
          <a:off x="8174400" y="2708920"/>
          <a:ext cx="3456384" cy="380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68945208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13739785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1544011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62706315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8546968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57732033"/>
                    </a:ext>
                  </a:extLst>
                </a:gridCol>
              </a:tblGrid>
              <a:tr h="63367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850989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37230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046497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365288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874288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93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7567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递归存在问题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6278488" cy="345638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       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如果采用递规的方法，深度遍历每条路径，存在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大量重复计算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。则时间复杂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度为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O(2</a:t>
            </a:r>
            <a:r>
              <a:rPr lang="en-US" altLang="zh-CN" sz="320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240016" y="1844824"/>
            <a:ext cx="5760640" cy="392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endParaRPr lang="en-US" altLang="zh-CN" sz="3600" b="1" kern="0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3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8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8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1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0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2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7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4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4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4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5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2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</a:t>
            </a: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6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5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endParaRPr lang="zh-CN" altLang="en-US" sz="3600" b="1" kern="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62009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递归型动态规划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0526960" cy="345638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720000">
              <a:lnSpc>
                <a:spcPct val="120000"/>
              </a:lnSpc>
              <a:buNone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如果每算出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max_sum(i, j)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保存起来，下次用到其值的时候直接取用，则可免去重复计算。那么可以用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时间完成计算。因为三角形的数字总数是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n(n+1)/2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00117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递归型动态规划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814992" cy="5400600"/>
          </a:xfrm>
        </p:spPr>
        <p:txBody>
          <a:bodyPr/>
          <a:lstStyle/>
          <a:p>
            <a:pPr marL="400050" lvl="1" indent="720000">
              <a:lnSpc>
                <a:spcPct val="120000"/>
              </a:lnSpc>
              <a:buNone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与分治相似，都是通过组合子问题的解来求解原问题，与之区别在于动态规划算法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应用于子问题重叠的情况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，即不同的子问题拥有共同的子子问题。这种情况分治算法会重复的求解子问题，而动态规划算法对每个子问题只求解一次，将其解保存在一个表格中，从而无需重复求解。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720000">
              <a:lnSpc>
                <a:spcPct val="120000"/>
              </a:lnSpc>
              <a:buNone/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动态规划通常用来求解最优化问题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，这类问题可以有很多可行解，而希望寻找的只有最优解（最大值或最小值）。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73371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递归到动规的一般转化方法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0887000" cy="2232248"/>
          </a:xfrm>
        </p:spPr>
        <p:txBody>
          <a:bodyPr/>
          <a:lstStyle/>
          <a:p>
            <a:pPr marL="400050" lvl="1" indent="720000">
              <a:lnSpc>
                <a:spcPct val="120000"/>
              </a:lnSpc>
              <a:buNone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递归函数有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个索引参数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，就定义一个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维的数组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，数组的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下标是递归函数参数的取值范围，数组元素的值是递归函数的返回值，这样就可以从边界值开始，逐步填充数组。 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79376" y="4581128"/>
            <a:ext cx="1008112" cy="104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数据数组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1003"/>
              </p:ext>
            </p:extLst>
          </p:nvPr>
        </p:nvGraphicFramePr>
        <p:xfrm>
          <a:off x="1703512" y="3358632"/>
          <a:ext cx="3456384" cy="3240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68945208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13739785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1544011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62706315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8546968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57732033"/>
                    </a:ext>
                  </a:extLst>
                </a:gridCol>
              </a:tblGrid>
              <a:tr h="540061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850989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37230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046497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365288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874288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93933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329204"/>
              </p:ext>
            </p:extLst>
          </p:nvPr>
        </p:nvGraphicFramePr>
        <p:xfrm>
          <a:off x="6528048" y="3355789"/>
          <a:ext cx="3456384" cy="3240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68945208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13739785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1544011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62706315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8546968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57732033"/>
                    </a:ext>
                  </a:extLst>
                </a:gridCol>
              </a:tblGrid>
              <a:tr h="540061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850989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37230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046497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365288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874288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939330"/>
                  </a:ext>
                </a:extLst>
              </a:tr>
            </a:tbl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0070232" y="4399908"/>
            <a:ext cx="172819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sum_arr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20000"/>
              </a:lnSpc>
              <a:buFontTx/>
              <a:buNone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95884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8168" y="1412776"/>
            <a:ext cx="3974232" cy="648072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归并排序实现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39728"/>
              </p:ext>
            </p:extLst>
          </p:nvPr>
        </p:nvGraphicFramePr>
        <p:xfrm>
          <a:off x="335360" y="1484784"/>
          <a:ext cx="11593288" cy="4968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593288">
                  <a:extLst>
                    <a:ext uri="{9D8B030D-6E8A-4147-A177-3AD203B41FA5}">
                      <a16:colId xmlns:a16="http://schemas.microsoft.com/office/drawing/2014/main" val="2740497982"/>
                    </a:ext>
                  </a:extLst>
                </a:gridCol>
              </a:tblGrid>
              <a:tr h="879526"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2000">
                          <a:solidFill>
                            <a:srgbClr val="4271AE"/>
                          </a:solidFill>
                          <a:latin typeface="Consolas" panose="020B0609020204030204" pitchFamily="49" charset="0"/>
                        </a:rPr>
                        <a:t>max_sum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(i, j)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0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global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nums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    global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sum_arr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0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20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sum_arr[i][j] </a:t>
                      </a:r>
                      <a:r>
                        <a:rPr lang="en-US" altLang="zh-CN" sz="20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20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zh-CN" sz="20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sum_arr[i][j]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0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 == len(nums) - 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sum_arr[i][j] = nums[i][j]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0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sum_arr[i][j] = max(max_sum(i + 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j), max_sum(i + 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j + 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 + nums[i][j]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0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sum_arr[i][j]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nums = [[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], [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], [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], [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], [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]]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sum_arr = [</a:t>
                      </a:r>
                      <a:r>
                        <a:rPr lang="en-US" altLang="zh-CN" sz="20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 * len(nums)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 </a:t>
                      </a:r>
                      <a:r>
                        <a:rPr lang="en-US" altLang="zh-CN" sz="20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range(len(nums)):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sum_arr[i] = [</a:t>
                      </a:r>
                      <a:r>
                        <a:rPr lang="en-US" altLang="zh-CN" sz="20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 * len(nums)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print(max_sum(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625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79605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0887000" cy="720080"/>
          </a:xfrm>
        </p:spPr>
        <p:txBody>
          <a:bodyPr/>
          <a:lstStyle/>
          <a:p>
            <a:pPr marL="400050" lvl="1" indent="720000">
              <a:lnSpc>
                <a:spcPct val="120000"/>
              </a:lnSpc>
              <a:buNone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递归函数有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个参数，就定值开始，逐步填充数组。 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647728" y="2348880"/>
            <a:ext cx="4608512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3   8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8   1   0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2   7   4   4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4   5   2   6   5 </a:t>
            </a:r>
            <a:endParaRPr lang="zh-CN" altLang="en-US" sz="3200" b="1" kern="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5800" y="4437112"/>
            <a:ext cx="41069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</a:t>
            </a:r>
            <a:endParaRPr lang="zh-CN" altLang="en-US" sz="3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87888" y="4437111"/>
            <a:ext cx="63671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12</a:t>
            </a:r>
            <a:endParaRPr lang="zh-CN" altLang="en-US" sz="3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51983" y="4437111"/>
            <a:ext cx="63671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10</a:t>
            </a:r>
            <a:endParaRPr lang="zh-CN" altLang="en-US" sz="3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42260" y="4437111"/>
            <a:ext cx="63671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10</a:t>
            </a:r>
            <a:endParaRPr lang="zh-CN" altLang="en-US" sz="3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55840" y="3744324"/>
            <a:ext cx="63671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</a:t>
            </a:r>
            <a:endParaRPr lang="zh-CN" altLang="en-US" sz="3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19936" y="3744324"/>
            <a:ext cx="63671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13</a:t>
            </a:r>
            <a:endParaRPr lang="zh-CN" altLang="en-US" sz="3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84032" y="3744324"/>
            <a:ext cx="63671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10</a:t>
            </a:r>
            <a:endParaRPr lang="zh-CN" altLang="en-US" sz="3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91883" y="3080019"/>
            <a:ext cx="63671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23</a:t>
            </a:r>
            <a:endParaRPr lang="zh-CN" altLang="en-US" sz="3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51984" y="3080019"/>
            <a:ext cx="63671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21</a:t>
            </a:r>
            <a:endParaRPr lang="zh-CN" altLang="en-US" sz="3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19935" y="2387232"/>
            <a:ext cx="63671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30</a:t>
            </a:r>
            <a:endParaRPr lang="zh-CN" altLang="en-US" sz="3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491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484313"/>
            <a:ext cx="10887000" cy="302480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背包问题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个物品，它们有各自的重量和价值，现有给定容量的背包，如何让背包里装入的物品具有最大的价值总和？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如下表，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表示物品重量列表，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表示物品价值列表，在背包容量为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时，背包最大价值为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动态规划练习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13886"/>
              </p:ext>
            </p:extLst>
          </p:nvPr>
        </p:nvGraphicFramePr>
        <p:xfrm>
          <a:off x="3647728" y="4509120"/>
          <a:ext cx="3456384" cy="1620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68945208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13739785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1544011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62706315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8546968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57732033"/>
                    </a:ext>
                  </a:extLst>
                </a:gridCol>
              </a:tblGrid>
              <a:tr h="540061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850989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37230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93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36350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black">
          <a:xfrm>
            <a:off x="1524000" y="2349500"/>
            <a:ext cx="914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zh-CN" sz="1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3491" name="Rectangle 5"/>
          <p:cNvSpPr>
            <a:spLocks noChangeArrowheads="1"/>
          </p:cNvSpPr>
          <p:nvPr/>
        </p:nvSpPr>
        <p:spPr bwMode="black">
          <a:xfrm>
            <a:off x="1524000" y="1628776"/>
            <a:ext cx="9144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</a:rPr>
              <a:t>Questions?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484313"/>
            <a:ext cx="11582400" cy="129661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如果一个函数在内部调用自已本身，这个函数就是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递归函数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例子：计算阶乘，用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fact(n)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表示求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n! 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递归函数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83432" y="2852936"/>
            <a:ext cx="10103645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>
              <a:spcBef>
                <a:spcPts val="0"/>
              </a:spcBef>
            </a:pPr>
            <a:r>
              <a:rPr lang="pt-BR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fact(n)</a:t>
            </a: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n! = 1 x 2 x 3 x ... x (n-1) x n </a:t>
            </a:r>
          </a:p>
          <a:p>
            <a:pPr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     = (n-1)! x n </a:t>
            </a:r>
          </a:p>
          <a:p>
            <a:pPr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     </a:t>
            </a:r>
            <a:r>
              <a:rPr lang="pt-BR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= fact(n-1) x n</a:t>
            </a:r>
            <a:endParaRPr lang="zh-CN" alt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3431" y="4509120"/>
            <a:ext cx="10103645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rgbClr val="8959A8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4271AE"/>
                </a:solidFill>
                <a:latin typeface="Consolas" panose="020B0609020204030204" pitchFamily="49" charset="0"/>
              </a:rPr>
              <a:t>fact</a:t>
            </a:r>
            <a:r>
              <a:rPr lang="en-US" altLang="zh-CN" sz="2800" b="1">
                <a:solidFill>
                  <a:srgbClr val="F5871F"/>
                </a:solidFill>
                <a:latin typeface="Consolas" panose="020B0609020204030204" pitchFamily="49" charset="0"/>
              </a:rPr>
              <a:t>(n)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>
                <a:solidFill>
                  <a:srgbClr val="8959A8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n == </a:t>
            </a:r>
            <a:r>
              <a:rPr lang="en-US" altLang="zh-CN" sz="2800" b="1">
                <a:solidFill>
                  <a:srgbClr val="F5871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800" b="1">
                <a:solidFill>
                  <a:srgbClr val="8959A8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F5871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>
                <a:solidFill>
                  <a:srgbClr val="8959A8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n * fact(n - </a:t>
            </a:r>
            <a:r>
              <a:rPr lang="en-US" altLang="zh-CN" sz="2800" b="1">
                <a:solidFill>
                  <a:srgbClr val="F5871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2800" b="1"/>
          </a:p>
        </p:txBody>
      </p:sp>
      <p:sp>
        <p:nvSpPr>
          <p:cNvPr id="12" name="圆角矩形标注 11"/>
          <p:cNvSpPr/>
          <p:nvPr/>
        </p:nvSpPr>
        <p:spPr>
          <a:xfrm>
            <a:off x="6681728" y="5727242"/>
            <a:ext cx="3952056" cy="584448"/>
          </a:xfrm>
          <a:prstGeom prst="wedgeRoundRectCallout">
            <a:avLst>
              <a:gd name="adj1" fmla="val -59013"/>
              <a:gd name="adj2" fmla="val 29797"/>
              <a:gd name="adj3" fmla="val 16667"/>
            </a:avLst>
          </a:pr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algn="ctr" defTabSz="1244600">
              <a:spcAft>
                <a:spcPts val="0"/>
              </a:spcAft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递归调用</a:t>
            </a:r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</a:p>
        </p:txBody>
      </p:sp>
      <p:sp>
        <p:nvSpPr>
          <p:cNvPr id="13" name="圆角矩形标注 12"/>
          <p:cNvSpPr/>
          <p:nvPr/>
        </p:nvSpPr>
        <p:spPr>
          <a:xfrm>
            <a:off x="5087888" y="4636368"/>
            <a:ext cx="3952056" cy="584448"/>
          </a:xfrm>
          <a:prstGeom prst="wedgeRoundRectCallout">
            <a:avLst>
              <a:gd name="adj1" fmla="val -63110"/>
              <a:gd name="adj2" fmla="val 55123"/>
              <a:gd name="adj3" fmla="val 16667"/>
            </a:avLst>
          </a:pr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algn="ctr" defTabSz="1244600">
              <a:spcAft>
                <a:spcPts val="0"/>
              </a:spcAft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递归调用</a:t>
            </a:r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</a:p>
        </p:txBody>
      </p:sp>
      <p:sp>
        <p:nvSpPr>
          <p:cNvPr id="14" name="矩形 13"/>
          <p:cNvSpPr/>
          <p:nvPr/>
        </p:nvSpPr>
        <p:spPr>
          <a:xfrm>
            <a:off x="1775520" y="4989122"/>
            <a:ext cx="2736304" cy="888150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143672" y="6019466"/>
            <a:ext cx="3064226" cy="44407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395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484313"/>
            <a:ext cx="10814992" cy="72055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fact(5)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，可以根据函数定义看到计算过程如下：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递归函数调用过程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83432" y="2204864"/>
            <a:ext cx="10103645" cy="439248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===&gt;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fact(5)</a:t>
            </a: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===&gt;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5 *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fact(4)</a:t>
            </a: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===&gt;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5 * (4 *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fact(3)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===&gt;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5 * (4 * (3 *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fact(2)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))</a:t>
            </a: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===&gt;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5 * (4 * (3 * (2 *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fact(1)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)))</a:t>
            </a: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===&gt;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5 * (4 * (3 * (2 * 1)))</a:t>
            </a: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===&gt;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5 * (4 * (3 * 2))</a:t>
            </a: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===&gt;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5 * (4 * 6)</a:t>
            </a: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===&gt;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5 * 24</a:t>
            </a: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===&gt;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120</a:t>
            </a:r>
            <a:endParaRPr lang="zh-CN" alt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2023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484313"/>
            <a:ext cx="10887000" cy="511303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递归原理</a:t>
            </a:r>
          </a:p>
          <a:p>
            <a:pPr marL="457200" lvl="1" indent="457200"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问题的求解可通过降低问题规模实现，而小规模的问题求解方式与原问题的一样，小规模问题的解决导致问题的最终解决。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递归调用应该能够在有限次数内终止递归</a:t>
            </a:r>
          </a:p>
          <a:p>
            <a:pPr lvl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递归调用如果不加以限制，将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无数次的循环调用</a:t>
            </a:r>
          </a:p>
          <a:p>
            <a:pPr lvl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必须在函数内部加控制语句，只有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当满足一定条件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递归终止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递归函数原理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777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484313"/>
            <a:ext cx="10887000" cy="511303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斐波那契数列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指这样一个数列：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，编写函数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fib(n)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求第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项的斐波那契数，如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fib(4) = 3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角谷猜想</a:t>
            </a: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输入一个自然数，若为偶数，则把它除以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，若为奇数，则把它乘以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。经过有限次运算后，总可以得到自然数值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编写函数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jiaogu(n)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经过转换的次数，如：输入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，需经过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10-&gt;5-&gt;16-&gt;8-&gt;4-&gt;2-&gt;1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，共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次转换。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45720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272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484313"/>
            <a:ext cx="10887000" cy="223271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汉诺塔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编写函数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move(n, a, b, c)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，求解汉诺塔移动步骤，其中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表示三根柱子的名称，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柱子上圆盘数量。 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move(3, "A", "B", "C")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，应输出：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递归练习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57667" y="3356992"/>
            <a:ext cx="2016223" cy="303992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 ---&gt; C</a:t>
            </a:r>
          </a:p>
          <a:p>
            <a:pPr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 ---&gt; B</a:t>
            </a:r>
          </a:p>
          <a:p>
            <a:pPr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 ---&gt; B</a:t>
            </a:r>
          </a:p>
          <a:p>
            <a:pPr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 ---&gt; C</a:t>
            </a:r>
          </a:p>
          <a:p>
            <a:pPr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 ---&gt; A</a:t>
            </a:r>
          </a:p>
          <a:p>
            <a:pPr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 ---&gt; C</a:t>
            </a:r>
          </a:p>
          <a:p>
            <a:pPr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 ---&gt; C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631502" y="4095500"/>
            <a:ext cx="6120682" cy="2213820"/>
            <a:chOff x="1415480" y="4293096"/>
            <a:chExt cx="6120682" cy="2213820"/>
          </a:xfrm>
        </p:grpSpPr>
        <p:grpSp>
          <p:nvGrpSpPr>
            <p:cNvPr id="27" name="组合 26"/>
            <p:cNvGrpSpPr/>
            <p:nvPr/>
          </p:nvGrpSpPr>
          <p:grpSpPr>
            <a:xfrm>
              <a:off x="1415480" y="4293096"/>
              <a:ext cx="6120682" cy="1637755"/>
              <a:chOff x="1415480" y="4293096"/>
              <a:chExt cx="6120682" cy="1637755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415480" y="4293096"/>
                <a:ext cx="1800200" cy="1637755"/>
                <a:chOff x="1415480" y="4293096"/>
                <a:chExt cx="1800200" cy="1637755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8" name="组合 17"/>
                <p:cNvGrpSpPr/>
                <p:nvPr/>
              </p:nvGrpSpPr>
              <p:grpSpPr>
                <a:xfrm>
                  <a:off x="1415480" y="4293096"/>
                  <a:ext cx="1800200" cy="1637755"/>
                  <a:chOff x="1055440" y="4089305"/>
                  <a:chExt cx="1800200" cy="2224648"/>
                </a:xfrm>
                <a:solidFill>
                  <a:schemeClr val="bg1">
                    <a:lumMod val="75000"/>
                  </a:schemeClr>
                </a:solidFill>
                <a:effectLst/>
              </p:grpSpPr>
              <p:sp>
                <p:nvSpPr>
                  <p:cNvPr id="19" name="矩形 18"/>
                  <p:cNvSpPr/>
                  <p:nvPr/>
                </p:nvSpPr>
                <p:spPr>
                  <a:xfrm>
                    <a:off x="1876945" y="4089305"/>
                    <a:ext cx="157190" cy="2126836"/>
                  </a:xfrm>
                  <a:prstGeom prst="rect">
                    <a:avLst/>
                  </a:prstGeom>
                  <a:grpFill/>
                  <a:ln w="19050">
                    <a:solidFill>
                      <a:schemeClr val="bg1">
                        <a:lumMod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矩形 19"/>
                  <p:cNvSpPr/>
                  <p:nvPr/>
                </p:nvSpPr>
                <p:spPr>
                  <a:xfrm>
                    <a:off x="1055440" y="6134921"/>
                    <a:ext cx="1800200" cy="179032"/>
                  </a:xfrm>
                  <a:prstGeom prst="rect">
                    <a:avLst/>
                  </a:prstGeom>
                  <a:grpFill/>
                  <a:ln w="19050">
                    <a:solidFill>
                      <a:schemeClr val="bg1">
                        <a:lumMod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" name="圆角矩形 2"/>
                <p:cNvSpPr/>
                <p:nvPr/>
              </p:nvSpPr>
              <p:spPr>
                <a:xfrm>
                  <a:off x="1656860" y="5532144"/>
                  <a:ext cx="1317439" cy="231610"/>
                </a:xfrm>
                <a:prstGeom prst="roundRect">
                  <a:avLst/>
                </a:prstGeom>
                <a:solidFill>
                  <a:srgbClr val="00C69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圆角矩形 8"/>
                <p:cNvSpPr/>
                <p:nvPr/>
              </p:nvSpPr>
              <p:spPr>
                <a:xfrm>
                  <a:off x="1847529" y="5261753"/>
                  <a:ext cx="936105" cy="23161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圆角矩形 9"/>
                <p:cNvSpPr/>
                <p:nvPr/>
              </p:nvSpPr>
              <p:spPr>
                <a:xfrm>
                  <a:off x="2063552" y="4996169"/>
                  <a:ext cx="504056" cy="231610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3563774" y="4293096"/>
                <a:ext cx="1800200" cy="1637755"/>
                <a:chOff x="1055440" y="4089305"/>
                <a:chExt cx="1800200" cy="2224648"/>
              </a:xfrm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1876945" y="4089305"/>
                  <a:ext cx="157190" cy="2126836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1055440" y="6134921"/>
                  <a:ext cx="1800200" cy="179032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5735962" y="4293096"/>
                <a:ext cx="1800200" cy="1637755"/>
                <a:chOff x="1055440" y="4089305"/>
                <a:chExt cx="1800200" cy="2224648"/>
              </a:xfrm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1876945" y="4089305"/>
                  <a:ext cx="157190" cy="2126836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1055440" y="6134921"/>
                  <a:ext cx="1800200" cy="179032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5" name="文本框 24"/>
            <p:cNvSpPr txBox="1"/>
            <p:nvPr/>
          </p:nvSpPr>
          <p:spPr>
            <a:xfrm>
              <a:off x="2107830" y="6045251"/>
              <a:ext cx="415498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256125" y="6045250"/>
              <a:ext cx="394660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428313" y="6045250"/>
              <a:ext cx="391454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77031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</a:t>
            </a: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递归函数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分治算法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</a:p>
        </p:txBody>
      </p:sp>
    </p:spTree>
    <p:extLst>
      <p:ext uri="{BB962C8B-B14F-4D97-AF65-F5344CB8AC3E}">
        <p14:creationId xmlns:p14="http://schemas.microsoft.com/office/powerpoint/2010/main" val="147254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分治算法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0972800" cy="3312368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在计算机科学中，分治算法是一种很重要的算法。字面上的解释是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分而治之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，就是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把一个复杂的问题分成两个或更多的相同或相似的子问题，再把子问题分成更小的子问题，直到最后子问题可以简单的直接求解，原问题的解即子问题的解的合并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91211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上海Nordri专业商务幻灯演示设计">
  <a:themeElements>
    <a:clrScheme name="上海Nordri专业商务幻灯演示设计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5387</TotalTime>
  <Words>2215</Words>
  <Application>Microsoft Office PowerPoint</Application>
  <PresentationFormat>宽屏</PresentationFormat>
  <Paragraphs>385</Paragraphs>
  <Slides>28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微软雅黑</vt:lpstr>
      <vt:lpstr>Arial</vt:lpstr>
      <vt:lpstr>Calibri</vt:lpstr>
      <vt:lpstr>Consolas</vt:lpstr>
      <vt:lpstr>Wingdings</vt:lpstr>
      <vt:lpstr>上海Nordri专业商务幻灯演示设计</vt:lpstr>
      <vt:lpstr>PowerPoint 演示文稿</vt:lpstr>
      <vt:lpstr>本章内容</vt:lpstr>
      <vt:lpstr>递归函数</vt:lpstr>
      <vt:lpstr>递归函数调用过程</vt:lpstr>
      <vt:lpstr>递归函数原理</vt:lpstr>
      <vt:lpstr>递归练习</vt:lpstr>
      <vt:lpstr>递归练习</vt:lpstr>
      <vt:lpstr>本章内容</vt:lpstr>
      <vt:lpstr>分治算法</vt:lpstr>
      <vt:lpstr>分治算法</vt:lpstr>
      <vt:lpstr>分治算法所解决问题的特征</vt:lpstr>
      <vt:lpstr>归并排序</vt:lpstr>
      <vt:lpstr>归并排序示意图</vt:lpstr>
      <vt:lpstr>合并有序序列</vt:lpstr>
      <vt:lpstr>归并排序实现</vt:lpstr>
      <vt:lpstr>分治练习</vt:lpstr>
      <vt:lpstr>本章内容</vt:lpstr>
      <vt:lpstr>数字三角形</vt:lpstr>
      <vt:lpstr>数字三角形</vt:lpstr>
      <vt:lpstr>递归</vt:lpstr>
      <vt:lpstr>递归存在问题</vt:lpstr>
      <vt:lpstr>递归型动态规划</vt:lpstr>
      <vt:lpstr>递归型动态规划</vt:lpstr>
      <vt:lpstr>递归到动规的一般转化方法 </vt:lpstr>
      <vt:lpstr>动态规划</vt:lpstr>
      <vt:lpstr>动态规划</vt:lpstr>
      <vt:lpstr>动态规划练习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creator>Eetze</dc:creator>
  <cp:keywords>河北师范大学软件学院</cp:keywords>
  <dc:description>nordridesign.com</dc:description>
  <cp:lastModifiedBy>Microsoft</cp:lastModifiedBy>
  <cp:revision>533</cp:revision>
  <dcterms:created xsi:type="dcterms:W3CDTF">2007-10-21T01:27:31Z</dcterms:created>
  <dcterms:modified xsi:type="dcterms:W3CDTF">2018-12-27T07:45:51Z</dcterms:modified>
  <cp:category/>
</cp:coreProperties>
</file>