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50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192136 노준일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20192136 노준일</a:t>
            </a:r>
          </a:p>
        </p:txBody>
      </p:sp>
      <p:sp>
        <p:nvSpPr>
          <p:cNvPr id="152" name="객체지향 프로그래밍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객체지향 프로그래밍</a:t>
            </a:r>
          </a:p>
        </p:txBody>
      </p:sp>
      <p:sp>
        <p:nvSpPr>
          <p:cNvPr id="153" name="Term Projec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Term Project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클래스 설명 - ListActionListener"/>
          <p:cNvSpPr txBox="1">
            <a:spLocks noGrp="1"/>
          </p:cNvSpPr>
          <p:nvPr>
            <p:ph type="ctrTitle"/>
          </p:nvPr>
        </p:nvSpPr>
        <p:spPr>
          <a:xfrm>
            <a:off x="1206498" y="-1852950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클래스 설명 - ListActionListener</a:t>
            </a:r>
          </a:p>
        </p:txBody>
      </p:sp>
      <p:pic>
        <p:nvPicPr>
          <p:cNvPr id="21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729" y="5024363"/>
            <a:ext cx="13489674" cy="698862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Main.listLocation은 현재 클릭된…"/>
          <p:cNvSpPr txBox="1"/>
          <p:nvPr/>
        </p:nvSpPr>
        <p:spPr>
          <a:xfrm>
            <a:off x="14629051" y="4962992"/>
            <a:ext cx="9412100" cy="753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742950">
              <a:defRPr sz="4140" b="1">
                <a:solidFill>
                  <a:schemeClr val="accent6">
                    <a:lumOff val="16165"/>
                  </a:schemeClr>
                </a:solidFill>
              </a:defRPr>
            </a:pPr>
            <a:r>
              <a:t>Main.listLocation은 현재 클릭된</a:t>
            </a:r>
          </a:p>
          <a:p>
            <a:pPr algn="l" defTabSz="742950">
              <a:defRPr sz="4140" b="1">
                <a:solidFill>
                  <a:schemeClr val="accent6">
                    <a:lumOff val="16165"/>
                  </a:schemeClr>
                </a:solidFill>
              </a:defRPr>
            </a:pPr>
            <a:r>
              <a:t>List의 번호를 저장하고 있는</a:t>
            </a:r>
          </a:p>
          <a:p>
            <a:pPr algn="l" defTabSz="742950">
              <a:defRPr sz="4140" b="1">
                <a:solidFill>
                  <a:schemeClr val="accent6">
                    <a:lumOff val="16165"/>
                  </a:schemeClr>
                </a:solidFill>
              </a:defRPr>
            </a:pPr>
            <a:r>
              <a:t>Int 형 변수입니다. </a:t>
            </a:r>
          </a:p>
          <a:p>
            <a:pPr algn="l" defTabSz="742950">
              <a:defRPr sz="4140" b="1">
                <a:solidFill>
                  <a:schemeClr val="accent6">
                    <a:lumOff val="16165"/>
                  </a:schemeClr>
                </a:solidFill>
              </a:defRPr>
            </a:pPr>
            <a:endParaRPr/>
          </a:p>
          <a:p>
            <a:pPr algn="l" defTabSz="742950">
              <a:defRPr sz="4140" b="1">
                <a:solidFill>
                  <a:schemeClr val="accent6">
                    <a:lumOff val="16165"/>
                  </a:schemeClr>
                </a:solidFill>
              </a:defRPr>
            </a:pPr>
            <a:r>
              <a:t>listLocation 번호에 해당하는 </a:t>
            </a:r>
          </a:p>
          <a:p>
            <a:pPr algn="l" defTabSz="742950">
              <a:defRPr sz="4140" b="1">
                <a:solidFill>
                  <a:schemeClr val="accent6">
                    <a:lumOff val="16165"/>
                  </a:schemeClr>
                </a:solidFill>
              </a:defRPr>
            </a:pPr>
            <a:r>
              <a:t>사진 패널을 지운 뒤, </a:t>
            </a:r>
          </a:p>
          <a:p>
            <a:pPr algn="l" defTabSz="742950">
              <a:defRPr sz="4140" b="1">
                <a:solidFill>
                  <a:schemeClr val="accent6">
                    <a:lumOff val="16165"/>
                  </a:schemeClr>
                </a:solidFill>
              </a:defRPr>
            </a:pPr>
            <a:r>
              <a:t>For 문으로 눌린 list의 번호를 구합니다.</a:t>
            </a:r>
          </a:p>
          <a:p>
            <a:pPr algn="l" defTabSz="742950">
              <a:defRPr sz="4140" b="1">
                <a:solidFill>
                  <a:schemeClr val="accent6">
                    <a:lumOff val="16165"/>
                  </a:schemeClr>
                </a:solidFill>
              </a:defRPr>
            </a:pPr>
            <a:endParaRPr/>
          </a:p>
          <a:p>
            <a:pPr algn="l" defTabSz="742950">
              <a:defRPr sz="4140" b="1">
                <a:solidFill>
                  <a:schemeClr val="accent6">
                    <a:lumOff val="16165"/>
                  </a:schemeClr>
                </a:solidFill>
              </a:defRPr>
            </a:pPr>
            <a:r>
              <a:t>listLocation을 최신화하고</a:t>
            </a:r>
          </a:p>
          <a:p>
            <a:pPr algn="l" defTabSz="742950">
              <a:defRPr sz="4140" b="1">
                <a:solidFill>
                  <a:schemeClr val="accent6">
                    <a:lumOff val="16165"/>
                  </a:schemeClr>
                </a:solidFill>
              </a:defRPr>
            </a:pPr>
            <a:r>
              <a:t>해당 번호에 맞는 사진패널을 add합니다.</a:t>
            </a:r>
          </a:p>
        </p:txBody>
      </p:sp>
      <p:sp>
        <p:nvSpPr>
          <p:cNvPr id="218" name="ListActionListener : 리스트를 마우스 클릭할 때 이벤트 처리하는 클래스"/>
          <p:cNvSpPr txBox="1"/>
          <p:nvPr/>
        </p:nvSpPr>
        <p:spPr>
          <a:xfrm>
            <a:off x="1206500" y="2957307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929292"/>
                </a:solidFill>
              </a:defRPr>
            </a:lvl1pPr>
          </a:lstStyle>
          <a:p>
            <a:r>
              <a:rPr sz="4800" dirty="0" err="1"/>
              <a:t>ListActionListener</a:t>
            </a:r>
            <a:r>
              <a:rPr sz="4800" dirty="0"/>
              <a:t> : </a:t>
            </a:r>
            <a:r>
              <a:rPr sz="4800" dirty="0" err="1"/>
              <a:t>리스트를</a:t>
            </a:r>
            <a:r>
              <a:rPr sz="4800" dirty="0"/>
              <a:t> </a:t>
            </a:r>
            <a:r>
              <a:rPr sz="4800" dirty="0" err="1"/>
              <a:t>마우스</a:t>
            </a:r>
            <a:r>
              <a:rPr sz="4800" dirty="0"/>
              <a:t> </a:t>
            </a:r>
            <a:r>
              <a:rPr sz="4800" dirty="0" err="1"/>
              <a:t>클릭할</a:t>
            </a:r>
            <a:r>
              <a:rPr sz="4800" dirty="0"/>
              <a:t> 때 </a:t>
            </a:r>
            <a:r>
              <a:rPr sz="4800" dirty="0" err="1"/>
              <a:t>이벤트</a:t>
            </a:r>
            <a:r>
              <a:rPr sz="4800" dirty="0"/>
              <a:t> </a:t>
            </a:r>
            <a:r>
              <a:rPr sz="4800" dirty="0" err="1"/>
              <a:t>처리하는</a:t>
            </a:r>
            <a:r>
              <a:rPr sz="4800" dirty="0"/>
              <a:t> </a:t>
            </a:r>
            <a:r>
              <a:rPr sz="4800" dirty="0" err="1"/>
              <a:t>클래스</a:t>
            </a:r>
            <a:r>
              <a:rPr sz="48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클래스 설명 - ListKeyAdapter"/>
          <p:cNvSpPr txBox="1">
            <a:spLocks noGrp="1"/>
          </p:cNvSpPr>
          <p:nvPr>
            <p:ph type="ctrTitle"/>
          </p:nvPr>
        </p:nvSpPr>
        <p:spPr>
          <a:xfrm>
            <a:off x="1206498" y="-1852950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클래스 설명 - ListKeyAdapter</a:t>
            </a:r>
          </a:p>
        </p:txBody>
      </p:sp>
      <p:sp>
        <p:nvSpPr>
          <p:cNvPr id="221" name="listLocation 번호에 해당하는…"/>
          <p:cNvSpPr txBox="1"/>
          <p:nvPr/>
        </p:nvSpPr>
        <p:spPr>
          <a:xfrm>
            <a:off x="13961826" y="4381382"/>
            <a:ext cx="9412100" cy="86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668655">
              <a:defRPr sz="3725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 err="1"/>
              <a:t>listLocation</a:t>
            </a:r>
            <a:r>
              <a:rPr dirty="0"/>
              <a:t> </a:t>
            </a:r>
            <a:r>
              <a:rPr dirty="0" err="1"/>
              <a:t>번호에</a:t>
            </a:r>
            <a:r>
              <a:rPr dirty="0"/>
              <a:t> </a:t>
            </a:r>
            <a:r>
              <a:rPr dirty="0" err="1"/>
              <a:t>해당하는</a:t>
            </a:r>
            <a:r>
              <a:rPr dirty="0"/>
              <a:t> </a:t>
            </a:r>
          </a:p>
          <a:p>
            <a:pPr algn="l" defTabSz="668655">
              <a:defRPr sz="3725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 err="1"/>
              <a:t>사진</a:t>
            </a:r>
            <a:r>
              <a:rPr dirty="0"/>
              <a:t> </a:t>
            </a:r>
            <a:r>
              <a:rPr dirty="0" err="1"/>
              <a:t>패널을</a:t>
            </a:r>
            <a:r>
              <a:rPr dirty="0"/>
              <a:t> </a:t>
            </a:r>
            <a:r>
              <a:rPr dirty="0" err="1"/>
              <a:t>지운</a:t>
            </a:r>
            <a:r>
              <a:rPr dirty="0"/>
              <a:t> 뒤, </a:t>
            </a:r>
          </a:p>
          <a:p>
            <a:pPr algn="l" defTabSz="668655">
              <a:defRPr sz="3725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 err="1"/>
              <a:t>눌린</a:t>
            </a:r>
            <a:r>
              <a:rPr dirty="0"/>
              <a:t> </a:t>
            </a:r>
            <a:r>
              <a:rPr dirty="0" err="1"/>
              <a:t>키보드</a:t>
            </a:r>
            <a:r>
              <a:rPr dirty="0"/>
              <a:t> </a:t>
            </a:r>
            <a:r>
              <a:rPr dirty="0" err="1"/>
              <a:t>방향키를</a:t>
            </a:r>
            <a:r>
              <a:rPr dirty="0"/>
              <a:t> </a:t>
            </a:r>
            <a:r>
              <a:rPr dirty="0" err="1"/>
              <a:t>파악하고</a:t>
            </a:r>
            <a:r>
              <a:rPr dirty="0"/>
              <a:t> </a:t>
            </a:r>
          </a:p>
          <a:p>
            <a:pPr algn="l" defTabSz="668655">
              <a:defRPr sz="3725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 err="1"/>
              <a:t>논리에</a:t>
            </a:r>
            <a:r>
              <a:rPr dirty="0"/>
              <a:t> </a:t>
            </a:r>
            <a:r>
              <a:rPr dirty="0" err="1"/>
              <a:t>맞게</a:t>
            </a:r>
            <a:r>
              <a:rPr dirty="0"/>
              <a:t> </a:t>
            </a:r>
            <a:r>
              <a:rPr dirty="0" err="1"/>
              <a:t>listLocation을</a:t>
            </a:r>
            <a:r>
              <a:rPr dirty="0"/>
              <a:t> </a:t>
            </a:r>
            <a:r>
              <a:rPr dirty="0" err="1"/>
              <a:t>최신화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  <a:p>
            <a:pPr algn="l" defTabSz="668655">
              <a:defRPr sz="3725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목록</a:t>
            </a:r>
            <a:r>
              <a:rPr dirty="0"/>
              <a:t> </a:t>
            </a:r>
            <a:r>
              <a:rPr dirty="0" err="1"/>
              <a:t>끝이면</a:t>
            </a:r>
            <a:r>
              <a:rPr dirty="0"/>
              <a:t> </a:t>
            </a:r>
            <a:r>
              <a:rPr dirty="0" err="1"/>
              <a:t>반대</a:t>
            </a:r>
            <a:r>
              <a:rPr dirty="0"/>
              <a:t> </a:t>
            </a:r>
            <a:r>
              <a:rPr dirty="0" err="1"/>
              <a:t>끝으로</a:t>
            </a:r>
            <a:r>
              <a:rPr dirty="0"/>
              <a:t> </a:t>
            </a:r>
            <a:r>
              <a:rPr dirty="0" err="1"/>
              <a:t>최신화하여</a:t>
            </a:r>
            <a:endParaRPr dirty="0"/>
          </a:p>
          <a:p>
            <a:pPr algn="l" defTabSz="668655">
              <a:defRPr sz="3725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 err="1"/>
              <a:t>순환할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하였습니다</a:t>
            </a:r>
            <a:r>
              <a:rPr dirty="0"/>
              <a:t>. </a:t>
            </a:r>
          </a:p>
          <a:p>
            <a:pPr algn="l" defTabSz="668655">
              <a:defRPr sz="3725" b="1">
                <a:solidFill>
                  <a:schemeClr val="accent6">
                    <a:lumOff val="16165"/>
                  </a:schemeClr>
                </a:solidFill>
              </a:defRPr>
            </a:pPr>
            <a:endParaRPr dirty="0"/>
          </a:p>
          <a:p>
            <a:pPr algn="l" defTabSz="668655">
              <a:defRPr sz="3725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번호에</a:t>
            </a:r>
            <a:r>
              <a:rPr dirty="0"/>
              <a:t> </a:t>
            </a:r>
            <a:r>
              <a:rPr dirty="0" err="1"/>
              <a:t>맞는</a:t>
            </a:r>
            <a:r>
              <a:rPr dirty="0"/>
              <a:t> </a:t>
            </a:r>
            <a:r>
              <a:rPr dirty="0" err="1"/>
              <a:t>사진패널을</a:t>
            </a:r>
            <a:r>
              <a:rPr dirty="0"/>
              <a:t> </a:t>
            </a:r>
            <a:r>
              <a:rPr dirty="0" err="1"/>
              <a:t>add합니다</a:t>
            </a:r>
            <a:r>
              <a:rPr dirty="0"/>
              <a:t>.</a:t>
            </a:r>
          </a:p>
          <a:p>
            <a:pPr algn="l" defTabSz="668655">
              <a:defRPr sz="3725" b="1">
                <a:solidFill>
                  <a:schemeClr val="accent6">
                    <a:lumOff val="16165"/>
                  </a:schemeClr>
                </a:solidFill>
              </a:defRPr>
            </a:pPr>
            <a:endParaRPr dirty="0"/>
          </a:p>
          <a:p>
            <a:pPr algn="l" defTabSz="668655">
              <a:defRPr sz="3725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 smtClean="0"/>
              <a:t>**************</a:t>
            </a:r>
            <a:r>
              <a:rPr dirty="0" err="1"/>
              <a:t>추가구현</a:t>
            </a:r>
            <a:r>
              <a:rPr dirty="0" smtClean="0"/>
              <a:t>*****************</a:t>
            </a:r>
            <a:endParaRPr dirty="0"/>
          </a:p>
          <a:p>
            <a:pPr algn="l" defTabSz="668655">
              <a:defRPr sz="3725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: </a:t>
            </a:r>
            <a:r>
              <a:rPr dirty="0" err="1"/>
              <a:t>리스트를</a:t>
            </a:r>
            <a:r>
              <a:rPr dirty="0"/>
              <a:t> </a:t>
            </a:r>
            <a:r>
              <a:rPr dirty="0" err="1"/>
              <a:t>클릭하였을</a:t>
            </a:r>
            <a:r>
              <a:rPr dirty="0"/>
              <a:t> 때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선택된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</a:t>
            </a:r>
            <a:r>
              <a:rPr dirty="0" err="1"/>
              <a:t>파악하기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색상을</a:t>
            </a:r>
            <a:r>
              <a:rPr dirty="0"/>
              <a:t> </a:t>
            </a:r>
            <a:r>
              <a:rPr dirty="0" err="1"/>
              <a:t>바꾸게</a:t>
            </a:r>
            <a:r>
              <a:rPr dirty="0"/>
              <a:t> </a:t>
            </a:r>
            <a:r>
              <a:rPr dirty="0" err="1"/>
              <a:t>하였습니다</a:t>
            </a:r>
            <a:r>
              <a:rPr dirty="0"/>
              <a:t>.</a:t>
            </a:r>
          </a:p>
        </p:txBody>
      </p:sp>
      <p:pic>
        <p:nvPicPr>
          <p:cNvPr id="22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5790" y="4150558"/>
            <a:ext cx="12472874" cy="911573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ListKeyAdapter : 리스트를 키보드 방향키 입력 시 이벤트 처리하는 클래스"/>
          <p:cNvSpPr txBox="1"/>
          <p:nvPr/>
        </p:nvSpPr>
        <p:spPr>
          <a:xfrm>
            <a:off x="1206500" y="2926621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929292"/>
                </a:solidFill>
              </a:defRPr>
            </a:lvl1pPr>
          </a:lstStyle>
          <a:p>
            <a:r>
              <a:rPr sz="4800" dirty="0" err="1"/>
              <a:t>ListKeyAdapter</a:t>
            </a:r>
            <a:r>
              <a:rPr sz="4800" dirty="0"/>
              <a:t> : </a:t>
            </a:r>
            <a:r>
              <a:rPr sz="4800" dirty="0" err="1"/>
              <a:t>리스트를</a:t>
            </a:r>
            <a:r>
              <a:rPr sz="4800" dirty="0"/>
              <a:t> </a:t>
            </a:r>
            <a:r>
              <a:rPr sz="4800" dirty="0" err="1"/>
              <a:t>키보드</a:t>
            </a:r>
            <a:r>
              <a:rPr sz="4800" dirty="0"/>
              <a:t> </a:t>
            </a:r>
            <a:r>
              <a:rPr sz="4800" dirty="0" err="1"/>
              <a:t>방향키</a:t>
            </a:r>
            <a:r>
              <a:rPr sz="4800" dirty="0"/>
              <a:t> </a:t>
            </a:r>
            <a:r>
              <a:rPr sz="4800" dirty="0" err="1"/>
              <a:t>입력</a:t>
            </a:r>
            <a:r>
              <a:rPr sz="4800" dirty="0"/>
              <a:t> 시 </a:t>
            </a:r>
            <a:r>
              <a:rPr sz="4800" dirty="0" err="1"/>
              <a:t>이벤트</a:t>
            </a:r>
            <a:r>
              <a:rPr sz="4800" dirty="0"/>
              <a:t> </a:t>
            </a:r>
            <a:r>
              <a:rPr sz="4800" dirty="0" err="1"/>
              <a:t>처리하는</a:t>
            </a:r>
            <a:r>
              <a:rPr sz="4800" dirty="0"/>
              <a:t> </a:t>
            </a:r>
            <a:r>
              <a:rPr sz="4800" dirty="0" err="1"/>
              <a:t>클래스</a:t>
            </a:r>
            <a:r>
              <a:rPr sz="48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추가 구현 한 것"/>
          <p:cNvSpPr txBox="1">
            <a:spLocks noGrp="1"/>
          </p:cNvSpPr>
          <p:nvPr>
            <p:ph type="ctrTitle"/>
          </p:nvPr>
        </p:nvSpPr>
        <p:spPr>
          <a:xfrm>
            <a:off x="1206498" y="-1852950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추가 구현 한 것 </a:t>
            </a:r>
          </a:p>
        </p:txBody>
      </p:sp>
      <p:sp>
        <p:nvSpPr>
          <p:cNvPr id="226" name="1. 목록을 선택하는 버튼에도 Key 입력으로 이동할 수 있게 하였습니다."/>
          <p:cNvSpPr txBox="1"/>
          <p:nvPr/>
        </p:nvSpPr>
        <p:spPr>
          <a:xfrm>
            <a:off x="909349" y="4468357"/>
            <a:ext cx="18313882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1. 목록을 선택하는 버튼에도 Key 입력으로 이동할 수 있게 하였습니다. </a:t>
            </a:r>
          </a:p>
        </p:txBody>
      </p:sp>
      <p:sp>
        <p:nvSpPr>
          <p:cNvPr id="227" name="2. 리스트를 클릭 하였을 때, 현재 클릭되어 있는 것이 무엇인지 직관적으로 파악하기 위해,…"/>
          <p:cNvSpPr txBox="1"/>
          <p:nvPr/>
        </p:nvSpPr>
        <p:spPr>
          <a:xfrm>
            <a:off x="909349" y="6893850"/>
            <a:ext cx="21837421" cy="2415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/>
            </a:pPr>
            <a:r>
              <a:rPr dirty="0"/>
              <a:t>2. </a:t>
            </a:r>
            <a:r>
              <a:rPr dirty="0" err="1"/>
              <a:t>리스트를</a:t>
            </a:r>
            <a:r>
              <a:rPr dirty="0"/>
              <a:t> </a:t>
            </a:r>
            <a:r>
              <a:rPr dirty="0" err="1"/>
              <a:t>클릭</a:t>
            </a:r>
            <a:r>
              <a:rPr dirty="0"/>
              <a:t> </a:t>
            </a:r>
            <a:r>
              <a:rPr dirty="0" err="1"/>
              <a:t>하였을</a:t>
            </a:r>
            <a:r>
              <a:rPr dirty="0"/>
              <a:t> 때,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클릭되어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</a:t>
            </a:r>
            <a:r>
              <a:rPr dirty="0" err="1"/>
              <a:t>직관적으로</a:t>
            </a:r>
            <a:r>
              <a:rPr dirty="0"/>
              <a:t> </a:t>
            </a:r>
            <a:r>
              <a:rPr dirty="0" err="1"/>
              <a:t>파악하기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,</a:t>
            </a:r>
          </a:p>
          <a:p>
            <a:pPr>
              <a:defRPr sz="4800"/>
            </a:pPr>
            <a:r>
              <a:rPr dirty="0" err="1"/>
              <a:t>눌린</a:t>
            </a:r>
            <a:r>
              <a:rPr dirty="0"/>
              <a:t> </a:t>
            </a:r>
            <a:r>
              <a:rPr dirty="0" err="1"/>
              <a:t>번호는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색상으로</a:t>
            </a:r>
            <a:r>
              <a:rPr dirty="0"/>
              <a:t> </a:t>
            </a:r>
            <a:r>
              <a:rPr dirty="0" err="1"/>
              <a:t>변화시켰습니다</a:t>
            </a:r>
            <a:r>
              <a:rPr dirty="0"/>
              <a:t>.</a:t>
            </a:r>
          </a:p>
          <a:p>
            <a:pPr>
              <a:defRPr sz="4800"/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선택하면</a:t>
            </a:r>
            <a:r>
              <a:rPr dirty="0"/>
              <a:t> </a:t>
            </a:r>
            <a:r>
              <a:rPr dirty="0" err="1"/>
              <a:t>버튼</a:t>
            </a:r>
            <a:r>
              <a:rPr dirty="0"/>
              <a:t> </a:t>
            </a:r>
            <a:r>
              <a:rPr dirty="0" err="1"/>
              <a:t>색상이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꺼집니다</a:t>
            </a:r>
            <a:r>
              <a:rPr dirty="0"/>
              <a:t>. </a:t>
            </a:r>
          </a:p>
        </p:txBody>
      </p:sp>
      <p:sp>
        <p:nvSpPr>
          <p:cNvPr id="228" name="3. 그 외에 색상 조정이나 크기 조정 등 가독성을 위해 조절하였습니다."/>
          <p:cNvSpPr txBox="1"/>
          <p:nvPr/>
        </p:nvSpPr>
        <p:spPr>
          <a:xfrm>
            <a:off x="909349" y="10873219"/>
            <a:ext cx="18313882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rPr dirty="0"/>
              <a:t>3. 그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색상</a:t>
            </a:r>
            <a:r>
              <a:rPr dirty="0"/>
              <a:t> </a:t>
            </a:r>
            <a:r>
              <a:rPr dirty="0" err="1"/>
              <a:t>조정이나</a:t>
            </a:r>
            <a:r>
              <a:rPr dirty="0"/>
              <a:t> </a:t>
            </a:r>
            <a:r>
              <a:rPr dirty="0" err="1"/>
              <a:t>크기</a:t>
            </a:r>
            <a:r>
              <a:rPr dirty="0"/>
              <a:t> </a:t>
            </a:r>
            <a:r>
              <a:rPr dirty="0" err="1"/>
              <a:t>조정</a:t>
            </a:r>
            <a:r>
              <a:rPr dirty="0"/>
              <a:t> 등 </a:t>
            </a:r>
            <a:r>
              <a:rPr dirty="0" err="1"/>
              <a:t>가독성을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조절하였습니다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실행 예시"/>
          <p:cNvSpPr txBox="1">
            <a:spLocks noGrp="1"/>
          </p:cNvSpPr>
          <p:nvPr>
            <p:ph type="ctrTitle"/>
          </p:nvPr>
        </p:nvSpPr>
        <p:spPr>
          <a:xfrm>
            <a:off x="627758" y="949788"/>
            <a:ext cx="22128603" cy="2125146"/>
          </a:xfrm>
          <a:prstGeom prst="rect">
            <a:avLst/>
          </a:prstGeom>
        </p:spPr>
        <p:txBody>
          <a:bodyPr/>
          <a:lstStyle/>
          <a:p>
            <a:r>
              <a:t>실행 예시</a:t>
            </a:r>
          </a:p>
        </p:txBody>
      </p:sp>
      <p:pic>
        <p:nvPicPr>
          <p:cNvPr id="23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9292" y="3495343"/>
            <a:ext cx="17051445" cy="855781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리스트 선택 -&gt;"/>
          <p:cNvSpPr txBox="1"/>
          <p:nvPr/>
        </p:nvSpPr>
        <p:spPr>
          <a:xfrm>
            <a:off x="837635" y="4881550"/>
            <a:ext cx="1903477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t>리스트 선택 -&gt;</a:t>
            </a:r>
          </a:p>
        </p:txBody>
      </p:sp>
      <p:sp>
        <p:nvSpPr>
          <p:cNvPr id="233" name="사진에 대한 설명"/>
          <p:cNvSpPr txBox="1"/>
          <p:nvPr/>
        </p:nvSpPr>
        <p:spPr>
          <a:xfrm>
            <a:off x="7305960" y="12473567"/>
            <a:ext cx="2129334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t>사진에 대한 설명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클래스 설계"/>
          <p:cNvSpPr txBox="1">
            <a:spLocks noGrp="1"/>
          </p:cNvSpPr>
          <p:nvPr>
            <p:ph type="ctrTitle"/>
          </p:nvPr>
        </p:nvSpPr>
        <p:spPr>
          <a:xfrm>
            <a:off x="627758" y="949788"/>
            <a:ext cx="22128603" cy="212514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</a:t>
            </a:r>
          </a:p>
        </p:txBody>
      </p:sp>
      <p:sp>
        <p:nvSpPr>
          <p:cNvPr id="156" name="Main : Frame을 생성하고, 컨테이너에 부착할 패널들을 호출하는 클래스"/>
          <p:cNvSpPr txBox="1">
            <a:spLocks noGrp="1"/>
          </p:cNvSpPr>
          <p:nvPr>
            <p:ph type="subTitle" sz="quarter" idx="1"/>
          </p:nvPr>
        </p:nvSpPr>
        <p:spPr>
          <a:xfrm>
            <a:off x="785360" y="3590139"/>
            <a:ext cx="21971001" cy="979929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rPr dirty="0"/>
              <a:t>Main : </a:t>
            </a:r>
            <a:r>
              <a:rPr dirty="0" err="1"/>
              <a:t>Frame을</a:t>
            </a:r>
            <a:r>
              <a:rPr dirty="0"/>
              <a:t> </a:t>
            </a:r>
            <a:r>
              <a:rPr dirty="0" err="1" smtClean="0"/>
              <a:t>생성</a:t>
            </a:r>
            <a:r>
              <a:rPr dirty="0" smtClean="0"/>
              <a:t>, </a:t>
            </a:r>
            <a:r>
              <a:rPr dirty="0" err="1"/>
              <a:t>컨테이너에</a:t>
            </a:r>
            <a:r>
              <a:rPr dirty="0"/>
              <a:t> </a:t>
            </a:r>
            <a:r>
              <a:rPr dirty="0" err="1"/>
              <a:t>부착할</a:t>
            </a:r>
            <a:r>
              <a:rPr dirty="0"/>
              <a:t> </a:t>
            </a:r>
            <a:r>
              <a:rPr dirty="0" err="1"/>
              <a:t>패널들을</a:t>
            </a:r>
            <a:r>
              <a:rPr dirty="0"/>
              <a:t> </a:t>
            </a:r>
            <a:r>
              <a:rPr dirty="0" err="1"/>
              <a:t>호출하는</a:t>
            </a:r>
            <a:r>
              <a:rPr dirty="0"/>
              <a:t> </a:t>
            </a:r>
            <a:r>
              <a:rPr dirty="0" err="1" smtClean="0"/>
              <a:t>클래스</a:t>
            </a:r>
            <a:endParaRPr lang="en-US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PicClass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목록에 대한 사진 패널을 생성하는 클래스</a:t>
            </a:r>
          </a:p>
          <a:p>
            <a:endParaRPr lang="en-US" dirty="0" smtClean="0"/>
          </a:p>
          <a:p>
            <a:r>
              <a:rPr lang="en-US" altLang="ko-KR" dirty="0" err="1" smtClean="0"/>
              <a:t>ListClass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컨테이너에 목록을 부착해주는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PicActionListener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사진을 마우스 클릭할 때 이벤트 처리하는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PicKeyAdapter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사진을 키보드 방향키 입력 시 이벤트 처리하는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ListActionListener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리스트를 마우스 클릭할 때 이벤트 처리하는 클래스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ListKeyAdapter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리스트를 키보드 방향키 입력 시 이벤트 처리하는 클래스 </a:t>
            </a:r>
          </a:p>
          <a:p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ain 실행"/>
          <p:cNvSpPr txBox="1"/>
          <p:nvPr/>
        </p:nvSpPr>
        <p:spPr>
          <a:xfrm>
            <a:off x="712061" y="7184604"/>
            <a:ext cx="2457908" cy="79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t>Main 실행</a:t>
            </a:r>
          </a:p>
        </p:txBody>
      </p:sp>
      <p:sp>
        <p:nvSpPr>
          <p:cNvPr id="165" name="프로그램 순서도"/>
          <p:cNvSpPr txBox="1">
            <a:spLocks noGrp="1"/>
          </p:cNvSpPr>
          <p:nvPr>
            <p:ph type="ctrTitle"/>
          </p:nvPr>
        </p:nvSpPr>
        <p:spPr>
          <a:xfrm>
            <a:off x="278505" y="343221"/>
            <a:ext cx="22128602" cy="2125145"/>
          </a:xfrm>
          <a:prstGeom prst="rect">
            <a:avLst/>
          </a:prstGeom>
        </p:spPr>
        <p:txBody>
          <a:bodyPr/>
          <a:lstStyle/>
          <a:p>
            <a:r>
              <a:t>프로그램 순서도</a:t>
            </a:r>
          </a:p>
        </p:txBody>
      </p:sp>
      <p:sp>
        <p:nvSpPr>
          <p:cNvPr id="166" name="선"/>
          <p:cNvSpPr/>
          <p:nvPr/>
        </p:nvSpPr>
        <p:spPr>
          <a:xfrm flipV="1">
            <a:off x="3641298" y="6459260"/>
            <a:ext cx="1268154" cy="7866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선"/>
          <p:cNvSpPr/>
          <p:nvPr/>
        </p:nvSpPr>
        <p:spPr>
          <a:xfrm>
            <a:off x="3648292" y="7900352"/>
            <a:ext cx="1254312" cy="7845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8" name="PiicClass  객체 생성"/>
          <p:cNvSpPr txBox="1"/>
          <p:nvPr/>
        </p:nvSpPr>
        <p:spPr>
          <a:xfrm>
            <a:off x="5367238" y="6100880"/>
            <a:ext cx="3642666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PiicClass  객체 생성 </a:t>
            </a:r>
          </a:p>
        </p:txBody>
      </p:sp>
      <p:sp>
        <p:nvSpPr>
          <p:cNvPr id="169" name="ListClass  객체 생성"/>
          <p:cNvSpPr txBox="1"/>
          <p:nvPr/>
        </p:nvSpPr>
        <p:spPr>
          <a:xfrm>
            <a:off x="5374554" y="8411522"/>
            <a:ext cx="3628035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ListClass  객체 생성 </a:t>
            </a:r>
          </a:p>
        </p:txBody>
      </p:sp>
      <p:sp>
        <p:nvSpPr>
          <p:cNvPr id="170" name="선"/>
          <p:cNvSpPr/>
          <p:nvPr/>
        </p:nvSpPr>
        <p:spPr>
          <a:xfrm flipV="1">
            <a:off x="9474177" y="5350995"/>
            <a:ext cx="1682084" cy="4391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" name="각 Panel 생성"/>
          <p:cNvSpPr txBox="1"/>
          <p:nvPr/>
        </p:nvSpPr>
        <p:spPr>
          <a:xfrm>
            <a:off x="11624850" y="4885151"/>
            <a:ext cx="2862784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각 Panel 생성    </a:t>
            </a:r>
          </a:p>
        </p:txBody>
      </p:sp>
      <p:sp>
        <p:nvSpPr>
          <p:cNvPr id="172" name="선"/>
          <p:cNvSpPr/>
          <p:nvPr/>
        </p:nvSpPr>
        <p:spPr>
          <a:xfrm>
            <a:off x="9474177" y="8715612"/>
            <a:ext cx="1682396" cy="5711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각 List 생성"/>
          <p:cNvSpPr txBox="1"/>
          <p:nvPr/>
        </p:nvSpPr>
        <p:spPr>
          <a:xfrm>
            <a:off x="11743927" y="9111917"/>
            <a:ext cx="2494179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각 List 생성    </a:t>
            </a:r>
          </a:p>
        </p:txBody>
      </p:sp>
      <p:sp>
        <p:nvSpPr>
          <p:cNvPr id="174" name="선"/>
          <p:cNvSpPr/>
          <p:nvPr/>
        </p:nvSpPr>
        <p:spPr>
          <a:xfrm flipV="1">
            <a:off x="14605565" y="4406538"/>
            <a:ext cx="1674970" cy="5780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선"/>
          <p:cNvSpPr/>
          <p:nvPr/>
        </p:nvSpPr>
        <p:spPr>
          <a:xfrm>
            <a:off x="14601847" y="5150183"/>
            <a:ext cx="1682327" cy="568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ActionListener 등록"/>
          <p:cNvSpPr txBox="1"/>
          <p:nvPr/>
        </p:nvSpPr>
        <p:spPr>
          <a:xfrm>
            <a:off x="16397961" y="4054933"/>
            <a:ext cx="4099460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ActionListener 등록     </a:t>
            </a:r>
          </a:p>
        </p:txBody>
      </p:sp>
      <p:sp>
        <p:nvSpPr>
          <p:cNvPr id="177" name="KeyAdapter등록"/>
          <p:cNvSpPr txBox="1"/>
          <p:nvPr/>
        </p:nvSpPr>
        <p:spPr>
          <a:xfrm>
            <a:off x="16687725" y="5486052"/>
            <a:ext cx="3519933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KeyAdapter등록     </a:t>
            </a:r>
          </a:p>
        </p:txBody>
      </p:sp>
      <p:sp>
        <p:nvSpPr>
          <p:cNvPr id="178" name="선"/>
          <p:cNvSpPr/>
          <p:nvPr/>
        </p:nvSpPr>
        <p:spPr>
          <a:xfrm flipV="1">
            <a:off x="14515696" y="8732799"/>
            <a:ext cx="1674970" cy="5780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9" name="선"/>
          <p:cNvSpPr/>
          <p:nvPr/>
        </p:nvSpPr>
        <p:spPr>
          <a:xfrm>
            <a:off x="14511978" y="9476444"/>
            <a:ext cx="1682327" cy="568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0" name="ActionListener 등록"/>
          <p:cNvSpPr txBox="1"/>
          <p:nvPr/>
        </p:nvSpPr>
        <p:spPr>
          <a:xfrm>
            <a:off x="16464115" y="8396358"/>
            <a:ext cx="4099460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ActionListener 등록     </a:t>
            </a:r>
          </a:p>
        </p:txBody>
      </p:sp>
      <p:sp>
        <p:nvSpPr>
          <p:cNvPr id="181" name="KeyAdapter등록"/>
          <p:cNvSpPr txBox="1"/>
          <p:nvPr/>
        </p:nvSpPr>
        <p:spPr>
          <a:xfrm>
            <a:off x="16753879" y="9827478"/>
            <a:ext cx="3519933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KeyAdapter등록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클래스 설명 - Main"/>
          <p:cNvSpPr txBox="1">
            <a:spLocks noGrp="1"/>
          </p:cNvSpPr>
          <p:nvPr>
            <p:ph type="ctrTitle"/>
          </p:nvPr>
        </p:nvSpPr>
        <p:spPr>
          <a:xfrm>
            <a:off x="1206498" y="-1852950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클래스 설명 - Main</a:t>
            </a:r>
          </a:p>
        </p:txBody>
      </p:sp>
      <p:sp>
        <p:nvSpPr>
          <p:cNvPr id="184" name="Main : Frame을 생성하고, 컨테이너에 부착할 패널들을 호출하는 클래스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3104885"/>
            <a:ext cx="21971000" cy="1905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Off val="16165"/>
                  </a:schemeClr>
                </a:solidFill>
              </a:defRPr>
            </a:lvl1pPr>
          </a:lstStyle>
          <a:p>
            <a:r>
              <a:rPr dirty="0"/>
              <a:t>Main : </a:t>
            </a:r>
            <a:r>
              <a:rPr dirty="0" err="1"/>
              <a:t>Frame을</a:t>
            </a:r>
            <a:r>
              <a:rPr dirty="0"/>
              <a:t> </a:t>
            </a:r>
            <a:r>
              <a:rPr dirty="0" err="1" smtClean="0"/>
              <a:t>생성</a:t>
            </a:r>
            <a:r>
              <a:rPr dirty="0" smtClean="0"/>
              <a:t>, </a:t>
            </a:r>
            <a:r>
              <a:rPr dirty="0" err="1"/>
              <a:t>컨테이너에</a:t>
            </a:r>
            <a:r>
              <a:rPr dirty="0"/>
              <a:t> </a:t>
            </a:r>
            <a:r>
              <a:rPr dirty="0" err="1"/>
              <a:t>부착할</a:t>
            </a:r>
            <a:r>
              <a:rPr dirty="0"/>
              <a:t> </a:t>
            </a:r>
            <a:r>
              <a:rPr dirty="0" err="1"/>
              <a:t>패널들을</a:t>
            </a:r>
            <a:r>
              <a:rPr dirty="0"/>
              <a:t> </a:t>
            </a:r>
            <a:r>
              <a:rPr dirty="0" err="1"/>
              <a:t>호출하는</a:t>
            </a:r>
            <a:r>
              <a:rPr dirty="0"/>
              <a:t> </a:t>
            </a:r>
            <a:r>
              <a:rPr dirty="0" err="1"/>
              <a:t>클래스</a:t>
            </a:r>
            <a:endParaRPr dirty="0"/>
          </a:p>
        </p:txBody>
      </p: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1051" y="4394105"/>
            <a:ext cx="11742035" cy="871544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Container c를 생성합니다.…"/>
          <p:cNvSpPr txBox="1"/>
          <p:nvPr/>
        </p:nvSpPr>
        <p:spPr>
          <a:xfrm>
            <a:off x="15619308" y="5656802"/>
            <a:ext cx="5640668" cy="619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/>
            </a:pPr>
            <a:r>
              <a:t>Container c를 생성합니다.</a:t>
            </a:r>
          </a:p>
          <a:p>
            <a:pPr>
              <a:defRPr sz="3100"/>
            </a:pPr>
            <a:r>
              <a:t>해당 프레임의 기본 설정을 합니다.</a:t>
            </a:r>
          </a:p>
          <a:p>
            <a:pPr>
              <a:defRPr sz="3100"/>
            </a:pPr>
            <a:endParaRPr/>
          </a:p>
          <a:p>
            <a:pPr>
              <a:defRPr sz="3100"/>
            </a:pPr>
            <a:r>
              <a:t>사진 패널들을 생성하기 위해 </a:t>
            </a:r>
          </a:p>
          <a:p>
            <a:pPr>
              <a:defRPr sz="3100"/>
            </a:pPr>
            <a:r>
              <a:t>PicClass() 를 실행합니다.</a:t>
            </a:r>
          </a:p>
          <a:p>
            <a:pPr>
              <a:defRPr sz="3100"/>
            </a:pPr>
            <a:r>
              <a:t>해당 컨테이너에 부착할 것이므로</a:t>
            </a:r>
          </a:p>
          <a:p>
            <a:pPr>
              <a:defRPr sz="3100"/>
            </a:pPr>
            <a:r>
              <a:t>c를 생성자로 갖습니다.</a:t>
            </a:r>
          </a:p>
          <a:p>
            <a:pPr>
              <a:defRPr sz="3100"/>
            </a:pPr>
            <a:endParaRPr/>
          </a:p>
          <a:p>
            <a:pPr>
              <a:defRPr sz="3100"/>
            </a:pPr>
            <a:r>
              <a:t>목록 패널들을 부착하기 위해</a:t>
            </a:r>
          </a:p>
          <a:p>
            <a:pPr>
              <a:defRPr sz="3100"/>
            </a:pPr>
            <a:r>
              <a:t>ListClass를 실행합니다. </a:t>
            </a:r>
          </a:p>
          <a:p>
            <a:pPr>
              <a:defRPr sz="3100"/>
            </a:pPr>
            <a:r>
              <a:t>같은 이유로 c를 생성자로 가집니다.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클래스 설명 - PicClass"/>
          <p:cNvSpPr txBox="1">
            <a:spLocks noGrp="1"/>
          </p:cNvSpPr>
          <p:nvPr>
            <p:ph type="ctrTitle"/>
          </p:nvPr>
        </p:nvSpPr>
        <p:spPr>
          <a:xfrm>
            <a:off x="1206498" y="-1852950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클래스 설명 - PicClass</a:t>
            </a:r>
          </a:p>
        </p:txBody>
      </p:sp>
      <p:sp>
        <p:nvSpPr>
          <p:cNvPr id="189" name="PicClass : 목록에 대한 사진 패널을 생성하는 클래스"/>
          <p:cNvSpPr txBox="1"/>
          <p:nvPr/>
        </p:nvSpPr>
        <p:spPr>
          <a:xfrm>
            <a:off x="1206500" y="3066130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929292"/>
                </a:solidFill>
              </a:defRPr>
            </a:lvl1pPr>
          </a:lstStyle>
          <a:p>
            <a:r>
              <a:t>PicClass : 목록에 대한 사진 패널을 생성하는 클래스</a:t>
            </a:r>
          </a:p>
        </p:txBody>
      </p:sp>
      <p:pic>
        <p:nvPicPr>
          <p:cNvPr id="19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600" y="4473527"/>
            <a:ext cx="15059498" cy="2774743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makePicture method :…"/>
          <p:cNvSpPr txBox="1"/>
          <p:nvPr/>
        </p:nvSpPr>
        <p:spPr>
          <a:xfrm>
            <a:off x="16219037" y="5242010"/>
            <a:ext cx="7541338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825500">
              <a:defRPr sz="3100" b="1">
                <a:solidFill>
                  <a:schemeClr val="accent6">
                    <a:lumOff val="16165"/>
                  </a:schemeClr>
                </a:solidFill>
              </a:defRPr>
            </a:pPr>
            <a:r>
              <a:t>makePicture method :</a:t>
            </a:r>
          </a:p>
          <a:p>
            <a:pPr algn="l" defTabSz="825500">
              <a:defRPr sz="3100" b="1">
                <a:solidFill>
                  <a:schemeClr val="accent6">
                    <a:lumOff val="16165"/>
                  </a:schemeClr>
                </a:solidFill>
              </a:defRPr>
            </a:pPr>
            <a:r>
              <a:t> 패널에 부착할 수 있는 형태로 만들어 반환하는 메서드 입니다.  </a:t>
            </a:r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929" y="7591472"/>
            <a:ext cx="15059497" cy="528861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Panel method :…"/>
          <p:cNvSpPr txBox="1"/>
          <p:nvPr/>
        </p:nvSpPr>
        <p:spPr>
          <a:xfrm>
            <a:off x="16406694" y="8007577"/>
            <a:ext cx="7541338" cy="482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718184">
              <a:defRPr sz="3218" b="1">
                <a:solidFill>
                  <a:schemeClr val="accent6">
                    <a:lumOff val="16165"/>
                  </a:schemeClr>
                </a:solidFill>
              </a:defRPr>
            </a:pPr>
            <a:r>
              <a:t>Panel method :</a:t>
            </a:r>
          </a:p>
          <a:p>
            <a:pPr algn="l" defTabSz="718184">
              <a:defRPr sz="3218" b="1">
                <a:solidFill>
                  <a:schemeClr val="accent6">
                    <a:lumOff val="16165"/>
                  </a:schemeClr>
                </a:solidFill>
              </a:defRPr>
            </a:pPr>
            <a:r>
              <a:t> 사진을 담을 패널을 생성합니다.</a:t>
            </a:r>
          </a:p>
          <a:p>
            <a:pPr algn="l" defTabSz="718184">
              <a:defRPr sz="3218" b="1">
                <a:solidFill>
                  <a:schemeClr val="accent6">
                    <a:lumOff val="16165"/>
                  </a:schemeClr>
                </a:solidFill>
              </a:defRPr>
            </a:pPr>
            <a:r>
              <a:t> 이미지를 버튼화하여 담을 ArrayList</a:t>
            </a:r>
          </a:p>
          <a:p>
            <a:pPr algn="l" defTabSz="718184">
              <a:defRPr sz="3218" b="1">
                <a:solidFill>
                  <a:schemeClr val="accent6">
                    <a:lumOff val="16165"/>
                  </a:schemeClr>
                </a:solidFill>
              </a:defRPr>
            </a:pPr>
            <a:r>
              <a:t> 설명을 Label화 하여 담을 ArrayList를 생성</a:t>
            </a:r>
          </a:p>
          <a:p>
            <a:pPr algn="l" defTabSz="718184">
              <a:defRPr sz="3218" b="1">
                <a:solidFill>
                  <a:schemeClr val="accent6">
                    <a:lumOff val="16165"/>
                  </a:schemeClr>
                </a:solidFill>
              </a:defRPr>
            </a:pPr>
            <a:endParaRPr/>
          </a:p>
          <a:p>
            <a:pPr algn="l" defTabSz="718184">
              <a:defRPr sz="3218" b="1">
                <a:solidFill>
                  <a:schemeClr val="accent6">
                    <a:lumOff val="16165"/>
                  </a:schemeClr>
                </a:solidFill>
              </a:defRPr>
            </a:pPr>
            <a:r>
              <a:t> 경로에 맞게 이미지를 불러온 후 </a:t>
            </a:r>
          </a:p>
          <a:p>
            <a:pPr algn="l" defTabSz="718184">
              <a:defRPr sz="3218" b="1">
                <a:solidFill>
                  <a:schemeClr val="accent6">
                    <a:lumOff val="16165"/>
                  </a:schemeClr>
                </a:solidFill>
              </a:defRPr>
            </a:pPr>
            <a:r>
              <a:t> makePicture method를 이용하여 </a:t>
            </a:r>
          </a:p>
          <a:p>
            <a:pPr algn="l" defTabSz="718184">
              <a:defRPr sz="3218" b="1">
                <a:solidFill>
                  <a:schemeClr val="accent6">
                    <a:lumOff val="16165"/>
                  </a:schemeClr>
                </a:solidFill>
              </a:defRPr>
            </a:pPr>
            <a:r>
              <a:t> 적절한 형태로 바꾸어 줍니다. </a:t>
            </a:r>
          </a:p>
          <a:p>
            <a:pPr algn="l" defTabSz="718184">
              <a:defRPr sz="2697" b="1">
                <a:solidFill>
                  <a:schemeClr val="accent6">
                    <a:lumOff val="16165"/>
                  </a:schemeClr>
                </a:solidFill>
              </a:defRPr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클래스 설명 - PicClass"/>
          <p:cNvSpPr txBox="1">
            <a:spLocks noGrp="1"/>
          </p:cNvSpPr>
          <p:nvPr>
            <p:ph type="ctrTitle"/>
          </p:nvPr>
        </p:nvSpPr>
        <p:spPr>
          <a:xfrm>
            <a:off x="1206498" y="-1852950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클래스 설명 - PicClass</a:t>
            </a:r>
          </a:p>
        </p:txBody>
      </p:sp>
      <p:sp>
        <p:nvSpPr>
          <p:cNvPr id="196" name="PicClass : 목록에 대한 사진 패널을 생성하는 클래스"/>
          <p:cNvSpPr txBox="1"/>
          <p:nvPr/>
        </p:nvSpPr>
        <p:spPr>
          <a:xfrm>
            <a:off x="1206500" y="2828587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929292"/>
                </a:solidFill>
              </a:defRPr>
            </a:lvl1pPr>
          </a:lstStyle>
          <a:p>
            <a:r>
              <a:t>PicClass : 목록에 대한 사진 패널을 생성하는 클래스</a:t>
            </a:r>
          </a:p>
        </p:txBody>
      </p:sp>
      <p:pic>
        <p:nvPicPr>
          <p:cNvPr id="19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752" y="4414577"/>
            <a:ext cx="10797982" cy="863268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그 후 ArrayList의 취지에 맞게…"/>
          <p:cNvSpPr txBox="1"/>
          <p:nvPr/>
        </p:nvSpPr>
        <p:spPr>
          <a:xfrm>
            <a:off x="13191889" y="6320171"/>
            <a:ext cx="7541337" cy="482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635634">
              <a:defRPr sz="3311" b="1">
                <a:solidFill>
                  <a:schemeClr val="accent6">
                    <a:lumOff val="16165"/>
                  </a:schemeClr>
                </a:solidFill>
              </a:defRPr>
            </a:pPr>
            <a:r>
              <a:t>그 후 ArrayList의 취지에 맞게 </a:t>
            </a:r>
          </a:p>
          <a:p>
            <a:pPr algn="l" defTabSz="635634">
              <a:defRPr sz="3311" b="1">
                <a:solidFill>
                  <a:schemeClr val="accent6">
                    <a:lumOff val="16165"/>
                  </a:schemeClr>
                </a:solidFill>
              </a:defRPr>
            </a:pPr>
            <a:r>
              <a:t>생성한 변수들을 담아줍니다.</a:t>
            </a:r>
          </a:p>
          <a:p>
            <a:pPr algn="l" defTabSz="635634">
              <a:defRPr sz="3311" b="1">
                <a:solidFill>
                  <a:schemeClr val="accent6">
                    <a:lumOff val="16165"/>
                  </a:schemeClr>
                </a:solidFill>
              </a:defRPr>
            </a:pPr>
            <a:r>
              <a:t>그리고 각 버튼에 대해 </a:t>
            </a:r>
          </a:p>
          <a:p>
            <a:pPr algn="l" defTabSz="635634">
              <a:defRPr sz="3311" b="1">
                <a:solidFill>
                  <a:schemeClr val="accent6">
                    <a:lumOff val="16165"/>
                  </a:schemeClr>
                </a:solidFill>
              </a:defRPr>
            </a:pPr>
            <a:r>
              <a:t>ActionListener </a:t>
            </a:r>
          </a:p>
          <a:p>
            <a:pPr algn="l" defTabSz="635634">
              <a:defRPr sz="3311" b="1">
                <a:solidFill>
                  <a:schemeClr val="accent6">
                    <a:lumOff val="16165"/>
                  </a:schemeClr>
                </a:solidFill>
              </a:defRPr>
            </a:pPr>
            <a:r>
              <a:t>KeyAdapter를 부착합니다.</a:t>
            </a:r>
          </a:p>
          <a:p>
            <a:pPr algn="l" defTabSz="635634">
              <a:defRPr sz="3311" b="1">
                <a:solidFill>
                  <a:schemeClr val="accent6">
                    <a:lumOff val="16165"/>
                  </a:schemeClr>
                </a:solidFill>
              </a:defRPr>
            </a:pPr>
            <a:r>
              <a:t>그 후 이 모든 것을 포함하는 </a:t>
            </a:r>
          </a:p>
          <a:p>
            <a:pPr algn="l" defTabSz="635634">
              <a:defRPr sz="3311" b="1">
                <a:solidFill>
                  <a:schemeClr val="accent6">
                    <a:lumOff val="16165"/>
                  </a:schemeClr>
                </a:solidFill>
              </a:defRPr>
            </a:pPr>
            <a:r>
              <a:t>패널을 PicPanel이라는 </a:t>
            </a:r>
          </a:p>
          <a:p>
            <a:pPr algn="l" defTabSz="635634">
              <a:defRPr sz="3311" b="1">
                <a:solidFill>
                  <a:schemeClr val="accent6">
                    <a:lumOff val="16165"/>
                  </a:schemeClr>
                </a:solidFill>
              </a:defRPr>
            </a:pPr>
            <a:r>
              <a:t>ArrayList에 담습니다.</a:t>
            </a:r>
          </a:p>
          <a:p>
            <a:pPr algn="l" defTabSz="635634">
              <a:defRPr sz="2387" b="1">
                <a:solidFill>
                  <a:schemeClr val="accent6">
                    <a:lumOff val="16165"/>
                  </a:schemeClr>
                </a:solidFill>
              </a:defRPr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클래스 설명 - PicActionListener"/>
          <p:cNvSpPr txBox="1">
            <a:spLocks noGrp="1"/>
          </p:cNvSpPr>
          <p:nvPr>
            <p:ph type="ctrTitle"/>
          </p:nvPr>
        </p:nvSpPr>
        <p:spPr>
          <a:xfrm>
            <a:off x="1206498" y="-1852950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클래스 설명 - PicActionListener</a:t>
            </a:r>
          </a:p>
        </p:txBody>
      </p:sp>
      <p:sp>
        <p:nvSpPr>
          <p:cNvPr id="201" name="PicActionListener : 사진을 마우스 클릭할 때 이벤트 처리하는 클래스"/>
          <p:cNvSpPr txBox="1"/>
          <p:nvPr/>
        </p:nvSpPr>
        <p:spPr>
          <a:xfrm>
            <a:off x="1206500" y="2578801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929292"/>
                </a:solidFill>
              </a:defRPr>
            </a:lvl1pPr>
          </a:lstStyle>
          <a:p>
            <a:r>
              <a:t>PicActionListener : 사진을 마우스 클릭할 때 이벤트 처리하는 클래스</a:t>
            </a:r>
          </a:p>
        </p:txBody>
      </p:sp>
      <p:pic>
        <p:nvPicPr>
          <p:cNvPr id="20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248" y="3833314"/>
            <a:ext cx="11686149" cy="863210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마우스 클릭이 일어날 경우…"/>
          <p:cNvSpPr txBox="1"/>
          <p:nvPr/>
        </p:nvSpPr>
        <p:spPr>
          <a:xfrm>
            <a:off x="13737800" y="4393388"/>
            <a:ext cx="9660531" cy="80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r>
              <a:t>마우스 클릭이 일어날 경우 </a:t>
            </a:r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r>
              <a:t>e.getSource를 통해 </a:t>
            </a:r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r>
              <a:t>정보를  받아옵니다.</a:t>
            </a:r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endParaRPr/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r>
              <a:t>picLocation은 현재 클릭되어 있는 </a:t>
            </a:r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r>
              <a:t>이미지의 번호를 담고 있습니다.</a:t>
            </a:r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endParaRPr/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r>
              <a:t>현재 클릭되어 있는 이미지는 </a:t>
            </a:r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r>
              <a:t>설명 Label을 remove하여 지웁니다.</a:t>
            </a:r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endParaRPr/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r>
              <a:t>그리고 for문으로 몇 번 째의 버튼이 눌린지</a:t>
            </a:r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r>
              <a:t>확인한 후 클릭된 번호를 최신화 합니다.</a:t>
            </a:r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endParaRPr/>
          </a:p>
          <a:p>
            <a:pPr algn="l" defTabSz="577850">
              <a:defRPr sz="3220" b="1">
                <a:solidFill>
                  <a:schemeClr val="accent6">
                    <a:lumOff val="16165"/>
                  </a:schemeClr>
                </a:solidFill>
              </a:defRPr>
            </a:pPr>
            <a:r>
              <a:t>그 후 해당 번호에 맞는 설명 Label을 부착합니다.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클래스 설명 - PicKeyAdapter"/>
          <p:cNvSpPr txBox="1">
            <a:spLocks noGrp="1"/>
          </p:cNvSpPr>
          <p:nvPr>
            <p:ph type="ctrTitle"/>
          </p:nvPr>
        </p:nvSpPr>
        <p:spPr>
          <a:xfrm>
            <a:off x="1206498" y="-2157371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설명</a:t>
            </a:r>
            <a:r>
              <a:rPr dirty="0"/>
              <a:t> - </a:t>
            </a:r>
            <a:r>
              <a:rPr dirty="0" err="1"/>
              <a:t>PicKeyAdapter</a:t>
            </a:r>
            <a:endParaRPr dirty="0"/>
          </a:p>
        </p:txBody>
      </p:sp>
      <p:sp>
        <p:nvSpPr>
          <p:cNvPr id="206" name="현재 클릭된 번호 이미지의 Label을 remove 합니다.…"/>
          <p:cNvSpPr txBox="1"/>
          <p:nvPr/>
        </p:nvSpPr>
        <p:spPr>
          <a:xfrm>
            <a:off x="11080632" y="4750693"/>
            <a:ext cx="12850223" cy="9502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825500">
              <a:defRPr sz="4600" b="1">
                <a:solidFill>
                  <a:schemeClr val="accent6">
                    <a:lumOff val="16165"/>
                  </a:schemeClr>
                </a:solidFill>
              </a:defRPr>
            </a:pPr>
            <a:r>
              <a:t>현재 클릭된 번호 이미지의 Label을 remove 합니다.</a:t>
            </a:r>
          </a:p>
          <a:p>
            <a:pPr algn="l" defTabSz="825500">
              <a:defRPr sz="4600" b="1">
                <a:solidFill>
                  <a:schemeClr val="accent6">
                    <a:lumOff val="16165"/>
                  </a:schemeClr>
                </a:solidFill>
              </a:defRPr>
            </a:pPr>
            <a:endParaRPr/>
          </a:p>
          <a:p>
            <a:pPr algn="l" defTabSz="825500">
              <a:defRPr sz="4600" b="1">
                <a:solidFill>
                  <a:schemeClr val="accent6">
                    <a:lumOff val="16165"/>
                  </a:schemeClr>
                </a:solidFill>
              </a:defRPr>
            </a:pPr>
            <a:r>
              <a:t>그 후 방향키 왼쪽인 경우 현재 클릭된 번호에서 </a:t>
            </a:r>
          </a:p>
          <a:p>
            <a:pPr algn="l" defTabSz="825500">
              <a:defRPr sz="4600" b="1">
                <a:solidFill>
                  <a:schemeClr val="accent6">
                    <a:lumOff val="16165"/>
                  </a:schemeClr>
                </a:solidFill>
              </a:defRPr>
            </a:pPr>
            <a:r>
              <a:t>-1 하여 왼쪽 사진을 부착합니다.</a:t>
            </a:r>
          </a:p>
          <a:p>
            <a:pPr algn="l" defTabSz="825500">
              <a:defRPr sz="4600" b="1">
                <a:solidFill>
                  <a:schemeClr val="accent6">
                    <a:lumOff val="16165"/>
                  </a:schemeClr>
                </a:solidFill>
              </a:defRPr>
            </a:pPr>
            <a:r>
              <a:t>오른쪽인 경우 +1하여 오른쪽 사진을 부착합니다.</a:t>
            </a:r>
          </a:p>
          <a:p>
            <a:pPr algn="l" defTabSz="825500">
              <a:defRPr sz="4600" b="1">
                <a:solidFill>
                  <a:schemeClr val="accent6">
                    <a:lumOff val="16165"/>
                  </a:schemeClr>
                </a:solidFill>
              </a:defRPr>
            </a:pPr>
            <a:endParaRPr/>
          </a:p>
          <a:p>
            <a:pPr algn="l" defTabSz="825500">
              <a:defRPr sz="4600" b="1">
                <a:solidFill>
                  <a:schemeClr val="accent6">
                    <a:lumOff val="16165"/>
                  </a:schemeClr>
                </a:solidFill>
              </a:defRPr>
            </a:pPr>
            <a:r>
              <a:t>만약 리스트의 끝이면, 반대쪽 끝으로 돌아가 </a:t>
            </a:r>
          </a:p>
          <a:p>
            <a:pPr algn="l" defTabSz="825500">
              <a:defRPr sz="4600" b="1">
                <a:solidFill>
                  <a:schemeClr val="accent6">
                    <a:lumOff val="16165"/>
                  </a:schemeClr>
                </a:solidFill>
              </a:defRPr>
            </a:pPr>
            <a:r>
              <a:t>끝에 도달하더라도 순환할 수 있게 하였습니다.</a:t>
            </a:r>
          </a:p>
        </p:txBody>
      </p:sp>
      <p:sp>
        <p:nvSpPr>
          <p:cNvPr id="207" name="PicKeyAdapter : 사진을 키보드 방향키 입력 시 이벤트 처리하는 클래스"/>
          <p:cNvSpPr txBox="1"/>
          <p:nvPr/>
        </p:nvSpPr>
        <p:spPr>
          <a:xfrm>
            <a:off x="1206500" y="2490830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929292"/>
                </a:solidFill>
              </a:defRPr>
            </a:lvl1pPr>
          </a:lstStyle>
          <a:p>
            <a:r>
              <a:rPr sz="4800" dirty="0" err="1"/>
              <a:t>PicKeyAdapter</a:t>
            </a:r>
            <a:r>
              <a:rPr sz="4800" dirty="0"/>
              <a:t> : </a:t>
            </a:r>
            <a:r>
              <a:rPr sz="4800" dirty="0" err="1"/>
              <a:t>사진을</a:t>
            </a:r>
            <a:r>
              <a:rPr sz="4800" dirty="0"/>
              <a:t> </a:t>
            </a:r>
            <a:r>
              <a:rPr sz="4800" dirty="0" err="1"/>
              <a:t>키보드</a:t>
            </a:r>
            <a:r>
              <a:rPr sz="4800" dirty="0"/>
              <a:t> </a:t>
            </a:r>
            <a:r>
              <a:rPr sz="4800" dirty="0" err="1"/>
              <a:t>방향키</a:t>
            </a:r>
            <a:r>
              <a:rPr sz="4800" dirty="0"/>
              <a:t> </a:t>
            </a:r>
            <a:r>
              <a:rPr sz="4800" dirty="0" err="1"/>
              <a:t>입력</a:t>
            </a:r>
            <a:r>
              <a:rPr sz="4800" dirty="0"/>
              <a:t> 시 </a:t>
            </a:r>
            <a:r>
              <a:rPr sz="4800" dirty="0" err="1"/>
              <a:t>이벤트</a:t>
            </a:r>
            <a:r>
              <a:rPr sz="4800" dirty="0"/>
              <a:t> </a:t>
            </a:r>
            <a:r>
              <a:rPr sz="4800" dirty="0" err="1"/>
              <a:t>처리하는</a:t>
            </a:r>
            <a:r>
              <a:rPr sz="4800" dirty="0"/>
              <a:t> </a:t>
            </a:r>
            <a:r>
              <a:rPr sz="4800" dirty="0" err="1"/>
              <a:t>클래스</a:t>
            </a:r>
            <a:r>
              <a:rPr sz="4800" dirty="0"/>
              <a:t> </a:t>
            </a:r>
          </a:p>
        </p:txBody>
      </p:sp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748" y="3533269"/>
            <a:ext cx="9660531" cy="9778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클래스 설명 - ListClass"/>
          <p:cNvSpPr txBox="1">
            <a:spLocks noGrp="1"/>
          </p:cNvSpPr>
          <p:nvPr>
            <p:ph type="ctrTitle"/>
          </p:nvPr>
        </p:nvSpPr>
        <p:spPr>
          <a:xfrm>
            <a:off x="1206498" y="-1852950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클래스 설명 - ListClass</a:t>
            </a:r>
          </a:p>
        </p:txBody>
      </p:sp>
      <p:sp>
        <p:nvSpPr>
          <p:cNvPr id="211" name="makeList() 를 호출합니다.…"/>
          <p:cNvSpPr txBox="1"/>
          <p:nvPr/>
        </p:nvSpPr>
        <p:spPr>
          <a:xfrm>
            <a:off x="11353588" y="3689201"/>
            <a:ext cx="12850222" cy="9502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792479">
              <a:defRPr sz="4416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 err="1"/>
              <a:t>makeList</a:t>
            </a:r>
            <a:r>
              <a:rPr dirty="0"/>
              <a:t>() 를 </a:t>
            </a:r>
            <a:r>
              <a:rPr dirty="0" err="1"/>
              <a:t>호출합니다</a:t>
            </a:r>
            <a:r>
              <a:rPr dirty="0"/>
              <a:t>. </a:t>
            </a:r>
          </a:p>
          <a:p>
            <a:pPr algn="l" defTabSz="792479">
              <a:defRPr sz="4416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/>
              <a:t>List </a:t>
            </a:r>
            <a:r>
              <a:rPr dirty="0" err="1"/>
              <a:t>선택하는</a:t>
            </a:r>
            <a:r>
              <a:rPr dirty="0"/>
              <a:t> </a:t>
            </a:r>
            <a:r>
              <a:rPr dirty="0" err="1"/>
              <a:t>패널을</a:t>
            </a:r>
            <a:r>
              <a:rPr dirty="0"/>
              <a:t> </a:t>
            </a:r>
            <a:r>
              <a:rPr dirty="0" err="1"/>
              <a:t>생성합니다</a:t>
            </a:r>
            <a:r>
              <a:rPr dirty="0"/>
              <a:t>.</a:t>
            </a:r>
          </a:p>
          <a:p>
            <a:pPr algn="l" defTabSz="792479">
              <a:defRPr sz="4416" b="1">
                <a:solidFill>
                  <a:schemeClr val="accent6">
                    <a:lumOff val="16165"/>
                  </a:schemeClr>
                </a:solidFill>
              </a:defRPr>
            </a:pPr>
            <a:endParaRPr dirty="0"/>
          </a:p>
          <a:p>
            <a:pPr algn="l" defTabSz="792479">
              <a:defRPr sz="4416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 err="1"/>
              <a:t>ListButton</a:t>
            </a:r>
            <a:r>
              <a:rPr dirty="0"/>
              <a:t> : </a:t>
            </a:r>
            <a:r>
              <a:rPr dirty="0" err="1"/>
              <a:t>버튼을</a:t>
            </a:r>
            <a:r>
              <a:rPr dirty="0"/>
              <a:t> </a:t>
            </a:r>
            <a:r>
              <a:rPr dirty="0" err="1"/>
              <a:t>담는</a:t>
            </a:r>
            <a:r>
              <a:rPr dirty="0"/>
              <a:t> </a:t>
            </a:r>
            <a:r>
              <a:rPr dirty="0" err="1"/>
              <a:t>ArrayList</a:t>
            </a:r>
            <a:r>
              <a:rPr dirty="0"/>
              <a:t> </a:t>
            </a:r>
          </a:p>
          <a:p>
            <a:pPr algn="l" defTabSz="792479">
              <a:defRPr sz="4416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/>
              <a:t>에 각 </a:t>
            </a:r>
            <a:r>
              <a:rPr dirty="0" err="1"/>
              <a:t>버튼을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추가해줍니다</a:t>
            </a:r>
            <a:r>
              <a:rPr dirty="0"/>
              <a:t>. </a:t>
            </a:r>
          </a:p>
          <a:p>
            <a:pPr algn="l" defTabSz="792479">
              <a:defRPr sz="4416" b="1">
                <a:solidFill>
                  <a:schemeClr val="accent6">
                    <a:lumOff val="16165"/>
                  </a:schemeClr>
                </a:solidFill>
              </a:defRPr>
            </a:pPr>
            <a:endParaRPr dirty="0"/>
          </a:p>
          <a:p>
            <a:pPr algn="l" defTabSz="792479">
              <a:defRPr sz="4416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/>
              <a:t>List </a:t>
            </a:r>
            <a:r>
              <a:rPr dirty="0" err="1"/>
              <a:t>선택</a:t>
            </a:r>
            <a:r>
              <a:rPr dirty="0"/>
              <a:t> </a:t>
            </a:r>
            <a:r>
              <a:rPr dirty="0" err="1"/>
              <a:t>버튼에도</a:t>
            </a:r>
            <a:r>
              <a:rPr dirty="0"/>
              <a:t> </a:t>
            </a:r>
            <a:r>
              <a:rPr dirty="0" err="1"/>
              <a:t>마찬가지로</a:t>
            </a:r>
            <a:r>
              <a:rPr dirty="0"/>
              <a:t> </a:t>
            </a:r>
          </a:p>
          <a:p>
            <a:pPr algn="l" defTabSz="792479">
              <a:defRPr sz="4416" b="1">
                <a:solidFill>
                  <a:schemeClr val="accent6">
                    <a:lumOff val="16165"/>
                  </a:schemeClr>
                </a:solidFill>
              </a:defRPr>
            </a:pPr>
            <a:r>
              <a:rPr dirty="0" err="1"/>
              <a:t>ActionListener</a:t>
            </a:r>
            <a:r>
              <a:rPr dirty="0"/>
              <a:t> 를 </a:t>
            </a:r>
            <a:r>
              <a:rPr dirty="0" err="1"/>
              <a:t>달아줍니다</a:t>
            </a:r>
            <a:r>
              <a:rPr dirty="0"/>
              <a:t>.</a:t>
            </a:r>
          </a:p>
          <a:p>
            <a:pPr algn="l" defTabSz="792479">
              <a:defRPr sz="4416" b="1">
                <a:solidFill>
                  <a:schemeClr val="accent5">
                    <a:lumOff val="-29866"/>
                  </a:schemeClr>
                </a:solidFill>
              </a:defRPr>
            </a:pPr>
            <a:endParaRPr dirty="0"/>
          </a:p>
          <a:p>
            <a:pPr algn="l" defTabSz="792479">
              <a:defRPr sz="4416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 smtClean="0"/>
              <a:t>******************</a:t>
            </a:r>
            <a:r>
              <a:rPr dirty="0" err="1"/>
              <a:t>추가구현</a:t>
            </a:r>
            <a:r>
              <a:rPr dirty="0" smtClean="0"/>
              <a:t>********************</a:t>
            </a:r>
            <a:endParaRPr dirty="0"/>
          </a:p>
          <a:p>
            <a:pPr algn="l" defTabSz="792479">
              <a:defRPr sz="4416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: </a:t>
            </a:r>
            <a:r>
              <a:rPr dirty="0" err="1"/>
              <a:t>사진에서</a:t>
            </a:r>
            <a:r>
              <a:rPr dirty="0"/>
              <a:t> </a:t>
            </a:r>
            <a:r>
              <a:rPr dirty="0" err="1"/>
              <a:t>방향키로</a:t>
            </a:r>
            <a:r>
              <a:rPr dirty="0"/>
              <a:t> </a:t>
            </a:r>
            <a:r>
              <a:rPr dirty="0" err="1"/>
              <a:t>조절할</a:t>
            </a:r>
            <a:r>
              <a:rPr dirty="0"/>
              <a:t> 수 </a:t>
            </a:r>
            <a:r>
              <a:rPr dirty="0" err="1"/>
              <a:t>있듯</a:t>
            </a:r>
            <a:r>
              <a:rPr dirty="0"/>
              <a:t> </a:t>
            </a:r>
            <a:r>
              <a:rPr dirty="0" err="1"/>
              <a:t>list에서도</a:t>
            </a:r>
            <a:r>
              <a:rPr dirty="0"/>
              <a:t>  </a:t>
            </a:r>
            <a:r>
              <a:rPr dirty="0" err="1"/>
              <a:t>방향키로</a:t>
            </a:r>
            <a:r>
              <a:rPr dirty="0"/>
              <a:t> </a:t>
            </a:r>
            <a:r>
              <a:rPr dirty="0" err="1"/>
              <a:t>선택할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KeyAdapter</a:t>
            </a:r>
            <a:r>
              <a:rPr dirty="0"/>
              <a:t> 를 </a:t>
            </a:r>
            <a:r>
              <a:rPr dirty="0" err="1"/>
              <a:t>추가로</a:t>
            </a:r>
            <a:r>
              <a:rPr dirty="0"/>
              <a:t> </a:t>
            </a:r>
            <a:r>
              <a:rPr dirty="0" err="1"/>
              <a:t>구현했습니다</a:t>
            </a:r>
            <a:r>
              <a:rPr dirty="0"/>
              <a:t>.</a:t>
            </a:r>
          </a:p>
        </p:txBody>
      </p:sp>
      <p:sp>
        <p:nvSpPr>
          <p:cNvPr id="212" name="ListClass : 컨테이너에 목록을 부착해주는 클래스"/>
          <p:cNvSpPr txBox="1"/>
          <p:nvPr/>
        </p:nvSpPr>
        <p:spPr>
          <a:xfrm>
            <a:off x="1206500" y="2613569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929292"/>
                </a:solidFill>
              </a:defRPr>
            </a:lvl1pPr>
          </a:lstStyle>
          <a:p>
            <a:r>
              <a:t>ListClass : 컨테이너에 목록을 부착해주는 클래스</a:t>
            </a:r>
          </a:p>
        </p:txBody>
      </p:sp>
      <p:pic>
        <p:nvPicPr>
          <p:cNvPr id="21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0562" y="3982871"/>
            <a:ext cx="9916786" cy="7933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645</Words>
  <Application>Microsoft Office PowerPoint</Application>
  <PresentationFormat>사용자 지정</PresentationFormat>
  <Paragraphs>137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Helvetica Neue</vt:lpstr>
      <vt:lpstr>Helvetica Neue Medium</vt:lpstr>
      <vt:lpstr>21_BasicWhite</vt:lpstr>
      <vt:lpstr>객체지향 프로그래밍</vt:lpstr>
      <vt:lpstr>클래스 설계 </vt:lpstr>
      <vt:lpstr>프로그램 순서도</vt:lpstr>
      <vt:lpstr>클래스 설명 - Main</vt:lpstr>
      <vt:lpstr>클래스 설명 - PicClass</vt:lpstr>
      <vt:lpstr>클래스 설명 - PicClass</vt:lpstr>
      <vt:lpstr>클래스 설명 - PicActionListener</vt:lpstr>
      <vt:lpstr>클래스 설명 - PicKeyAdapter</vt:lpstr>
      <vt:lpstr>클래스 설명 - ListClass</vt:lpstr>
      <vt:lpstr>클래스 설명 - ListActionListener</vt:lpstr>
      <vt:lpstr>클래스 설명 - ListKeyAdapter</vt:lpstr>
      <vt:lpstr>추가 구현 한 것 </vt:lpstr>
      <vt:lpstr>실행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</dc:title>
  <cp:lastModifiedBy>cic</cp:lastModifiedBy>
  <cp:revision>3</cp:revision>
  <dcterms:modified xsi:type="dcterms:W3CDTF">2022-12-13T00:33:58Z</dcterms:modified>
</cp:coreProperties>
</file>