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0"/>
  </p:notesMasterIdLst>
  <p:sldIdLst>
    <p:sldId id="401" r:id="rId5"/>
    <p:sldId id="411" r:id="rId6"/>
    <p:sldId id="403" r:id="rId7"/>
    <p:sldId id="402" r:id="rId8"/>
    <p:sldId id="412" r:id="rId9"/>
    <p:sldId id="406" r:id="rId10"/>
    <p:sldId id="397" r:id="rId11"/>
    <p:sldId id="416" r:id="rId12"/>
    <p:sldId id="394" r:id="rId13"/>
    <p:sldId id="408" r:id="rId14"/>
    <p:sldId id="417" r:id="rId15"/>
    <p:sldId id="409" r:id="rId16"/>
    <p:sldId id="415" r:id="rId17"/>
    <p:sldId id="413" r:id="rId18"/>
    <p:sldId id="4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208" autoAdjust="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ED6D-0AB8-4AD8-B2B4-69801C04703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A3740-368A-4915-81BA-FE9B24777495}">
      <dgm:prSet/>
      <dgm:spPr/>
      <dgm:t>
        <a:bodyPr/>
        <a:lstStyle/>
        <a:p>
          <a:pPr algn="ctr"/>
          <a:r>
            <a:rPr lang="en-US" b="0" i="0" dirty="0"/>
            <a:t>Analyze existing customer data</a:t>
          </a:r>
          <a:endParaRPr lang="en-US" dirty="0"/>
        </a:p>
      </dgm:t>
    </dgm:pt>
    <dgm:pt modelId="{F77D028D-846F-4D53-A12D-DB1854A7B2CD}" type="parTrans" cxnId="{AFD9B9EC-94B2-417B-9F5D-299D9524BFFD}">
      <dgm:prSet/>
      <dgm:spPr/>
      <dgm:t>
        <a:bodyPr/>
        <a:lstStyle/>
        <a:p>
          <a:endParaRPr lang="en-US"/>
        </a:p>
      </dgm:t>
    </dgm:pt>
    <dgm:pt modelId="{C510D71B-ED6B-42BC-BFAC-B874D6158B98}" type="sibTrans" cxnId="{AFD9B9EC-94B2-417B-9F5D-299D9524BF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922DE9-1CF5-4715-AAF9-F603AB8B3176}">
      <dgm:prSet/>
      <dgm:spPr/>
      <dgm:t>
        <a:bodyPr/>
        <a:lstStyle/>
        <a:p>
          <a:pPr algn="ctr"/>
          <a:r>
            <a:rPr lang="en-US" b="0" i="0" dirty="0"/>
            <a:t>Find informative customer segments</a:t>
          </a:r>
          <a:endParaRPr lang="en-US" dirty="0"/>
        </a:p>
      </dgm:t>
    </dgm:pt>
    <dgm:pt modelId="{F683825F-E56B-41A8-94F4-BD254AA3B183}" type="parTrans" cxnId="{9F0A4C8F-A139-4EB6-8489-D5E56B14CEED}">
      <dgm:prSet/>
      <dgm:spPr/>
      <dgm:t>
        <a:bodyPr/>
        <a:lstStyle/>
        <a:p>
          <a:endParaRPr lang="en-US"/>
        </a:p>
      </dgm:t>
    </dgm:pt>
    <dgm:pt modelId="{011FE030-F218-4385-A3BA-EC57B8B11BC8}" type="sibTrans" cxnId="{9F0A4C8F-A139-4EB6-8489-D5E56B14CE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738BA11-C4A9-422F-9835-2CEAEB378129}">
      <dgm:prSet/>
      <dgm:spPr/>
      <dgm:t>
        <a:bodyPr/>
        <a:lstStyle/>
        <a:p>
          <a:pPr algn="ctr"/>
          <a:r>
            <a:rPr lang="en-US" b="0" i="0" dirty="0"/>
            <a:t>Improve marketing campaigns</a:t>
          </a:r>
          <a:endParaRPr lang="en-US" dirty="0"/>
        </a:p>
      </dgm:t>
    </dgm:pt>
    <dgm:pt modelId="{EB0500CC-0715-452F-94D7-72DDC4F94924}" type="parTrans" cxnId="{8EE95E34-58EF-4002-9D81-CE0A3C468D3D}">
      <dgm:prSet/>
      <dgm:spPr/>
      <dgm:t>
        <a:bodyPr/>
        <a:lstStyle/>
        <a:p>
          <a:endParaRPr lang="en-US"/>
        </a:p>
      </dgm:t>
    </dgm:pt>
    <dgm:pt modelId="{1F418CA3-2EEC-45E9-8535-58641761D316}" type="sibTrans" cxnId="{8EE95E34-58EF-4002-9D81-CE0A3C468D3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1D62915-24E3-41A5-9CFE-999BDE0B1EAF}" type="pres">
      <dgm:prSet presAssocID="{7CCAED6D-0AB8-4AD8-B2B4-69801C047033}" presName="Name0" presStyleCnt="0">
        <dgm:presLayoutVars>
          <dgm:animLvl val="lvl"/>
          <dgm:resizeHandles val="exact"/>
        </dgm:presLayoutVars>
      </dgm:prSet>
      <dgm:spPr/>
    </dgm:pt>
    <dgm:pt modelId="{92E1EC45-96FE-4494-87C7-5520D0DE1602}" type="pres">
      <dgm:prSet presAssocID="{637A3740-368A-4915-81BA-FE9B24777495}" presName="compositeNode" presStyleCnt="0">
        <dgm:presLayoutVars>
          <dgm:bulletEnabled val="1"/>
        </dgm:presLayoutVars>
      </dgm:prSet>
      <dgm:spPr/>
    </dgm:pt>
    <dgm:pt modelId="{B892E3E2-231E-4498-9D5B-8A005BAF97A9}" type="pres">
      <dgm:prSet presAssocID="{637A3740-368A-4915-81BA-FE9B24777495}" presName="bgRect" presStyleLbl="bgAccFollowNode1" presStyleIdx="0" presStyleCnt="3"/>
      <dgm:spPr/>
    </dgm:pt>
    <dgm:pt modelId="{EE862D57-B606-4852-87FD-FEA260A03A23}" type="pres">
      <dgm:prSet presAssocID="{C510D71B-ED6B-42BC-BFAC-B874D6158B9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B46F0AB-5B96-4439-B70C-B8715D41BD69}" type="pres">
      <dgm:prSet presAssocID="{637A3740-368A-4915-81BA-FE9B24777495}" presName="bottomLine" presStyleLbl="alignNode1" presStyleIdx="1" presStyleCnt="6">
        <dgm:presLayoutVars/>
      </dgm:prSet>
      <dgm:spPr/>
    </dgm:pt>
    <dgm:pt modelId="{DBDA7B52-A54E-4250-AE48-BCE11E05C6BC}" type="pres">
      <dgm:prSet presAssocID="{637A3740-368A-4915-81BA-FE9B24777495}" presName="nodeText" presStyleLbl="bgAccFollowNode1" presStyleIdx="0" presStyleCnt="3">
        <dgm:presLayoutVars>
          <dgm:bulletEnabled val="1"/>
        </dgm:presLayoutVars>
      </dgm:prSet>
      <dgm:spPr/>
    </dgm:pt>
    <dgm:pt modelId="{D7B59D9B-59CA-473B-A922-41767A3FE975}" type="pres">
      <dgm:prSet presAssocID="{C510D71B-ED6B-42BC-BFAC-B874D6158B98}" presName="sibTrans" presStyleCnt="0"/>
      <dgm:spPr/>
    </dgm:pt>
    <dgm:pt modelId="{7A8EFFB6-F88E-4076-AAD0-57872371ECC2}" type="pres">
      <dgm:prSet presAssocID="{7D922DE9-1CF5-4715-AAF9-F603AB8B3176}" presName="compositeNode" presStyleCnt="0">
        <dgm:presLayoutVars>
          <dgm:bulletEnabled val="1"/>
        </dgm:presLayoutVars>
      </dgm:prSet>
      <dgm:spPr/>
    </dgm:pt>
    <dgm:pt modelId="{DD5FD5BC-69C3-43E9-A44F-01BB0BC1B9FF}" type="pres">
      <dgm:prSet presAssocID="{7D922DE9-1CF5-4715-AAF9-F603AB8B3176}" presName="bgRect" presStyleLbl="bgAccFollowNode1" presStyleIdx="1" presStyleCnt="3"/>
      <dgm:spPr/>
    </dgm:pt>
    <dgm:pt modelId="{F1F3CF48-7C34-4206-BFB9-6A1FBA61B3B0}" type="pres">
      <dgm:prSet presAssocID="{011FE030-F218-4385-A3BA-EC57B8B11B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2ABB416-B65B-4EE5-BCD3-68BAD8CCA451}" type="pres">
      <dgm:prSet presAssocID="{7D922DE9-1CF5-4715-AAF9-F603AB8B3176}" presName="bottomLine" presStyleLbl="alignNode1" presStyleIdx="3" presStyleCnt="6">
        <dgm:presLayoutVars/>
      </dgm:prSet>
      <dgm:spPr/>
    </dgm:pt>
    <dgm:pt modelId="{84E5FC3F-C961-4ACE-8A86-1ED3BDD887B9}" type="pres">
      <dgm:prSet presAssocID="{7D922DE9-1CF5-4715-AAF9-F603AB8B3176}" presName="nodeText" presStyleLbl="bgAccFollowNode1" presStyleIdx="1" presStyleCnt="3">
        <dgm:presLayoutVars>
          <dgm:bulletEnabled val="1"/>
        </dgm:presLayoutVars>
      </dgm:prSet>
      <dgm:spPr/>
    </dgm:pt>
    <dgm:pt modelId="{56E92E13-9A46-45A7-B399-9746B2717EF3}" type="pres">
      <dgm:prSet presAssocID="{011FE030-F218-4385-A3BA-EC57B8B11BC8}" presName="sibTrans" presStyleCnt="0"/>
      <dgm:spPr/>
    </dgm:pt>
    <dgm:pt modelId="{54270366-E4AB-4094-B57D-7C25D0A89FBD}" type="pres">
      <dgm:prSet presAssocID="{D738BA11-C4A9-422F-9835-2CEAEB378129}" presName="compositeNode" presStyleCnt="0">
        <dgm:presLayoutVars>
          <dgm:bulletEnabled val="1"/>
        </dgm:presLayoutVars>
      </dgm:prSet>
      <dgm:spPr/>
    </dgm:pt>
    <dgm:pt modelId="{735F7609-C1BF-4721-BC41-4FB167200C3A}" type="pres">
      <dgm:prSet presAssocID="{D738BA11-C4A9-422F-9835-2CEAEB378129}" presName="bgRect" presStyleLbl="bgAccFollowNode1" presStyleIdx="2" presStyleCnt="3"/>
      <dgm:spPr/>
    </dgm:pt>
    <dgm:pt modelId="{306A5EA0-1665-485A-A60D-F4BFD823273F}" type="pres">
      <dgm:prSet presAssocID="{1F418CA3-2EEC-45E9-8535-58641761D31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F0122A2-BF73-4155-BCF2-C3F1A84573F3}" type="pres">
      <dgm:prSet presAssocID="{D738BA11-C4A9-422F-9835-2CEAEB378129}" presName="bottomLine" presStyleLbl="alignNode1" presStyleIdx="5" presStyleCnt="6">
        <dgm:presLayoutVars/>
      </dgm:prSet>
      <dgm:spPr/>
    </dgm:pt>
    <dgm:pt modelId="{6A292EF0-0489-4E9D-9E35-D459474B8299}" type="pres">
      <dgm:prSet presAssocID="{D738BA11-C4A9-422F-9835-2CEAEB37812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0F2AF0F-B71A-49BA-9EB4-3A56E240F5F8}" type="presOf" srcId="{637A3740-368A-4915-81BA-FE9B24777495}" destId="{B892E3E2-231E-4498-9D5B-8A005BAF97A9}" srcOrd="0" destOrd="0" presId="urn:microsoft.com/office/officeart/2016/7/layout/BasicLinearProcessNumbered"/>
    <dgm:cxn modelId="{8EE95E34-58EF-4002-9D81-CE0A3C468D3D}" srcId="{7CCAED6D-0AB8-4AD8-B2B4-69801C047033}" destId="{D738BA11-C4A9-422F-9835-2CEAEB378129}" srcOrd="2" destOrd="0" parTransId="{EB0500CC-0715-452F-94D7-72DDC4F94924}" sibTransId="{1F418CA3-2EEC-45E9-8535-58641761D316}"/>
    <dgm:cxn modelId="{8FF83F65-755E-4350-8C59-A627801BC158}" type="presOf" srcId="{1F418CA3-2EEC-45E9-8535-58641761D316}" destId="{306A5EA0-1665-485A-A60D-F4BFD823273F}" srcOrd="0" destOrd="0" presId="urn:microsoft.com/office/officeart/2016/7/layout/BasicLinearProcessNumbered"/>
    <dgm:cxn modelId="{DA96A467-468A-4C04-BB38-6F82E9D356D2}" type="presOf" srcId="{C510D71B-ED6B-42BC-BFAC-B874D6158B98}" destId="{EE862D57-B606-4852-87FD-FEA260A03A23}" srcOrd="0" destOrd="0" presId="urn:microsoft.com/office/officeart/2016/7/layout/BasicLinearProcessNumbered"/>
    <dgm:cxn modelId="{C2F8734D-1290-4EE9-BEF0-2543BD06191D}" type="presOf" srcId="{7CCAED6D-0AB8-4AD8-B2B4-69801C047033}" destId="{B1D62915-24E3-41A5-9CFE-999BDE0B1EAF}" srcOrd="0" destOrd="0" presId="urn:microsoft.com/office/officeart/2016/7/layout/BasicLinearProcessNumbered"/>
    <dgm:cxn modelId="{D77C6F73-FD4D-466B-9D62-1F2E81E6A842}" type="presOf" srcId="{637A3740-368A-4915-81BA-FE9B24777495}" destId="{DBDA7B52-A54E-4250-AE48-BCE11E05C6BC}" srcOrd="1" destOrd="0" presId="urn:microsoft.com/office/officeart/2016/7/layout/BasicLinearProcessNumbered"/>
    <dgm:cxn modelId="{83447553-EB8C-4BC3-B1B2-788FA6CB510E}" type="presOf" srcId="{7D922DE9-1CF5-4715-AAF9-F603AB8B3176}" destId="{84E5FC3F-C961-4ACE-8A86-1ED3BDD887B9}" srcOrd="1" destOrd="0" presId="urn:microsoft.com/office/officeart/2016/7/layout/BasicLinearProcessNumbered"/>
    <dgm:cxn modelId="{2EFABF59-F652-4043-B1AC-C3A2EC52582E}" type="presOf" srcId="{7D922DE9-1CF5-4715-AAF9-F603AB8B3176}" destId="{DD5FD5BC-69C3-43E9-A44F-01BB0BC1B9FF}" srcOrd="0" destOrd="0" presId="urn:microsoft.com/office/officeart/2016/7/layout/BasicLinearProcessNumbered"/>
    <dgm:cxn modelId="{9F0A4C8F-A139-4EB6-8489-D5E56B14CEED}" srcId="{7CCAED6D-0AB8-4AD8-B2B4-69801C047033}" destId="{7D922DE9-1CF5-4715-AAF9-F603AB8B3176}" srcOrd="1" destOrd="0" parTransId="{F683825F-E56B-41A8-94F4-BD254AA3B183}" sibTransId="{011FE030-F218-4385-A3BA-EC57B8B11BC8}"/>
    <dgm:cxn modelId="{5D92A3A2-CDCF-431B-8782-91A33BDDCF45}" type="presOf" srcId="{011FE030-F218-4385-A3BA-EC57B8B11BC8}" destId="{F1F3CF48-7C34-4206-BFB9-6A1FBA61B3B0}" srcOrd="0" destOrd="0" presId="urn:microsoft.com/office/officeart/2016/7/layout/BasicLinearProcessNumbered"/>
    <dgm:cxn modelId="{D0847DD2-D3A3-4B8F-BCC7-52A90958BA7F}" type="presOf" srcId="{D738BA11-C4A9-422F-9835-2CEAEB378129}" destId="{735F7609-C1BF-4721-BC41-4FB167200C3A}" srcOrd="0" destOrd="0" presId="urn:microsoft.com/office/officeart/2016/7/layout/BasicLinearProcessNumbered"/>
    <dgm:cxn modelId="{4096B0E7-F077-42CD-AB39-93BCB6B9BAA5}" type="presOf" srcId="{D738BA11-C4A9-422F-9835-2CEAEB378129}" destId="{6A292EF0-0489-4E9D-9E35-D459474B8299}" srcOrd="1" destOrd="0" presId="urn:microsoft.com/office/officeart/2016/7/layout/BasicLinearProcessNumbered"/>
    <dgm:cxn modelId="{AFD9B9EC-94B2-417B-9F5D-299D9524BFFD}" srcId="{7CCAED6D-0AB8-4AD8-B2B4-69801C047033}" destId="{637A3740-368A-4915-81BA-FE9B24777495}" srcOrd="0" destOrd="0" parTransId="{F77D028D-846F-4D53-A12D-DB1854A7B2CD}" sibTransId="{C510D71B-ED6B-42BC-BFAC-B874D6158B98}"/>
    <dgm:cxn modelId="{0A423FE8-E256-498C-A3F2-ADCBE3C6942D}" type="presParOf" srcId="{B1D62915-24E3-41A5-9CFE-999BDE0B1EAF}" destId="{92E1EC45-96FE-4494-87C7-5520D0DE1602}" srcOrd="0" destOrd="0" presId="urn:microsoft.com/office/officeart/2016/7/layout/BasicLinearProcessNumbered"/>
    <dgm:cxn modelId="{056FB7FF-4F69-4DEE-8D19-7941D5370764}" type="presParOf" srcId="{92E1EC45-96FE-4494-87C7-5520D0DE1602}" destId="{B892E3E2-231E-4498-9D5B-8A005BAF97A9}" srcOrd="0" destOrd="0" presId="urn:microsoft.com/office/officeart/2016/7/layout/BasicLinearProcessNumbered"/>
    <dgm:cxn modelId="{F9F8523F-1F20-4F1D-BBF4-F8ED95ADC1F6}" type="presParOf" srcId="{92E1EC45-96FE-4494-87C7-5520D0DE1602}" destId="{EE862D57-B606-4852-87FD-FEA260A03A23}" srcOrd="1" destOrd="0" presId="urn:microsoft.com/office/officeart/2016/7/layout/BasicLinearProcessNumbered"/>
    <dgm:cxn modelId="{8AA7CD33-A28E-4534-94EC-1E18CC3BF3A2}" type="presParOf" srcId="{92E1EC45-96FE-4494-87C7-5520D0DE1602}" destId="{DB46F0AB-5B96-4439-B70C-B8715D41BD69}" srcOrd="2" destOrd="0" presId="urn:microsoft.com/office/officeart/2016/7/layout/BasicLinearProcessNumbered"/>
    <dgm:cxn modelId="{18B5C1C2-1332-4841-AF09-5A5532FC4E59}" type="presParOf" srcId="{92E1EC45-96FE-4494-87C7-5520D0DE1602}" destId="{DBDA7B52-A54E-4250-AE48-BCE11E05C6BC}" srcOrd="3" destOrd="0" presId="urn:microsoft.com/office/officeart/2016/7/layout/BasicLinearProcessNumbered"/>
    <dgm:cxn modelId="{5139B1AC-0511-4A10-99CF-743EB496695B}" type="presParOf" srcId="{B1D62915-24E3-41A5-9CFE-999BDE0B1EAF}" destId="{D7B59D9B-59CA-473B-A922-41767A3FE975}" srcOrd="1" destOrd="0" presId="urn:microsoft.com/office/officeart/2016/7/layout/BasicLinearProcessNumbered"/>
    <dgm:cxn modelId="{7CBBDD94-C3F1-4572-B17D-BE1F389C7ED4}" type="presParOf" srcId="{B1D62915-24E3-41A5-9CFE-999BDE0B1EAF}" destId="{7A8EFFB6-F88E-4076-AAD0-57872371ECC2}" srcOrd="2" destOrd="0" presId="urn:microsoft.com/office/officeart/2016/7/layout/BasicLinearProcessNumbered"/>
    <dgm:cxn modelId="{CFC447A2-1F8D-43D3-A775-C084E276B5BA}" type="presParOf" srcId="{7A8EFFB6-F88E-4076-AAD0-57872371ECC2}" destId="{DD5FD5BC-69C3-43E9-A44F-01BB0BC1B9FF}" srcOrd="0" destOrd="0" presId="urn:microsoft.com/office/officeart/2016/7/layout/BasicLinearProcessNumbered"/>
    <dgm:cxn modelId="{D6C0CEF5-CB0E-4493-90F5-9FE8A3B3FD41}" type="presParOf" srcId="{7A8EFFB6-F88E-4076-AAD0-57872371ECC2}" destId="{F1F3CF48-7C34-4206-BFB9-6A1FBA61B3B0}" srcOrd="1" destOrd="0" presId="urn:microsoft.com/office/officeart/2016/7/layout/BasicLinearProcessNumbered"/>
    <dgm:cxn modelId="{9B093EB7-011B-4BBC-91A0-287EEC8A4076}" type="presParOf" srcId="{7A8EFFB6-F88E-4076-AAD0-57872371ECC2}" destId="{72ABB416-B65B-4EE5-BCD3-68BAD8CCA451}" srcOrd="2" destOrd="0" presId="urn:microsoft.com/office/officeart/2016/7/layout/BasicLinearProcessNumbered"/>
    <dgm:cxn modelId="{054DE1CA-875F-4796-AD37-1BD586E38213}" type="presParOf" srcId="{7A8EFFB6-F88E-4076-AAD0-57872371ECC2}" destId="{84E5FC3F-C961-4ACE-8A86-1ED3BDD887B9}" srcOrd="3" destOrd="0" presId="urn:microsoft.com/office/officeart/2016/7/layout/BasicLinearProcessNumbered"/>
    <dgm:cxn modelId="{9CC2F60D-7638-4F0F-8933-EF0E08C877F7}" type="presParOf" srcId="{B1D62915-24E3-41A5-9CFE-999BDE0B1EAF}" destId="{56E92E13-9A46-45A7-B399-9746B2717EF3}" srcOrd="3" destOrd="0" presId="urn:microsoft.com/office/officeart/2016/7/layout/BasicLinearProcessNumbered"/>
    <dgm:cxn modelId="{882BACCB-DD20-46B3-B794-11D135E3F87F}" type="presParOf" srcId="{B1D62915-24E3-41A5-9CFE-999BDE0B1EAF}" destId="{54270366-E4AB-4094-B57D-7C25D0A89FBD}" srcOrd="4" destOrd="0" presId="urn:microsoft.com/office/officeart/2016/7/layout/BasicLinearProcessNumbered"/>
    <dgm:cxn modelId="{2BDE3CC8-FCE7-4D34-A353-A05BF52C8430}" type="presParOf" srcId="{54270366-E4AB-4094-B57D-7C25D0A89FBD}" destId="{735F7609-C1BF-4721-BC41-4FB167200C3A}" srcOrd="0" destOrd="0" presId="urn:microsoft.com/office/officeart/2016/7/layout/BasicLinearProcessNumbered"/>
    <dgm:cxn modelId="{1559B332-449B-4A80-B2F8-91E04FE931CD}" type="presParOf" srcId="{54270366-E4AB-4094-B57D-7C25D0A89FBD}" destId="{306A5EA0-1665-485A-A60D-F4BFD823273F}" srcOrd="1" destOrd="0" presId="urn:microsoft.com/office/officeart/2016/7/layout/BasicLinearProcessNumbered"/>
    <dgm:cxn modelId="{F9B7A665-E0E8-442C-8F8E-37CC1863A5B9}" type="presParOf" srcId="{54270366-E4AB-4094-B57D-7C25D0A89FBD}" destId="{3F0122A2-BF73-4155-BCF2-C3F1A84573F3}" srcOrd="2" destOrd="0" presId="urn:microsoft.com/office/officeart/2016/7/layout/BasicLinearProcessNumbered"/>
    <dgm:cxn modelId="{DA7535A8-CA4C-4E00-B919-03F1AFBBE22B}" type="presParOf" srcId="{54270366-E4AB-4094-B57D-7C25D0A89FBD}" destId="{6A292EF0-0489-4E9D-9E35-D459474B829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7BE9F-F412-43E9-A681-330D8CD50A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4F0D55-2617-4FB5-90CB-E5B2D6976A73}">
      <dgm:prSet/>
      <dgm:spPr/>
      <dgm:t>
        <a:bodyPr/>
        <a:lstStyle/>
        <a:p>
          <a:r>
            <a:rPr lang="en-US" b="1" i="0" dirty="0">
              <a:latin typeface="Abadi Extra Light" panose="020B0204020104020204" pitchFamily="34" charset="0"/>
            </a:rPr>
            <a:t>Whales: </a:t>
          </a:r>
          <a:r>
            <a:rPr lang="en-US" b="0" i="0" dirty="0">
              <a:latin typeface="Abadi Extra Light" panose="020B0204020104020204" pitchFamily="34" charset="0"/>
            </a:rPr>
            <a:t>Promote high-earning products (meats and wines) through catalogs and personalized offers. </a:t>
          </a:r>
          <a:endParaRPr lang="en-US" dirty="0">
            <a:latin typeface="Abadi Extra Light" panose="020B0204020104020204" pitchFamily="34" charset="0"/>
          </a:endParaRPr>
        </a:p>
      </dgm:t>
    </dgm:pt>
    <dgm:pt modelId="{D1C80A40-5B3D-4AEC-B2DC-DB5D98A80005}" type="parTrans" cxnId="{56D73CF0-C9F1-496F-8035-E59C76292252}">
      <dgm:prSet/>
      <dgm:spPr/>
      <dgm:t>
        <a:bodyPr/>
        <a:lstStyle/>
        <a:p>
          <a:endParaRPr lang="en-US"/>
        </a:p>
      </dgm:t>
    </dgm:pt>
    <dgm:pt modelId="{76811284-5A01-4F7B-BF6F-4220F2D1A92E}" type="sibTrans" cxnId="{56D73CF0-C9F1-496F-8035-E59C76292252}">
      <dgm:prSet/>
      <dgm:spPr/>
      <dgm:t>
        <a:bodyPr/>
        <a:lstStyle/>
        <a:p>
          <a:endParaRPr lang="en-US"/>
        </a:p>
      </dgm:t>
    </dgm:pt>
    <dgm:pt modelId="{87CA03FE-1A0E-4ABA-B558-0164C605F545}">
      <dgm:prSet/>
      <dgm:spPr/>
      <dgm:t>
        <a:bodyPr/>
        <a:lstStyle/>
        <a:p>
          <a:r>
            <a:rPr lang="en-US" b="1" i="0" dirty="0">
              <a:latin typeface="Abadi Extra Light" panose="020B0204020104020204" pitchFamily="34" charset="0"/>
            </a:rPr>
            <a:t>Newbies: </a:t>
          </a:r>
          <a:r>
            <a:rPr lang="en-US" b="0" i="0" dirty="0">
              <a:latin typeface="Abadi Extra Light" panose="020B0204020104020204" pitchFamily="34" charset="0"/>
            </a:rPr>
            <a:t>Increase web-based advertising, emphasizing deals and affordable products.</a:t>
          </a:r>
          <a:endParaRPr lang="en-US" dirty="0">
            <a:latin typeface="Abadi Extra Light" panose="020B0204020104020204" pitchFamily="34" charset="0"/>
          </a:endParaRPr>
        </a:p>
      </dgm:t>
    </dgm:pt>
    <dgm:pt modelId="{E991525D-97F9-4086-963B-8A85E77D0693}" type="parTrans" cxnId="{6A7CD76B-8DC3-4F9C-8180-CD78132324CA}">
      <dgm:prSet/>
      <dgm:spPr/>
      <dgm:t>
        <a:bodyPr/>
        <a:lstStyle/>
        <a:p>
          <a:endParaRPr lang="en-US"/>
        </a:p>
      </dgm:t>
    </dgm:pt>
    <dgm:pt modelId="{922E7328-6189-4755-8A8F-6044A8C3F462}" type="sibTrans" cxnId="{6A7CD76B-8DC3-4F9C-8180-CD78132324CA}">
      <dgm:prSet/>
      <dgm:spPr/>
      <dgm:t>
        <a:bodyPr/>
        <a:lstStyle/>
        <a:p>
          <a:endParaRPr lang="en-US"/>
        </a:p>
      </dgm:t>
    </dgm:pt>
    <dgm:pt modelId="{7C350049-C794-44EC-87F1-7B44A9157AE8}">
      <dgm:prSet/>
      <dgm:spPr/>
      <dgm:t>
        <a:bodyPr/>
        <a:lstStyle/>
        <a:p>
          <a:r>
            <a:rPr lang="en-US" b="1" i="0" dirty="0">
              <a:latin typeface="Abadi Extra Light" panose="020B0204020104020204" pitchFamily="34" charset="0"/>
            </a:rPr>
            <a:t>Regulars: </a:t>
          </a:r>
          <a:r>
            <a:rPr lang="en-US" b="0" i="0" dirty="0">
              <a:latin typeface="Abadi Extra Light" panose="020B0204020104020204" pitchFamily="34" charset="0"/>
            </a:rPr>
            <a:t>Offer loyalty rewards and exclusive promotions to maintain and enhance their engagement.</a:t>
          </a:r>
          <a:endParaRPr lang="en-US" dirty="0">
            <a:latin typeface="Abadi Extra Light" panose="020B0204020104020204" pitchFamily="34" charset="0"/>
          </a:endParaRPr>
        </a:p>
      </dgm:t>
    </dgm:pt>
    <dgm:pt modelId="{F7BDD585-6EDF-47C3-8F63-0795BD58AFC3}" type="parTrans" cxnId="{9E468F94-660B-48C2-A8DA-E1EF7F6563B2}">
      <dgm:prSet/>
      <dgm:spPr/>
      <dgm:t>
        <a:bodyPr/>
        <a:lstStyle/>
        <a:p>
          <a:endParaRPr lang="en-US"/>
        </a:p>
      </dgm:t>
    </dgm:pt>
    <dgm:pt modelId="{25313E05-CE28-4A2E-8076-921D46FFDCF4}" type="sibTrans" cxnId="{9E468F94-660B-48C2-A8DA-E1EF7F6563B2}">
      <dgm:prSet/>
      <dgm:spPr/>
      <dgm:t>
        <a:bodyPr/>
        <a:lstStyle/>
        <a:p>
          <a:endParaRPr lang="en-US"/>
        </a:p>
      </dgm:t>
    </dgm:pt>
    <dgm:pt modelId="{FECD5D41-F49E-4DAB-B7A3-4B85BB6AAD92}">
      <dgm:prSet/>
      <dgm:spPr/>
      <dgm:t>
        <a:bodyPr/>
        <a:lstStyle/>
        <a:p>
          <a:r>
            <a:rPr lang="en-US" b="1" i="0" dirty="0">
              <a:latin typeface="Abadi Extra Light" panose="020B0204020104020204" pitchFamily="34" charset="0"/>
            </a:rPr>
            <a:t>Diverse: </a:t>
          </a:r>
          <a:r>
            <a:rPr lang="en-US" b="0" i="0" dirty="0">
              <a:latin typeface="Abadi Extra Light" panose="020B0204020104020204" pitchFamily="34" charset="0"/>
            </a:rPr>
            <a:t>Prioritize bundling diverse product choices through traditional shopping channels.</a:t>
          </a:r>
          <a:endParaRPr lang="en-US" dirty="0">
            <a:latin typeface="Abadi Extra Light" panose="020B0204020104020204" pitchFamily="34" charset="0"/>
          </a:endParaRPr>
        </a:p>
      </dgm:t>
    </dgm:pt>
    <dgm:pt modelId="{98AF69F4-8436-4397-805C-B5FC589DD6E7}" type="parTrans" cxnId="{224A25F1-9740-471D-A316-B99BCD74A91F}">
      <dgm:prSet/>
      <dgm:spPr/>
      <dgm:t>
        <a:bodyPr/>
        <a:lstStyle/>
        <a:p>
          <a:endParaRPr lang="en-US"/>
        </a:p>
      </dgm:t>
    </dgm:pt>
    <dgm:pt modelId="{A4951A45-9D8F-4985-A3FB-57AF60C795D5}" type="sibTrans" cxnId="{224A25F1-9740-471D-A316-B99BCD74A91F}">
      <dgm:prSet/>
      <dgm:spPr/>
      <dgm:t>
        <a:bodyPr/>
        <a:lstStyle/>
        <a:p>
          <a:endParaRPr lang="en-US"/>
        </a:p>
      </dgm:t>
    </dgm:pt>
    <dgm:pt modelId="{2E1D805A-0E4B-4493-9808-FA3886DA3287}">
      <dgm:prSet/>
      <dgm:spPr/>
      <dgm:t>
        <a:bodyPr/>
        <a:lstStyle/>
        <a:p>
          <a:r>
            <a:rPr lang="en-US" b="1" i="0" dirty="0">
              <a:latin typeface="Abadi Extra Light" panose="020B0204020104020204" pitchFamily="34" charset="0"/>
            </a:rPr>
            <a:t>Irregulars: </a:t>
          </a:r>
          <a:r>
            <a:rPr lang="en-US" b="0" i="0" dirty="0">
              <a:latin typeface="Abadi Extra Light" panose="020B0204020104020204" pitchFamily="34" charset="0"/>
            </a:rPr>
            <a:t>Highlight online deals and promotions for wines and gold products, emphasizing value for money.</a:t>
          </a:r>
          <a:endParaRPr lang="en-US" dirty="0">
            <a:latin typeface="Abadi Extra Light" panose="020B0204020104020204" pitchFamily="34" charset="0"/>
          </a:endParaRPr>
        </a:p>
      </dgm:t>
    </dgm:pt>
    <dgm:pt modelId="{86073716-1D3C-440B-97F2-842F8328FF29}" type="parTrans" cxnId="{303B3B87-738F-4CC3-8E69-D8881053D5CE}">
      <dgm:prSet/>
      <dgm:spPr/>
      <dgm:t>
        <a:bodyPr/>
        <a:lstStyle/>
        <a:p>
          <a:endParaRPr lang="en-US"/>
        </a:p>
      </dgm:t>
    </dgm:pt>
    <dgm:pt modelId="{60A336CC-CCA0-4CE9-B34E-A4C9CF94981A}" type="sibTrans" cxnId="{303B3B87-738F-4CC3-8E69-D8881053D5CE}">
      <dgm:prSet/>
      <dgm:spPr/>
      <dgm:t>
        <a:bodyPr/>
        <a:lstStyle/>
        <a:p>
          <a:endParaRPr lang="en-US"/>
        </a:p>
      </dgm:t>
    </dgm:pt>
    <dgm:pt modelId="{96415A9B-8B90-4E5D-BBF4-D9CD61351B23}" type="pres">
      <dgm:prSet presAssocID="{0CC7BE9F-F412-43E9-A681-330D8CD50ADC}" presName="root" presStyleCnt="0">
        <dgm:presLayoutVars>
          <dgm:dir/>
          <dgm:resizeHandles val="exact"/>
        </dgm:presLayoutVars>
      </dgm:prSet>
      <dgm:spPr/>
    </dgm:pt>
    <dgm:pt modelId="{D435A87A-D5D3-4854-8911-5467EDB51075}" type="pres">
      <dgm:prSet presAssocID="{994F0D55-2617-4FB5-90CB-E5B2D6976A73}" presName="compNode" presStyleCnt="0"/>
      <dgm:spPr/>
    </dgm:pt>
    <dgm:pt modelId="{70F25D85-A75D-46DE-B2CB-3898653EE957}" type="pres">
      <dgm:prSet presAssocID="{994F0D55-2617-4FB5-90CB-E5B2D6976A73}" presName="bgRect" presStyleLbl="bgShp" presStyleIdx="0" presStyleCnt="5"/>
      <dgm:spPr>
        <a:solidFill>
          <a:schemeClr val="bg1"/>
        </a:solidFill>
      </dgm:spPr>
    </dgm:pt>
    <dgm:pt modelId="{CEBA6DAD-F387-44A3-9F1E-808D926283FC}" type="pres">
      <dgm:prSet presAssocID="{994F0D55-2617-4FB5-90CB-E5B2D6976A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36EDC72E-A12F-4D33-B910-E8110302788F}" type="pres">
      <dgm:prSet presAssocID="{994F0D55-2617-4FB5-90CB-E5B2D6976A73}" presName="spaceRect" presStyleCnt="0"/>
      <dgm:spPr/>
    </dgm:pt>
    <dgm:pt modelId="{DA3EA3EC-1A8C-4480-9B1A-9513EE0EAB6B}" type="pres">
      <dgm:prSet presAssocID="{994F0D55-2617-4FB5-90CB-E5B2D6976A73}" presName="parTx" presStyleLbl="revTx" presStyleIdx="0" presStyleCnt="5">
        <dgm:presLayoutVars>
          <dgm:chMax val="0"/>
          <dgm:chPref val="0"/>
        </dgm:presLayoutVars>
      </dgm:prSet>
      <dgm:spPr/>
    </dgm:pt>
    <dgm:pt modelId="{B43D1E4D-AD77-49EF-818C-1FB1CCD1AA76}" type="pres">
      <dgm:prSet presAssocID="{76811284-5A01-4F7B-BF6F-4220F2D1A92E}" presName="sibTrans" presStyleCnt="0"/>
      <dgm:spPr/>
    </dgm:pt>
    <dgm:pt modelId="{6BAB3C9B-23A6-4B43-9F66-0157285036C2}" type="pres">
      <dgm:prSet presAssocID="{87CA03FE-1A0E-4ABA-B558-0164C605F545}" presName="compNode" presStyleCnt="0"/>
      <dgm:spPr/>
    </dgm:pt>
    <dgm:pt modelId="{EFF7B00F-4034-459F-88BC-D26F1A042454}" type="pres">
      <dgm:prSet presAssocID="{87CA03FE-1A0E-4ABA-B558-0164C605F545}" presName="bgRect" presStyleLbl="bgShp" presStyleIdx="1" presStyleCnt="5"/>
      <dgm:spPr>
        <a:solidFill>
          <a:schemeClr val="bg1"/>
        </a:solidFill>
      </dgm:spPr>
    </dgm:pt>
    <dgm:pt modelId="{F5BB4AC8-0E81-4E44-B32C-4D91764D9393}" type="pres">
      <dgm:prSet presAssocID="{87CA03FE-1A0E-4ABA-B558-0164C605F5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 crawling with solid fill"/>
        </a:ext>
      </dgm:extLst>
    </dgm:pt>
    <dgm:pt modelId="{DF0C0880-1369-4B22-BF8A-A0EC7A24A0AD}" type="pres">
      <dgm:prSet presAssocID="{87CA03FE-1A0E-4ABA-B558-0164C605F545}" presName="spaceRect" presStyleCnt="0"/>
      <dgm:spPr/>
    </dgm:pt>
    <dgm:pt modelId="{D60B8104-35AC-4A56-9207-BB2693048EF9}" type="pres">
      <dgm:prSet presAssocID="{87CA03FE-1A0E-4ABA-B558-0164C605F545}" presName="parTx" presStyleLbl="revTx" presStyleIdx="1" presStyleCnt="5">
        <dgm:presLayoutVars>
          <dgm:chMax val="0"/>
          <dgm:chPref val="0"/>
        </dgm:presLayoutVars>
      </dgm:prSet>
      <dgm:spPr/>
    </dgm:pt>
    <dgm:pt modelId="{EB16D7B8-D9F0-44AF-97A2-2116F27D78DB}" type="pres">
      <dgm:prSet presAssocID="{922E7328-6189-4755-8A8F-6044A8C3F462}" presName="sibTrans" presStyleCnt="0"/>
      <dgm:spPr/>
    </dgm:pt>
    <dgm:pt modelId="{BE4CA746-5157-47F8-A960-EA445F6E3C9B}" type="pres">
      <dgm:prSet presAssocID="{7C350049-C794-44EC-87F1-7B44A9157AE8}" presName="compNode" presStyleCnt="0"/>
      <dgm:spPr/>
    </dgm:pt>
    <dgm:pt modelId="{8FA735C6-E677-4631-A3BB-C8554D04C137}" type="pres">
      <dgm:prSet presAssocID="{7C350049-C794-44EC-87F1-7B44A9157AE8}" presName="bgRect" presStyleLbl="bgShp" presStyleIdx="2" presStyleCnt="5"/>
      <dgm:spPr>
        <a:solidFill>
          <a:schemeClr val="bg1"/>
        </a:solidFill>
      </dgm:spPr>
    </dgm:pt>
    <dgm:pt modelId="{2408ED73-6891-4AC9-8F52-2DCEF4F3F066}" type="pres">
      <dgm:prSet presAssocID="{7C350049-C794-44EC-87F1-7B44A9157A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C4C2827-E71B-4AF7-AA9E-2516D74CA3A6}" type="pres">
      <dgm:prSet presAssocID="{7C350049-C794-44EC-87F1-7B44A9157AE8}" presName="spaceRect" presStyleCnt="0"/>
      <dgm:spPr/>
    </dgm:pt>
    <dgm:pt modelId="{43378F06-F69D-47C7-9863-80B4D2D1B3AF}" type="pres">
      <dgm:prSet presAssocID="{7C350049-C794-44EC-87F1-7B44A9157AE8}" presName="parTx" presStyleLbl="revTx" presStyleIdx="2" presStyleCnt="5">
        <dgm:presLayoutVars>
          <dgm:chMax val="0"/>
          <dgm:chPref val="0"/>
        </dgm:presLayoutVars>
      </dgm:prSet>
      <dgm:spPr/>
    </dgm:pt>
    <dgm:pt modelId="{2ED04B1B-8B5C-40A3-A315-8D32C80681C2}" type="pres">
      <dgm:prSet presAssocID="{25313E05-CE28-4A2E-8076-921D46FFDCF4}" presName="sibTrans" presStyleCnt="0"/>
      <dgm:spPr/>
    </dgm:pt>
    <dgm:pt modelId="{80C21CF9-C0FE-49B2-B0ED-3C53A681E372}" type="pres">
      <dgm:prSet presAssocID="{FECD5D41-F49E-4DAB-B7A3-4B85BB6AAD92}" presName="compNode" presStyleCnt="0"/>
      <dgm:spPr/>
    </dgm:pt>
    <dgm:pt modelId="{29191A02-24C9-4435-BCA4-FA93522755A6}" type="pres">
      <dgm:prSet presAssocID="{FECD5D41-F49E-4DAB-B7A3-4B85BB6AAD92}" presName="bgRect" presStyleLbl="bgShp" presStyleIdx="3" presStyleCnt="5"/>
      <dgm:spPr>
        <a:solidFill>
          <a:schemeClr val="bg1"/>
        </a:solidFill>
      </dgm:spPr>
    </dgm:pt>
    <dgm:pt modelId="{89605915-7657-443A-AFBE-2470BD148AD7}" type="pres">
      <dgm:prSet presAssocID="{FECD5D41-F49E-4DAB-B7A3-4B85BB6AAD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AACC7AB-6CCC-46CD-A87B-CC26CCBB67F5}" type="pres">
      <dgm:prSet presAssocID="{FECD5D41-F49E-4DAB-B7A3-4B85BB6AAD92}" presName="spaceRect" presStyleCnt="0"/>
      <dgm:spPr/>
    </dgm:pt>
    <dgm:pt modelId="{9B94EA53-14EB-44FD-8D05-A2E0F8E0241F}" type="pres">
      <dgm:prSet presAssocID="{FECD5D41-F49E-4DAB-B7A3-4B85BB6AAD92}" presName="parTx" presStyleLbl="revTx" presStyleIdx="3" presStyleCnt="5">
        <dgm:presLayoutVars>
          <dgm:chMax val="0"/>
          <dgm:chPref val="0"/>
        </dgm:presLayoutVars>
      </dgm:prSet>
      <dgm:spPr/>
    </dgm:pt>
    <dgm:pt modelId="{0D705296-C16F-4958-A23A-4EE0565A894D}" type="pres">
      <dgm:prSet presAssocID="{A4951A45-9D8F-4985-A3FB-57AF60C795D5}" presName="sibTrans" presStyleCnt="0"/>
      <dgm:spPr/>
    </dgm:pt>
    <dgm:pt modelId="{D7C47B6C-48BB-4241-ABE3-23599CCBC785}" type="pres">
      <dgm:prSet presAssocID="{2E1D805A-0E4B-4493-9808-FA3886DA3287}" presName="compNode" presStyleCnt="0"/>
      <dgm:spPr/>
    </dgm:pt>
    <dgm:pt modelId="{903FCBAB-722F-408E-9160-E1F187475DDB}" type="pres">
      <dgm:prSet presAssocID="{2E1D805A-0E4B-4493-9808-FA3886DA3287}" presName="bgRect" presStyleLbl="bgShp" presStyleIdx="4" presStyleCnt="5"/>
      <dgm:spPr>
        <a:solidFill>
          <a:schemeClr val="bg1"/>
        </a:solidFill>
      </dgm:spPr>
    </dgm:pt>
    <dgm:pt modelId="{7DB8001D-F557-4EEE-AC30-75B406FE241B}" type="pres">
      <dgm:prSet presAssocID="{2E1D805A-0E4B-4493-9808-FA3886DA32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 with solid fill"/>
        </a:ext>
      </dgm:extLst>
    </dgm:pt>
    <dgm:pt modelId="{DAAE50BA-4781-49C7-AB9F-54AE91038EBF}" type="pres">
      <dgm:prSet presAssocID="{2E1D805A-0E4B-4493-9808-FA3886DA3287}" presName="spaceRect" presStyleCnt="0"/>
      <dgm:spPr/>
    </dgm:pt>
    <dgm:pt modelId="{09924444-08CE-4403-9730-B8E013C75A9D}" type="pres">
      <dgm:prSet presAssocID="{2E1D805A-0E4B-4493-9808-FA3886DA32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802E36-6F6E-4160-884A-EB9EB414486C}" type="presOf" srcId="{2E1D805A-0E4B-4493-9808-FA3886DA3287}" destId="{09924444-08CE-4403-9730-B8E013C75A9D}" srcOrd="0" destOrd="0" presId="urn:microsoft.com/office/officeart/2018/2/layout/IconVerticalSolidList"/>
    <dgm:cxn modelId="{71990D61-6D9F-4A9E-B44B-B72EDFF3E934}" type="presOf" srcId="{0CC7BE9F-F412-43E9-A681-330D8CD50ADC}" destId="{96415A9B-8B90-4E5D-BBF4-D9CD61351B23}" srcOrd="0" destOrd="0" presId="urn:microsoft.com/office/officeart/2018/2/layout/IconVerticalSolidList"/>
    <dgm:cxn modelId="{D8399145-5807-421A-9A69-0BFC64ACA720}" type="presOf" srcId="{FECD5D41-F49E-4DAB-B7A3-4B85BB6AAD92}" destId="{9B94EA53-14EB-44FD-8D05-A2E0F8E0241F}" srcOrd="0" destOrd="0" presId="urn:microsoft.com/office/officeart/2018/2/layout/IconVerticalSolidList"/>
    <dgm:cxn modelId="{6A7CD76B-8DC3-4F9C-8180-CD78132324CA}" srcId="{0CC7BE9F-F412-43E9-A681-330D8CD50ADC}" destId="{87CA03FE-1A0E-4ABA-B558-0164C605F545}" srcOrd="1" destOrd="0" parTransId="{E991525D-97F9-4086-963B-8A85E77D0693}" sibTransId="{922E7328-6189-4755-8A8F-6044A8C3F462}"/>
    <dgm:cxn modelId="{303B3B87-738F-4CC3-8E69-D8881053D5CE}" srcId="{0CC7BE9F-F412-43E9-A681-330D8CD50ADC}" destId="{2E1D805A-0E4B-4493-9808-FA3886DA3287}" srcOrd="4" destOrd="0" parTransId="{86073716-1D3C-440B-97F2-842F8328FF29}" sibTransId="{60A336CC-CCA0-4CE9-B34E-A4C9CF94981A}"/>
    <dgm:cxn modelId="{9E468F94-660B-48C2-A8DA-E1EF7F6563B2}" srcId="{0CC7BE9F-F412-43E9-A681-330D8CD50ADC}" destId="{7C350049-C794-44EC-87F1-7B44A9157AE8}" srcOrd="2" destOrd="0" parTransId="{F7BDD585-6EDF-47C3-8F63-0795BD58AFC3}" sibTransId="{25313E05-CE28-4A2E-8076-921D46FFDCF4}"/>
    <dgm:cxn modelId="{A8098398-3E45-41E7-A0D2-D95223953C88}" type="presOf" srcId="{87CA03FE-1A0E-4ABA-B558-0164C605F545}" destId="{D60B8104-35AC-4A56-9207-BB2693048EF9}" srcOrd="0" destOrd="0" presId="urn:microsoft.com/office/officeart/2018/2/layout/IconVerticalSolidList"/>
    <dgm:cxn modelId="{4D2020AA-79C3-4EC9-9BF1-017B422CE724}" type="presOf" srcId="{994F0D55-2617-4FB5-90CB-E5B2D6976A73}" destId="{DA3EA3EC-1A8C-4480-9B1A-9513EE0EAB6B}" srcOrd="0" destOrd="0" presId="urn:microsoft.com/office/officeart/2018/2/layout/IconVerticalSolidList"/>
    <dgm:cxn modelId="{56D73CF0-C9F1-496F-8035-E59C76292252}" srcId="{0CC7BE9F-F412-43E9-A681-330D8CD50ADC}" destId="{994F0D55-2617-4FB5-90CB-E5B2D6976A73}" srcOrd="0" destOrd="0" parTransId="{D1C80A40-5B3D-4AEC-B2DC-DB5D98A80005}" sibTransId="{76811284-5A01-4F7B-BF6F-4220F2D1A92E}"/>
    <dgm:cxn modelId="{224A25F1-9740-471D-A316-B99BCD74A91F}" srcId="{0CC7BE9F-F412-43E9-A681-330D8CD50ADC}" destId="{FECD5D41-F49E-4DAB-B7A3-4B85BB6AAD92}" srcOrd="3" destOrd="0" parTransId="{98AF69F4-8436-4397-805C-B5FC589DD6E7}" sibTransId="{A4951A45-9D8F-4985-A3FB-57AF60C795D5}"/>
    <dgm:cxn modelId="{8289A7FD-2D7D-4244-BF62-3244FC635A73}" type="presOf" srcId="{7C350049-C794-44EC-87F1-7B44A9157AE8}" destId="{43378F06-F69D-47C7-9863-80B4D2D1B3AF}" srcOrd="0" destOrd="0" presId="urn:microsoft.com/office/officeart/2018/2/layout/IconVerticalSolidList"/>
    <dgm:cxn modelId="{A38152C6-334B-4D30-AD27-F33EA7A42DE7}" type="presParOf" srcId="{96415A9B-8B90-4E5D-BBF4-D9CD61351B23}" destId="{D435A87A-D5D3-4854-8911-5467EDB51075}" srcOrd="0" destOrd="0" presId="urn:microsoft.com/office/officeart/2018/2/layout/IconVerticalSolidList"/>
    <dgm:cxn modelId="{6B10C888-BBEF-41EE-89DF-901E6AD7C7F8}" type="presParOf" srcId="{D435A87A-D5D3-4854-8911-5467EDB51075}" destId="{70F25D85-A75D-46DE-B2CB-3898653EE957}" srcOrd="0" destOrd="0" presId="urn:microsoft.com/office/officeart/2018/2/layout/IconVerticalSolidList"/>
    <dgm:cxn modelId="{904A79A5-33D0-4916-939D-10FFA40D3C33}" type="presParOf" srcId="{D435A87A-D5D3-4854-8911-5467EDB51075}" destId="{CEBA6DAD-F387-44A3-9F1E-808D926283FC}" srcOrd="1" destOrd="0" presId="urn:microsoft.com/office/officeart/2018/2/layout/IconVerticalSolidList"/>
    <dgm:cxn modelId="{B3C384B6-C80D-4E27-911D-C6D951619CBC}" type="presParOf" srcId="{D435A87A-D5D3-4854-8911-5467EDB51075}" destId="{36EDC72E-A12F-4D33-B910-E8110302788F}" srcOrd="2" destOrd="0" presId="urn:microsoft.com/office/officeart/2018/2/layout/IconVerticalSolidList"/>
    <dgm:cxn modelId="{FC917916-95FE-44D2-9259-C49DF1C4F271}" type="presParOf" srcId="{D435A87A-D5D3-4854-8911-5467EDB51075}" destId="{DA3EA3EC-1A8C-4480-9B1A-9513EE0EAB6B}" srcOrd="3" destOrd="0" presId="urn:microsoft.com/office/officeart/2018/2/layout/IconVerticalSolidList"/>
    <dgm:cxn modelId="{12696874-FB4C-4FF7-B206-7EF2D27A26F2}" type="presParOf" srcId="{96415A9B-8B90-4E5D-BBF4-D9CD61351B23}" destId="{B43D1E4D-AD77-49EF-818C-1FB1CCD1AA76}" srcOrd="1" destOrd="0" presId="urn:microsoft.com/office/officeart/2018/2/layout/IconVerticalSolidList"/>
    <dgm:cxn modelId="{92C0BE5E-17CF-4053-A281-02967398DEE1}" type="presParOf" srcId="{96415A9B-8B90-4E5D-BBF4-D9CD61351B23}" destId="{6BAB3C9B-23A6-4B43-9F66-0157285036C2}" srcOrd="2" destOrd="0" presId="urn:microsoft.com/office/officeart/2018/2/layout/IconVerticalSolidList"/>
    <dgm:cxn modelId="{17DAA050-29DB-48FB-A2BA-BC2D7EDE9CC2}" type="presParOf" srcId="{6BAB3C9B-23A6-4B43-9F66-0157285036C2}" destId="{EFF7B00F-4034-459F-88BC-D26F1A042454}" srcOrd="0" destOrd="0" presId="urn:microsoft.com/office/officeart/2018/2/layout/IconVerticalSolidList"/>
    <dgm:cxn modelId="{EE1AF4E3-B7B7-4BB6-BC70-41862116C241}" type="presParOf" srcId="{6BAB3C9B-23A6-4B43-9F66-0157285036C2}" destId="{F5BB4AC8-0E81-4E44-B32C-4D91764D9393}" srcOrd="1" destOrd="0" presId="urn:microsoft.com/office/officeart/2018/2/layout/IconVerticalSolidList"/>
    <dgm:cxn modelId="{10E20AE8-A2D5-4D0C-9AC7-B0473DD73447}" type="presParOf" srcId="{6BAB3C9B-23A6-4B43-9F66-0157285036C2}" destId="{DF0C0880-1369-4B22-BF8A-A0EC7A24A0AD}" srcOrd="2" destOrd="0" presId="urn:microsoft.com/office/officeart/2018/2/layout/IconVerticalSolidList"/>
    <dgm:cxn modelId="{F6A7CC86-228C-49E2-B563-02DFEF03088C}" type="presParOf" srcId="{6BAB3C9B-23A6-4B43-9F66-0157285036C2}" destId="{D60B8104-35AC-4A56-9207-BB2693048EF9}" srcOrd="3" destOrd="0" presId="urn:microsoft.com/office/officeart/2018/2/layout/IconVerticalSolidList"/>
    <dgm:cxn modelId="{7740A3C9-92AA-4259-8DA7-F8F3271081A2}" type="presParOf" srcId="{96415A9B-8B90-4E5D-BBF4-D9CD61351B23}" destId="{EB16D7B8-D9F0-44AF-97A2-2116F27D78DB}" srcOrd="3" destOrd="0" presId="urn:microsoft.com/office/officeart/2018/2/layout/IconVerticalSolidList"/>
    <dgm:cxn modelId="{F1005FEB-4F78-4629-95C2-C7BE8DD08E0B}" type="presParOf" srcId="{96415A9B-8B90-4E5D-BBF4-D9CD61351B23}" destId="{BE4CA746-5157-47F8-A960-EA445F6E3C9B}" srcOrd="4" destOrd="0" presId="urn:microsoft.com/office/officeart/2018/2/layout/IconVerticalSolidList"/>
    <dgm:cxn modelId="{B4C1B61C-9E56-446C-9C01-3079694C0A9C}" type="presParOf" srcId="{BE4CA746-5157-47F8-A960-EA445F6E3C9B}" destId="{8FA735C6-E677-4631-A3BB-C8554D04C137}" srcOrd="0" destOrd="0" presId="urn:microsoft.com/office/officeart/2018/2/layout/IconVerticalSolidList"/>
    <dgm:cxn modelId="{FF44D54F-685B-4B1C-B162-D1C1C4E8675C}" type="presParOf" srcId="{BE4CA746-5157-47F8-A960-EA445F6E3C9B}" destId="{2408ED73-6891-4AC9-8F52-2DCEF4F3F066}" srcOrd="1" destOrd="0" presId="urn:microsoft.com/office/officeart/2018/2/layout/IconVerticalSolidList"/>
    <dgm:cxn modelId="{76AF62F6-5CB5-423C-87BE-D34FC0B6DE92}" type="presParOf" srcId="{BE4CA746-5157-47F8-A960-EA445F6E3C9B}" destId="{9C4C2827-E71B-4AF7-AA9E-2516D74CA3A6}" srcOrd="2" destOrd="0" presId="urn:microsoft.com/office/officeart/2018/2/layout/IconVerticalSolidList"/>
    <dgm:cxn modelId="{603EECC6-266E-4E4C-801E-E9E9AE2F019D}" type="presParOf" srcId="{BE4CA746-5157-47F8-A960-EA445F6E3C9B}" destId="{43378F06-F69D-47C7-9863-80B4D2D1B3AF}" srcOrd="3" destOrd="0" presId="urn:microsoft.com/office/officeart/2018/2/layout/IconVerticalSolidList"/>
    <dgm:cxn modelId="{0122A2AD-828E-4A27-BDB9-7C5CB249C0B4}" type="presParOf" srcId="{96415A9B-8B90-4E5D-BBF4-D9CD61351B23}" destId="{2ED04B1B-8B5C-40A3-A315-8D32C80681C2}" srcOrd="5" destOrd="0" presId="urn:microsoft.com/office/officeart/2018/2/layout/IconVerticalSolidList"/>
    <dgm:cxn modelId="{2351DA55-552F-4506-B1FB-7EE2EA1C1062}" type="presParOf" srcId="{96415A9B-8B90-4E5D-BBF4-D9CD61351B23}" destId="{80C21CF9-C0FE-49B2-B0ED-3C53A681E372}" srcOrd="6" destOrd="0" presId="urn:microsoft.com/office/officeart/2018/2/layout/IconVerticalSolidList"/>
    <dgm:cxn modelId="{86FC637A-5EBD-4841-8518-9B4C5698D2D7}" type="presParOf" srcId="{80C21CF9-C0FE-49B2-B0ED-3C53A681E372}" destId="{29191A02-24C9-4435-BCA4-FA93522755A6}" srcOrd="0" destOrd="0" presId="urn:microsoft.com/office/officeart/2018/2/layout/IconVerticalSolidList"/>
    <dgm:cxn modelId="{3EBA6B1D-5F24-4BAD-BC38-0C75A49D838D}" type="presParOf" srcId="{80C21CF9-C0FE-49B2-B0ED-3C53A681E372}" destId="{89605915-7657-443A-AFBE-2470BD148AD7}" srcOrd="1" destOrd="0" presId="urn:microsoft.com/office/officeart/2018/2/layout/IconVerticalSolidList"/>
    <dgm:cxn modelId="{6AC7F2A2-6A9E-4BE7-AEAB-42C56E0BD791}" type="presParOf" srcId="{80C21CF9-C0FE-49B2-B0ED-3C53A681E372}" destId="{FAACC7AB-6CCC-46CD-A87B-CC26CCBB67F5}" srcOrd="2" destOrd="0" presId="urn:microsoft.com/office/officeart/2018/2/layout/IconVerticalSolidList"/>
    <dgm:cxn modelId="{6DD8442E-56A2-4C73-A8E9-BB4D7140260D}" type="presParOf" srcId="{80C21CF9-C0FE-49B2-B0ED-3C53A681E372}" destId="{9B94EA53-14EB-44FD-8D05-A2E0F8E0241F}" srcOrd="3" destOrd="0" presId="urn:microsoft.com/office/officeart/2018/2/layout/IconVerticalSolidList"/>
    <dgm:cxn modelId="{00AAA7E3-C940-4191-9673-35DCEC50018E}" type="presParOf" srcId="{96415A9B-8B90-4E5D-BBF4-D9CD61351B23}" destId="{0D705296-C16F-4958-A23A-4EE0565A894D}" srcOrd="7" destOrd="0" presId="urn:microsoft.com/office/officeart/2018/2/layout/IconVerticalSolidList"/>
    <dgm:cxn modelId="{A458AE7A-63FD-4178-9489-897C43F353D6}" type="presParOf" srcId="{96415A9B-8B90-4E5D-BBF4-D9CD61351B23}" destId="{D7C47B6C-48BB-4241-ABE3-23599CCBC785}" srcOrd="8" destOrd="0" presId="urn:microsoft.com/office/officeart/2018/2/layout/IconVerticalSolidList"/>
    <dgm:cxn modelId="{5D8C79C0-9225-4833-8C68-534275D53336}" type="presParOf" srcId="{D7C47B6C-48BB-4241-ABE3-23599CCBC785}" destId="{903FCBAB-722F-408E-9160-E1F187475DDB}" srcOrd="0" destOrd="0" presId="urn:microsoft.com/office/officeart/2018/2/layout/IconVerticalSolidList"/>
    <dgm:cxn modelId="{94DC5766-D88D-4E4F-8AAC-CD503E90DFFE}" type="presParOf" srcId="{D7C47B6C-48BB-4241-ABE3-23599CCBC785}" destId="{7DB8001D-F557-4EEE-AC30-75B406FE241B}" srcOrd="1" destOrd="0" presId="urn:microsoft.com/office/officeart/2018/2/layout/IconVerticalSolidList"/>
    <dgm:cxn modelId="{C6A76D3F-C994-4054-ADD4-986FDA2AAC47}" type="presParOf" srcId="{D7C47B6C-48BB-4241-ABE3-23599CCBC785}" destId="{DAAE50BA-4781-49C7-AB9F-54AE91038EBF}" srcOrd="2" destOrd="0" presId="urn:microsoft.com/office/officeart/2018/2/layout/IconVerticalSolidList"/>
    <dgm:cxn modelId="{33CC9BC3-1179-4A3C-9147-0734236EB485}" type="presParOf" srcId="{D7C47B6C-48BB-4241-ABE3-23599CCBC785}" destId="{09924444-08CE-4403-9730-B8E013C75A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861462-8CD4-4058-B21B-C0FBEBF6B760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EA61E-452D-4FBA-BBF0-5B70852B9ABA}">
      <dgm:prSet custT="1"/>
      <dgm:spPr/>
      <dgm:t>
        <a:bodyPr/>
        <a:lstStyle/>
        <a:p>
          <a:r>
            <a:rPr lang="en-US" sz="2000" dirty="0"/>
            <a:t>Examine</a:t>
          </a:r>
        </a:p>
      </dgm:t>
    </dgm:pt>
    <dgm:pt modelId="{E7BF4147-C1BB-4539-8241-63B626F7D4C0}" type="parTrans" cxnId="{6EB4CA6E-9460-44DB-9ED5-667538CCF751}">
      <dgm:prSet/>
      <dgm:spPr/>
      <dgm:t>
        <a:bodyPr/>
        <a:lstStyle/>
        <a:p>
          <a:endParaRPr lang="en-US"/>
        </a:p>
      </dgm:t>
    </dgm:pt>
    <dgm:pt modelId="{5BFA5984-1793-425C-ADE0-974A9E88C859}" type="sibTrans" cxnId="{6EB4CA6E-9460-44DB-9ED5-667538CCF751}">
      <dgm:prSet/>
      <dgm:spPr/>
      <dgm:t>
        <a:bodyPr/>
        <a:lstStyle/>
        <a:p>
          <a:endParaRPr lang="en-US"/>
        </a:p>
      </dgm:t>
    </dgm:pt>
    <dgm:pt modelId="{840C0E02-977C-42F1-95F9-71A6C6A5F2A3}">
      <dgm:prSet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</a:rPr>
            <a:t>Explore the gold product category in detail, focusing on why sales are low</a:t>
          </a:r>
        </a:p>
      </dgm:t>
    </dgm:pt>
    <dgm:pt modelId="{65800409-B1AE-42AB-BA9A-445E8936538B}" type="parTrans" cxnId="{E974371D-6F35-4CAC-A524-CD818A77FF04}">
      <dgm:prSet/>
      <dgm:spPr/>
      <dgm:t>
        <a:bodyPr/>
        <a:lstStyle/>
        <a:p>
          <a:endParaRPr lang="en-US"/>
        </a:p>
      </dgm:t>
    </dgm:pt>
    <dgm:pt modelId="{6094BF89-3318-41B5-B011-A4A5E4CCE56C}" type="sibTrans" cxnId="{E974371D-6F35-4CAC-A524-CD818A77FF04}">
      <dgm:prSet/>
      <dgm:spPr/>
      <dgm:t>
        <a:bodyPr/>
        <a:lstStyle/>
        <a:p>
          <a:endParaRPr lang="en-US"/>
        </a:p>
      </dgm:t>
    </dgm:pt>
    <dgm:pt modelId="{E3CFB691-666A-45D4-8849-2E589241A56B}">
      <dgm:prSet custT="1"/>
      <dgm:spPr/>
      <dgm:t>
        <a:bodyPr/>
        <a:lstStyle/>
        <a:p>
          <a:r>
            <a:rPr lang="en-US" sz="2000" dirty="0"/>
            <a:t>Test</a:t>
          </a:r>
        </a:p>
      </dgm:t>
    </dgm:pt>
    <dgm:pt modelId="{52E3B5FE-C73D-42DE-8C8D-FEA37FFCFD22}" type="parTrans" cxnId="{8CF3A070-1354-40C5-93BB-BE3DA3B157F1}">
      <dgm:prSet/>
      <dgm:spPr/>
      <dgm:t>
        <a:bodyPr/>
        <a:lstStyle/>
        <a:p>
          <a:endParaRPr lang="en-US"/>
        </a:p>
      </dgm:t>
    </dgm:pt>
    <dgm:pt modelId="{C1D73316-B05D-443D-A1D7-4E04E80A94A8}" type="sibTrans" cxnId="{8CF3A070-1354-40C5-93BB-BE3DA3B157F1}">
      <dgm:prSet/>
      <dgm:spPr/>
      <dgm:t>
        <a:bodyPr/>
        <a:lstStyle/>
        <a:p>
          <a:endParaRPr lang="en-US"/>
        </a:p>
      </dgm:t>
    </dgm:pt>
    <dgm:pt modelId="{DABA4A70-FF7E-4D49-88B4-461842375E04}">
      <dgm:prSet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</a:rPr>
            <a:t>Test expanded GMM clustering models and parameters</a:t>
          </a:r>
        </a:p>
      </dgm:t>
    </dgm:pt>
    <dgm:pt modelId="{BA9D52A5-FA89-44E3-BE62-7E99CB23D68A}" type="parTrans" cxnId="{931B8A29-C4C3-4CB6-ACD9-FA3B9960F0FB}">
      <dgm:prSet/>
      <dgm:spPr/>
      <dgm:t>
        <a:bodyPr/>
        <a:lstStyle/>
        <a:p>
          <a:endParaRPr lang="en-US"/>
        </a:p>
      </dgm:t>
    </dgm:pt>
    <dgm:pt modelId="{F2669332-52DB-4F0A-AB3F-C891F522D8EF}" type="sibTrans" cxnId="{931B8A29-C4C3-4CB6-ACD9-FA3B9960F0FB}">
      <dgm:prSet/>
      <dgm:spPr/>
      <dgm:t>
        <a:bodyPr/>
        <a:lstStyle/>
        <a:p>
          <a:endParaRPr lang="en-US"/>
        </a:p>
      </dgm:t>
    </dgm:pt>
    <dgm:pt modelId="{72F84781-93CA-41E1-A32A-B849E9AA11E3}">
      <dgm:prSet custT="1"/>
      <dgm:spPr/>
      <dgm:t>
        <a:bodyPr/>
        <a:lstStyle/>
        <a:p>
          <a:r>
            <a:rPr lang="en-US" sz="2000" dirty="0"/>
            <a:t>Obtain</a:t>
          </a:r>
        </a:p>
      </dgm:t>
    </dgm:pt>
    <dgm:pt modelId="{57F18358-3E00-44B6-A0D6-34DD87BAC334}" type="parTrans" cxnId="{E414ED50-EEFC-4861-866F-FC065DDCAB24}">
      <dgm:prSet/>
      <dgm:spPr/>
      <dgm:t>
        <a:bodyPr/>
        <a:lstStyle/>
        <a:p>
          <a:endParaRPr lang="en-US"/>
        </a:p>
      </dgm:t>
    </dgm:pt>
    <dgm:pt modelId="{E0855DD8-5D68-4D95-8C98-31B563205FC9}" type="sibTrans" cxnId="{E414ED50-EEFC-4861-866F-FC065DDCAB24}">
      <dgm:prSet/>
      <dgm:spPr/>
      <dgm:t>
        <a:bodyPr/>
        <a:lstStyle/>
        <a:p>
          <a:endParaRPr lang="en-US"/>
        </a:p>
      </dgm:t>
    </dgm:pt>
    <dgm:pt modelId="{E6132D82-F64C-4706-B921-0C0B97379238}">
      <dgm:prSet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</a:rPr>
            <a:t>Invest in obtaining data on product sales numbers to enhance segmentation</a:t>
          </a:r>
        </a:p>
      </dgm:t>
    </dgm:pt>
    <dgm:pt modelId="{7E1D06A8-04E7-433F-BF7B-BA92FBDFB849}" type="parTrans" cxnId="{56B43AC9-6389-4071-8355-623809272545}">
      <dgm:prSet/>
      <dgm:spPr/>
      <dgm:t>
        <a:bodyPr/>
        <a:lstStyle/>
        <a:p>
          <a:endParaRPr lang="en-US"/>
        </a:p>
      </dgm:t>
    </dgm:pt>
    <dgm:pt modelId="{BE2A2376-78DF-4EE9-8EEA-8BD5B7EE2AA5}" type="sibTrans" cxnId="{56B43AC9-6389-4071-8355-623809272545}">
      <dgm:prSet/>
      <dgm:spPr/>
      <dgm:t>
        <a:bodyPr/>
        <a:lstStyle/>
        <a:p>
          <a:endParaRPr lang="en-US"/>
        </a:p>
      </dgm:t>
    </dgm:pt>
    <dgm:pt modelId="{9C338F89-8862-439B-96C2-A4ABA9B37B81}">
      <dgm:prSet custT="1"/>
      <dgm:spPr/>
      <dgm:t>
        <a:bodyPr/>
        <a:lstStyle/>
        <a:p>
          <a:r>
            <a:rPr lang="en-US" sz="2000" dirty="0"/>
            <a:t>Optimize</a:t>
          </a:r>
          <a:endParaRPr lang="en-US" sz="1400" dirty="0"/>
        </a:p>
      </dgm:t>
    </dgm:pt>
    <dgm:pt modelId="{4D052A31-C11C-4DBE-8A9D-3CE9A338006A}" type="parTrans" cxnId="{F97E2368-2D61-4C6E-BF12-8FBBC9677A1E}">
      <dgm:prSet/>
      <dgm:spPr/>
      <dgm:t>
        <a:bodyPr/>
        <a:lstStyle/>
        <a:p>
          <a:endParaRPr lang="en-US"/>
        </a:p>
      </dgm:t>
    </dgm:pt>
    <dgm:pt modelId="{84FEAD2A-AE68-4C75-B58B-17A178DE2466}" type="sibTrans" cxnId="{F97E2368-2D61-4C6E-BF12-8FBBC9677A1E}">
      <dgm:prSet/>
      <dgm:spPr/>
      <dgm:t>
        <a:bodyPr/>
        <a:lstStyle/>
        <a:p>
          <a:endParaRPr lang="en-US"/>
        </a:p>
      </dgm:t>
    </dgm:pt>
    <dgm:pt modelId="{8AEC9A32-C4E5-4872-BE84-25BD04523D95}">
      <dgm:prSet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</a:rPr>
            <a:t>Optimize product placement and visibility in stores</a:t>
          </a:r>
        </a:p>
      </dgm:t>
    </dgm:pt>
    <dgm:pt modelId="{F80DCD6A-7157-4F45-9E0B-92A455B19D5E}" type="parTrans" cxnId="{099E980B-2CF3-4EAF-9A72-95A302DC0E1C}">
      <dgm:prSet/>
      <dgm:spPr/>
      <dgm:t>
        <a:bodyPr/>
        <a:lstStyle/>
        <a:p>
          <a:endParaRPr lang="en-US"/>
        </a:p>
      </dgm:t>
    </dgm:pt>
    <dgm:pt modelId="{1ABB4F44-D50E-43A9-9681-2CCDCD67B37D}" type="sibTrans" cxnId="{099E980B-2CF3-4EAF-9A72-95A302DC0E1C}">
      <dgm:prSet/>
      <dgm:spPr/>
      <dgm:t>
        <a:bodyPr/>
        <a:lstStyle/>
        <a:p>
          <a:endParaRPr lang="en-US"/>
        </a:p>
      </dgm:t>
    </dgm:pt>
    <dgm:pt modelId="{DA53AE33-E058-4F8D-8B9B-C9BC73B5173A}" type="pres">
      <dgm:prSet presAssocID="{FB861462-8CD4-4058-B21B-C0FBEBF6B760}" presName="Name0" presStyleCnt="0">
        <dgm:presLayoutVars>
          <dgm:dir/>
          <dgm:animLvl val="lvl"/>
          <dgm:resizeHandles val="exact"/>
        </dgm:presLayoutVars>
      </dgm:prSet>
      <dgm:spPr/>
    </dgm:pt>
    <dgm:pt modelId="{2B88701D-F4DD-4B5C-BA6E-DC5F2AE51A78}" type="pres">
      <dgm:prSet presAssocID="{5D7EA61E-452D-4FBA-BBF0-5B70852B9ABA}" presName="linNode" presStyleCnt="0"/>
      <dgm:spPr/>
    </dgm:pt>
    <dgm:pt modelId="{4A6F7C19-D857-460B-B5A1-870EB45EC0DC}" type="pres">
      <dgm:prSet presAssocID="{5D7EA61E-452D-4FBA-BBF0-5B70852B9ABA}" presName="parentText" presStyleLbl="alignNode1" presStyleIdx="0" presStyleCnt="4" custScaleY="15400">
        <dgm:presLayoutVars>
          <dgm:chMax val="1"/>
          <dgm:bulletEnabled/>
        </dgm:presLayoutVars>
      </dgm:prSet>
      <dgm:spPr/>
    </dgm:pt>
    <dgm:pt modelId="{5E990BAD-0E04-44BE-9333-1F0708B45D99}" type="pres">
      <dgm:prSet presAssocID="{5D7EA61E-452D-4FBA-BBF0-5B70852B9ABA}" presName="descendantText" presStyleLbl="alignAccFollowNode1" presStyleIdx="0" presStyleCnt="4" custScaleY="15400">
        <dgm:presLayoutVars>
          <dgm:bulletEnabled/>
        </dgm:presLayoutVars>
      </dgm:prSet>
      <dgm:spPr/>
    </dgm:pt>
    <dgm:pt modelId="{357EEA97-C465-4A3A-BD79-FDC3D28EB940}" type="pres">
      <dgm:prSet presAssocID="{5BFA5984-1793-425C-ADE0-974A9E88C859}" presName="sp" presStyleCnt="0"/>
      <dgm:spPr/>
    </dgm:pt>
    <dgm:pt modelId="{1AA7634D-434A-4857-8E72-51A7D1B7CAB2}" type="pres">
      <dgm:prSet presAssocID="{E3CFB691-666A-45D4-8849-2E589241A56B}" presName="linNode" presStyleCnt="0"/>
      <dgm:spPr/>
    </dgm:pt>
    <dgm:pt modelId="{619B0F58-7AFD-4A4D-94BE-F3C2C2E85502}" type="pres">
      <dgm:prSet presAssocID="{E3CFB691-666A-45D4-8849-2E589241A56B}" presName="parentText" presStyleLbl="alignNode1" presStyleIdx="1" presStyleCnt="4" custScaleY="15400">
        <dgm:presLayoutVars>
          <dgm:chMax val="1"/>
          <dgm:bulletEnabled/>
        </dgm:presLayoutVars>
      </dgm:prSet>
      <dgm:spPr/>
    </dgm:pt>
    <dgm:pt modelId="{3DA6F01E-A206-4DFB-BC46-FAF9766DC6EE}" type="pres">
      <dgm:prSet presAssocID="{E3CFB691-666A-45D4-8849-2E589241A56B}" presName="descendantText" presStyleLbl="alignAccFollowNode1" presStyleIdx="1" presStyleCnt="4" custScaleY="15400">
        <dgm:presLayoutVars>
          <dgm:bulletEnabled/>
        </dgm:presLayoutVars>
      </dgm:prSet>
      <dgm:spPr/>
    </dgm:pt>
    <dgm:pt modelId="{9C5623A4-B809-4A92-B44B-23AF9AA82B6A}" type="pres">
      <dgm:prSet presAssocID="{C1D73316-B05D-443D-A1D7-4E04E80A94A8}" presName="sp" presStyleCnt="0"/>
      <dgm:spPr/>
    </dgm:pt>
    <dgm:pt modelId="{C196897A-3DA0-41B5-B5EA-06DF49E647D2}" type="pres">
      <dgm:prSet presAssocID="{72F84781-93CA-41E1-A32A-B849E9AA11E3}" presName="linNode" presStyleCnt="0"/>
      <dgm:spPr/>
    </dgm:pt>
    <dgm:pt modelId="{EA478821-AF20-4459-B7A4-01124872F1AA}" type="pres">
      <dgm:prSet presAssocID="{72F84781-93CA-41E1-A32A-B849E9AA11E3}" presName="parentText" presStyleLbl="alignNode1" presStyleIdx="2" presStyleCnt="4" custScaleY="15400">
        <dgm:presLayoutVars>
          <dgm:chMax val="1"/>
          <dgm:bulletEnabled/>
        </dgm:presLayoutVars>
      </dgm:prSet>
      <dgm:spPr/>
    </dgm:pt>
    <dgm:pt modelId="{D11F2C24-3E27-4FF3-B8BE-E0D487489936}" type="pres">
      <dgm:prSet presAssocID="{72F84781-93CA-41E1-A32A-B849E9AA11E3}" presName="descendantText" presStyleLbl="alignAccFollowNode1" presStyleIdx="2" presStyleCnt="4" custScaleY="15400">
        <dgm:presLayoutVars>
          <dgm:bulletEnabled/>
        </dgm:presLayoutVars>
      </dgm:prSet>
      <dgm:spPr/>
    </dgm:pt>
    <dgm:pt modelId="{5F51BA15-DA0C-4562-9B40-30D9CD8F640C}" type="pres">
      <dgm:prSet presAssocID="{E0855DD8-5D68-4D95-8C98-31B563205FC9}" presName="sp" presStyleCnt="0"/>
      <dgm:spPr/>
    </dgm:pt>
    <dgm:pt modelId="{C4ACA171-819D-4236-A56F-F1F57FE88159}" type="pres">
      <dgm:prSet presAssocID="{9C338F89-8862-439B-96C2-A4ABA9B37B81}" presName="linNode" presStyleCnt="0"/>
      <dgm:spPr/>
    </dgm:pt>
    <dgm:pt modelId="{F842572B-209E-4EE8-BC30-5090228D07AF}" type="pres">
      <dgm:prSet presAssocID="{9C338F89-8862-439B-96C2-A4ABA9B37B81}" presName="parentText" presStyleLbl="alignNode1" presStyleIdx="3" presStyleCnt="4" custScaleY="15400">
        <dgm:presLayoutVars>
          <dgm:chMax val="1"/>
          <dgm:bulletEnabled/>
        </dgm:presLayoutVars>
      </dgm:prSet>
      <dgm:spPr/>
    </dgm:pt>
    <dgm:pt modelId="{3F131896-508B-4DC6-9DF4-E7AFF92823AB}" type="pres">
      <dgm:prSet presAssocID="{9C338F89-8862-439B-96C2-A4ABA9B37B81}" presName="descendantText" presStyleLbl="alignAccFollowNode1" presStyleIdx="3" presStyleCnt="4" custScaleY="15400">
        <dgm:presLayoutVars>
          <dgm:bulletEnabled/>
        </dgm:presLayoutVars>
      </dgm:prSet>
      <dgm:spPr/>
    </dgm:pt>
  </dgm:ptLst>
  <dgm:cxnLst>
    <dgm:cxn modelId="{A6CA4E01-39FE-42F2-8EA9-FAA066557BB3}" type="presOf" srcId="{E3CFB691-666A-45D4-8849-2E589241A56B}" destId="{619B0F58-7AFD-4A4D-94BE-F3C2C2E85502}" srcOrd="0" destOrd="0" presId="urn:microsoft.com/office/officeart/2016/7/layout/VerticalSolidActionList"/>
    <dgm:cxn modelId="{BFC3350B-FC48-4D84-AEA2-42E9C8E5CCCD}" type="presOf" srcId="{8AEC9A32-C4E5-4872-BE84-25BD04523D95}" destId="{3F131896-508B-4DC6-9DF4-E7AFF92823AB}" srcOrd="0" destOrd="0" presId="urn:microsoft.com/office/officeart/2016/7/layout/VerticalSolidActionList"/>
    <dgm:cxn modelId="{099E980B-2CF3-4EAF-9A72-95A302DC0E1C}" srcId="{9C338F89-8862-439B-96C2-A4ABA9B37B81}" destId="{8AEC9A32-C4E5-4872-BE84-25BD04523D95}" srcOrd="0" destOrd="0" parTransId="{F80DCD6A-7157-4F45-9E0B-92A455B19D5E}" sibTransId="{1ABB4F44-D50E-43A9-9681-2CCDCD67B37D}"/>
    <dgm:cxn modelId="{E974371D-6F35-4CAC-A524-CD818A77FF04}" srcId="{5D7EA61E-452D-4FBA-BBF0-5B70852B9ABA}" destId="{840C0E02-977C-42F1-95F9-71A6C6A5F2A3}" srcOrd="0" destOrd="0" parTransId="{65800409-B1AE-42AB-BA9A-445E8936538B}" sibTransId="{6094BF89-3318-41B5-B011-A4A5E4CCE56C}"/>
    <dgm:cxn modelId="{931B8A29-C4C3-4CB6-ACD9-FA3B9960F0FB}" srcId="{E3CFB691-666A-45D4-8849-2E589241A56B}" destId="{DABA4A70-FF7E-4D49-88B4-461842375E04}" srcOrd="0" destOrd="0" parTransId="{BA9D52A5-FA89-44E3-BE62-7E99CB23D68A}" sibTransId="{F2669332-52DB-4F0A-AB3F-C891F522D8EF}"/>
    <dgm:cxn modelId="{E84FBF3D-2027-4CD5-BABE-AFD0B528020A}" type="presOf" srcId="{E6132D82-F64C-4706-B921-0C0B97379238}" destId="{D11F2C24-3E27-4FF3-B8BE-E0D487489936}" srcOrd="0" destOrd="0" presId="urn:microsoft.com/office/officeart/2016/7/layout/VerticalSolidActionList"/>
    <dgm:cxn modelId="{0476F466-82B7-48A0-BCF2-AAC9E7136EBB}" type="presOf" srcId="{72F84781-93CA-41E1-A32A-B849E9AA11E3}" destId="{EA478821-AF20-4459-B7A4-01124872F1AA}" srcOrd="0" destOrd="0" presId="urn:microsoft.com/office/officeart/2016/7/layout/VerticalSolidActionList"/>
    <dgm:cxn modelId="{F97E2368-2D61-4C6E-BF12-8FBBC9677A1E}" srcId="{FB861462-8CD4-4058-B21B-C0FBEBF6B760}" destId="{9C338F89-8862-439B-96C2-A4ABA9B37B81}" srcOrd="3" destOrd="0" parTransId="{4D052A31-C11C-4DBE-8A9D-3CE9A338006A}" sibTransId="{84FEAD2A-AE68-4C75-B58B-17A178DE2466}"/>
    <dgm:cxn modelId="{6EB4CA6E-9460-44DB-9ED5-667538CCF751}" srcId="{FB861462-8CD4-4058-B21B-C0FBEBF6B760}" destId="{5D7EA61E-452D-4FBA-BBF0-5B70852B9ABA}" srcOrd="0" destOrd="0" parTransId="{E7BF4147-C1BB-4539-8241-63B626F7D4C0}" sibTransId="{5BFA5984-1793-425C-ADE0-974A9E88C859}"/>
    <dgm:cxn modelId="{8CF3A070-1354-40C5-93BB-BE3DA3B157F1}" srcId="{FB861462-8CD4-4058-B21B-C0FBEBF6B760}" destId="{E3CFB691-666A-45D4-8849-2E589241A56B}" srcOrd="1" destOrd="0" parTransId="{52E3B5FE-C73D-42DE-8C8D-FEA37FFCFD22}" sibTransId="{C1D73316-B05D-443D-A1D7-4E04E80A94A8}"/>
    <dgm:cxn modelId="{E414ED50-EEFC-4861-866F-FC065DDCAB24}" srcId="{FB861462-8CD4-4058-B21B-C0FBEBF6B760}" destId="{72F84781-93CA-41E1-A32A-B849E9AA11E3}" srcOrd="2" destOrd="0" parTransId="{57F18358-3E00-44B6-A0D6-34DD87BAC334}" sibTransId="{E0855DD8-5D68-4D95-8C98-31B563205FC9}"/>
    <dgm:cxn modelId="{94C6F471-479F-4BE9-94EC-654EDF1CB36E}" type="presOf" srcId="{840C0E02-977C-42F1-95F9-71A6C6A5F2A3}" destId="{5E990BAD-0E04-44BE-9333-1F0708B45D99}" srcOrd="0" destOrd="0" presId="urn:microsoft.com/office/officeart/2016/7/layout/VerticalSolidActionList"/>
    <dgm:cxn modelId="{8359A556-2409-4E19-9E9A-773FD5AC86BE}" type="presOf" srcId="{5D7EA61E-452D-4FBA-BBF0-5B70852B9ABA}" destId="{4A6F7C19-D857-460B-B5A1-870EB45EC0DC}" srcOrd="0" destOrd="0" presId="urn:microsoft.com/office/officeart/2016/7/layout/VerticalSolidActionList"/>
    <dgm:cxn modelId="{856124C6-6230-4046-AFBF-CB24245489CC}" type="presOf" srcId="{DABA4A70-FF7E-4D49-88B4-461842375E04}" destId="{3DA6F01E-A206-4DFB-BC46-FAF9766DC6EE}" srcOrd="0" destOrd="0" presId="urn:microsoft.com/office/officeart/2016/7/layout/VerticalSolidActionList"/>
    <dgm:cxn modelId="{56B43AC9-6389-4071-8355-623809272545}" srcId="{72F84781-93CA-41E1-A32A-B849E9AA11E3}" destId="{E6132D82-F64C-4706-B921-0C0B97379238}" srcOrd="0" destOrd="0" parTransId="{7E1D06A8-04E7-433F-BF7B-BA92FBDFB849}" sibTransId="{BE2A2376-78DF-4EE9-8EEA-8BD5B7EE2AA5}"/>
    <dgm:cxn modelId="{4E13BDD6-F49F-44DA-AED5-FF68D379A33C}" type="presOf" srcId="{FB861462-8CD4-4058-B21B-C0FBEBF6B760}" destId="{DA53AE33-E058-4F8D-8B9B-C9BC73B5173A}" srcOrd="0" destOrd="0" presId="urn:microsoft.com/office/officeart/2016/7/layout/VerticalSolidActionList"/>
    <dgm:cxn modelId="{75DBA2FD-7B69-478E-BBEC-FB9D5B807F5F}" type="presOf" srcId="{9C338F89-8862-439B-96C2-A4ABA9B37B81}" destId="{F842572B-209E-4EE8-BC30-5090228D07AF}" srcOrd="0" destOrd="0" presId="urn:microsoft.com/office/officeart/2016/7/layout/VerticalSolidActionList"/>
    <dgm:cxn modelId="{AEF3C721-4003-4E64-B9A6-A084A1372517}" type="presParOf" srcId="{DA53AE33-E058-4F8D-8B9B-C9BC73B5173A}" destId="{2B88701D-F4DD-4B5C-BA6E-DC5F2AE51A78}" srcOrd="0" destOrd="0" presId="urn:microsoft.com/office/officeart/2016/7/layout/VerticalSolidActionList"/>
    <dgm:cxn modelId="{1C930D54-BB24-4A11-B7EB-492FF3BE0EC5}" type="presParOf" srcId="{2B88701D-F4DD-4B5C-BA6E-DC5F2AE51A78}" destId="{4A6F7C19-D857-460B-B5A1-870EB45EC0DC}" srcOrd="0" destOrd="0" presId="urn:microsoft.com/office/officeart/2016/7/layout/VerticalSolidActionList"/>
    <dgm:cxn modelId="{86C5861E-12CD-446C-85AD-B32CB3591C72}" type="presParOf" srcId="{2B88701D-F4DD-4B5C-BA6E-DC5F2AE51A78}" destId="{5E990BAD-0E04-44BE-9333-1F0708B45D99}" srcOrd="1" destOrd="0" presId="urn:microsoft.com/office/officeart/2016/7/layout/VerticalSolidActionList"/>
    <dgm:cxn modelId="{B555D7ED-3FA0-4F05-B6BC-04808D88C713}" type="presParOf" srcId="{DA53AE33-E058-4F8D-8B9B-C9BC73B5173A}" destId="{357EEA97-C465-4A3A-BD79-FDC3D28EB940}" srcOrd="1" destOrd="0" presId="urn:microsoft.com/office/officeart/2016/7/layout/VerticalSolidActionList"/>
    <dgm:cxn modelId="{078E587E-BD2E-4B15-965B-26CF3F92FE78}" type="presParOf" srcId="{DA53AE33-E058-4F8D-8B9B-C9BC73B5173A}" destId="{1AA7634D-434A-4857-8E72-51A7D1B7CAB2}" srcOrd="2" destOrd="0" presId="urn:microsoft.com/office/officeart/2016/7/layout/VerticalSolidActionList"/>
    <dgm:cxn modelId="{22E4490B-B1FC-4BE2-A8C9-983B774A0DF2}" type="presParOf" srcId="{1AA7634D-434A-4857-8E72-51A7D1B7CAB2}" destId="{619B0F58-7AFD-4A4D-94BE-F3C2C2E85502}" srcOrd="0" destOrd="0" presId="urn:microsoft.com/office/officeart/2016/7/layout/VerticalSolidActionList"/>
    <dgm:cxn modelId="{87652A72-F33E-4521-8524-BD8D49A0DB74}" type="presParOf" srcId="{1AA7634D-434A-4857-8E72-51A7D1B7CAB2}" destId="{3DA6F01E-A206-4DFB-BC46-FAF9766DC6EE}" srcOrd="1" destOrd="0" presId="urn:microsoft.com/office/officeart/2016/7/layout/VerticalSolidActionList"/>
    <dgm:cxn modelId="{1BD8415C-AFE5-4373-A58B-9B23B572934F}" type="presParOf" srcId="{DA53AE33-E058-4F8D-8B9B-C9BC73B5173A}" destId="{9C5623A4-B809-4A92-B44B-23AF9AA82B6A}" srcOrd="3" destOrd="0" presId="urn:microsoft.com/office/officeart/2016/7/layout/VerticalSolidActionList"/>
    <dgm:cxn modelId="{0F6644D6-A6FB-46F8-85C2-97FC7B048B56}" type="presParOf" srcId="{DA53AE33-E058-4F8D-8B9B-C9BC73B5173A}" destId="{C196897A-3DA0-41B5-B5EA-06DF49E647D2}" srcOrd="4" destOrd="0" presId="urn:microsoft.com/office/officeart/2016/7/layout/VerticalSolidActionList"/>
    <dgm:cxn modelId="{1BBD56C6-1C0D-4561-B723-B0849ACCA8C1}" type="presParOf" srcId="{C196897A-3DA0-41B5-B5EA-06DF49E647D2}" destId="{EA478821-AF20-4459-B7A4-01124872F1AA}" srcOrd="0" destOrd="0" presId="urn:microsoft.com/office/officeart/2016/7/layout/VerticalSolidActionList"/>
    <dgm:cxn modelId="{DAE9BAE3-46A1-42CE-96DE-EEA9148499C0}" type="presParOf" srcId="{C196897A-3DA0-41B5-B5EA-06DF49E647D2}" destId="{D11F2C24-3E27-4FF3-B8BE-E0D487489936}" srcOrd="1" destOrd="0" presId="urn:microsoft.com/office/officeart/2016/7/layout/VerticalSolidActionList"/>
    <dgm:cxn modelId="{B8E22AB0-5A63-4C92-A576-1D2CB40F8E4C}" type="presParOf" srcId="{DA53AE33-E058-4F8D-8B9B-C9BC73B5173A}" destId="{5F51BA15-DA0C-4562-9B40-30D9CD8F640C}" srcOrd="5" destOrd="0" presId="urn:microsoft.com/office/officeart/2016/7/layout/VerticalSolidActionList"/>
    <dgm:cxn modelId="{D2D1CF61-8D7C-4617-BBB0-0D29118136B0}" type="presParOf" srcId="{DA53AE33-E058-4F8D-8B9B-C9BC73B5173A}" destId="{C4ACA171-819D-4236-A56F-F1F57FE88159}" srcOrd="6" destOrd="0" presId="urn:microsoft.com/office/officeart/2016/7/layout/VerticalSolidActionList"/>
    <dgm:cxn modelId="{E352C5CA-6412-437E-9839-2E2CB7859B3C}" type="presParOf" srcId="{C4ACA171-819D-4236-A56F-F1F57FE88159}" destId="{F842572B-209E-4EE8-BC30-5090228D07AF}" srcOrd="0" destOrd="0" presId="urn:microsoft.com/office/officeart/2016/7/layout/VerticalSolidActionList"/>
    <dgm:cxn modelId="{CBE6E1A7-DEC2-4994-B654-18385B93A70B}" type="presParOf" srcId="{C4ACA171-819D-4236-A56F-F1F57FE88159}" destId="{3F131896-508B-4DC6-9DF4-E7AFF92823A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2E3E2-231E-4498-9D5B-8A005BAF97A9}">
      <dsp:nvSpPr>
        <dsp:cNvPr id="0" name=""/>
        <dsp:cNvSpPr/>
      </dsp:nvSpPr>
      <dsp:spPr>
        <a:xfrm>
          <a:off x="0" y="0"/>
          <a:ext cx="3286125" cy="26984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Analyze existing customer data</a:t>
          </a:r>
          <a:endParaRPr lang="en-US" sz="2300" kern="1200" dirty="0"/>
        </a:p>
      </dsp:txBody>
      <dsp:txXfrm>
        <a:off x="0" y="1025403"/>
        <a:ext cx="3286125" cy="1619058"/>
      </dsp:txXfrm>
    </dsp:sp>
    <dsp:sp modelId="{EE862D57-B606-4852-87FD-FEA260A03A23}">
      <dsp:nvSpPr>
        <dsp:cNvPr id="0" name=""/>
        <dsp:cNvSpPr/>
      </dsp:nvSpPr>
      <dsp:spPr>
        <a:xfrm>
          <a:off x="1238297" y="269843"/>
          <a:ext cx="809529" cy="809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114" tIns="12700" rIns="63114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1356850" y="388396"/>
        <a:ext cx="572423" cy="572423"/>
      </dsp:txXfrm>
    </dsp:sp>
    <dsp:sp modelId="{DB46F0AB-5B96-4439-B70C-B8715D41BD69}">
      <dsp:nvSpPr>
        <dsp:cNvPr id="0" name=""/>
        <dsp:cNvSpPr/>
      </dsp:nvSpPr>
      <dsp:spPr>
        <a:xfrm>
          <a:off x="0" y="2698359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5FD5BC-69C3-43E9-A44F-01BB0BC1B9FF}">
      <dsp:nvSpPr>
        <dsp:cNvPr id="0" name=""/>
        <dsp:cNvSpPr/>
      </dsp:nvSpPr>
      <dsp:spPr>
        <a:xfrm>
          <a:off x="3614737" y="0"/>
          <a:ext cx="3286125" cy="26984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Find informative customer segments</a:t>
          </a:r>
          <a:endParaRPr lang="en-US" sz="2300" kern="1200" dirty="0"/>
        </a:p>
      </dsp:txBody>
      <dsp:txXfrm>
        <a:off x="3614737" y="1025403"/>
        <a:ext cx="3286125" cy="1619058"/>
      </dsp:txXfrm>
    </dsp:sp>
    <dsp:sp modelId="{F1F3CF48-7C34-4206-BFB9-6A1FBA61B3B0}">
      <dsp:nvSpPr>
        <dsp:cNvPr id="0" name=""/>
        <dsp:cNvSpPr/>
      </dsp:nvSpPr>
      <dsp:spPr>
        <a:xfrm>
          <a:off x="4853035" y="269843"/>
          <a:ext cx="809529" cy="809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114" tIns="12700" rIns="63114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4971588" y="388396"/>
        <a:ext cx="572423" cy="572423"/>
      </dsp:txXfrm>
    </dsp:sp>
    <dsp:sp modelId="{72ABB416-B65B-4EE5-BCD3-68BAD8CCA451}">
      <dsp:nvSpPr>
        <dsp:cNvPr id="0" name=""/>
        <dsp:cNvSpPr/>
      </dsp:nvSpPr>
      <dsp:spPr>
        <a:xfrm>
          <a:off x="3614737" y="2698359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5F7609-C1BF-4721-BC41-4FB167200C3A}">
      <dsp:nvSpPr>
        <dsp:cNvPr id="0" name=""/>
        <dsp:cNvSpPr/>
      </dsp:nvSpPr>
      <dsp:spPr>
        <a:xfrm>
          <a:off x="7229475" y="0"/>
          <a:ext cx="3286125" cy="26984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Improve marketing campaigns</a:t>
          </a:r>
          <a:endParaRPr lang="en-US" sz="2300" kern="1200" dirty="0"/>
        </a:p>
      </dsp:txBody>
      <dsp:txXfrm>
        <a:off x="7229475" y="1025403"/>
        <a:ext cx="3286125" cy="1619058"/>
      </dsp:txXfrm>
    </dsp:sp>
    <dsp:sp modelId="{306A5EA0-1665-485A-A60D-F4BFD823273F}">
      <dsp:nvSpPr>
        <dsp:cNvPr id="0" name=""/>
        <dsp:cNvSpPr/>
      </dsp:nvSpPr>
      <dsp:spPr>
        <a:xfrm>
          <a:off x="8467772" y="269843"/>
          <a:ext cx="809529" cy="809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114" tIns="12700" rIns="63114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8586325" y="388396"/>
        <a:ext cx="572423" cy="572423"/>
      </dsp:txXfrm>
    </dsp:sp>
    <dsp:sp modelId="{3F0122A2-BF73-4155-BCF2-C3F1A84573F3}">
      <dsp:nvSpPr>
        <dsp:cNvPr id="0" name=""/>
        <dsp:cNvSpPr/>
      </dsp:nvSpPr>
      <dsp:spPr>
        <a:xfrm>
          <a:off x="7229475" y="2698359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25D85-A75D-46DE-B2CB-3898653EE957}">
      <dsp:nvSpPr>
        <dsp:cNvPr id="0" name=""/>
        <dsp:cNvSpPr/>
      </dsp:nvSpPr>
      <dsp:spPr>
        <a:xfrm>
          <a:off x="0" y="3250"/>
          <a:ext cx="10515600" cy="6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A6DAD-F387-44A3-9F1E-808D926283FC}">
      <dsp:nvSpPr>
        <dsp:cNvPr id="0" name=""/>
        <dsp:cNvSpPr/>
      </dsp:nvSpPr>
      <dsp:spPr>
        <a:xfrm>
          <a:off x="209431" y="159026"/>
          <a:ext cx="380785" cy="380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EA3EC-1A8C-4480-9B1A-9513EE0EAB6B}">
      <dsp:nvSpPr>
        <dsp:cNvPr id="0" name=""/>
        <dsp:cNvSpPr/>
      </dsp:nvSpPr>
      <dsp:spPr>
        <a:xfrm>
          <a:off x="799648" y="3250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Abadi Extra Light" panose="020B0204020104020204" pitchFamily="34" charset="0"/>
            </a:rPr>
            <a:t>Whales: </a:t>
          </a:r>
          <a:r>
            <a:rPr lang="en-US" sz="1900" b="0" i="0" kern="1200" dirty="0">
              <a:latin typeface="Abadi Extra Light" panose="020B0204020104020204" pitchFamily="34" charset="0"/>
            </a:rPr>
            <a:t>Promote high-earning products (meats and wines) through catalogs and personalized offers. </a:t>
          </a:r>
          <a:endParaRPr lang="en-US" sz="1900" kern="1200" dirty="0">
            <a:latin typeface="Abadi Extra Light" panose="020B0204020104020204" pitchFamily="34" charset="0"/>
          </a:endParaRPr>
        </a:p>
      </dsp:txBody>
      <dsp:txXfrm>
        <a:off x="799648" y="3250"/>
        <a:ext cx="9715951" cy="692336"/>
      </dsp:txXfrm>
    </dsp:sp>
    <dsp:sp modelId="{EFF7B00F-4034-459F-88BC-D26F1A042454}">
      <dsp:nvSpPr>
        <dsp:cNvPr id="0" name=""/>
        <dsp:cNvSpPr/>
      </dsp:nvSpPr>
      <dsp:spPr>
        <a:xfrm>
          <a:off x="0" y="868671"/>
          <a:ext cx="10515600" cy="6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B4AC8-0E81-4E44-B32C-4D91764D9393}">
      <dsp:nvSpPr>
        <dsp:cNvPr id="0" name=""/>
        <dsp:cNvSpPr/>
      </dsp:nvSpPr>
      <dsp:spPr>
        <a:xfrm>
          <a:off x="209431" y="1024446"/>
          <a:ext cx="380785" cy="380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B8104-35AC-4A56-9207-BB2693048EF9}">
      <dsp:nvSpPr>
        <dsp:cNvPr id="0" name=""/>
        <dsp:cNvSpPr/>
      </dsp:nvSpPr>
      <dsp:spPr>
        <a:xfrm>
          <a:off x="799648" y="86867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Abadi Extra Light" panose="020B0204020104020204" pitchFamily="34" charset="0"/>
            </a:rPr>
            <a:t>Newbies: </a:t>
          </a:r>
          <a:r>
            <a:rPr lang="en-US" sz="1900" b="0" i="0" kern="1200" dirty="0">
              <a:latin typeface="Abadi Extra Light" panose="020B0204020104020204" pitchFamily="34" charset="0"/>
            </a:rPr>
            <a:t>Increase web-based advertising, emphasizing deals and affordable products.</a:t>
          </a:r>
          <a:endParaRPr lang="en-US" sz="1900" kern="1200" dirty="0">
            <a:latin typeface="Abadi Extra Light" panose="020B0204020104020204" pitchFamily="34" charset="0"/>
          </a:endParaRPr>
        </a:p>
      </dsp:txBody>
      <dsp:txXfrm>
        <a:off x="799648" y="868671"/>
        <a:ext cx="9715951" cy="692336"/>
      </dsp:txXfrm>
    </dsp:sp>
    <dsp:sp modelId="{8FA735C6-E677-4631-A3BB-C8554D04C137}">
      <dsp:nvSpPr>
        <dsp:cNvPr id="0" name=""/>
        <dsp:cNvSpPr/>
      </dsp:nvSpPr>
      <dsp:spPr>
        <a:xfrm>
          <a:off x="0" y="1734091"/>
          <a:ext cx="10515600" cy="6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8ED73-6891-4AC9-8F52-2DCEF4F3F066}">
      <dsp:nvSpPr>
        <dsp:cNvPr id="0" name=""/>
        <dsp:cNvSpPr/>
      </dsp:nvSpPr>
      <dsp:spPr>
        <a:xfrm>
          <a:off x="209431" y="1889867"/>
          <a:ext cx="380785" cy="380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78F06-F69D-47C7-9863-80B4D2D1B3AF}">
      <dsp:nvSpPr>
        <dsp:cNvPr id="0" name=""/>
        <dsp:cNvSpPr/>
      </dsp:nvSpPr>
      <dsp:spPr>
        <a:xfrm>
          <a:off x="799648" y="173409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Abadi Extra Light" panose="020B0204020104020204" pitchFamily="34" charset="0"/>
            </a:rPr>
            <a:t>Regulars: </a:t>
          </a:r>
          <a:r>
            <a:rPr lang="en-US" sz="1900" b="0" i="0" kern="1200" dirty="0">
              <a:latin typeface="Abadi Extra Light" panose="020B0204020104020204" pitchFamily="34" charset="0"/>
            </a:rPr>
            <a:t>Offer loyalty rewards and exclusive promotions to maintain and enhance their engagement.</a:t>
          </a:r>
          <a:endParaRPr lang="en-US" sz="1900" kern="1200" dirty="0">
            <a:latin typeface="Abadi Extra Light" panose="020B0204020104020204" pitchFamily="34" charset="0"/>
          </a:endParaRPr>
        </a:p>
      </dsp:txBody>
      <dsp:txXfrm>
        <a:off x="799648" y="1734091"/>
        <a:ext cx="9715951" cy="692336"/>
      </dsp:txXfrm>
    </dsp:sp>
    <dsp:sp modelId="{29191A02-24C9-4435-BCA4-FA93522755A6}">
      <dsp:nvSpPr>
        <dsp:cNvPr id="0" name=""/>
        <dsp:cNvSpPr/>
      </dsp:nvSpPr>
      <dsp:spPr>
        <a:xfrm>
          <a:off x="0" y="2599512"/>
          <a:ext cx="10515600" cy="6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5915-7657-443A-AFBE-2470BD148AD7}">
      <dsp:nvSpPr>
        <dsp:cNvPr id="0" name=""/>
        <dsp:cNvSpPr/>
      </dsp:nvSpPr>
      <dsp:spPr>
        <a:xfrm>
          <a:off x="209431" y="2755288"/>
          <a:ext cx="380785" cy="380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4EA53-14EB-44FD-8D05-A2E0F8E0241F}">
      <dsp:nvSpPr>
        <dsp:cNvPr id="0" name=""/>
        <dsp:cNvSpPr/>
      </dsp:nvSpPr>
      <dsp:spPr>
        <a:xfrm>
          <a:off x="799648" y="2599512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Abadi Extra Light" panose="020B0204020104020204" pitchFamily="34" charset="0"/>
            </a:rPr>
            <a:t>Diverse: </a:t>
          </a:r>
          <a:r>
            <a:rPr lang="en-US" sz="1900" b="0" i="0" kern="1200" dirty="0">
              <a:latin typeface="Abadi Extra Light" panose="020B0204020104020204" pitchFamily="34" charset="0"/>
            </a:rPr>
            <a:t>Prioritize bundling diverse product choices through traditional shopping channels.</a:t>
          </a:r>
          <a:endParaRPr lang="en-US" sz="1900" kern="1200" dirty="0">
            <a:latin typeface="Abadi Extra Light" panose="020B0204020104020204" pitchFamily="34" charset="0"/>
          </a:endParaRPr>
        </a:p>
      </dsp:txBody>
      <dsp:txXfrm>
        <a:off x="799648" y="2599512"/>
        <a:ext cx="9715951" cy="692336"/>
      </dsp:txXfrm>
    </dsp:sp>
    <dsp:sp modelId="{903FCBAB-722F-408E-9160-E1F187475DDB}">
      <dsp:nvSpPr>
        <dsp:cNvPr id="0" name=""/>
        <dsp:cNvSpPr/>
      </dsp:nvSpPr>
      <dsp:spPr>
        <a:xfrm>
          <a:off x="0" y="3464933"/>
          <a:ext cx="10515600" cy="6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8001D-F557-4EEE-AC30-75B406FE241B}">
      <dsp:nvSpPr>
        <dsp:cNvPr id="0" name=""/>
        <dsp:cNvSpPr/>
      </dsp:nvSpPr>
      <dsp:spPr>
        <a:xfrm>
          <a:off x="209431" y="3620708"/>
          <a:ext cx="380785" cy="3807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24444-08CE-4403-9730-B8E013C75A9D}">
      <dsp:nvSpPr>
        <dsp:cNvPr id="0" name=""/>
        <dsp:cNvSpPr/>
      </dsp:nvSpPr>
      <dsp:spPr>
        <a:xfrm>
          <a:off x="799648" y="3464933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Abadi Extra Light" panose="020B0204020104020204" pitchFamily="34" charset="0"/>
            </a:rPr>
            <a:t>Irregulars: </a:t>
          </a:r>
          <a:r>
            <a:rPr lang="en-US" sz="1900" b="0" i="0" kern="1200" dirty="0">
              <a:latin typeface="Abadi Extra Light" panose="020B0204020104020204" pitchFamily="34" charset="0"/>
            </a:rPr>
            <a:t>Highlight online deals and promotions for wines and gold products, emphasizing value for money.</a:t>
          </a:r>
          <a:endParaRPr lang="en-US" sz="1900" kern="1200" dirty="0">
            <a:latin typeface="Abadi Extra Light" panose="020B0204020104020204" pitchFamily="34" charset="0"/>
          </a:endParaRPr>
        </a:p>
      </dsp:txBody>
      <dsp:txXfrm>
        <a:off x="799648" y="3464933"/>
        <a:ext cx="9715951" cy="692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0BAD-0E04-44BE-9333-1F0708B45D99}">
      <dsp:nvSpPr>
        <dsp:cNvPr id="0" name=""/>
        <dsp:cNvSpPr/>
      </dsp:nvSpPr>
      <dsp:spPr>
        <a:xfrm>
          <a:off x="2103120" y="425990"/>
          <a:ext cx="8412480" cy="640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055740" rIns="163225" bIns="105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</a:rPr>
            <a:t>Explore the gold product category in detail, focusing on why sales are low</a:t>
          </a:r>
        </a:p>
      </dsp:txBody>
      <dsp:txXfrm>
        <a:off x="2103120" y="425990"/>
        <a:ext cx="8412480" cy="640094"/>
      </dsp:txXfrm>
    </dsp:sp>
    <dsp:sp modelId="{4A6F7C19-D857-460B-B5A1-870EB45EC0DC}">
      <dsp:nvSpPr>
        <dsp:cNvPr id="0" name=""/>
        <dsp:cNvSpPr/>
      </dsp:nvSpPr>
      <dsp:spPr>
        <a:xfrm>
          <a:off x="0" y="425990"/>
          <a:ext cx="2103120" cy="640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410566" rIns="111290" bIns="4105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Examine</a:t>
          </a:r>
        </a:p>
      </dsp:txBody>
      <dsp:txXfrm>
        <a:off x="0" y="425990"/>
        <a:ext cx="2103120" cy="640094"/>
      </dsp:txXfrm>
    </dsp:sp>
    <dsp:sp modelId="{3DA6F01E-A206-4DFB-BC46-FAF9766DC6EE}">
      <dsp:nvSpPr>
        <dsp:cNvPr id="0" name=""/>
        <dsp:cNvSpPr/>
      </dsp:nvSpPr>
      <dsp:spPr>
        <a:xfrm>
          <a:off x="2103120" y="1315471"/>
          <a:ext cx="8412480" cy="640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055740" rIns="163225" bIns="105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</a:rPr>
            <a:t>Test expanded GMM clustering models and parameters</a:t>
          </a:r>
        </a:p>
      </dsp:txBody>
      <dsp:txXfrm>
        <a:off x="2103120" y="1315471"/>
        <a:ext cx="8412480" cy="640094"/>
      </dsp:txXfrm>
    </dsp:sp>
    <dsp:sp modelId="{619B0F58-7AFD-4A4D-94BE-F3C2C2E85502}">
      <dsp:nvSpPr>
        <dsp:cNvPr id="0" name=""/>
        <dsp:cNvSpPr/>
      </dsp:nvSpPr>
      <dsp:spPr>
        <a:xfrm>
          <a:off x="0" y="1315471"/>
          <a:ext cx="2103120" cy="640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410566" rIns="111290" bIns="4105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0" y="1315471"/>
        <a:ext cx="2103120" cy="640094"/>
      </dsp:txXfrm>
    </dsp:sp>
    <dsp:sp modelId="{D11F2C24-3E27-4FF3-B8BE-E0D487489936}">
      <dsp:nvSpPr>
        <dsp:cNvPr id="0" name=""/>
        <dsp:cNvSpPr/>
      </dsp:nvSpPr>
      <dsp:spPr>
        <a:xfrm>
          <a:off x="2103120" y="2204953"/>
          <a:ext cx="8412480" cy="640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055740" rIns="163225" bIns="105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</a:rPr>
            <a:t>Invest in obtaining data on product sales numbers to enhance segmentation</a:t>
          </a:r>
        </a:p>
      </dsp:txBody>
      <dsp:txXfrm>
        <a:off x="2103120" y="2204953"/>
        <a:ext cx="8412480" cy="640094"/>
      </dsp:txXfrm>
    </dsp:sp>
    <dsp:sp modelId="{EA478821-AF20-4459-B7A4-01124872F1AA}">
      <dsp:nvSpPr>
        <dsp:cNvPr id="0" name=""/>
        <dsp:cNvSpPr/>
      </dsp:nvSpPr>
      <dsp:spPr>
        <a:xfrm>
          <a:off x="0" y="2204953"/>
          <a:ext cx="2103120" cy="640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410566" rIns="111290" bIns="4105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</a:t>
          </a:r>
        </a:p>
      </dsp:txBody>
      <dsp:txXfrm>
        <a:off x="0" y="2204953"/>
        <a:ext cx="2103120" cy="640094"/>
      </dsp:txXfrm>
    </dsp:sp>
    <dsp:sp modelId="{3F131896-508B-4DC6-9DF4-E7AFF92823AB}">
      <dsp:nvSpPr>
        <dsp:cNvPr id="0" name=""/>
        <dsp:cNvSpPr/>
      </dsp:nvSpPr>
      <dsp:spPr>
        <a:xfrm>
          <a:off x="2103120" y="3094435"/>
          <a:ext cx="8412480" cy="640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055740" rIns="163225" bIns="10557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</a:rPr>
            <a:t>Optimize product placement and visibility in stores</a:t>
          </a:r>
        </a:p>
      </dsp:txBody>
      <dsp:txXfrm>
        <a:off x="2103120" y="3094435"/>
        <a:ext cx="8412480" cy="640094"/>
      </dsp:txXfrm>
    </dsp:sp>
    <dsp:sp modelId="{F842572B-209E-4EE8-BC30-5090228D07AF}">
      <dsp:nvSpPr>
        <dsp:cNvPr id="0" name=""/>
        <dsp:cNvSpPr/>
      </dsp:nvSpPr>
      <dsp:spPr>
        <a:xfrm>
          <a:off x="0" y="3094435"/>
          <a:ext cx="2103120" cy="640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410566" rIns="111290" bIns="4105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Optimize</a:t>
          </a:r>
          <a:endParaRPr lang="en-US" sz="1400" kern="1200" dirty="0"/>
        </a:p>
      </dsp:txBody>
      <dsp:txXfrm>
        <a:off x="0" y="3094435"/>
        <a:ext cx="2103120" cy="640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owth-suit-work-bank-economy-453485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actuaries.digital/2018/10/31/what-makes-a-good-data-scientist-actuaries-podcast/" TargetMode="Externa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Specialty Store Marketing 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Lincoln Berbert</a:t>
            </a:r>
            <a:endParaRPr lang="en-US" sz="1800" dirty="0"/>
          </a:p>
          <a:p>
            <a:r>
              <a:rPr lang="en-US" sz="1800" dirty="0"/>
              <a:t>4/16/2023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2FA59-42D1-4596-BADF-65EE2EEC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60F040-AED6-0DAA-E605-0D54C797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3185"/>
            <a:ext cx="3108960" cy="9509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badi Extra Light" panose="020B0204020104020204" pitchFamily="34" charset="0"/>
              </a:rPr>
              <a:t>Model: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C1B7C-03BA-4C6C-B759-6DAB6A63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48753"/>
            <a:ext cx="3108960" cy="30632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Explored 5 different Model types in depth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badi Extra Light" panose="020B02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Gaussian Mixture Model provided effective and interesting insights into customer segments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badi Extra Light" panose="020B02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Identified 3 primary and 2 secondary segments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3ADCA7-B8DE-35ED-494C-CA8A9671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1433185"/>
            <a:ext cx="3108960" cy="9509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badi Extra Light" panose="020B0204020104020204" pitchFamily="34" charset="0"/>
              </a:rPr>
              <a:t>Actionable Insights: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AB3BD5-9799-47A9-0BF8-608D0C124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2548753"/>
            <a:ext cx="3108960" cy="35627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Tailor marketing &amp; product placement to identified customer segments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badi Extra Light" panose="020B02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Refine and expand GMM model for improved segmentation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badi Extra Light" panose="020B02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badi Extra Light" panose="020B0204020104020204" pitchFamily="34" charset="0"/>
              </a:rPr>
              <a:t>Invest in new data collection to enhance accuracy and usefulness</a:t>
            </a:r>
          </a:p>
          <a:p>
            <a:endParaRPr lang="en-US" dirty="0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07769ED6-DB84-464D-669C-5A22478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4/16/2023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51E420-B483-4040-8E33-A32E82D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Marketing Campaign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20F25F-904B-4AA2-9CB6-6941130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DA133-D9F3-40FF-BBA4-EE35F0C91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1433185"/>
            <a:ext cx="3108960" cy="9509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badi Extra Light" panose="020B0204020104020204" pitchFamily="34" charset="0"/>
              </a:rPr>
              <a:t>Impact: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131175-0602-40CA-3BC1-F9A36AE05A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2548753"/>
            <a:ext cx="3108960" cy="3063240"/>
          </a:xfrm>
        </p:spPr>
        <p:txBody>
          <a:bodyPr/>
          <a:lstStyle/>
          <a:p>
            <a:r>
              <a:rPr lang="en-US" sz="2000" dirty="0">
                <a:latin typeface="Abadi Extra Light" panose="020B0204020104020204" pitchFamily="34" charset="0"/>
              </a:rPr>
              <a:t>Increase revenue and sales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Improve brand loyalty and customer engagement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Take care to not alienate or oversimplify customer behavior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24" name="Graphic 23" descr="Excellent outline">
            <a:extLst>
              <a:ext uri="{FF2B5EF4-FFF2-40B4-BE49-F238E27FC236}">
                <a16:creationId xmlns:a16="http://schemas.microsoft.com/office/drawing/2014/main" id="{536A659E-0D29-7390-FA74-871889F7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9121" y="292416"/>
            <a:ext cx="1555102" cy="15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65A-A94D-8B05-66CC-BA06458B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1899895"/>
            <a:ext cx="5541264" cy="2148840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77136-DAE3-33D0-C98B-6D07DB17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D4C2-01E8-E667-F51D-6C5CC234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574E-0B9A-CAD5-908A-76176DB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0AA5E5B-9A0B-4837-9008-6B83089C19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1" r="361"/>
          <a:stretch/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98BD80F-ADD8-4A4B-93EA-5B25442FD2F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2003" b="12003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Lincoln Berbert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296412"/>
            <a:ext cx="4443984" cy="594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berbert.lincoln@gmail.com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BA9-83F1-9490-E4EF-7883214C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2816225"/>
            <a:ext cx="5541264" cy="970026"/>
          </a:xfrm>
        </p:spPr>
        <p:txBody>
          <a:bodyPr>
            <a:normAutofit/>
          </a:bodyPr>
          <a:lstStyle/>
          <a:p>
            <a:r>
              <a:rPr lang="en-US" sz="4000" dirty="0"/>
              <a:t>Appendix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B0872-8FE9-E1E9-00E6-E0942767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BF2E1-E72C-8949-B6E1-34E05BE7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FD6D-8EC8-BBF1-0839-A8E67D9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8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ADCC58-7FEF-EEAE-8A38-7DE7E8662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278" y="1435917"/>
            <a:ext cx="8397443" cy="49204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9CAAC2-5374-7F46-ECB0-966CDA76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Solution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BE6A-725F-99F8-3F18-60FCCFB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26AB-6B6C-A063-0AC4-8438F942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4457-98B8-29B8-63F5-A0A99611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5AC4F-E776-5A08-9973-23171304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2F514-1615-A3B8-788F-B24861F6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CBB2-A7FE-78FF-AC6A-8D1E4D4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21ED-AEEA-2ADA-F92B-411C6F03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68"/>
            <a:ext cx="7709284" cy="3736402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E8573E-3CB5-241B-FD3E-7141B3238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30678"/>
              </p:ext>
            </p:extLst>
          </p:nvPr>
        </p:nvGraphicFramePr>
        <p:xfrm>
          <a:off x="3783708" y="3963670"/>
          <a:ext cx="714051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70">
                  <a:extLst>
                    <a:ext uri="{9D8B030D-6E8A-4147-A177-3AD203B41FA5}">
                      <a16:colId xmlns:a16="http://schemas.microsoft.com/office/drawing/2014/main" val="2670869521"/>
                    </a:ext>
                  </a:extLst>
                </a:gridCol>
                <a:gridCol w="2380170">
                  <a:extLst>
                    <a:ext uri="{9D8B030D-6E8A-4147-A177-3AD203B41FA5}">
                      <a16:colId xmlns:a16="http://schemas.microsoft.com/office/drawing/2014/main" val="3166671886"/>
                    </a:ext>
                  </a:extLst>
                </a:gridCol>
                <a:gridCol w="2380170">
                  <a:extLst>
                    <a:ext uri="{9D8B030D-6E8A-4147-A177-3AD203B41FA5}">
                      <a16:colId xmlns:a16="http://schemas.microsoft.com/office/drawing/2014/main" val="3054286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4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-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- Medoids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Agglomerative (Hierarchical)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2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Mixture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228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D5C9A-67A0-3163-5571-6686E79C6FE1}"/>
              </a:ext>
            </a:extLst>
          </p:cNvPr>
          <p:cNvSpPr txBox="1"/>
          <p:nvPr/>
        </p:nvSpPr>
        <p:spPr>
          <a:xfrm>
            <a:off x="8739004" y="1618416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Final Model</a:t>
            </a:r>
          </a:p>
          <a:p>
            <a:pPr algn="ctr"/>
            <a:r>
              <a:rPr lang="en-US" sz="2800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4A167-98BD-1262-95CC-624729F12349}"/>
              </a:ext>
            </a:extLst>
          </p:cNvPr>
          <p:cNvSpPr txBox="1"/>
          <p:nvPr/>
        </p:nvSpPr>
        <p:spPr>
          <a:xfrm>
            <a:off x="983342" y="4682956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Model</a:t>
            </a:r>
          </a:p>
          <a:p>
            <a:pPr algn="ctr"/>
            <a:r>
              <a:rPr lang="en-US" sz="2800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3123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85F3-8849-38A5-1D9C-A2858DBB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5C18-C345-B90B-C76E-F5CB5F08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4/16/2023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DDF7-7E6E-E888-D899-9DBBDF55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Marketing 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764C-8D67-482D-993A-C8EA4A8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3F67D12-C94A-1106-1936-D97CCD3B5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16188"/>
              </p:ext>
            </p:extLst>
          </p:nvPr>
        </p:nvGraphicFramePr>
        <p:xfrm>
          <a:off x="841248" y="2468880"/>
          <a:ext cx="10515600" cy="269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2CC6A0-9D73-DAB0-5832-AE0EA8C6652E}"/>
              </a:ext>
            </a:extLst>
          </p:cNvPr>
          <p:cNvSpPr txBox="1"/>
          <p:nvPr/>
        </p:nvSpPr>
        <p:spPr>
          <a:xfrm>
            <a:off x="741008" y="1690688"/>
            <a:ext cx="84453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latin typeface="Abadi Extra Light" panose="020B0204020104020204" pitchFamily="34" charset="0"/>
              </a:rPr>
              <a:t>Objective: Drive increased customer engagement and sales</a:t>
            </a:r>
            <a:endParaRPr lang="en-US" sz="2800" dirty="0">
              <a:latin typeface="Abadi Extra Light" panose="020B02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Problem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604020202020204" pitchFamily="34" charset="0"/>
              </a:rPr>
              <a:t>Customers have a wide variety of behaviors/demographics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604020202020204" pitchFamily="34" charset="0"/>
              </a:rPr>
              <a:t>Customer behavior is constantly changing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604020202020204" pitchFamily="34" charset="0"/>
              </a:rPr>
              <a:t>Traditional marketing techniques are not appealing to every consumer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Marketing Campaign Analysis</a:t>
            </a:r>
          </a:p>
        </p:txBody>
      </p:sp>
      <p:pic>
        <p:nvPicPr>
          <p:cNvPr id="9" name="Picture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20B526-E089-E51C-EE3B-0A4B4AC9F38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9776" t="-1848" r="30120" b="1848"/>
          <a:stretch/>
        </p:blipFill>
        <p:spPr>
          <a:xfrm>
            <a:off x="4726375" y="0"/>
            <a:ext cx="4228635" cy="3694372"/>
          </a:xfrm>
        </p:spPr>
      </p:pic>
      <p:pic>
        <p:nvPicPr>
          <p:cNvPr id="19" name="Picture Placeholder 18" descr="A group of people standing in front of a wall with art&#10;&#10;Description automatically generated with low confidence">
            <a:extLst>
              <a:ext uri="{FF2B5EF4-FFF2-40B4-BE49-F238E27FC236}">
                <a16:creationId xmlns:a16="http://schemas.microsoft.com/office/drawing/2014/main" id="{7805DB91-57ED-4DC0-ED97-9EF26CF1BA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924" r="21924"/>
          <a:stretch>
            <a:fillRect/>
          </a:stretch>
        </p:blipFill>
        <p:spPr>
          <a:xfrm>
            <a:off x="9082087" y="74644"/>
            <a:ext cx="3109415" cy="3619727"/>
          </a:xfrm>
        </p:spPr>
      </p:pic>
      <p:pic>
        <p:nvPicPr>
          <p:cNvPr id="38" name="Picture Placeholder 37" descr="Icon&#10;&#10;Description automatically generated">
            <a:extLst>
              <a:ext uri="{FF2B5EF4-FFF2-40B4-BE49-F238E27FC236}">
                <a16:creationId xmlns:a16="http://schemas.microsoft.com/office/drawing/2014/main" id="{B915026D-4D50-79AF-82A9-706218C340C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15698" r="6418"/>
          <a:stretch/>
        </p:blipFill>
        <p:spPr>
          <a:xfrm>
            <a:off x="4726728" y="3802958"/>
            <a:ext cx="4228282" cy="3055043"/>
          </a:xfrm>
        </p:spPr>
      </p:pic>
      <p:pic>
        <p:nvPicPr>
          <p:cNvPr id="40" name="Picture Placeholder 39" descr="Calendar&#10;&#10;Description automatically generated">
            <a:extLst>
              <a:ext uri="{FF2B5EF4-FFF2-40B4-BE49-F238E27FC236}">
                <a16:creationId xmlns:a16="http://schemas.microsoft.com/office/drawing/2014/main" id="{756E1646-9723-2429-218E-68B5C674F6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6086" r="16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Solution Methodology</a:t>
            </a:r>
            <a:r>
              <a:rPr lang="en-US" dirty="0"/>
              <a:t>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Customer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Amount per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Purchase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Previous Campaign Responses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400" dirty="0">
                <a:latin typeface="Abadi Extra Light" panose="020B0204020104020204" pitchFamily="34" charset="0"/>
              </a:rPr>
              <a:t>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Unsupervised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DF44-D91A-9FE4-AB65-19077698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8662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+mn-lt"/>
              </a:rPr>
              <a:t>Proposed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85E09-9FF8-B7BE-DA12-A6D5E1A0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565" y="1299170"/>
            <a:ext cx="2516184" cy="950976"/>
          </a:xfrm>
        </p:spPr>
        <p:txBody>
          <a:bodyPr anchor="b">
            <a:normAutofit/>
          </a:bodyPr>
          <a:lstStyle/>
          <a:p>
            <a:pPr algn="ctr"/>
            <a:r>
              <a:rPr lang="en-US" sz="2600" b="0" dirty="0">
                <a:latin typeface="Abadi Extra Light" panose="020B0204020104020204" pitchFamily="34" charset="0"/>
              </a:rPr>
              <a:t>Income ($)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2199A-F649-8BC9-6892-1552C7F6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33182"/>
            <a:ext cx="3108960" cy="3007919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C48A2C4-71C1-0D26-7796-297754ED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3978" y="1302007"/>
            <a:ext cx="2516185" cy="950976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>
                <a:latin typeface="Abadi Extra Light" panose="020B0204020104020204" pitchFamily="34" charset="0"/>
              </a:rPr>
              <a:t>Total Spent ($)*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EE0033-1CD9-9294-1495-503A68EB0F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41838" y="2306620"/>
            <a:ext cx="3108325" cy="306193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EA4B5-EFC8-30CB-FD56-BA4EC79B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4/16/2023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F4AFE-402C-5B61-068D-3BFF72F1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Marketing Campaign Analysis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4FF43-0BA8-B0FC-24C4-40FA7D4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DAC936F-B44F-C228-632C-0B261121B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4121" y="1666469"/>
            <a:ext cx="2591414" cy="58367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b="0" dirty="0">
                <a:latin typeface="Abadi Extra Light" panose="020B0204020104020204" pitchFamily="34" charset="0"/>
              </a:rPr>
              <a:t>Total # of Purchases*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D93973A-814C-8532-8470-7DB8A43117A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280565" y="2305649"/>
            <a:ext cx="3034970" cy="30638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691F2-8A0F-BC8C-14A6-AD824067679C}"/>
              </a:ext>
            </a:extLst>
          </p:cNvPr>
          <p:cNvSpPr txBox="1"/>
          <p:nvPr/>
        </p:nvSpPr>
        <p:spPr>
          <a:xfrm>
            <a:off x="838200" y="1122432"/>
            <a:ext cx="10515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Gaussian Mixture Model (5 Clusters)</a:t>
            </a:r>
          </a:p>
          <a:p>
            <a:endParaRPr lang="en-US" dirty="0"/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D96F3295-1416-F1B9-E66C-2715529CD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6568"/>
              </p:ext>
            </p:extLst>
          </p:nvPr>
        </p:nvGraphicFramePr>
        <p:xfrm>
          <a:off x="1432564" y="5461248"/>
          <a:ext cx="9919650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275">
                  <a:extLst>
                    <a:ext uri="{9D8B030D-6E8A-4147-A177-3AD203B41FA5}">
                      <a16:colId xmlns:a16="http://schemas.microsoft.com/office/drawing/2014/main" val="653562402"/>
                    </a:ext>
                  </a:extLst>
                </a:gridCol>
                <a:gridCol w="1653275">
                  <a:extLst>
                    <a:ext uri="{9D8B030D-6E8A-4147-A177-3AD203B41FA5}">
                      <a16:colId xmlns:a16="http://schemas.microsoft.com/office/drawing/2014/main" val="779877935"/>
                    </a:ext>
                  </a:extLst>
                </a:gridCol>
                <a:gridCol w="1653275">
                  <a:extLst>
                    <a:ext uri="{9D8B030D-6E8A-4147-A177-3AD203B41FA5}">
                      <a16:colId xmlns:a16="http://schemas.microsoft.com/office/drawing/2014/main" val="4059429829"/>
                    </a:ext>
                  </a:extLst>
                </a:gridCol>
                <a:gridCol w="1653275">
                  <a:extLst>
                    <a:ext uri="{9D8B030D-6E8A-4147-A177-3AD203B41FA5}">
                      <a16:colId xmlns:a16="http://schemas.microsoft.com/office/drawing/2014/main" val="3295244124"/>
                    </a:ext>
                  </a:extLst>
                </a:gridCol>
                <a:gridCol w="1653275">
                  <a:extLst>
                    <a:ext uri="{9D8B030D-6E8A-4147-A177-3AD203B41FA5}">
                      <a16:colId xmlns:a16="http://schemas.microsoft.com/office/drawing/2014/main" val="1319301723"/>
                    </a:ext>
                  </a:extLst>
                </a:gridCol>
                <a:gridCol w="1653275">
                  <a:extLst>
                    <a:ext uri="{9D8B030D-6E8A-4147-A177-3AD203B41FA5}">
                      <a16:colId xmlns:a16="http://schemas.microsoft.com/office/drawing/2014/main" val="80643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badi Extra Light" panose="020B0204020104020204" pitchFamily="34" charset="0"/>
                        </a:rPr>
                        <a:t>Cluster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badi Extra Light" panose="020B0204020104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badi Extra Light" panose="020B0204020104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#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104 (4.7%)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badi Extra Light" panose="020B0204020104020204" pitchFamily="34" charset="0"/>
                        </a:rPr>
                        <a:t>761 (34.1%)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261 (11.7%)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badi Extra Light" panose="020B0204020104020204" pitchFamily="34" charset="0"/>
                        </a:rPr>
                        <a:t>511 (22.9%)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badi Extra Light" panose="020B0204020104020204" pitchFamily="34" charset="0"/>
                        </a:rPr>
                        <a:t>593 (26.6%)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2172050"/>
                  </a:ext>
                </a:extLst>
              </a:tr>
            </a:tbl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2E09C9-68E3-0038-450C-8249C113A95D}"/>
              </a:ext>
            </a:extLst>
          </p:cNvPr>
          <p:cNvSpPr txBox="1">
            <a:spLocks/>
          </p:cNvSpPr>
          <p:nvPr/>
        </p:nvSpPr>
        <p:spPr>
          <a:xfrm>
            <a:off x="567002" y="5553780"/>
            <a:ext cx="4114800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dirty="0">
                <a:latin typeface="Abadi Extra Light" panose="020B0204020104020204" pitchFamily="34" charset="0"/>
              </a:rPr>
              <a:t>*Data from 24-month time period</a:t>
            </a:r>
          </a:p>
        </p:txBody>
      </p:sp>
    </p:spTree>
    <p:extLst>
      <p:ext uri="{BB962C8B-B14F-4D97-AF65-F5344CB8AC3E}">
        <p14:creationId xmlns:p14="http://schemas.microsoft.com/office/powerpoint/2010/main" val="360839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F016331-E9AC-40F7-98B5-5A637369DB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522" b="9522"/>
          <a:stretch/>
        </p:blipFill>
        <p:spPr>
          <a:xfrm>
            <a:off x="328398" y="1412309"/>
            <a:ext cx="2053232" cy="1662194"/>
          </a:xfrm>
          <a:solidFill>
            <a:schemeClr val="accent1"/>
          </a:solidFill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498FE7A-766C-4955-B644-E18D5E4582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03" t="17907" r="-203" b="1137"/>
          <a:stretch/>
        </p:blipFill>
        <p:spPr>
          <a:xfrm>
            <a:off x="2698894" y="1459996"/>
            <a:ext cx="2053231" cy="1662194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8A04BB6-2617-4F5F-9059-FD458259864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-3037" r="3037" b="19044"/>
          <a:stretch/>
        </p:blipFill>
        <p:spPr>
          <a:xfrm>
            <a:off x="5069387" y="1449008"/>
            <a:ext cx="2053231" cy="1662194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D294FEF-F722-4096-9777-B6684EE796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647" t="12368" r="-647" b="6676"/>
          <a:stretch/>
        </p:blipFill>
        <p:spPr>
          <a:xfrm>
            <a:off x="7439880" y="1495815"/>
            <a:ext cx="2053231" cy="1662194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5ED88184-2AD2-4BCF-A560-D69DD10001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3609" r="3609"/>
          <a:stretch/>
        </p:blipFill>
        <p:spPr>
          <a:xfrm>
            <a:off x="9810369" y="1388048"/>
            <a:ext cx="2053232" cy="1662194"/>
          </a:xfrm>
        </p:spPr>
      </p:pic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66896BE-3509-49D5-A28D-97859D74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2FA7226-D67B-432B-A25E-F3656C32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9BE6787-F451-403C-864D-CA5BF63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29CCBC-5442-4C93-B800-2D4D325D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Customer Segments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E63CD2-A142-4385-BA8D-E3DBBDE8F7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9184" y="3145535"/>
            <a:ext cx="2057400" cy="73152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Whales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125039-668E-48DA-9309-5CE680A102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84" y="3811524"/>
            <a:ext cx="2057400" cy="199476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High spenders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Responsive to Campaigns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Wines + Meats (Highest earning)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C011A9-D736-4438-9BB5-F81789CA47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10369" y="3145535"/>
            <a:ext cx="2057400" cy="73152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Irregulars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D9E0BE-D9B0-4FA4-8710-29A746F26E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369" y="3918360"/>
            <a:ext cx="2057400" cy="1726526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Budget Conscious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Prefer online + deals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Infrequent shoppers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88A138-11AC-4A09-ABC8-8DA1BF3A3C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39880" y="3145535"/>
            <a:ext cx="2057400" cy="731520"/>
          </a:xfrm>
        </p:spPr>
        <p:txBody>
          <a:bodyPr/>
          <a:lstStyle/>
          <a:p>
            <a:r>
              <a:rPr lang="en-US" dirty="0">
                <a:latin typeface="+mn-lt"/>
              </a:rPr>
              <a:t>Diverse</a:t>
            </a:r>
            <a:endParaRPr lang="en-US" sz="2000" dirty="0">
              <a:latin typeface="+mn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4E687A-B817-41CB-B281-3E191D03FA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880" y="3801364"/>
            <a:ext cx="2057400" cy="2264156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Traditional purchase streams (store + catalog)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All product categories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High Income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8B7117-A519-4B56-9893-9D8BE5520B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18" y="3145535"/>
            <a:ext cx="2057400" cy="73152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Regulars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15C2B3A-7767-4BAD-843D-060598064B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65218" y="3831844"/>
            <a:ext cx="2057400" cy="2086865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Frequent shoppers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Middle Income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High deal utilization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Wines + Gold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14389E-EAD9-4B6E-9B85-1F6843AC6C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03846" y="3145535"/>
            <a:ext cx="2057400" cy="73152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Newbies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049D3B-4850-4D95-B946-4AFE0126F2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03846" y="3811524"/>
            <a:ext cx="2057400" cy="1726526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Less time with company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High web Usage</a:t>
            </a:r>
          </a:p>
          <a:p>
            <a:pPr marL="342900" indent="-342900" algn="l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</a:rPr>
              <a:t>Low Engagement</a:t>
            </a:r>
          </a:p>
        </p:txBody>
      </p:sp>
    </p:spTree>
    <p:extLst>
      <p:ext uri="{BB962C8B-B14F-4D97-AF65-F5344CB8AC3E}">
        <p14:creationId xmlns:p14="http://schemas.microsoft.com/office/powerpoint/2010/main" val="393785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Marketing Recommendations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4/16/2023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Marketing Campaign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D23E6DB-F001-B2B8-E834-437D9B886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1596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BCB078-E603-40C5-A7F4-2AA39A59F607}"/>
              </a:ext>
            </a:extLst>
          </p:cNvPr>
          <p:cNvCxnSpPr>
            <a:cxnSpLocks/>
          </p:cNvCxnSpPr>
          <p:nvPr/>
        </p:nvCxnSpPr>
        <p:spPr>
          <a:xfrm>
            <a:off x="1020147" y="5368212"/>
            <a:ext cx="1025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4EAD5A-35B3-8912-C914-FB0EC12966BC}"/>
              </a:ext>
            </a:extLst>
          </p:cNvPr>
          <p:cNvCxnSpPr>
            <a:cxnSpLocks/>
          </p:cNvCxnSpPr>
          <p:nvPr/>
        </p:nvCxnSpPr>
        <p:spPr>
          <a:xfrm>
            <a:off x="1031032" y="4503574"/>
            <a:ext cx="1025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898375-AF59-8C65-C59C-1A487F3ED03B}"/>
              </a:ext>
            </a:extLst>
          </p:cNvPr>
          <p:cNvCxnSpPr>
            <a:cxnSpLocks/>
          </p:cNvCxnSpPr>
          <p:nvPr/>
        </p:nvCxnSpPr>
        <p:spPr>
          <a:xfrm>
            <a:off x="1031032" y="3638937"/>
            <a:ext cx="1025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7A12AA-3D4A-02BB-2933-20FE3115A2A9}"/>
              </a:ext>
            </a:extLst>
          </p:cNvPr>
          <p:cNvCxnSpPr>
            <a:cxnSpLocks/>
          </p:cNvCxnSpPr>
          <p:nvPr/>
        </p:nvCxnSpPr>
        <p:spPr>
          <a:xfrm>
            <a:off x="1031032" y="2783630"/>
            <a:ext cx="1025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C976-6F1B-A97A-CE6E-6CD606B5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Other 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0004-744A-A345-20FD-083DC39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4/16/2023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68A6-306E-468B-3861-68645A65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Marketing 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685A-0E91-15CC-7F4D-7AF7A32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B8BA9A2-A12E-8491-202B-C52887C35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24756"/>
              </p:ext>
            </p:extLst>
          </p:nvPr>
        </p:nvGraphicFramePr>
        <p:xfrm>
          <a:off x="838200" y="1731765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49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4805232" cy="65687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Potential Impact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4/16/2023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Marketing Campaign Analysis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DCC6A-2755-CC2F-1F69-7A1A328F1B40}"/>
              </a:ext>
            </a:extLst>
          </p:cNvPr>
          <p:cNvSpPr txBox="1"/>
          <p:nvPr/>
        </p:nvSpPr>
        <p:spPr>
          <a:xfrm>
            <a:off x="914400" y="1754155"/>
            <a:ext cx="43667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</a:rPr>
              <a:t>Benefits: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Improve customer satisfaction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Increase revenue &amp;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Enhance customer engagement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Build brand loyalty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Find new customers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519E-FA15-6112-7C83-B054F2327745}"/>
              </a:ext>
            </a:extLst>
          </p:cNvPr>
          <p:cNvSpPr txBox="1"/>
          <p:nvPr/>
        </p:nvSpPr>
        <p:spPr>
          <a:xfrm>
            <a:off x="6910875" y="1744824"/>
            <a:ext cx="4366727" cy="299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</a:rPr>
              <a:t>Risks/Limitations: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Possible misclassification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Oversimplifying customer behavior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Alienating other segments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Difficulty adapting to new behavior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Missed opportunities elsewhere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4E67C8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561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Extra Light</vt:lpstr>
      <vt:lpstr>Arial</vt:lpstr>
      <vt:lpstr>Calibri</vt:lpstr>
      <vt:lpstr>Century Gothic</vt:lpstr>
      <vt:lpstr>Elephant</vt:lpstr>
      <vt:lpstr>Brush</vt:lpstr>
      <vt:lpstr>Specialty Store Marketing Campaign Analysis</vt:lpstr>
      <vt:lpstr>Introduction</vt:lpstr>
      <vt:lpstr>Problem Summary</vt:lpstr>
      <vt:lpstr>Solution Methodology </vt:lpstr>
      <vt:lpstr>Proposed Model</vt:lpstr>
      <vt:lpstr>Customer Segments</vt:lpstr>
      <vt:lpstr>Marketing Recommendations</vt:lpstr>
      <vt:lpstr>Other Recommendations</vt:lpstr>
      <vt:lpstr>Potential Impact</vt:lpstr>
      <vt:lpstr>Executive Summary</vt:lpstr>
      <vt:lpstr>Questions?</vt:lpstr>
      <vt:lpstr>Thank You</vt:lpstr>
      <vt:lpstr>Appendix</vt:lpstr>
      <vt:lpstr>Solution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Specialty Store Marketing Campaign Analysis</dc:title>
  <dc:creator>Link Berbert</dc:creator>
  <cp:lastModifiedBy>Link Berbert</cp:lastModifiedBy>
  <cp:revision>9</cp:revision>
  <dcterms:created xsi:type="dcterms:W3CDTF">2023-04-15T21:13:46Z</dcterms:created>
  <dcterms:modified xsi:type="dcterms:W3CDTF">2023-04-16T03:53:05Z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