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7" r:id="rId3"/>
    <p:sldId id="256" r:id="rId4"/>
    <p:sldId id="259" r:id="rId5"/>
    <p:sldId id="258" r:id="rId6"/>
    <p:sldId id="264" r:id="rId7"/>
    <p:sldId id="261" r:id="rId8"/>
    <p:sldId id="262" r:id="rId9"/>
    <p:sldId id="270" r:id="rId10"/>
    <p:sldId id="265" r:id="rId11"/>
    <p:sldId id="271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1012" y="1867989"/>
            <a:ext cx="8689976" cy="1942009"/>
          </a:xfrm>
        </p:spPr>
        <p:txBody>
          <a:bodyPr>
            <a:normAutofit/>
          </a:bodyPr>
          <a:lstStyle/>
          <a:p>
            <a:r>
              <a:rPr lang="zh-CN" altLang="en-US" sz="72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排序算法</a:t>
            </a:r>
            <a:endParaRPr lang="zh-CN" altLang="en-US" sz="72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曾庆鑫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15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2017.cnblogs.com/blog/849589/201710/849589-20171015225645277-115110000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2515"/>
            <a:ext cx="7471955" cy="574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471955" y="1638180"/>
            <a:ext cx="4720045" cy="30931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insert_sort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(L):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遍历数组中的所有元素，其中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号索引元素默认已排序，因此从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(L)):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将该元素与已排序好的前序数组依次比较，如果该元素小，则交换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#range(x-1,-1,-1):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x-1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倒序循环到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(x-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判断：如果符合条件则交换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L[i] &gt; L[i+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temp = L[i+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L[i+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L[i]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L[i] = temp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656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09934" y="402471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五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归并排序（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Merge Sort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）：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09934" y="989211"/>
            <a:ext cx="10211060" cy="1578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>
                <a:latin typeface="+mn-ea"/>
              </a:rPr>
              <a:t>归并排序是建立在归并操作上的一种有效的排序算法，号称比较类排序中性能最佳者，在数据中应用中较广。该算法是采用分治法（</a:t>
            </a:r>
            <a:r>
              <a:rPr lang="en-US" altLang="zh-CN" sz="2000" dirty="0">
                <a:latin typeface="+mn-ea"/>
              </a:rPr>
              <a:t>Divide and Conquer</a:t>
            </a:r>
            <a:r>
              <a:rPr lang="zh-CN" altLang="en-US" sz="2000" dirty="0">
                <a:latin typeface="+mn-ea"/>
              </a:rPr>
              <a:t>）的一个非常典型的应用。将已有序的子序列合并，得到完全有序的序列；即先使每个子序列有序，再使子序列段间有序。若将两个有序表合并成一个有序表，称为</a:t>
            </a:r>
            <a:r>
              <a:rPr lang="en-US" altLang="zh-CN" sz="2000" dirty="0">
                <a:latin typeface="+mn-ea"/>
              </a:rPr>
              <a:t>2-</a:t>
            </a:r>
            <a:r>
              <a:rPr lang="zh-CN" altLang="en-US" sz="2000" dirty="0">
                <a:latin typeface="+mn-ea"/>
              </a:rPr>
              <a:t>路归并。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9934" y="2815195"/>
            <a:ext cx="102110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描述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如下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、把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长度为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的输入序列分成两个长度为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的子序列；</a:t>
            </a:r>
          </a:p>
          <a:p>
            <a:pPr>
              <a:lnSpc>
                <a:spcPts val="3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、对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这两个子序列分别采用归并排序；</a:t>
            </a:r>
          </a:p>
          <a:p>
            <a:pPr>
              <a:lnSpc>
                <a:spcPts val="3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、将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两个排序好的子序列合并成一个最终的排序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序列。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84126" y="2965269"/>
            <a:ext cx="4935967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举个例子：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设有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{16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23} </a:t>
            </a:r>
          </a:p>
          <a:p>
            <a:pPr>
              <a:lnSpc>
                <a:spcPts val="3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初始状态：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</a:t>
            </a:r>
          </a:p>
          <a:p>
            <a:pPr>
              <a:lnSpc>
                <a:spcPts val="3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第一次归并后：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{6,23},{3,100},{38,128},{23}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 </a:t>
            </a:r>
          </a:p>
          <a:p>
            <a:pPr>
              <a:lnSpc>
                <a:spcPts val="3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第二次归并后：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{3,6,23,100},{23,38,128}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 </a:t>
            </a:r>
          </a:p>
          <a:p>
            <a:pPr>
              <a:lnSpc>
                <a:spcPts val="3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第三次归并后：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{3,6,23,23,38,100,128}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</a:p>
          <a:p>
            <a:pPr>
              <a:lnSpc>
                <a:spcPts val="3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完成排序。</a:t>
            </a:r>
          </a:p>
        </p:txBody>
      </p:sp>
    </p:spTree>
    <p:extLst>
      <p:ext uri="{BB962C8B-B14F-4D97-AF65-F5344CB8AC3E}">
        <p14:creationId xmlns:p14="http://schemas.microsoft.com/office/powerpoint/2010/main" val="97064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https://images2017.cnblogs.com/blog/849589/201710/849589-20171015230557043-3737501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318" y="1179558"/>
            <a:ext cx="7724775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18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09452" y="625908"/>
            <a:ext cx="5394959" cy="447814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将序列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L[first...mid]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与序列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L[mid+1...last]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进行合并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mergearray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temp):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i,j,k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分别进行赋值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 = first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mid+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当左右两边都有数时进行比较，取较小的数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 &lt;= mid)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(j &lt;= last):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L[i] &lt;= L[j]: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temp[k] = L[i]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 = i+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 = k+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temp[k] = L[j]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j = j+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 = k+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如果左边序列还有数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 &lt;= mid):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temp[k] = L[i]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i = i+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 = k+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322423" y="625908"/>
            <a:ext cx="5329646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如果右边序列还有数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(j &lt;= last):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temp[k] = L[j]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j = j+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 = k+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当中该段有序元素赋值给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待排序列使之部分有序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k):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L[first+x] = temp[x]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这是分组的函数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temp):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first &lt; last: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mid = (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)((first + last) /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使左边序列有序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merge_sort(L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temp)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使右边序列有序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merge_sort(L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mid+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temp)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将两个有序序列合并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mergearray(L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temp)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归并排序的函数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merge_sort_array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(L):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声明一个长度为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len(L)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的空列表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temp =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(L)*[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调用归并排序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merge_sort(L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(L)-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temp)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6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580606" y="1410789"/>
                <a:ext cx="9117874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zh-CN" alt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结论：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归并排序是一种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稳定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的排序方法。和选择排序一样，归并排序的性能不受输入数据的影响，但表现比选择排序好的多，因为始终都是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）的时间复杂度。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代价是需要额外的内存空间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606" y="1410789"/>
                <a:ext cx="9117874" cy="1246495"/>
              </a:xfrm>
              <a:prstGeom prst="rect">
                <a:avLst/>
              </a:prstGeom>
              <a:blipFill>
                <a:blip r:embed="rId2"/>
                <a:stretch>
                  <a:fillRect l="-668" t="-488" r="-535" b="-34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752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14801" y="2586446"/>
            <a:ext cx="3902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Thanks</a:t>
            </a:r>
            <a:endParaRPr lang="zh-CN" altLang="en-US" sz="72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602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31965" y="1175657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一、一些基本概念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1964" y="1698877"/>
            <a:ext cx="1018902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、排序分类：</a:t>
            </a:r>
            <a:endParaRPr lang="en-US" altLang="zh-CN" sz="2000" dirty="0" smtClean="0">
              <a:latin typeface="+mn-ea"/>
            </a:endParaRPr>
          </a:p>
          <a:p>
            <a:pPr indent="457200" algn="just">
              <a:lnSpc>
                <a:spcPts val="3000"/>
              </a:lnSpc>
            </a:pPr>
            <a:r>
              <a:rPr lang="zh-CN" altLang="en-US" sz="2000" dirty="0" smtClean="0">
                <a:latin typeface="+mn-ea"/>
              </a:rPr>
              <a:t>根据</a:t>
            </a:r>
            <a:r>
              <a:rPr lang="zh-CN" altLang="en-US" sz="2000" dirty="0">
                <a:latin typeface="+mn-ea"/>
              </a:rPr>
              <a:t>待排序记录数量及其在排序过程中涉及的存储器，可将排序方法分为两大类</a:t>
            </a:r>
            <a:r>
              <a:rPr lang="en-US" altLang="zh-CN" sz="2000" dirty="0">
                <a:latin typeface="+mn-ea"/>
              </a:rPr>
              <a:t>: </a:t>
            </a:r>
            <a:r>
              <a:rPr lang="zh-CN" altLang="en-US" sz="2000" dirty="0">
                <a:latin typeface="+mn-ea"/>
              </a:rPr>
              <a:t>一类是</a:t>
            </a:r>
            <a:r>
              <a:rPr lang="zh-CN" altLang="en-US" sz="2000" b="1" dirty="0">
                <a:latin typeface="+mn-ea"/>
              </a:rPr>
              <a:t>内部排序</a:t>
            </a:r>
            <a:r>
              <a:rPr lang="en-US" altLang="zh-CN" sz="2000" dirty="0">
                <a:latin typeface="+mn-ea"/>
              </a:rPr>
              <a:t>, </a:t>
            </a:r>
            <a:r>
              <a:rPr lang="zh-CN" altLang="en-US" sz="2000" dirty="0">
                <a:latin typeface="+mn-ea"/>
              </a:rPr>
              <a:t>指的是待排序记录存放在计算机存储器中进行的排序</a:t>
            </a:r>
            <a:r>
              <a:rPr lang="zh-CN" altLang="en-US" sz="2000" dirty="0" smtClean="0">
                <a:latin typeface="+mn-ea"/>
              </a:rPr>
              <a:t>过程；</a:t>
            </a:r>
            <a:r>
              <a:rPr lang="en-US" altLang="zh-CN" sz="2000" dirty="0" smtClean="0">
                <a:latin typeface="+mn-ea"/>
              </a:rPr>
              <a:t>			  </a:t>
            </a:r>
            <a:r>
              <a:rPr lang="zh-CN" altLang="en-US" sz="2000" dirty="0" smtClean="0">
                <a:latin typeface="+mn-ea"/>
              </a:rPr>
              <a:t>另</a:t>
            </a:r>
            <a:r>
              <a:rPr lang="zh-CN" altLang="en-US" sz="2000" dirty="0">
                <a:latin typeface="+mn-ea"/>
              </a:rPr>
              <a:t>一类是</a:t>
            </a:r>
            <a:r>
              <a:rPr lang="zh-CN" altLang="en-US" sz="2000" b="1" dirty="0">
                <a:latin typeface="+mn-ea"/>
              </a:rPr>
              <a:t>外部排序</a:t>
            </a:r>
            <a:r>
              <a:rPr lang="en-US" altLang="zh-CN" sz="2000" dirty="0">
                <a:latin typeface="+mn-ea"/>
              </a:rPr>
              <a:t>, </a:t>
            </a:r>
            <a:r>
              <a:rPr lang="zh-CN" altLang="en-US" sz="2000" dirty="0">
                <a:latin typeface="+mn-ea"/>
              </a:rPr>
              <a:t>指的是待排序记录的数量很大，以至于内存一次不能容纳全部记录，在排序过程中尚需对外存进行访问的排序</a:t>
            </a:r>
            <a:r>
              <a:rPr lang="zh-CN" altLang="en-US" sz="2000" dirty="0" smtClean="0">
                <a:latin typeface="+mn-ea"/>
              </a:rPr>
              <a:t>过程。</a:t>
            </a:r>
            <a:endParaRPr lang="zh-CN" altLang="en-US" sz="200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031964" y="3971109"/>
                <a:ext cx="10189029" cy="2015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dirty="0" smtClean="0">
                    <a:latin typeface="+mn-ea"/>
                  </a:rPr>
                  <a:t>2</a:t>
                </a:r>
                <a:r>
                  <a:rPr lang="zh-CN" altLang="en-US" sz="2000" dirty="0" smtClean="0">
                    <a:latin typeface="+mn-ea"/>
                  </a:rPr>
                  <a:t>、内部排序分类：</a:t>
                </a:r>
                <a:endParaRPr lang="en-US" altLang="zh-CN" sz="2000" dirty="0" smtClean="0">
                  <a:latin typeface="+mn-ea"/>
                </a:endParaRPr>
              </a:p>
              <a:p>
                <a:pPr>
                  <a:lnSpc>
                    <a:spcPts val="3000"/>
                  </a:lnSpc>
                </a:pPr>
                <a:r>
                  <a:rPr lang="zh-CN" altLang="en-US" sz="2000" b="1" dirty="0">
                    <a:latin typeface="+mn-ea"/>
                  </a:rPr>
                  <a:t>非线性时间比较类排序</a:t>
                </a:r>
                <a:r>
                  <a:rPr lang="zh-CN" altLang="en-US" sz="2000" dirty="0">
                    <a:latin typeface="+mn-ea"/>
                  </a:rPr>
                  <a:t>：通过比较来决定元素间的相对次序，由于其时间复杂度不能</a:t>
                </a:r>
                <a:r>
                  <a:rPr lang="zh-CN" altLang="en-US" sz="2000" dirty="0" smtClean="0">
                    <a:latin typeface="+mn-ea"/>
                  </a:rPr>
                  <a:t>突破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dirty="0">
                    <a:latin typeface="+mn-ea"/>
                  </a:rPr>
                  <a:t>，因此称为非线性时间比较类排序</a:t>
                </a:r>
                <a:r>
                  <a:rPr lang="zh-CN" altLang="en-US" sz="2000" dirty="0" smtClean="0">
                    <a:latin typeface="+mn-ea"/>
                  </a:rPr>
                  <a:t>。</a:t>
                </a:r>
                <a:endParaRPr lang="zh-CN" altLang="en-US" sz="2000" dirty="0">
                  <a:latin typeface="+mn-ea"/>
                </a:endParaRPr>
              </a:p>
              <a:p>
                <a:pPr>
                  <a:lnSpc>
                    <a:spcPts val="3000"/>
                  </a:lnSpc>
                </a:pPr>
                <a:r>
                  <a:rPr lang="zh-CN" altLang="en-US" sz="2000" b="1" dirty="0">
                    <a:latin typeface="+mn-ea"/>
                  </a:rPr>
                  <a:t>线性时间非比较类排序</a:t>
                </a:r>
                <a:r>
                  <a:rPr lang="zh-CN" altLang="en-US" sz="2000" dirty="0">
                    <a:latin typeface="+mn-ea"/>
                  </a:rPr>
                  <a:t>：不通过比较来决定元素间的相对次序，它可以突破基于比较排序的时间下界，以线性时间运行，因此称为线性时间非比较类排序。 </a:t>
                </a: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964" y="3971109"/>
                <a:ext cx="10189029" cy="2015936"/>
              </a:xfrm>
              <a:prstGeom prst="rect">
                <a:avLst/>
              </a:prstGeom>
              <a:blipFill>
                <a:blip r:embed="rId2"/>
                <a:stretch>
                  <a:fillRect l="-598" t="-302" b="-1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445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8" name="Picture 4" descr="https://images2018.cnblogs.com/blog/849589/201804/849589-20180402132530342-9801214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7615646" y="5131467"/>
            <a:ext cx="209006" cy="15022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550872" y="506807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160204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09934" y="54610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二、相关概念：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9934" y="1330936"/>
            <a:ext cx="101948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latin typeface="+mn-ea"/>
              </a:rPr>
              <a:t>稳定：</a:t>
            </a:r>
            <a:r>
              <a:rPr lang="zh-CN" altLang="en-US" sz="2000" dirty="0">
                <a:latin typeface="+mn-ea"/>
              </a:rPr>
              <a:t>如果</a:t>
            </a:r>
            <a:r>
              <a:rPr lang="en-US" altLang="zh-CN" sz="2000" dirty="0">
                <a:latin typeface="+mn-ea"/>
              </a:rPr>
              <a:t>a</a:t>
            </a:r>
            <a:r>
              <a:rPr lang="zh-CN" altLang="en-US" sz="2000" dirty="0">
                <a:latin typeface="+mn-ea"/>
              </a:rPr>
              <a:t>原本在</a:t>
            </a:r>
            <a:r>
              <a:rPr lang="en-US" altLang="zh-CN" sz="2000" dirty="0">
                <a:latin typeface="+mn-ea"/>
              </a:rPr>
              <a:t>b</a:t>
            </a:r>
            <a:r>
              <a:rPr lang="zh-CN" altLang="en-US" sz="2000" dirty="0">
                <a:latin typeface="+mn-ea"/>
              </a:rPr>
              <a:t>前面，而</a:t>
            </a:r>
            <a:r>
              <a:rPr lang="en-US" altLang="zh-CN" sz="2000" dirty="0">
                <a:latin typeface="+mn-ea"/>
              </a:rPr>
              <a:t>a=b</a:t>
            </a:r>
            <a:r>
              <a:rPr lang="zh-CN" altLang="en-US" sz="2000" dirty="0">
                <a:latin typeface="+mn-ea"/>
              </a:rPr>
              <a:t>，排序之后</a:t>
            </a:r>
            <a:r>
              <a:rPr lang="en-US" altLang="zh-CN" sz="2000" dirty="0">
                <a:latin typeface="+mn-ea"/>
              </a:rPr>
              <a:t>a</a:t>
            </a:r>
            <a:r>
              <a:rPr lang="zh-CN" altLang="en-US" sz="2000" dirty="0">
                <a:latin typeface="+mn-ea"/>
              </a:rPr>
              <a:t>仍然在</a:t>
            </a:r>
            <a:r>
              <a:rPr lang="en-US" altLang="zh-CN" sz="2000" dirty="0">
                <a:latin typeface="+mn-ea"/>
              </a:rPr>
              <a:t>b</a:t>
            </a:r>
            <a:r>
              <a:rPr lang="zh-CN" altLang="en-US" sz="2000" dirty="0">
                <a:latin typeface="+mn-ea"/>
              </a:rPr>
              <a:t>的前面</a:t>
            </a:r>
            <a:r>
              <a:rPr lang="zh-CN" altLang="en-US" sz="2000" dirty="0" smtClean="0">
                <a:latin typeface="+mn-ea"/>
              </a:rPr>
              <a:t>。</a:t>
            </a:r>
          </a:p>
          <a:p>
            <a:pPr>
              <a:lnSpc>
                <a:spcPts val="3000"/>
              </a:lnSpc>
            </a:pPr>
            <a:endParaRPr lang="zh-CN" altLang="en-US" sz="2000" dirty="0" smtClean="0"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latin typeface="+mn-ea"/>
              </a:rPr>
              <a:t>不稳定</a:t>
            </a:r>
            <a:r>
              <a:rPr lang="zh-CN" altLang="en-US" sz="2000" b="1" dirty="0">
                <a:latin typeface="+mn-ea"/>
              </a:rPr>
              <a:t>：</a:t>
            </a:r>
            <a:r>
              <a:rPr lang="zh-CN" altLang="en-US" sz="2000" dirty="0">
                <a:latin typeface="+mn-ea"/>
              </a:rPr>
              <a:t>如果</a:t>
            </a:r>
            <a:r>
              <a:rPr lang="en-US" altLang="zh-CN" sz="2000" dirty="0">
                <a:latin typeface="+mn-ea"/>
              </a:rPr>
              <a:t>a</a:t>
            </a:r>
            <a:r>
              <a:rPr lang="zh-CN" altLang="en-US" sz="2000" dirty="0">
                <a:latin typeface="+mn-ea"/>
              </a:rPr>
              <a:t>原本在</a:t>
            </a:r>
            <a:r>
              <a:rPr lang="en-US" altLang="zh-CN" sz="2000" dirty="0">
                <a:latin typeface="+mn-ea"/>
              </a:rPr>
              <a:t>b</a:t>
            </a:r>
            <a:r>
              <a:rPr lang="zh-CN" altLang="en-US" sz="2000" dirty="0">
                <a:latin typeface="+mn-ea"/>
              </a:rPr>
              <a:t>的前面，而</a:t>
            </a:r>
            <a:r>
              <a:rPr lang="en-US" altLang="zh-CN" sz="2000" dirty="0">
                <a:latin typeface="+mn-ea"/>
              </a:rPr>
              <a:t>a=b</a:t>
            </a:r>
            <a:r>
              <a:rPr lang="zh-CN" altLang="en-US" sz="2000" dirty="0">
                <a:latin typeface="+mn-ea"/>
              </a:rPr>
              <a:t>，排序之后 </a:t>
            </a:r>
            <a:r>
              <a:rPr lang="en-US" altLang="zh-CN" sz="2000" dirty="0">
                <a:latin typeface="+mn-ea"/>
              </a:rPr>
              <a:t>a </a:t>
            </a:r>
            <a:r>
              <a:rPr lang="zh-CN" altLang="en-US" sz="2000" dirty="0">
                <a:latin typeface="+mn-ea"/>
              </a:rPr>
              <a:t>可能会出现在 </a:t>
            </a:r>
            <a:r>
              <a:rPr lang="en-US" altLang="zh-CN" sz="2000" dirty="0">
                <a:latin typeface="+mn-ea"/>
              </a:rPr>
              <a:t>b </a:t>
            </a:r>
            <a:r>
              <a:rPr lang="zh-CN" altLang="en-US" sz="2000" dirty="0">
                <a:latin typeface="+mn-ea"/>
              </a:rPr>
              <a:t>的后面</a:t>
            </a:r>
            <a:r>
              <a:rPr lang="zh-CN" altLang="en-US" sz="2000" dirty="0" smtClean="0">
                <a:latin typeface="+mn-ea"/>
              </a:rPr>
              <a:t>。</a:t>
            </a:r>
          </a:p>
          <a:p>
            <a:pPr>
              <a:lnSpc>
                <a:spcPts val="3000"/>
              </a:lnSpc>
            </a:pPr>
            <a:endParaRPr lang="zh-CN" altLang="en-US" sz="2000" dirty="0" smtClean="0"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latin typeface="+mn-ea"/>
              </a:rPr>
              <a:t>时间</a:t>
            </a:r>
            <a:r>
              <a:rPr lang="zh-CN" altLang="en-US" sz="2000" b="1" dirty="0">
                <a:latin typeface="+mn-ea"/>
              </a:rPr>
              <a:t>复杂度</a:t>
            </a:r>
            <a:r>
              <a:rPr lang="zh-CN" altLang="en-US" sz="2000" b="1" dirty="0" smtClean="0">
                <a:latin typeface="+mn-ea"/>
              </a:rPr>
              <a:t>：</a:t>
            </a:r>
            <a:r>
              <a:rPr lang="zh-CN" altLang="en-US" sz="2000" dirty="0" smtClean="0">
                <a:latin typeface="+mn-ea"/>
              </a:rPr>
              <a:t>是指</a:t>
            </a:r>
            <a:r>
              <a:rPr lang="zh-CN" altLang="en-US" sz="2000" dirty="0">
                <a:latin typeface="+mn-ea"/>
              </a:rPr>
              <a:t>执行算法所需要的计算</a:t>
            </a:r>
            <a:r>
              <a:rPr lang="zh-CN" altLang="en-US" sz="2000" dirty="0" smtClean="0">
                <a:latin typeface="+mn-ea"/>
              </a:rPr>
              <a:t>工作量，即对</a:t>
            </a:r>
            <a:r>
              <a:rPr lang="zh-CN" altLang="en-US" sz="2000" dirty="0">
                <a:latin typeface="+mn-ea"/>
              </a:rPr>
              <a:t>排序数据的总的操作次数。反映当</a:t>
            </a:r>
            <a:r>
              <a:rPr lang="en-US" altLang="zh-CN" sz="2000" dirty="0">
                <a:latin typeface="+mn-ea"/>
              </a:rPr>
              <a:t>n</a:t>
            </a:r>
            <a:r>
              <a:rPr lang="zh-CN" altLang="en-US" sz="2000" dirty="0">
                <a:latin typeface="+mn-ea"/>
              </a:rPr>
              <a:t>变化时，操作次数呈现什么规律</a:t>
            </a:r>
            <a:r>
              <a:rPr lang="zh-CN" altLang="en-US" sz="2000" dirty="0" smtClean="0">
                <a:latin typeface="+mn-ea"/>
              </a:rPr>
              <a:t>。</a:t>
            </a:r>
          </a:p>
          <a:p>
            <a:pPr>
              <a:lnSpc>
                <a:spcPts val="3000"/>
              </a:lnSpc>
            </a:pPr>
            <a:endParaRPr lang="zh-CN" altLang="en-US" sz="2000" dirty="0" smtClean="0"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latin typeface="+mn-ea"/>
              </a:rPr>
              <a:t>空间</a:t>
            </a:r>
            <a:r>
              <a:rPr lang="zh-CN" altLang="en-US" sz="2000" b="1" dirty="0">
                <a:latin typeface="+mn-ea"/>
              </a:rPr>
              <a:t>复杂度：</a:t>
            </a:r>
            <a:r>
              <a:rPr lang="zh-CN" altLang="en-US" sz="2000" dirty="0" smtClean="0">
                <a:latin typeface="+mn-ea"/>
              </a:rPr>
              <a:t>是</a:t>
            </a:r>
            <a:r>
              <a:rPr lang="zh-CN" altLang="en-US" sz="2000" dirty="0">
                <a:latin typeface="+mn-ea"/>
              </a:rPr>
              <a:t>指执行这个算法所需要的内存空间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zh-CN" altLang="en-US" sz="2000" dirty="0">
                <a:latin typeface="+mn-ea"/>
              </a:rPr>
              <a:t>它也是数据规模</a:t>
            </a:r>
            <a:r>
              <a:rPr lang="en-US" altLang="zh-CN" sz="2000" dirty="0">
                <a:latin typeface="+mn-ea"/>
              </a:rPr>
              <a:t>n</a:t>
            </a:r>
            <a:r>
              <a:rPr lang="zh-CN" altLang="en-US" sz="2000" dirty="0">
                <a:latin typeface="+mn-ea"/>
              </a:rPr>
              <a:t>的函数。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009934" y="4762645"/>
                <a:ext cx="10194878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zh-CN" altLang="en-US" sz="2000" dirty="0" smtClean="0">
                    <a:latin typeface="+mn-ea"/>
                  </a:rPr>
                  <a:t>按数量级递增排列，常见的时间复杂度有：</a:t>
                </a:r>
                <a:endParaRPr lang="en-US" altLang="zh-CN" sz="2000" dirty="0" smtClean="0">
                  <a:latin typeface="+mn-ea"/>
                </a:endParaRPr>
              </a:p>
              <a:p>
                <a:pPr>
                  <a:lnSpc>
                    <a:spcPts val="3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常数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阶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对数阶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线性阶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线性对数阶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平方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阶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，立方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阶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),...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3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次方阶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指数阶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934" y="4762645"/>
                <a:ext cx="10194878" cy="1246495"/>
              </a:xfrm>
              <a:prstGeom prst="rect">
                <a:avLst/>
              </a:prstGeom>
              <a:blipFill>
                <a:blip r:embed="rId2"/>
                <a:stretch>
                  <a:fillRect l="-658" t="-488" r="-3050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上箭头 1">
            <a:hlinkClick r:id="rId3" action="ppaction://hlinksldjump"/>
          </p:cNvPr>
          <p:cNvSpPr/>
          <p:nvPr/>
        </p:nvSpPr>
        <p:spPr>
          <a:xfrm>
            <a:off x="11034995" y="6009140"/>
            <a:ext cx="839142" cy="587603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729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https://images2018.cnblogs.com/blog/849589/201804/849589-20180402133438219-194613219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29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0526" y="1436914"/>
            <a:ext cx="10329210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总结：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lnSpc>
                <a:spcPts val="3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）在比较类排序中，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归并排序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号称最快，其次是快速排序和堆排序，两者不相伯仲，但是有一点需要注意，数据初始排序状态对堆排序不会产生太大的影响，而快速排序却恰恰相反。</a:t>
            </a:r>
          </a:p>
          <a:p>
            <a:pPr latinLnBrk="1">
              <a:lnSpc>
                <a:spcPts val="3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线性时间非比较类排序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一般要优于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非线性时间比较类排序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，但前者对待排序元素的要求较为严格，比如计数排序要求待排序数的最大值不能太大，桶排序要求元素按照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分桶后桶内元素的数量要均匀。线性时间非比较类排序的典型特点是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以空间换时间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90357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09934" y="402471"/>
            <a:ext cx="4982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快速排序（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Quick Sort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）：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000" y="4221292"/>
            <a:ext cx="7724775" cy="24003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09934" y="989211"/>
            <a:ext cx="10211060" cy="808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latin typeface="+mn-ea"/>
              </a:rPr>
              <a:t>基本</a:t>
            </a:r>
            <a:r>
              <a:rPr lang="zh-CN" altLang="en-US" sz="2000" b="1" dirty="0">
                <a:latin typeface="+mn-ea"/>
              </a:rPr>
              <a:t>思想</a:t>
            </a:r>
            <a:r>
              <a:rPr lang="zh-CN" altLang="en-US" sz="2000" dirty="0">
                <a:latin typeface="+mn-ea"/>
              </a:rPr>
              <a:t>：通过一趟排序将待排记录分隔成独立的两部分，其中一部分记录的关键字均比另一部分的关键字小，则可分别对这两部分记录继续进行排序，以达到整个序列有序。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9934" y="1861607"/>
            <a:ext cx="102110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快速排序使用分治法来把一个串（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）分为两个子串（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sub-lists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具体算法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描述如下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、从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数列中挑出一个元素，称为 “基准”（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）；</a:t>
            </a:r>
          </a:p>
          <a:p>
            <a:pPr>
              <a:lnSpc>
                <a:spcPts val="3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、重新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排序数列，所有元素比基准值小的摆放在基准前面，所有元素比基准值大的摆在基准的后面（相同的数可以到任一边）。在这个分区退出之后，该基准就处于数列的中间位置。这个称为分区（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）操作；</a:t>
            </a:r>
          </a:p>
          <a:p>
            <a:pPr>
              <a:lnSpc>
                <a:spcPts val="3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、递归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）把小于基准值元素的子数列和大于基准值元素的子数列排序。</a:t>
            </a:r>
          </a:p>
        </p:txBody>
      </p:sp>
    </p:spTree>
    <p:extLst>
      <p:ext uri="{BB962C8B-B14F-4D97-AF65-F5344CB8AC3E}">
        <p14:creationId xmlns:p14="http://schemas.microsoft.com/office/powerpoint/2010/main" val="396204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15544" y="0"/>
            <a:ext cx="7576456" cy="6858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#L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：待排序的序列；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排序的开始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index,end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序列末尾的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index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对于长度为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的序列：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start = 0;end = length-1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end):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start &lt; end: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i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pivot = start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end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L[start]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&lt; j: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从右开始向左寻找第一个小于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的值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 &lt; j)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(L[j] &gt;= pivot):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j = j-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将小于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的值移到左边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 &lt; j):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L[i] = L[j]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i = i+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从左开始向右寻找第一个大于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的值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 &lt; j)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(L[i] &lt; pivot):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i = i+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将大于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的值移到右边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 &lt; j):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L[j] = L[i]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j = j-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循环结束后，说明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i=j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，此时左边的值全都小于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pivot,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右边的值全都大于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pivot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#pivot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的位置移动正确，那么此时只需对左右两侧的序列调用此函数进一步排序即可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递归调用函数：依次对左侧序列：从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0 ~ i-1//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右侧序列：从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i+1 ~ end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L[i] = pivot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左侧序列继续排序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quick_sort(L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i-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右侧序列继续排序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quick_sort(L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i+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end)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3142" y="1149532"/>
            <a:ext cx="3461657" cy="4285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代码（挖坑填数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分治法）：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=L; j = R;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将基准数挖出形成第一个坑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b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j--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由后向前找比它小的数，找到后挖出此数填前一个坑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中。</a:t>
            </a:r>
            <a:b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由前向后找比它大的数，找到后也挖出此数填到前一个坑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a[j]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中。</a:t>
            </a:r>
            <a:b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．再重复执行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二步，直到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==j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，将基准数填入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415321069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09934" y="813024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四、插入排序（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Insertion Sort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）：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09934" y="1733794"/>
            <a:ext cx="102110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 smtClean="0">
                <a:latin typeface="+mn-ea"/>
              </a:rPr>
              <a:t>插入排序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Insertion-Sort</a:t>
            </a:r>
            <a:r>
              <a:rPr lang="zh-CN" altLang="en-US" sz="2000" dirty="0">
                <a:latin typeface="+mn-ea"/>
              </a:rPr>
              <a:t>）的算法描述是一种简单直观的排序算法。它的工作原理是通过构建有序序列，对于未排序数据，在已排序序列中从后向前扫描，找到相应位置并插入。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9934" y="2867448"/>
            <a:ext cx="102110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直接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插入排序的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核心思想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就是：将数组中的所有元素依次跟前面已经排好的元素相比较，如果选择的元素比已排序的元素小，则交换，直到全部元素都比较过。</a:t>
            </a:r>
          </a:p>
          <a:p>
            <a:pPr>
              <a:lnSpc>
                <a:spcPts val="3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因此，从上面的描述中我们可以发现，直接插入排序可以用两个循环完成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、第一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层循环：遍历待比较的所有数组元素</a:t>
            </a:r>
          </a:p>
          <a:p>
            <a:pPr>
              <a:lnSpc>
                <a:spcPts val="3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、第二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层循环：将本轮选择的元素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(selected)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与已经排好序的元素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(ordered)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相比较。</a:t>
            </a:r>
          </a:p>
          <a:p>
            <a:pPr>
              <a:lnSpc>
                <a:spcPts val="3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&gt; ordered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，那么将二者交换</a:t>
            </a:r>
          </a:p>
        </p:txBody>
      </p:sp>
    </p:spTree>
    <p:extLst>
      <p:ext uri="{BB962C8B-B14F-4D97-AF65-F5344CB8AC3E}">
        <p14:creationId xmlns:p14="http://schemas.microsoft.com/office/powerpoint/2010/main" val="3005910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275</TotalTime>
  <Words>1060</Words>
  <Application>Microsoft Office PowerPoint</Application>
  <PresentationFormat>宽屏</PresentationFormat>
  <Paragraphs>57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黑体</vt:lpstr>
      <vt:lpstr>华文行楷</vt:lpstr>
      <vt:lpstr>宋体</vt:lpstr>
      <vt:lpstr>Arial</vt:lpstr>
      <vt:lpstr>Arial Black</vt:lpstr>
      <vt:lpstr>Cambria Math</vt:lpstr>
      <vt:lpstr>Consolas</vt:lpstr>
      <vt:lpstr>Times New Roman</vt:lpstr>
      <vt:lpstr>Tw Cen MT</vt:lpstr>
      <vt:lpstr>水滴</vt:lpstr>
      <vt:lpstr>排序算法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曾 庆鑫</dc:creator>
  <cp:lastModifiedBy>曾 庆鑫</cp:lastModifiedBy>
  <cp:revision>28</cp:revision>
  <dcterms:created xsi:type="dcterms:W3CDTF">2018-09-09T13:39:24Z</dcterms:created>
  <dcterms:modified xsi:type="dcterms:W3CDTF">2018-09-13T05:40:16Z</dcterms:modified>
</cp:coreProperties>
</file>