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74" r:id="rId6"/>
    <p:sldId id="266" r:id="rId7"/>
    <p:sldId id="273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1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9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B6F7-1E08-463D-8531-7279FBDCC75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8383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영화관 </a:t>
            </a:r>
            <a:r>
              <a:rPr lang="ko-KR" altLang="en-US" sz="5400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밀집도와</a:t>
            </a:r>
            <a:r>
              <a:rPr lang="ko-KR" altLang="en-US" sz="5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주변 </a:t>
            </a:r>
            <a:r>
              <a:rPr lang="ko-KR" altLang="en-US" sz="5400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놀거리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2800" dirty="0" smtClean="0"/>
              <a:t>빅데이터를 활용한 영화 보기 전</a:t>
            </a:r>
            <a:r>
              <a:rPr lang="en-US" altLang="ko-KR" sz="2800" b="1" dirty="0" smtClean="0"/>
              <a:t>·</a:t>
            </a:r>
            <a:r>
              <a:rPr lang="ko-KR" altLang="en-US" sz="2800" dirty="0" smtClean="0"/>
              <a:t>후 </a:t>
            </a:r>
            <a:r>
              <a:rPr lang="ko-KR" altLang="en-US" sz="2800" dirty="0" err="1" smtClean="0"/>
              <a:t>놀거리</a:t>
            </a:r>
            <a:r>
              <a:rPr lang="ko-KR" altLang="en-US" sz="2800" dirty="0" smtClean="0"/>
              <a:t> 추천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45850" y="4155664"/>
            <a:ext cx="2662615" cy="18843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팀플레이어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이선수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팀장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권오정</a:t>
            </a:r>
            <a:r>
              <a:rPr lang="en-US" altLang="ko-KR" sz="2000" dirty="0" smtClean="0"/>
              <a:t>, </a:t>
            </a:r>
          </a:p>
          <a:p>
            <a:pPr algn="l"/>
            <a:r>
              <a:rPr lang="ko-KR" altLang="en-US" sz="2000" dirty="0" err="1" smtClean="0"/>
              <a:t>김형택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김대용</a:t>
            </a:r>
            <a:r>
              <a:rPr lang="en-US" altLang="ko-KR" sz="2000" dirty="0" smtClean="0"/>
              <a:t>, </a:t>
            </a:r>
          </a:p>
          <a:p>
            <a:pPr algn="l"/>
            <a:r>
              <a:rPr lang="ko-KR" altLang="en-US" sz="2000" dirty="0" smtClean="0"/>
              <a:t>전수현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김찬영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38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94" name="Picture 2" descr="텅 빈 극장…행사 연기…무관객 음악쇼 : 뉴스 : 동아닷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67" y="2227503"/>
            <a:ext cx="3722896" cy="24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8796" y="4291799"/>
            <a:ext cx="64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코로나로 인해 심각한 피해를 입은 영화관들의 피해 최소화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안전하게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18" name="Picture 2" descr="애인있어도 혼자 영화보는 게 좋은 이유 7가지 - 인사이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63" y="1956468"/>
            <a:ext cx="4955006" cy="28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6492" y="4966433"/>
            <a:ext cx="60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혼자 영화를 </a:t>
            </a:r>
            <a:r>
              <a:rPr lang="ko-KR" altLang="en-US" dirty="0" smtClean="0"/>
              <a:t>즐기고 싶거나 </a:t>
            </a:r>
            <a:r>
              <a:rPr lang="ko-KR" altLang="en-US" dirty="0"/>
              <a:t>사람이 없는 곳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즐겁게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6967" y="901940"/>
            <a:ext cx="10515600" cy="1325563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개발 배경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67" y="1376164"/>
            <a:ext cx="5043578" cy="3705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361" y="5213829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1-1. </a:t>
            </a:r>
            <a:r>
              <a:rPr lang="ko-KR" altLang="en-US" dirty="0" smtClean="0"/>
              <a:t>연도별 상반기 관객 수 및 점유율 추이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128860" y="3397060"/>
            <a:ext cx="930442" cy="112294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25577" y="3393050"/>
            <a:ext cx="351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상반기 한국영화산업</a:t>
            </a:r>
            <a:endParaRPr lang="en-US" altLang="ko-KR" dirty="0" smtClean="0"/>
          </a:p>
          <a:p>
            <a:r>
              <a:rPr lang="ko-KR" altLang="en-US" dirty="0" smtClean="0"/>
              <a:t>결산 발표에 따르면 올해 상반기 전체 관객 수는 </a:t>
            </a:r>
            <a:r>
              <a:rPr lang="ko-KR" altLang="en-US" b="1" dirty="0" smtClean="0"/>
              <a:t>전년 대비 </a:t>
            </a:r>
            <a:r>
              <a:rPr lang="en-US" altLang="ko-KR" b="1" dirty="0" smtClean="0"/>
              <a:t>70.3%(</a:t>
            </a:r>
            <a:r>
              <a:rPr lang="en-US" altLang="ko-KR" b="1" dirty="0"/>
              <a:t>7690</a:t>
            </a:r>
            <a:r>
              <a:rPr lang="ko-KR" altLang="en-US" b="1" dirty="0"/>
              <a:t>만명↓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기록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21066" y="5372399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자료출처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영화진흥위원회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saraminimage.co.kr/pds/help_desk/live/2019/12/q1wu5w_n77l-2rxiey_20191203091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3" y="1466963"/>
            <a:ext cx="3632252" cy="367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2911" y="530769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1-2. </a:t>
            </a:r>
            <a:r>
              <a:rPr lang="ko-KR" altLang="en-US" dirty="0" err="1" smtClean="0"/>
              <a:t>성인남년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7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혼족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7167" y="2844269"/>
            <a:ext cx="554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발생 이전 부터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혼족</a:t>
            </a:r>
            <a:r>
              <a:rPr lang="ko-KR" altLang="en-US" dirty="0" smtClean="0"/>
              <a:t> 트렌드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유행하면서 </a:t>
            </a:r>
            <a:r>
              <a:rPr lang="ko-KR" altLang="en-US" b="1" dirty="0" smtClean="0"/>
              <a:t>고객의 </a:t>
            </a:r>
            <a:r>
              <a:rPr lang="ko-KR" altLang="en-US" b="1" dirty="0" err="1" smtClean="0"/>
              <a:t>니즈를</a:t>
            </a:r>
            <a:r>
              <a:rPr lang="ko-KR" altLang="en-US" b="1" dirty="0" smtClean="0"/>
              <a:t> 충족하며</a:t>
            </a:r>
            <a:endParaRPr lang="en-US" altLang="ko-KR" b="1" dirty="0" smtClean="0"/>
          </a:p>
          <a:p>
            <a:r>
              <a:rPr lang="ko-KR" altLang="en-US" b="1" dirty="0" smtClean="0"/>
              <a:t>동시에 영화 산업의 발전을 위한 개선 방안이 필요</a:t>
            </a:r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개발 배경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1066" y="537239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자료출처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사람인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07133" y="1856838"/>
            <a:ext cx="1517466" cy="1527202"/>
          </a:xfrm>
          <a:prstGeom prst="ellipse">
            <a:avLst/>
          </a:prstGeom>
          <a:solidFill>
            <a:schemeClr val="bg1"/>
          </a:solidFill>
          <a:ln w="304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GV, 1분기 716억원 적자…2천500억원 유상증자 추진 - CoAR(코아르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33" y="2732702"/>
            <a:ext cx="1128823" cy="11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진주 롯데시네마 상영시간표/주차장 안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56" y="1307845"/>
            <a:ext cx="1204839" cy="120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메가박스(MEGABOX) (@MEGABOXon) |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89" y="2749168"/>
            <a:ext cx="1128824" cy="11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2237" y="410415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한곳에서 실시간 예매 </a:t>
            </a:r>
            <a:r>
              <a:rPr lang="ko-KR" altLang="en-US" dirty="0" smtClean="0"/>
              <a:t>현황</a:t>
            </a:r>
            <a:r>
              <a:rPr lang="ko-KR" altLang="en-US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080" name="Picture 8" descr="[제 2812 호] 2018년 4월 12일 목요일 메인으로 | 전체기사 | 일일운항현황 | 독자투고 | 지난호 | 뉴스홈 혼자 떠나기  좋은 동남아 여행지 BEST 5 최근 혼행이 여행 트렌드로 자리 잡으면서 온라인투어가 동남아 여행지 다섯 곳을 추천했다.  (사진=cGettyImagesBank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18" y="2501040"/>
            <a:ext cx="3690809" cy="245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81099" y="5311844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영화 시간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후로 </a:t>
            </a:r>
            <a:r>
              <a:rPr lang="ko-KR" altLang="en-US" dirty="0" err="1" smtClean="0"/>
              <a:t>즐길거리</a:t>
            </a:r>
            <a:r>
              <a:rPr lang="ko-KR" altLang="en-US" dirty="0" smtClean="0"/>
              <a:t> 추천</a:t>
            </a:r>
            <a:endParaRPr lang="ko-KR" altLang="en-US" dirty="0"/>
          </a:p>
        </p:txBody>
      </p:sp>
      <p:pic>
        <p:nvPicPr>
          <p:cNvPr id="3082" name="Picture 10" descr="혼자라서&quot;행복해요&quot;- 혼자서 누려보는 나만의 시간, 혼자 문화 &lt; 사회문화 &lt; 국민대신문사 &lt; 기사본문 - 국민대학교 신문방송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31" y="1293346"/>
            <a:ext cx="2937269" cy="27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800" y="1320844"/>
            <a:ext cx="4333749" cy="2670717"/>
          </a:xfrm>
          <a:prstGeom prst="rect">
            <a:avLst/>
          </a:prstGeom>
        </p:spPr>
      </p:pic>
      <p:pic>
        <p:nvPicPr>
          <p:cNvPr id="3088" name="Picture 16" descr="익스트림무비 - 영화관 상영타입별 자리선택 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6" y="1307908"/>
            <a:ext cx="4993908" cy="26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92173" y="451810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한적한 극장 또는 </a:t>
            </a:r>
            <a:r>
              <a:rPr lang="ko-KR" altLang="en-US" dirty="0" smtClean="0"/>
              <a:t>혼잡한 극장 바로 확인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8626" y="4957107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추후 코로나 사태와 같은 경우에 대비 가능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8626" y="536582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선호하는 좌석 위치 찾기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그래서 우리는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0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54040" y="1979211"/>
            <a:ext cx="3443533" cy="448398"/>
          </a:xfrm>
          <a:prstGeom prst="roundRect">
            <a:avLst>
              <a:gd name="adj" fmla="val 25596"/>
            </a:avLst>
          </a:prstGeom>
          <a:solidFill>
            <a:schemeClr val="bg2">
              <a:lumMod val="25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영화관 밀집도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주변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놀거리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2" name="직선 연결선 11"/>
          <p:cNvCxnSpPr>
            <a:endCxn id="17" idx="1"/>
          </p:cNvCxnSpPr>
          <p:nvPr/>
        </p:nvCxnSpPr>
        <p:spPr>
          <a:xfrm>
            <a:off x="1652420" y="3280288"/>
            <a:ext cx="5664122" cy="824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55012" y="3096423"/>
            <a:ext cx="2057255" cy="376742"/>
          </a:xfrm>
          <a:prstGeom prst="roundRect">
            <a:avLst>
              <a:gd name="adj" fmla="val 2559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실시간 영화 예매 현황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2421174" y="3213687"/>
            <a:ext cx="152743" cy="138113"/>
          </a:xfrm>
          <a:prstGeom prst="donu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8431" y="3105948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좌석 현황 요청</a:t>
            </a:r>
            <a:endParaRPr lang="ko-KR" altLang="en-US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16542" y="3094372"/>
            <a:ext cx="2422881" cy="388318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영화사 예매 사이트</a:t>
            </a:r>
            <a:endParaRPr lang="ko-KR" altLang="en-US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26625" y="4202598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카드 사용 내역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26626" y="4995013"/>
            <a:ext cx="1612582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공공 데이터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850145" y="5192543"/>
            <a:ext cx="567016" cy="0"/>
          </a:xfrm>
          <a:prstGeom prst="line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8866786" y="4411823"/>
            <a:ext cx="0" cy="780720"/>
          </a:xfrm>
          <a:prstGeom prst="line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43026" y="4390969"/>
            <a:ext cx="7783599" cy="685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643026" y="2427609"/>
            <a:ext cx="0" cy="19842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573917" y="4212985"/>
            <a:ext cx="2178988" cy="376742"/>
          </a:xfrm>
          <a:prstGeom prst="roundRect">
            <a:avLst>
              <a:gd name="adj" fmla="val 25596"/>
            </a:avLst>
          </a:prstGeom>
          <a:solidFill>
            <a:schemeClr val="accent6">
              <a:lumMod val="75000"/>
            </a:schemeClr>
          </a:solidFill>
          <a:ln w="38100">
            <a:solidFill>
              <a:srgbClr val="497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시간대별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즐길거리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추천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8431" y="4209452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추천 알고리즘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16542" y="4209452"/>
            <a:ext cx="1211608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패턴 분석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도넛 32"/>
          <p:cNvSpPr/>
          <p:nvPr/>
        </p:nvSpPr>
        <p:spPr>
          <a:xfrm>
            <a:off x="2413554" y="4331169"/>
            <a:ext cx="152743" cy="138113"/>
          </a:xfrm>
          <a:prstGeom prst="donut">
            <a:avLst/>
          </a:prstGeom>
          <a:ln w="28575">
            <a:solidFill>
              <a:srgbClr val="497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65604" y="3086898"/>
            <a:ext cx="2057255" cy="376742"/>
          </a:xfrm>
          <a:prstGeom prst="roundRect">
            <a:avLst>
              <a:gd name="adj" fmla="val 2559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실시간 영화 예매 현황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39023" y="3096423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좌석 현황 요청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7134" y="3084847"/>
            <a:ext cx="2422881" cy="388318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각 영화사 예매 사이트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이런 식으로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12" y="3333496"/>
            <a:ext cx="4136848" cy="2155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6" y="3436123"/>
            <a:ext cx="4378179" cy="2093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28" y="1501303"/>
            <a:ext cx="4379101" cy="2153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359" y="1488909"/>
            <a:ext cx="4136848" cy="2148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07434" y="3687725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23621 </a:t>
            </a:r>
          </a:p>
          <a:p>
            <a:r>
              <a:rPr lang="en-US" altLang="ko-KR" dirty="0" smtClean="0"/>
              <a:t>+ 32095 </a:t>
            </a:r>
          </a:p>
          <a:p>
            <a:r>
              <a:rPr lang="en-US" altLang="ko-KR" dirty="0" smtClean="0"/>
              <a:t>+ 34701 </a:t>
            </a:r>
          </a:p>
          <a:p>
            <a:r>
              <a:rPr lang="en-US" altLang="ko-KR" dirty="0" smtClean="0"/>
              <a:t>+ 26715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80460" y="4939881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총</a:t>
            </a:r>
            <a:r>
              <a:rPr lang="en-US" altLang="ko-KR" sz="2400" b="1" dirty="0" smtClean="0"/>
              <a:t>) 117,132 </a:t>
            </a:r>
            <a:r>
              <a:rPr lang="ko-KR" altLang="en-US" sz="2400" b="1" dirty="0" smtClean="0"/>
              <a:t>건</a:t>
            </a:r>
            <a:endParaRPr lang="ko-KR" altLang="en-US" sz="2400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일단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...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1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935723" y="2354748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피피티아이콘 모음 - 고화질 피피티 아이콘 60개 : 네이버 블로그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10" y="2430885"/>
            <a:ext cx="1160451" cy="116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452377" y="2430885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584974" y="2493236"/>
            <a:ext cx="1075608" cy="1209077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021738" y="2436790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0" descr="비디오 카메라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70" y="2501458"/>
            <a:ext cx="1241645" cy="12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6194051" y="2406793"/>
            <a:ext cx="1340803" cy="133149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2" name="Picture 8" descr="아기, 유아, 가족, 어린이, 는 사람들, 인 무료 아이콘 의 Peopl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40" y="2406793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9640749" y="2354748"/>
            <a:ext cx="1340803" cy="133149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6" descr="SVG &gt; 건물 집 지붕 집 - 무료 SVG 이미지 및 아이콘. | SVG Silh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81" y="2407913"/>
            <a:ext cx="1249465" cy="11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2738314" y="2436790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2" descr="시계 아이콘 | 무료 클립 아트 | illustA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85" y="2184476"/>
            <a:ext cx="2288957" cy="17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마치 2 아이콘 - ico,png,icns,무료 아이콘 다운로드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63" y="3600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55849" y="2849243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96419" y="2857265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2926" y="2841223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45467" y="2825181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261974" y="2793097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42733" y="4016207"/>
            <a:ext cx="38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=</a:t>
            </a:r>
            <a:endParaRPr lang="ko-KR" altLang="en-US" sz="9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18887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20102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21322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286337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66285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업종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3842" y="192597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117,132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이렇게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3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1" grpId="0" animBg="1"/>
      <p:bldP spid="22" grpId="0" animBg="1"/>
      <p:bldP spid="20" grpId="0" animBg="1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아이엠스쿨 - 대한민국 1등 모바일 알림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4" y="1470514"/>
            <a:ext cx="3854952" cy="42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4587" y="3429000"/>
            <a:ext cx="604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영화관과 제휴하여 예매까지</a:t>
            </a:r>
            <a:endParaRPr lang="en-US" altLang="ko-KR" dirty="0" smtClean="0"/>
          </a:p>
          <a:p>
            <a:r>
              <a:rPr lang="ko-KR" altLang="en-US" dirty="0" smtClean="0"/>
              <a:t>직접 해주는 서비스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08953" y="319400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예매 완료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간편하게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170" name="Picture 2" descr="검색 사용자 분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62" y="2055829"/>
            <a:ext cx="7031822" cy="23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4098" y="4607105"/>
            <a:ext cx="7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카드사 데이터를 이용해서 시간대별로 주로 관람하는 고객층 나이 분석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똑똑하게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257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KoPub돋움체 Bold</vt:lpstr>
      <vt:lpstr>KoPub돋움체 Medium</vt:lpstr>
      <vt:lpstr>맑은 고딕</vt:lpstr>
      <vt:lpstr>배달의민족 을지로체 TTF</vt:lpstr>
      <vt:lpstr>Arial</vt:lpstr>
      <vt:lpstr>Office 테마</vt:lpstr>
      <vt:lpstr>영화관 밀집도와 주변 놀거리  빅데이터를 활용한 영화 보기 전·후 놀거리 추천</vt:lpstr>
      <vt:lpstr>개발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영화관 밀집도와 주변 놀거리</dc:title>
  <dc:creator>multicampus</dc:creator>
  <cp:lastModifiedBy>multicampus</cp:lastModifiedBy>
  <cp:revision>35</cp:revision>
  <dcterms:created xsi:type="dcterms:W3CDTF">2020-09-08T02:23:41Z</dcterms:created>
  <dcterms:modified xsi:type="dcterms:W3CDTF">2020-09-08T10:06:56Z</dcterms:modified>
</cp:coreProperties>
</file>