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74" r:id="rId6"/>
    <p:sldId id="266" r:id="rId7"/>
    <p:sldId id="273" r:id="rId8"/>
    <p:sldId id="276" r:id="rId9"/>
    <p:sldId id="277" r:id="rId10"/>
    <p:sldId id="267" r:id="rId11"/>
    <p:sldId id="268" r:id="rId12"/>
    <p:sldId id="269" r:id="rId13"/>
    <p:sldId id="270" r:id="rId14"/>
    <p:sldId id="27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6F7-1E08-463D-8531-7279FBDCC757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B8CE-36D8-4613-AF8F-9C519A22E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71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6F7-1E08-463D-8531-7279FBDCC757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B8CE-36D8-4613-AF8F-9C519A22E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75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6F7-1E08-463D-8531-7279FBDCC757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B8CE-36D8-4613-AF8F-9C519A22E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10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6F7-1E08-463D-8531-7279FBDCC757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B8CE-36D8-4613-AF8F-9C519A22E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93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6F7-1E08-463D-8531-7279FBDCC757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B8CE-36D8-4613-AF8F-9C519A22E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40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6F7-1E08-463D-8531-7279FBDCC757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B8CE-36D8-4613-AF8F-9C519A22E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89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6F7-1E08-463D-8531-7279FBDCC757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B8CE-36D8-4613-AF8F-9C519A22E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71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6F7-1E08-463D-8531-7279FBDCC757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B8CE-36D8-4613-AF8F-9C519A22E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67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6F7-1E08-463D-8531-7279FBDCC757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B8CE-36D8-4613-AF8F-9C519A22E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48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6F7-1E08-463D-8531-7279FBDCC757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B8CE-36D8-4613-AF8F-9C519A22E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59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6F7-1E08-463D-8531-7279FBDCC757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B8CE-36D8-4613-AF8F-9C519A22E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64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BB6F7-1E08-463D-8531-7279FBDCC757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BB8CE-36D8-4613-AF8F-9C519A22E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44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683837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5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영화관 </a:t>
            </a:r>
            <a:r>
              <a:rPr lang="ko-KR" altLang="en-US" sz="5400" dirty="0" err="1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밀집도와</a:t>
            </a:r>
            <a:r>
              <a:rPr lang="ko-KR" altLang="en-US" sz="5400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주변 </a:t>
            </a:r>
            <a:r>
              <a:rPr lang="ko-KR" altLang="en-US" sz="5400" dirty="0" err="1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놀거리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ko-KR" altLang="en-US" sz="2800" dirty="0" smtClean="0"/>
              <a:t>빅데이터를 활용한 영화 보기 전</a:t>
            </a:r>
            <a:r>
              <a:rPr lang="en-US" altLang="ko-KR" sz="2800" b="1" dirty="0" smtClean="0"/>
              <a:t>·</a:t>
            </a:r>
            <a:r>
              <a:rPr lang="ko-KR" altLang="en-US" sz="2800" dirty="0" smtClean="0"/>
              <a:t>후 </a:t>
            </a:r>
            <a:r>
              <a:rPr lang="ko-KR" altLang="en-US" sz="2800" dirty="0" err="1" smtClean="0"/>
              <a:t>놀거리</a:t>
            </a:r>
            <a:r>
              <a:rPr lang="ko-KR" altLang="en-US" sz="2800" dirty="0" smtClean="0"/>
              <a:t> 추천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245850" y="4155664"/>
            <a:ext cx="2662615" cy="1884364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dirty="0" smtClean="0"/>
              <a:t>5</a:t>
            </a:r>
            <a:r>
              <a:rPr lang="ko-KR" altLang="en-US" sz="2000" b="1" dirty="0" smtClean="0"/>
              <a:t>조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팀플레이어</a:t>
            </a:r>
            <a:endParaRPr lang="en-US" altLang="ko-KR" sz="2000" dirty="0" smtClean="0"/>
          </a:p>
          <a:p>
            <a:pPr algn="l"/>
            <a:r>
              <a:rPr lang="ko-KR" altLang="en-US" sz="2000" dirty="0" smtClean="0"/>
              <a:t>이선수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팀장</a:t>
            </a:r>
            <a:r>
              <a:rPr lang="en-US" altLang="ko-KR" sz="2000" dirty="0" smtClean="0"/>
              <a:t>), </a:t>
            </a:r>
            <a:r>
              <a:rPr lang="ko-KR" altLang="en-US" sz="2000" dirty="0" smtClean="0"/>
              <a:t>권오정</a:t>
            </a:r>
            <a:r>
              <a:rPr lang="en-US" altLang="ko-KR" sz="2000" dirty="0" smtClean="0"/>
              <a:t>, </a:t>
            </a:r>
          </a:p>
          <a:p>
            <a:pPr algn="l"/>
            <a:r>
              <a:rPr lang="ko-KR" altLang="en-US" sz="2000" dirty="0" err="1" smtClean="0"/>
              <a:t>김형택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김대용</a:t>
            </a:r>
            <a:r>
              <a:rPr lang="en-US" altLang="ko-KR" sz="2000" dirty="0" smtClean="0"/>
              <a:t>, </a:t>
            </a:r>
          </a:p>
          <a:p>
            <a:pPr algn="l"/>
            <a:r>
              <a:rPr lang="ko-KR" altLang="en-US" sz="2000" dirty="0" smtClean="0"/>
              <a:t>전수현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김찬영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388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122" name="Picture 2" descr="아이엠스쿨 - 대한민국 1등 모바일 알림장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524" y="1470514"/>
            <a:ext cx="3854952" cy="427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4587" y="3429000"/>
            <a:ext cx="6047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영화관과 제휴하여 예매까지</a:t>
            </a:r>
            <a:endParaRPr lang="en-US" altLang="ko-KR" dirty="0" smtClean="0"/>
          </a:p>
          <a:p>
            <a:r>
              <a:rPr lang="ko-KR" altLang="en-US" dirty="0" smtClean="0"/>
              <a:t>직접 해주는 서비스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408953" y="3194001"/>
            <a:ext cx="1374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예매 완료</a:t>
            </a:r>
            <a:r>
              <a:rPr lang="en-US" altLang="ko-KR" sz="2000" b="1" dirty="0" smtClean="0"/>
              <a:t>!</a:t>
            </a:r>
            <a:endParaRPr lang="ko-KR" altLang="en-US" sz="2000" b="1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196967" y="9019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간편하게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624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170" name="Picture 2" descr="검색 사용자 분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662" y="2055829"/>
            <a:ext cx="7031822" cy="230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44098" y="4607105"/>
            <a:ext cx="762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카드사 데이터를 이용해서 시간대별로 주로 관람하는 고객층 나이 분석</a:t>
            </a:r>
            <a:endParaRPr lang="en-US" altLang="ko-KR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96967" y="9019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똑똑하게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728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194" name="Picture 2" descr="텅 빈 극장…행사 연기…무관객 음악쇼 : 뉴스 : 동아닷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67" y="2227503"/>
            <a:ext cx="3722896" cy="248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08796" y="4291799"/>
            <a:ext cx="641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코로나로 인해 심각한 피해를 입은 영화관들의 피해 최소화</a:t>
            </a:r>
            <a:endParaRPr lang="en-US" altLang="ko-KR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96967" y="9019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안전하게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92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218" name="Picture 2" descr="애인있어도 혼자 영화보는 게 좋은 이유 7가지 - 인사이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863" y="1956468"/>
            <a:ext cx="4955006" cy="283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16492" y="4966433"/>
            <a:ext cx="604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혼자 영화를 </a:t>
            </a:r>
            <a:r>
              <a:rPr lang="ko-KR" altLang="en-US" dirty="0" smtClean="0"/>
              <a:t>즐기고 싶거나 </a:t>
            </a:r>
            <a:r>
              <a:rPr lang="ko-KR" altLang="en-US" dirty="0"/>
              <a:t>사람이 없는 곳</a:t>
            </a:r>
            <a:endParaRPr lang="en-US" altLang="ko-KR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96967" y="9019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즐겁게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72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감사합니다</a:t>
            </a:r>
            <a:r>
              <a:rPr lang="en-US" altLang="ko-KR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095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6967" y="901940"/>
            <a:ext cx="10515600" cy="1325563"/>
          </a:xfrm>
        </p:spPr>
        <p:txBody>
          <a:bodyPr/>
          <a:lstStyle/>
          <a:p>
            <a:pPr algn="r"/>
            <a:r>
              <a:rPr lang="ko-KR" altLang="en-US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개발 배경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67" y="1376164"/>
            <a:ext cx="5043578" cy="37052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6361" y="5213829"/>
            <a:ext cx="516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1-1. </a:t>
            </a:r>
            <a:r>
              <a:rPr lang="ko-KR" altLang="en-US" dirty="0" smtClean="0"/>
              <a:t>연도별 상반기 관객 수 및 점유율 추이</a:t>
            </a:r>
            <a:endParaRPr lang="ko-KR" altLang="en-US" dirty="0"/>
          </a:p>
        </p:txBody>
      </p:sp>
      <p:sp>
        <p:nvSpPr>
          <p:cNvPr id="9" name="아래쪽 화살표 8"/>
          <p:cNvSpPr/>
          <p:nvPr/>
        </p:nvSpPr>
        <p:spPr>
          <a:xfrm rot="5400000">
            <a:off x="6128860" y="3397060"/>
            <a:ext cx="930442" cy="1122948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25577" y="3393050"/>
            <a:ext cx="3511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2020</a:t>
            </a:r>
            <a:r>
              <a:rPr lang="ko-KR" altLang="en-US" dirty="0" smtClean="0"/>
              <a:t>년 상반기 한국영화산업</a:t>
            </a:r>
            <a:endParaRPr lang="en-US" altLang="ko-KR" dirty="0" smtClean="0"/>
          </a:p>
          <a:p>
            <a:r>
              <a:rPr lang="ko-KR" altLang="en-US" dirty="0" smtClean="0"/>
              <a:t>결산 발표에 따르면 올해 상반기 전체 관객 수는 </a:t>
            </a:r>
            <a:r>
              <a:rPr lang="ko-KR" altLang="en-US" b="1" dirty="0" smtClean="0"/>
              <a:t>전년 대비 </a:t>
            </a:r>
            <a:r>
              <a:rPr lang="en-US" altLang="ko-KR" b="1" dirty="0" smtClean="0"/>
              <a:t>70.3%(</a:t>
            </a:r>
            <a:r>
              <a:rPr lang="en-US" altLang="ko-KR" b="1" dirty="0"/>
              <a:t>7690</a:t>
            </a:r>
            <a:r>
              <a:rPr lang="ko-KR" altLang="en-US" b="1" dirty="0"/>
              <a:t>만명↓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을 기록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621066" y="5372399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자료출처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영화진흥위원회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saraminimage.co.kr/pds/help_desk/live/2019/12/q1wu5w_n77l-2rxiey_201912030917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73" y="1466963"/>
            <a:ext cx="3632252" cy="367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92911" y="5307695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1-2. </a:t>
            </a:r>
            <a:r>
              <a:rPr lang="ko-KR" altLang="en-US" dirty="0" err="1" smtClean="0"/>
              <a:t>성인남년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명 중 </a:t>
            </a:r>
            <a:r>
              <a:rPr lang="en-US" altLang="ko-KR" dirty="0" smtClean="0"/>
              <a:t>7</a:t>
            </a:r>
            <a:r>
              <a:rPr lang="ko-KR" altLang="en-US" dirty="0" smtClean="0"/>
              <a:t>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혼족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27167" y="2844269"/>
            <a:ext cx="5546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그리고 코로나</a:t>
            </a:r>
            <a:r>
              <a:rPr lang="en-US" altLang="ko-KR" dirty="0" smtClean="0"/>
              <a:t>19 </a:t>
            </a:r>
            <a:r>
              <a:rPr lang="ko-KR" altLang="en-US" dirty="0" smtClean="0"/>
              <a:t>발생 이전 부터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‘</a:t>
            </a:r>
            <a:r>
              <a:rPr lang="ko-KR" altLang="en-US" dirty="0" err="1" smtClean="0"/>
              <a:t>혼족</a:t>
            </a:r>
            <a:r>
              <a:rPr lang="ko-KR" altLang="en-US" dirty="0" smtClean="0"/>
              <a:t> 트렌드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유행하면서 </a:t>
            </a:r>
            <a:r>
              <a:rPr lang="ko-KR" altLang="en-US" b="1" dirty="0" smtClean="0"/>
              <a:t>고객의 </a:t>
            </a:r>
            <a:r>
              <a:rPr lang="ko-KR" altLang="en-US" b="1" dirty="0" err="1" smtClean="0"/>
              <a:t>니즈를</a:t>
            </a:r>
            <a:r>
              <a:rPr lang="ko-KR" altLang="en-US" b="1" dirty="0" smtClean="0"/>
              <a:t> 충족하며</a:t>
            </a:r>
            <a:endParaRPr lang="en-US" altLang="ko-KR" b="1" dirty="0" smtClean="0"/>
          </a:p>
          <a:p>
            <a:r>
              <a:rPr lang="ko-KR" altLang="en-US" b="1" dirty="0" smtClean="0"/>
              <a:t>동시에 영화 산업의 발전을 위한 개선 방안이 필요</a:t>
            </a:r>
            <a:endParaRPr lang="ko-KR" altLang="en-US" b="1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196967" y="9019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개발 배경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21066" y="5372399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자료출처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사람인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3107133" y="1856838"/>
            <a:ext cx="1517466" cy="1527202"/>
          </a:xfrm>
          <a:prstGeom prst="ellipse">
            <a:avLst/>
          </a:prstGeom>
          <a:solidFill>
            <a:schemeClr val="bg1"/>
          </a:solidFill>
          <a:ln w="304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GV, 1분기 716억원 적자…2천500억원 유상증자 추진 - CoAR(코아르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733" y="2732702"/>
            <a:ext cx="1128823" cy="11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진주 롯데시네마 상영시간표/주차장 안내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256" y="1307845"/>
            <a:ext cx="1204839" cy="120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메가박스(MEGABOX) (@MEGABOXon) | Twitt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989" y="2749168"/>
            <a:ext cx="1128824" cy="11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92237" y="4104150"/>
            <a:ext cx="377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한곳에서 실시간 예매 현황 확인</a:t>
            </a:r>
            <a:endParaRPr lang="ko-KR" altLang="en-US" dirty="0"/>
          </a:p>
        </p:txBody>
      </p:sp>
      <p:pic>
        <p:nvPicPr>
          <p:cNvPr id="3080" name="Picture 8" descr="[제 2812 호] 2018년 4월 12일 목요일 메인으로 | 전체기사 | 일일운항현황 | 독자투고 | 지난호 | 뉴스홈 혼자 떠나기  좋은 동남아 여행지 BEST 5 최근 혼행이 여행 트렌드로 자리 잡으면서 온라인투어가 동남아 여행지 다섯 곳을 추천했다.  (사진=cGettyImagesBank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218" y="2501040"/>
            <a:ext cx="3690809" cy="245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781099" y="5311844"/>
            <a:ext cx="382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영화 시간 전</a:t>
            </a:r>
            <a:r>
              <a:rPr lang="en-US" altLang="ko-KR" dirty="0" smtClean="0"/>
              <a:t>,</a:t>
            </a:r>
            <a:r>
              <a:rPr lang="ko-KR" altLang="en-US" dirty="0" smtClean="0"/>
              <a:t>후로 </a:t>
            </a:r>
            <a:r>
              <a:rPr lang="ko-KR" altLang="en-US" dirty="0" err="1" smtClean="0"/>
              <a:t>즐길거리</a:t>
            </a:r>
            <a:r>
              <a:rPr lang="ko-KR" altLang="en-US" dirty="0" smtClean="0"/>
              <a:t> 추천</a:t>
            </a:r>
            <a:endParaRPr lang="ko-KR" altLang="en-US" dirty="0"/>
          </a:p>
        </p:txBody>
      </p:sp>
      <p:pic>
        <p:nvPicPr>
          <p:cNvPr id="3082" name="Picture 10" descr="혼자라서&quot;행복해요&quot;- 혼자서 누려보는 나만의 시간, 혼자 문화 &lt; 사회문화 &lt; 국민대신문사 &lt; 기사본문 - 국민대학교 신문방송사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231" y="1293346"/>
            <a:ext cx="2937269" cy="274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2800" y="1320844"/>
            <a:ext cx="4333749" cy="2670717"/>
          </a:xfrm>
          <a:prstGeom prst="rect">
            <a:avLst/>
          </a:prstGeom>
        </p:spPr>
      </p:pic>
      <p:pic>
        <p:nvPicPr>
          <p:cNvPr id="3088" name="Picture 16" descr="익스트림무비 - 영화관 상영타입별 자리선택 팁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46" y="1307908"/>
            <a:ext cx="4993908" cy="267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192173" y="4518100"/>
            <a:ext cx="462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한적한 극장 또는 혼잡한 극장 바로 확인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88626" y="4957107"/>
            <a:ext cx="485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추후 코로나 사태와 같은 경우에 대비 가능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88626" y="5365820"/>
            <a:ext cx="299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선호하는 좌석 위치 찾기</a:t>
            </a:r>
            <a:endParaRPr lang="ko-KR" altLang="en-US" dirty="0"/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1196967" y="9019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그래서 우리는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702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054040" y="1979211"/>
            <a:ext cx="3443533" cy="448398"/>
          </a:xfrm>
          <a:prstGeom prst="roundRect">
            <a:avLst>
              <a:gd name="adj" fmla="val 25596"/>
            </a:avLst>
          </a:prstGeom>
          <a:solidFill>
            <a:schemeClr val="bg2">
              <a:lumMod val="25000"/>
              <a:alpha val="7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영화관 밀집도 </a:t>
            </a:r>
            <a:r>
              <a:rPr lang="en-US" altLang="ko-KR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&amp; </a:t>
            </a:r>
            <a:r>
              <a:rPr lang="ko-KR" altLang="en-US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주변 </a:t>
            </a:r>
            <a:r>
              <a:rPr lang="ko-KR" altLang="en-US" dirty="0" err="1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놀거리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2" name="직선 연결선 11"/>
          <p:cNvCxnSpPr>
            <a:endCxn id="17" idx="1"/>
          </p:cNvCxnSpPr>
          <p:nvPr/>
        </p:nvCxnSpPr>
        <p:spPr>
          <a:xfrm>
            <a:off x="1652420" y="3280288"/>
            <a:ext cx="5664122" cy="8243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2555012" y="3096423"/>
            <a:ext cx="2057255" cy="376742"/>
          </a:xfrm>
          <a:prstGeom prst="roundRect">
            <a:avLst>
              <a:gd name="adj" fmla="val 25596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실시간 영화 예매 현황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도넛 14"/>
          <p:cNvSpPr/>
          <p:nvPr/>
        </p:nvSpPr>
        <p:spPr>
          <a:xfrm>
            <a:off x="2421174" y="3213687"/>
            <a:ext cx="152743" cy="138113"/>
          </a:xfrm>
          <a:prstGeom prst="donu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228431" y="3105948"/>
            <a:ext cx="1612583" cy="376742"/>
          </a:xfrm>
          <a:prstGeom prst="roundRect">
            <a:avLst>
              <a:gd name="adj" fmla="val 25596"/>
            </a:avLst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좌석 현황 요청</a:t>
            </a:r>
            <a:endParaRPr lang="ko-KR" altLang="en-US" sz="16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316542" y="3094372"/>
            <a:ext cx="2422881" cy="388318"/>
          </a:xfrm>
          <a:prstGeom prst="roundRect">
            <a:avLst>
              <a:gd name="adj" fmla="val 25596"/>
            </a:avLst>
          </a:prstGeom>
          <a:solidFill>
            <a:schemeClr val="bg1"/>
          </a:solidFill>
          <a:ln w="38100">
            <a:solidFill>
              <a:srgbClr val="002F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각 영화사 예매 사이트</a:t>
            </a:r>
            <a:endParaRPr lang="ko-KR" altLang="en-US" sz="16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426625" y="4202598"/>
            <a:ext cx="1612583" cy="376742"/>
          </a:xfrm>
          <a:prstGeom prst="roundRect">
            <a:avLst>
              <a:gd name="adj" fmla="val 25596"/>
            </a:avLst>
          </a:prstGeom>
          <a:solidFill>
            <a:schemeClr val="bg1"/>
          </a:solidFill>
          <a:ln w="38100">
            <a:solidFill>
              <a:srgbClr val="5A8C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카드 사용 내역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9426626" y="4995013"/>
            <a:ext cx="1612582" cy="376742"/>
          </a:xfrm>
          <a:prstGeom prst="roundRect">
            <a:avLst>
              <a:gd name="adj" fmla="val 25596"/>
            </a:avLst>
          </a:prstGeom>
          <a:solidFill>
            <a:schemeClr val="bg1"/>
          </a:solidFill>
          <a:ln w="38100">
            <a:solidFill>
              <a:srgbClr val="5A8C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공공 데이터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8850145" y="5192543"/>
            <a:ext cx="567016" cy="0"/>
          </a:xfrm>
          <a:prstGeom prst="line">
            <a:avLst/>
          </a:prstGeom>
          <a:ln w="38100">
            <a:solidFill>
              <a:srgbClr val="A5A5A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8866786" y="4411823"/>
            <a:ext cx="0" cy="780720"/>
          </a:xfrm>
          <a:prstGeom prst="line">
            <a:avLst/>
          </a:prstGeom>
          <a:ln w="38100">
            <a:solidFill>
              <a:srgbClr val="A5A5A5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643026" y="4390969"/>
            <a:ext cx="7783599" cy="6854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1643026" y="2427609"/>
            <a:ext cx="0" cy="1984214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2573917" y="4212985"/>
            <a:ext cx="2178988" cy="376742"/>
          </a:xfrm>
          <a:prstGeom prst="roundRect">
            <a:avLst>
              <a:gd name="adj" fmla="val 25596"/>
            </a:avLst>
          </a:prstGeom>
          <a:solidFill>
            <a:schemeClr val="accent6">
              <a:lumMod val="75000"/>
            </a:schemeClr>
          </a:solidFill>
          <a:ln w="38100">
            <a:solidFill>
              <a:srgbClr val="49712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시간대별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</a:rPr>
              <a:t>즐길거리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 추천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228431" y="4209452"/>
            <a:ext cx="1612583" cy="376742"/>
          </a:xfrm>
          <a:prstGeom prst="roundRect">
            <a:avLst>
              <a:gd name="adj" fmla="val 25596"/>
            </a:avLst>
          </a:prstGeom>
          <a:solidFill>
            <a:schemeClr val="bg1"/>
          </a:solidFill>
          <a:ln w="38100">
            <a:solidFill>
              <a:srgbClr val="5A8C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추천 알고리즘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316542" y="4209452"/>
            <a:ext cx="1211608" cy="376742"/>
          </a:xfrm>
          <a:prstGeom prst="roundRect">
            <a:avLst>
              <a:gd name="adj" fmla="val 25596"/>
            </a:avLst>
          </a:prstGeom>
          <a:solidFill>
            <a:schemeClr val="bg1"/>
          </a:solidFill>
          <a:ln w="38100">
            <a:solidFill>
              <a:srgbClr val="5A8C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패턴 분석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도넛 32"/>
          <p:cNvSpPr/>
          <p:nvPr/>
        </p:nvSpPr>
        <p:spPr>
          <a:xfrm>
            <a:off x="2413554" y="4331169"/>
            <a:ext cx="152743" cy="138113"/>
          </a:xfrm>
          <a:prstGeom prst="donut">
            <a:avLst/>
          </a:prstGeom>
          <a:ln w="28575">
            <a:solidFill>
              <a:srgbClr val="49712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565604" y="3086898"/>
            <a:ext cx="2057255" cy="376742"/>
          </a:xfrm>
          <a:prstGeom prst="roundRect">
            <a:avLst>
              <a:gd name="adj" fmla="val 25596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실시간 영화 예매 현황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239023" y="3096423"/>
            <a:ext cx="1612583" cy="376742"/>
          </a:xfrm>
          <a:prstGeom prst="roundRect">
            <a:avLst>
              <a:gd name="adj" fmla="val 25596"/>
            </a:avLst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좌석 현황 요청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327134" y="3084847"/>
            <a:ext cx="2422881" cy="388318"/>
          </a:xfrm>
          <a:prstGeom prst="roundRect">
            <a:avLst>
              <a:gd name="adj" fmla="val 25596"/>
            </a:avLst>
          </a:prstGeom>
          <a:solidFill>
            <a:schemeClr val="bg1"/>
          </a:solidFill>
          <a:ln w="38100">
            <a:solidFill>
              <a:srgbClr val="002F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각 영화사 예매 사이트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제목 1"/>
          <p:cNvSpPr txBox="1">
            <a:spLocks/>
          </p:cNvSpPr>
          <p:nvPr/>
        </p:nvSpPr>
        <p:spPr>
          <a:xfrm>
            <a:off x="1196967" y="9019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이런 식으로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85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612" y="3333496"/>
            <a:ext cx="4136848" cy="21551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76" y="3436123"/>
            <a:ext cx="4378179" cy="20934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828" y="1501303"/>
            <a:ext cx="4379101" cy="21532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5359" y="1488909"/>
            <a:ext cx="4136848" cy="21482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307434" y="3687725"/>
            <a:ext cx="1144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 23621 </a:t>
            </a:r>
          </a:p>
          <a:p>
            <a:r>
              <a:rPr lang="en-US" altLang="ko-KR" dirty="0" smtClean="0"/>
              <a:t>+ 32095 </a:t>
            </a:r>
          </a:p>
          <a:p>
            <a:r>
              <a:rPr lang="en-US" altLang="ko-KR" dirty="0" smtClean="0"/>
              <a:t>+ 34701 </a:t>
            </a:r>
          </a:p>
          <a:p>
            <a:r>
              <a:rPr lang="en-US" altLang="ko-KR" dirty="0" smtClean="0"/>
              <a:t>+ 26715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80460" y="4939881"/>
            <a:ext cx="2387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총</a:t>
            </a:r>
            <a:r>
              <a:rPr lang="en-US" altLang="ko-KR" sz="2400" b="1" dirty="0" smtClean="0"/>
              <a:t>) 117,132 </a:t>
            </a:r>
            <a:r>
              <a:rPr lang="ko-KR" altLang="en-US" sz="2400" b="1" dirty="0" smtClean="0"/>
              <a:t>건</a:t>
            </a:r>
            <a:endParaRPr lang="ko-KR" altLang="en-US" sz="2400" b="1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196967" y="9019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일단</a:t>
            </a:r>
            <a:r>
              <a:rPr lang="en-US" altLang="ko-KR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...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417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7935723" y="2354748"/>
            <a:ext cx="1340803" cy="13314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8" name="Picture 4" descr="피피티아이콘 모음 - 고화질 피피티 아이콘 60개 : 네이버 블로그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610" y="2430885"/>
            <a:ext cx="1160451" cy="116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모서리가 둥근 직사각형 22"/>
          <p:cNvSpPr/>
          <p:nvPr/>
        </p:nvSpPr>
        <p:spPr>
          <a:xfrm>
            <a:off x="4452377" y="2430885"/>
            <a:ext cx="1340803" cy="13314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4584974" y="2493236"/>
            <a:ext cx="1075608" cy="1209077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1021738" y="2436790"/>
            <a:ext cx="1340803" cy="13314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10" descr="비디오 카메라 - 무료 과학 기술개 아이콘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70" y="2501458"/>
            <a:ext cx="1241645" cy="124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모서리가 둥근 직사각형 20"/>
          <p:cNvSpPr/>
          <p:nvPr/>
        </p:nvSpPr>
        <p:spPr>
          <a:xfrm>
            <a:off x="6194051" y="2406793"/>
            <a:ext cx="1340803" cy="133149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72" name="Picture 8" descr="아기, 유아, 가족, 어린이, 는 사람들, 인 무료 아이콘 의 People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440" y="2406793"/>
            <a:ext cx="1396023" cy="139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21"/>
          <p:cNvSpPr/>
          <p:nvPr/>
        </p:nvSpPr>
        <p:spPr>
          <a:xfrm>
            <a:off x="9640749" y="2354748"/>
            <a:ext cx="1340803" cy="133149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6" descr="SVG &gt; 건물 집 지붕 집 - 무료 SVG 이미지 및 아이콘. | SVG Silh"/>
          <p:cNvPicPr>
            <a:picLocks noChangeAspect="1" noChangeArrowheads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281" y="2407913"/>
            <a:ext cx="1249465" cy="117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2738314" y="2436790"/>
            <a:ext cx="1340803" cy="13314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2" descr="시계 아이콘 | 무료 클립 아트 | illustAC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885" y="2184476"/>
            <a:ext cx="2288957" cy="171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2" name="Picture 18" descr="마치 2 아이콘 - ico,png,icns,무료 아이콘 다운로드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663" y="36003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355849" y="2849243"/>
            <a:ext cx="386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,</a:t>
            </a:r>
            <a:endParaRPr lang="ko-KR" altLang="en-US" sz="6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096419" y="2857265"/>
            <a:ext cx="386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,</a:t>
            </a:r>
            <a:endParaRPr lang="ko-KR" altLang="en-US" sz="6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12926" y="2841223"/>
            <a:ext cx="386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,</a:t>
            </a:r>
            <a:endParaRPr lang="ko-KR" altLang="en-US" sz="6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545467" y="2825181"/>
            <a:ext cx="386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,</a:t>
            </a:r>
            <a:endParaRPr lang="ko-KR" altLang="en-US" sz="6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9261974" y="2793097"/>
            <a:ext cx="386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,</a:t>
            </a:r>
            <a:endParaRPr lang="ko-KR" altLang="en-US" sz="6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542733" y="4016207"/>
            <a:ext cx="3866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 smtClean="0"/>
              <a:t>=</a:t>
            </a:r>
            <a:endParaRPr lang="ko-KR" altLang="en-US" sz="9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118887" y="19386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시간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820102" y="19386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성별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521322" y="19386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연령</a:t>
            </a:r>
            <a:endParaRPr lang="en-US" altLang="ko-KR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8286337" y="19386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지역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966285" y="19386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업종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63842" y="1925970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117,132</a:t>
            </a:r>
            <a:r>
              <a:rPr lang="ko-KR" altLang="en-US" dirty="0" smtClean="0"/>
              <a:t>건</a:t>
            </a:r>
            <a:endParaRPr lang="ko-KR" altLang="en-US" dirty="0"/>
          </a:p>
        </p:txBody>
      </p:sp>
      <p:sp>
        <p:nvSpPr>
          <p:cNvPr id="46" name="제목 1"/>
          <p:cNvSpPr txBox="1">
            <a:spLocks/>
          </p:cNvSpPr>
          <p:nvPr/>
        </p:nvSpPr>
        <p:spPr>
          <a:xfrm>
            <a:off x="1196967" y="9019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이렇게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232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  <p:bldP spid="21" grpId="0" animBg="1"/>
      <p:bldP spid="22" grpId="0" animBg="1"/>
      <p:bldP spid="20" grpId="0" animBg="1"/>
      <p:bldP spid="25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802" y="1201070"/>
            <a:ext cx="2216585" cy="41253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395" y="1201070"/>
            <a:ext cx="2121588" cy="4125310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196967" y="9019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 smtClean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맛만 보세요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9991" y="4957048"/>
            <a:ext cx="604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통합된 영화 페이지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7878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811" y="1106476"/>
            <a:ext cx="2087662" cy="464504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635" y="1106476"/>
            <a:ext cx="2342041" cy="4645048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1196967" y="9019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맛만 보세요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97288" y="4959409"/>
            <a:ext cx="604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영화 상영 전</a:t>
            </a:r>
            <a:r>
              <a:rPr lang="en-US" altLang="ko-KR" dirty="0" smtClean="0"/>
              <a:t>/</a:t>
            </a:r>
            <a:r>
              <a:rPr lang="ko-KR" altLang="en-US" dirty="0" smtClean="0"/>
              <a:t>후 즐길 거리 추천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7865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274</Words>
  <Application>Microsoft Office PowerPoint</Application>
  <PresentationFormat>와이드스크린</PresentationFormat>
  <Paragraphs>69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KoPub돋움체 Bold</vt:lpstr>
      <vt:lpstr>KoPub돋움체 Medium</vt:lpstr>
      <vt:lpstr>맑은 고딕</vt:lpstr>
      <vt:lpstr>배달의민족 을지로체 TTF</vt:lpstr>
      <vt:lpstr>Arial</vt:lpstr>
      <vt:lpstr>Office 테마</vt:lpstr>
      <vt:lpstr>영화관 밀집도와 주변 놀거리  빅데이터를 활용한 영화 보기 전·후 놀거리 추천</vt:lpstr>
      <vt:lpstr>개발 배경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영화관 밀집도와 주변 놀거리</dc:title>
  <dc:creator>multicampus</dc:creator>
  <cp:lastModifiedBy>multicampus</cp:lastModifiedBy>
  <cp:revision>37</cp:revision>
  <dcterms:created xsi:type="dcterms:W3CDTF">2020-09-08T02:23:41Z</dcterms:created>
  <dcterms:modified xsi:type="dcterms:W3CDTF">2020-09-09T07:32:52Z</dcterms:modified>
</cp:coreProperties>
</file>