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82" r:id="rId10"/>
    <p:sldId id="283" r:id="rId11"/>
    <p:sldId id="286" r:id="rId12"/>
    <p:sldId id="284" r:id="rId13"/>
    <p:sldId id="293" r:id="rId14"/>
    <p:sldId id="302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5" r:id="rId23"/>
    <p:sldId id="296" r:id="rId24"/>
    <p:sldId id="297" r:id="rId25"/>
    <p:sldId id="306" r:id="rId26"/>
    <p:sldId id="298" r:id="rId27"/>
    <p:sldId id="300" r:id="rId28"/>
    <p:sldId id="303" r:id="rId29"/>
    <p:sldId id="307" r:id="rId30"/>
    <p:sldId id="304" r:id="rId31"/>
    <p:sldId id="305" r:id="rId32"/>
    <p:sldId id="308" r:id="rId33"/>
    <p:sldId id="310" r:id="rId34"/>
    <p:sldId id="301" r:id="rId35"/>
    <p:sldId id="311" r:id="rId36"/>
  </p:sldIdLst>
  <p:sldSz cx="12192000" cy="6858000"/>
  <p:notesSz cx="6858000" cy="9144000"/>
  <p:embeddedFontLst>
    <p:embeddedFont>
      <p:font typeface="Black Han Sans" panose="020B0604020202020204" charset="-127"/>
      <p:regular r:id="rId39"/>
    </p:embeddedFont>
    <p:embeddedFont>
      <p:font typeface="ABeeZee" panose="020B0604020202020204" charset="0"/>
      <p:regular r:id="rId40"/>
      <p: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Montserrat" panose="00000500000000000000" pitchFamily="2" charset="0"/>
      <p:regular r:id="rId46"/>
      <p:bold r:id="rId47"/>
      <p:italic r:id="rId48"/>
      <p:boldItalic r:id="rId49"/>
    </p:embeddedFont>
    <p:embeddedFont>
      <p:font typeface="Montserrat ExtraBold" panose="00000900000000000000" pitchFamily="2" charset="0"/>
      <p:bold r:id="rId50"/>
      <p:boldItalic r:id="rId51"/>
    </p:embeddedFont>
    <p:embeddedFont>
      <p:font typeface="Noto Sans Symbols" panose="020B0604020202020204" charset="0"/>
      <p:regular r:id="rId52"/>
      <p:bold r:id="rId53"/>
    </p:embeddedFont>
    <p:embeddedFont>
      <p:font typeface="Open Sans" panose="020B0606030504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hPfIDBuKJKqXtBJMqeoycoEmo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1BC0BB-F640-40F5-8AD8-D90FE769DE3E}">
  <a:tblStyle styleId="{341BC0BB-F640-40F5-8AD8-D90FE769DE3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tcBdr/>
        <a:fill>
          <a:solidFill>
            <a:srgbClr val="CBCC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CC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99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70DC0DE6-E787-F13D-9264-C2E3FD1F83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9207E23-B009-A866-45BE-7E8740974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89947-68FD-47AF-8743-A8CDF3A55875}" type="datetimeFigureOut">
              <a:rPr lang="vi-VN" smtClean="0"/>
              <a:t>10/08/2023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1AD9693-2DFA-06BA-50EF-6C78D2D185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ADDDD65-AA8C-F9CA-752D-0442CB37A6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DDC7B-42AE-4BE4-BEE9-C4C24F8968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9388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1" name="Google Shape;13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A96591C-0D81-5A79-0A20-02EA683BC7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4B7369D-74AD-4036-CEC9-100CFF392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884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9BB6CCA-C928-427E-EAC9-A1790BBC94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650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5572F15-39AF-CB61-758A-D03C158CA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36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61F8140-15F6-9EAF-BC62-9BE2C1207B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849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70A2B3F-CFB3-A260-B6AC-468CD6EAE0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161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A929B1C-B852-84AF-3EDB-549BE724C1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32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8995661-59E0-4654-5E6A-F53F35ACC8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7986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BAD8F77-E8D3-7578-BD58-97C3BABF9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452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D47815C-E636-9E47-56DE-A343AF27AF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1069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AAE6587-8155-C318-A9F1-8F83330E4D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818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2" name="Google Shape;13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9CDBB6D-5303-B5A9-5B4B-9D2B27B57B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9CB5077-EB84-ABF1-F028-1635BD2D35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8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70ECB88-661A-9953-470A-7DA526B73E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1485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9B913AE-A1EA-9258-1A38-D2DB9F2B90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213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2DDC532-305C-69F4-4D68-4ADF8C229E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411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49EF8D-8FF2-6820-3512-7FC4AF01F8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686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0DA041A-EBC7-B0DC-F2FC-9AC29353C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3673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432FB02-3801-9A5F-5358-66A6D8747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0666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963E922-224C-D060-D193-841B087563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97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B739ED9-5E7F-BDBE-6837-10E503E12C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0121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FFADBBF-0E00-C979-93CB-90860836B4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67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6" name="Google Shape;13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5800E64-754E-1595-5238-10178F977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8935004-6E2E-CE23-9339-B82E3368B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4891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80649CD-8823-A1AC-5977-42D5790521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240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F26844C-EB09-1A9A-871A-F5051C9A09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002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911178E-8F1E-3451-CDA9-4460306B06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758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E29353B-32B1-B209-0430-69DD9053D1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625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E29353B-32B1-B209-0430-69DD9053D1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28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4" name="Google Shape;13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4ED820F-A0A1-3AEC-7CEE-7D5319154A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2" name="Google Shape;13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CE7CEC7-DA20-D0D5-880A-93BCCCFD65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4" name="Google Shape;14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46C7F5A-A075-2698-B2B3-4523A7D506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2" name="Google Shape;14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8BA5E99-35F4-6D0C-D393-5C1A3EA3A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3201AD9-A060-EE10-07BB-F5B373A755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33857AF-C77B-4E31-DD68-206144CCAF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9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6"/>
          <p:cNvGrpSpPr/>
          <p:nvPr/>
        </p:nvGrpSpPr>
        <p:grpSpPr>
          <a:xfrm rot="10800000" flipH="1">
            <a:off x="6593378" y="4142135"/>
            <a:ext cx="5598615" cy="2715876"/>
            <a:chOff x="4643125" y="3610400"/>
            <a:chExt cx="2050875" cy="994875"/>
          </a:xfrm>
        </p:grpSpPr>
        <p:sp>
          <p:nvSpPr>
            <p:cNvPr id="14" name="Google Shape;14;p26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6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6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6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6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6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6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6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6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6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6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6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6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6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6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6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6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6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6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6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6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6"/>
          <p:cNvSpPr/>
          <p:nvPr/>
        </p:nvSpPr>
        <p:spPr>
          <a:xfrm>
            <a:off x="0" y="6461100"/>
            <a:ext cx="12192000" cy="3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33"/>
              <a:buFont typeface="Arial"/>
              <a:buNone/>
            </a:pPr>
            <a:endParaRPr sz="25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6"/>
          <p:cNvSpPr txBox="1">
            <a:spLocks noGrp="1"/>
          </p:cNvSpPr>
          <p:nvPr>
            <p:ph type="ctrTitle"/>
          </p:nvPr>
        </p:nvSpPr>
        <p:spPr>
          <a:xfrm>
            <a:off x="4852892" y="1592267"/>
            <a:ext cx="6466000" cy="3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ubTitle" idx="1"/>
          </p:nvPr>
        </p:nvSpPr>
        <p:spPr>
          <a:xfrm>
            <a:off x="4852892" y="4884667"/>
            <a:ext cx="64660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98" name="Google Shape;98;p26"/>
          <p:cNvGrpSpPr/>
          <p:nvPr/>
        </p:nvGrpSpPr>
        <p:grpSpPr>
          <a:xfrm flipH="1">
            <a:off x="11" y="2"/>
            <a:ext cx="5598615" cy="2715876"/>
            <a:chOff x="4643125" y="3610400"/>
            <a:chExt cx="2050875" cy="994875"/>
          </a:xfrm>
        </p:grpSpPr>
        <p:sp>
          <p:nvSpPr>
            <p:cNvPr id="99" name="Google Shape;99;p26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6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7"/>
          <p:cNvGrpSpPr/>
          <p:nvPr/>
        </p:nvGrpSpPr>
        <p:grpSpPr>
          <a:xfrm rot="10800000">
            <a:off x="-29606" y="193"/>
            <a:ext cx="2792283" cy="1404771"/>
            <a:chOff x="4905075" y="2588800"/>
            <a:chExt cx="982875" cy="494475"/>
          </a:xfrm>
        </p:grpSpPr>
        <p:sp>
          <p:nvSpPr>
            <p:cNvPr id="182" name="Google Shape;182;p27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27"/>
          <p:cNvGrpSpPr/>
          <p:nvPr/>
        </p:nvGrpSpPr>
        <p:grpSpPr>
          <a:xfrm rot="10800000" flipH="1">
            <a:off x="9399728" y="193"/>
            <a:ext cx="2792283" cy="1404771"/>
            <a:chOff x="4905075" y="2588800"/>
            <a:chExt cx="982875" cy="494475"/>
          </a:xfrm>
        </p:grpSpPr>
        <p:sp>
          <p:nvSpPr>
            <p:cNvPr id="237" name="Google Shape;237;p27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7"/>
          <p:cNvGrpSpPr/>
          <p:nvPr/>
        </p:nvGrpSpPr>
        <p:grpSpPr>
          <a:xfrm rot="-5400000">
            <a:off x="490819" y="4966691"/>
            <a:ext cx="1404765" cy="2445588"/>
            <a:chOff x="1083450" y="1318750"/>
            <a:chExt cx="624525" cy="1087250"/>
          </a:xfrm>
        </p:grpSpPr>
        <p:sp>
          <p:nvSpPr>
            <p:cNvPr id="292" name="Google Shape;292;p2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27"/>
          <p:cNvGrpSpPr/>
          <p:nvPr/>
        </p:nvGrpSpPr>
        <p:grpSpPr>
          <a:xfrm rot="5400000" flipH="1">
            <a:off x="10266819" y="4966691"/>
            <a:ext cx="1404765" cy="2445588"/>
            <a:chOff x="1083450" y="1318750"/>
            <a:chExt cx="624525" cy="1087250"/>
          </a:xfrm>
        </p:grpSpPr>
        <p:sp>
          <p:nvSpPr>
            <p:cNvPr id="330" name="Google Shape;330;p2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7"/>
          <p:cNvSpPr txBox="1">
            <a:spLocks noGrp="1"/>
          </p:cNvSpPr>
          <p:nvPr>
            <p:ph type="title" idx="2"/>
          </p:nvPr>
        </p:nvSpPr>
        <p:spPr>
          <a:xfrm>
            <a:off x="2135212" y="1757633"/>
            <a:ext cx="3960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69" name="Google Shape;369;p27"/>
          <p:cNvSpPr txBox="1">
            <a:spLocks noGrp="1"/>
          </p:cNvSpPr>
          <p:nvPr>
            <p:ph type="subTitle" idx="1"/>
          </p:nvPr>
        </p:nvSpPr>
        <p:spPr>
          <a:xfrm>
            <a:off x="2135217" y="2175833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7"/>
          <p:cNvSpPr txBox="1">
            <a:spLocks noGrp="1"/>
          </p:cNvSpPr>
          <p:nvPr>
            <p:ph type="title" idx="3"/>
          </p:nvPr>
        </p:nvSpPr>
        <p:spPr>
          <a:xfrm>
            <a:off x="2135000" y="4738467"/>
            <a:ext cx="350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4"/>
          </p:nvPr>
        </p:nvSpPr>
        <p:spPr>
          <a:xfrm>
            <a:off x="2135017" y="5156667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title" idx="5"/>
          </p:nvPr>
        </p:nvSpPr>
        <p:spPr>
          <a:xfrm>
            <a:off x="2135259" y="3248033"/>
            <a:ext cx="4578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3" name="Google Shape;373;p27"/>
          <p:cNvSpPr txBox="1">
            <a:spLocks noGrp="1"/>
          </p:cNvSpPr>
          <p:nvPr>
            <p:ph type="subTitle" idx="6"/>
          </p:nvPr>
        </p:nvSpPr>
        <p:spPr>
          <a:xfrm>
            <a:off x="2135217" y="3666233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7"/>
          <p:cNvSpPr txBox="1">
            <a:spLocks noGrp="1"/>
          </p:cNvSpPr>
          <p:nvPr>
            <p:ph type="title" idx="7"/>
          </p:nvPr>
        </p:nvSpPr>
        <p:spPr>
          <a:xfrm>
            <a:off x="7666797" y="1782700"/>
            <a:ext cx="350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5" name="Google Shape;375;p27"/>
          <p:cNvSpPr txBox="1">
            <a:spLocks noGrp="1"/>
          </p:cNvSpPr>
          <p:nvPr>
            <p:ph type="subTitle" idx="8"/>
          </p:nvPr>
        </p:nvSpPr>
        <p:spPr>
          <a:xfrm>
            <a:off x="7666800" y="2207440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7"/>
          <p:cNvSpPr txBox="1">
            <a:spLocks noGrp="1"/>
          </p:cNvSpPr>
          <p:nvPr>
            <p:ph type="title" idx="9"/>
          </p:nvPr>
        </p:nvSpPr>
        <p:spPr>
          <a:xfrm>
            <a:off x="1023000" y="1975033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title" idx="13"/>
          </p:nvPr>
        </p:nvSpPr>
        <p:spPr>
          <a:xfrm>
            <a:off x="1023000" y="4955867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8" name="Google Shape;378;p27"/>
          <p:cNvSpPr txBox="1">
            <a:spLocks noGrp="1"/>
          </p:cNvSpPr>
          <p:nvPr>
            <p:ph type="title" idx="14"/>
          </p:nvPr>
        </p:nvSpPr>
        <p:spPr>
          <a:xfrm>
            <a:off x="1023000" y="3465433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title" idx="15"/>
          </p:nvPr>
        </p:nvSpPr>
        <p:spPr>
          <a:xfrm>
            <a:off x="6554784" y="2000084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title" idx="16"/>
          </p:nvPr>
        </p:nvSpPr>
        <p:spPr>
          <a:xfrm>
            <a:off x="7666797" y="4738467"/>
            <a:ext cx="350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81" name="Google Shape;381;p27"/>
          <p:cNvSpPr txBox="1">
            <a:spLocks noGrp="1"/>
          </p:cNvSpPr>
          <p:nvPr>
            <p:ph type="subTitle" idx="17"/>
          </p:nvPr>
        </p:nvSpPr>
        <p:spPr>
          <a:xfrm>
            <a:off x="7666800" y="5156667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title" idx="18"/>
          </p:nvPr>
        </p:nvSpPr>
        <p:spPr>
          <a:xfrm>
            <a:off x="7666983" y="3248043"/>
            <a:ext cx="350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subTitle" idx="19"/>
          </p:nvPr>
        </p:nvSpPr>
        <p:spPr>
          <a:xfrm>
            <a:off x="7667000" y="3666233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7"/>
          <p:cNvSpPr txBox="1">
            <a:spLocks noGrp="1"/>
          </p:cNvSpPr>
          <p:nvPr>
            <p:ph type="title" idx="20"/>
          </p:nvPr>
        </p:nvSpPr>
        <p:spPr>
          <a:xfrm>
            <a:off x="6554784" y="4955867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5" name="Google Shape;385;p27"/>
          <p:cNvSpPr txBox="1">
            <a:spLocks noGrp="1"/>
          </p:cNvSpPr>
          <p:nvPr>
            <p:ph type="title" idx="21"/>
          </p:nvPr>
        </p:nvSpPr>
        <p:spPr>
          <a:xfrm>
            <a:off x="6554784" y="3465433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29"/>
          <p:cNvGrpSpPr/>
          <p:nvPr/>
        </p:nvGrpSpPr>
        <p:grpSpPr>
          <a:xfrm>
            <a:off x="-5" y="-2"/>
            <a:ext cx="1683324" cy="930647"/>
            <a:chOff x="3729625" y="3808325"/>
            <a:chExt cx="470325" cy="260025"/>
          </a:xfrm>
        </p:grpSpPr>
        <p:sp>
          <p:nvSpPr>
            <p:cNvPr id="497" name="Google Shape;497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29"/>
          <p:cNvGrpSpPr/>
          <p:nvPr/>
        </p:nvGrpSpPr>
        <p:grpSpPr>
          <a:xfrm flipH="1">
            <a:off x="10508662" y="-2"/>
            <a:ext cx="1683324" cy="930647"/>
            <a:chOff x="3729625" y="3808325"/>
            <a:chExt cx="470325" cy="260025"/>
          </a:xfrm>
        </p:grpSpPr>
        <p:sp>
          <p:nvSpPr>
            <p:cNvPr id="517" name="Google Shape;517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29"/>
          <p:cNvGrpSpPr/>
          <p:nvPr/>
        </p:nvGrpSpPr>
        <p:grpSpPr>
          <a:xfrm rot="10800000" flipH="1">
            <a:off x="-7767" y="3488392"/>
            <a:ext cx="1935528" cy="3369605"/>
            <a:chOff x="1083450" y="1318750"/>
            <a:chExt cx="624525" cy="1087250"/>
          </a:xfrm>
        </p:grpSpPr>
        <p:sp>
          <p:nvSpPr>
            <p:cNvPr id="537" name="Google Shape;537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29"/>
          <p:cNvGrpSpPr/>
          <p:nvPr/>
        </p:nvGrpSpPr>
        <p:grpSpPr>
          <a:xfrm rot="10800000">
            <a:off x="10264233" y="3488392"/>
            <a:ext cx="1935528" cy="3369605"/>
            <a:chOff x="1083450" y="1318750"/>
            <a:chExt cx="624525" cy="1087250"/>
          </a:xfrm>
        </p:grpSpPr>
        <p:sp>
          <p:nvSpPr>
            <p:cNvPr id="575" name="Google Shape;575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29"/>
          <p:cNvSpPr txBox="1">
            <a:spLocks noGrp="1"/>
          </p:cNvSpPr>
          <p:nvPr>
            <p:ph type="title" idx="2"/>
          </p:nvPr>
        </p:nvSpPr>
        <p:spPr>
          <a:xfrm>
            <a:off x="2033497" y="3502259"/>
            <a:ext cx="38476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9"/>
          <p:cNvSpPr txBox="1">
            <a:spLocks noGrp="1"/>
          </p:cNvSpPr>
          <p:nvPr>
            <p:ph type="title" idx="3"/>
          </p:nvPr>
        </p:nvSpPr>
        <p:spPr>
          <a:xfrm>
            <a:off x="6310903" y="3502259"/>
            <a:ext cx="38476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29"/>
          <p:cNvSpPr txBox="1">
            <a:spLocks noGrp="1"/>
          </p:cNvSpPr>
          <p:nvPr>
            <p:ph type="subTitle" idx="1"/>
          </p:nvPr>
        </p:nvSpPr>
        <p:spPr>
          <a:xfrm>
            <a:off x="6310897" y="3927025"/>
            <a:ext cx="38476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616" name="Google Shape;616;p29"/>
          <p:cNvSpPr txBox="1">
            <a:spLocks noGrp="1"/>
          </p:cNvSpPr>
          <p:nvPr>
            <p:ph type="subTitle" idx="4"/>
          </p:nvPr>
        </p:nvSpPr>
        <p:spPr>
          <a:xfrm>
            <a:off x="2033497" y="3927025"/>
            <a:ext cx="38476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30"/>
          <p:cNvGrpSpPr/>
          <p:nvPr/>
        </p:nvGrpSpPr>
        <p:grpSpPr>
          <a:xfrm rot="-5400000">
            <a:off x="7435245" y="-2008954"/>
            <a:ext cx="2778609" cy="6734044"/>
            <a:chOff x="5728375" y="1492875"/>
            <a:chExt cx="1308525" cy="3171250"/>
          </a:xfrm>
        </p:grpSpPr>
        <p:sp>
          <p:nvSpPr>
            <p:cNvPr id="619" name="Google Shape;619;p30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4" name="Google Shape;694;p30"/>
          <p:cNvGrpSpPr/>
          <p:nvPr/>
        </p:nvGrpSpPr>
        <p:grpSpPr>
          <a:xfrm flipH="1">
            <a:off x="-651" y="4079199"/>
            <a:ext cx="6713944" cy="2778683"/>
            <a:chOff x="4145150" y="2643900"/>
            <a:chExt cx="1914550" cy="792400"/>
          </a:xfrm>
        </p:grpSpPr>
        <p:sp>
          <p:nvSpPr>
            <p:cNvPr id="695" name="Google Shape;695;p30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7" name="Google Shape;757;p30"/>
          <p:cNvSpPr txBox="1">
            <a:spLocks noGrp="1"/>
          </p:cNvSpPr>
          <p:nvPr>
            <p:ph type="title"/>
          </p:nvPr>
        </p:nvSpPr>
        <p:spPr>
          <a:xfrm>
            <a:off x="1265317" y="1897023"/>
            <a:ext cx="5054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4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30"/>
          <p:cNvSpPr txBox="1">
            <a:spLocks noGrp="1"/>
          </p:cNvSpPr>
          <p:nvPr>
            <p:ph type="subTitle" idx="1"/>
          </p:nvPr>
        </p:nvSpPr>
        <p:spPr>
          <a:xfrm>
            <a:off x="1265317" y="3142967"/>
            <a:ext cx="5054000" cy="20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31"/>
          <p:cNvGrpSpPr/>
          <p:nvPr/>
        </p:nvGrpSpPr>
        <p:grpSpPr>
          <a:xfrm rot="-5400000">
            <a:off x="80950" y="4295621"/>
            <a:ext cx="2409959" cy="2571993"/>
            <a:chOff x="4060900" y="1586625"/>
            <a:chExt cx="982000" cy="1048025"/>
          </a:xfrm>
        </p:grpSpPr>
        <p:sp>
          <p:nvSpPr>
            <p:cNvPr id="761" name="Google Shape;761;p31"/>
            <p:cNvSpPr/>
            <p:nvPr/>
          </p:nvSpPr>
          <p:spPr>
            <a:xfrm>
              <a:off x="4535675" y="1586625"/>
              <a:ext cx="155700" cy="223875"/>
            </a:xfrm>
            <a:custGeom>
              <a:avLst/>
              <a:gdLst/>
              <a:ahLst/>
              <a:cxnLst/>
              <a:rect l="l" t="t" r="r" b="b"/>
              <a:pathLst>
                <a:path w="6228" h="8955" extrusionOk="0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4392200" y="1586625"/>
              <a:ext cx="25025" cy="13125"/>
            </a:xfrm>
            <a:custGeom>
              <a:avLst/>
              <a:gdLst/>
              <a:ahLst/>
              <a:cxnLst/>
              <a:rect l="l" t="t" r="r" b="b"/>
              <a:pathLst>
                <a:path w="1001" h="525" extrusionOk="0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4244875" y="1599725"/>
              <a:ext cx="147950" cy="103625"/>
            </a:xfrm>
            <a:custGeom>
              <a:avLst/>
              <a:gdLst/>
              <a:ahLst/>
              <a:cxnLst/>
              <a:rect l="l" t="t" r="r" b="b"/>
              <a:pathLst>
                <a:path w="5918" h="4145" extrusionOk="0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4368975" y="1586625"/>
              <a:ext cx="317625" cy="228925"/>
            </a:xfrm>
            <a:custGeom>
              <a:avLst/>
              <a:gdLst/>
              <a:ahLst/>
              <a:cxnLst/>
              <a:rect l="l" t="t" r="r" b="b"/>
              <a:pathLst>
                <a:path w="12705" h="9157" extrusionOk="0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4224025" y="1586625"/>
              <a:ext cx="14025" cy="106900"/>
            </a:xfrm>
            <a:custGeom>
              <a:avLst/>
              <a:gdLst/>
              <a:ahLst/>
              <a:cxnLst/>
              <a:rect l="l" t="t" r="r" b="b"/>
              <a:pathLst>
                <a:path w="561" h="4276" extrusionOk="0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4149025" y="1586625"/>
              <a:ext cx="80975" cy="110475"/>
            </a:xfrm>
            <a:custGeom>
              <a:avLst/>
              <a:gdLst/>
              <a:ahLst/>
              <a:cxnLst/>
              <a:rect l="l" t="t" r="r" b="b"/>
              <a:pathLst>
                <a:path w="3239" h="4419" extrusionOk="0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4705925" y="1827450"/>
              <a:ext cx="298275" cy="234875"/>
            </a:xfrm>
            <a:custGeom>
              <a:avLst/>
              <a:gdLst/>
              <a:ahLst/>
              <a:cxnLst/>
              <a:rect l="l" t="t" r="r" b="b"/>
              <a:pathLst>
                <a:path w="11931" h="9395" extrusionOk="0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4240700" y="1717600"/>
              <a:ext cx="163125" cy="235475"/>
            </a:xfrm>
            <a:custGeom>
              <a:avLst/>
              <a:gdLst/>
              <a:ahLst/>
              <a:cxnLst/>
              <a:rect l="l" t="t" r="r" b="b"/>
              <a:pathLst>
                <a:path w="6525" h="9419" extrusionOk="0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4165400" y="1884000"/>
              <a:ext cx="124725" cy="117300"/>
            </a:xfrm>
            <a:custGeom>
              <a:avLst/>
              <a:gdLst/>
              <a:ahLst/>
              <a:cxnLst/>
              <a:rect l="l" t="t" r="r" b="b"/>
              <a:pathLst>
                <a:path w="4989" h="4692" extrusionOk="0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4415725" y="1825350"/>
              <a:ext cx="268800" cy="134875"/>
            </a:xfrm>
            <a:custGeom>
              <a:avLst/>
              <a:gdLst/>
              <a:ahLst/>
              <a:cxnLst/>
              <a:rect l="l" t="t" r="r" b="b"/>
              <a:pathLst>
                <a:path w="10752" h="5395" extrusionOk="0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4410950" y="1967925"/>
              <a:ext cx="78325" cy="111950"/>
            </a:xfrm>
            <a:custGeom>
              <a:avLst/>
              <a:gdLst/>
              <a:ahLst/>
              <a:cxnLst/>
              <a:rect l="l" t="t" r="r" b="b"/>
              <a:pathLst>
                <a:path w="3133" h="4478" extrusionOk="0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4061200" y="212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4313325" y="1964350"/>
              <a:ext cx="84550" cy="44675"/>
            </a:xfrm>
            <a:custGeom>
              <a:avLst/>
              <a:gdLst/>
              <a:ahLst/>
              <a:cxnLst/>
              <a:rect l="l" t="t" r="r" b="b"/>
              <a:pathLst>
                <a:path w="3382" h="1787" extrusionOk="0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4068650" y="2015250"/>
              <a:ext cx="221775" cy="104225"/>
            </a:xfrm>
            <a:custGeom>
              <a:avLst/>
              <a:gdLst/>
              <a:ahLst/>
              <a:cxnLst/>
              <a:rect l="l" t="t" r="r" b="b"/>
              <a:pathLst>
                <a:path w="8871" h="4169" extrusionOk="0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060900" y="212212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060900" y="212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4060900" y="1888450"/>
              <a:ext cx="92900" cy="233400"/>
            </a:xfrm>
            <a:custGeom>
              <a:avLst/>
              <a:gdLst/>
              <a:ahLst/>
              <a:cxnLst/>
              <a:rect l="l" t="t" r="r" b="b"/>
              <a:pathLst>
                <a:path w="3716" h="9336" extrusionOk="0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4060900" y="21236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4061200" y="2124500"/>
              <a:ext cx="217925" cy="393825"/>
            </a:xfrm>
            <a:custGeom>
              <a:avLst/>
              <a:gdLst/>
              <a:ahLst/>
              <a:cxnLst/>
              <a:rect l="l" t="t" r="r" b="b"/>
              <a:pathLst>
                <a:path w="8717" h="15753" extrusionOk="0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4060900" y="21230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4062400" y="2119775"/>
              <a:ext cx="325" cy="275"/>
            </a:xfrm>
            <a:custGeom>
              <a:avLst/>
              <a:gdLst/>
              <a:ahLst/>
              <a:cxnLst/>
              <a:rect l="l" t="t" r="r" b="b"/>
              <a:pathLst>
                <a:path w="13" h="11" extrusionOk="0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4061200" y="21206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4062400" y="212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4063000" y="211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4348750" y="2085200"/>
              <a:ext cx="488175" cy="446225"/>
            </a:xfrm>
            <a:custGeom>
              <a:avLst/>
              <a:gdLst/>
              <a:ahLst/>
              <a:cxnLst/>
              <a:rect l="l" t="t" r="r" b="b"/>
              <a:pathLst>
                <a:path w="19527" h="17849" extrusionOk="0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4521375" y="2069725"/>
              <a:ext cx="477175" cy="31875"/>
            </a:xfrm>
            <a:custGeom>
              <a:avLst/>
              <a:gdLst/>
              <a:ahLst/>
              <a:cxnLst/>
              <a:rect l="l" t="t" r="r" b="b"/>
              <a:pathLst>
                <a:path w="19087" h="1275" extrusionOk="0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4060900" y="2098000"/>
              <a:ext cx="405150" cy="28075"/>
            </a:xfrm>
            <a:custGeom>
              <a:avLst/>
              <a:gdLst/>
              <a:ahLst/>
              <a:cxnLst/>
              <a:rect l="l" t="t" r="r" b="b"/>
              <a:pathLst>
                <a:path w="16206" h="1123" extrusionOk="0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238325" y="2509150"/>
              <a:ext cx="136050" cy="125500"/>
            </a:xfrm>
            <a:custGeom>
              <a:avLst/>
              <a:gdLst/>
              <a:ahLst/>
              <a:cxnLst/>
              <a:rect l="l" t="t" r="r" b="b"/>
              <a:pathLst>
                <a:path w="5442" h="5020" extrusionOk="0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463650" y="2077450"/>
              <a:ext cx="61025" cy="59300"/>
            </a:xfrm>
            <a:custGeom>
              <a:avLst/>
              <a:gdLst/>
              <a:ahLst/>
              <a:cxnLst/>
              <a:rect l="l" t="t" r="r" b="b"/>
              <a:pathLst>
                <a:path w="2441" h="2372" extrusionOk="0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997625" y="2051475"/>
              <a:ext cx="45275" cy="42075"/>
            </a:xfrm>
            <a:custGeom>
              <a:avLst/>
              <a:gdLst/>
              <a:ahLst/>
              <a:cxnLst/>
              <a:rect l="l" t="t" r="r" b="b"/>
              <a:pathLst>
                <a:path w="1811" h="1683" extrusionOk="0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4680925" y="1807100"/>
              <a:ext cx="31875" cy="29875"/>
            </a:xfrm>
            <a:custGeom>
              <a:avLst/>
              <a:gdLst/>
              <a:ahLst/>
              <a:cxnLst/>
              <a:rect l="l" t="t" r="r" b="b"/>
              <a:pathLst>
                <a:path w="1275" h="1195" extrusionOk="0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4217475" y="1692975"/>
              <a:ext cx="32775" cy="29775"/>
            </a:xfrm>
            <a:custGeom>
              <a:avLst/>
              <a:gdLst/>
              <a:ahLst/>
              <a:cxnLst/>
              <a:rect l="l" t="t" r="r" b="b"/>
              <a:pathLst>
                <a:path w="1311" h="1191" extrusionOk="0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4181750" y="2480200"/>
              <a:ext cx="48250" cy="41975"/>
            </a:xfrm>
            <a:custGeom>
              <a:avLst/>
              <a:gdLst/>
              <a:ahLst/>
              <a:cxnLst/>
              <a:rect l="l" t="t" r="r" b="b"/>
              <a:pathLst>
                <a:path w="1930" h="1679" extrusionOk="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137400" y="1857875"/>
              <a:ext cx="38125" cy="33450"/>
            </a:xfrm>
            <a:custGeom>
              <a:avLst/>
              <a:gdLst/>
              <a:ahLst/>
              <a:cxnLst/>
              <a:rect l="l" t="t" r="r" b="b"/>
              <a:pathLst>
                <a:path w="1525" h="1338" extrusionOk="0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4394275" y="1948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4283550" y="1992300"/>
              <a:ext cx="31000" cy="30675"/>
            </a:xfrm>
            <a:custGeom>
              <a:avLst/>
              <a:gdLst/>
              <a:ahLst/>
              <a:cxnLst/>
              <a:rect l="l" t="t" r="r" b="b"/>
              <a:pathLst>
                <a:path w="1240" h="1227" extrusionOk="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p31"/>
          <p:cNvGrpSpPr/>
          <p:nvPr/>
        </p:nvGrpSpPr>
        <p:grpSpPr>
          <a:xfrm rot="5400000" flipH="1">
            <a:off x="9628417" y="4227358"/>
            <a:ext cx="2409959" cy="2571993"/>
            <a:chOff x="4060900" y="1586625"/>
            <a:chExt cx="982000" cy="1048025"/>
          </a:xfrm>
        </p:grpSpPr>
        <p:sp>
          <p:nvSpPr>
            <p:cNvPr id="802" name="Google Shape;802;p31"/>
            <p:cNvSpPr/>
            <p:nvPr/>
          </p:nvSpPr>
          <p:spPr>
            <a:xfrm>
              <a:off x="4535675" y="1586625"/>
              <a:ext cx="155700" cy="223875"/>
            </a:xfrm>
            <a:custGeom>
              <a:avLst/>
              <a:gdLst/>
              <a:ahLst/>
              <a:cxnLst/>
              <a:rect l="l" t="t" r="r" b="b"/>
              <a:pathLst>
                <a:path w="6228" h="8955" extrusionOk="0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4392200" y="1586625"/>
              <a:ext cx="25025" cy="13125"/>
            </a:xfrm>
            <a:custGeom>
              <a:avLst/>
              <a:gdLst/>
              <a:ahLst/>
              <a:cxnLst/>
              <a:rect l="l" t="t" r="r" b="b"/>
              <a:pathLst>
                <a:path w="1001" h="525" extrusionOk="0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4244875" y="1599725"/>
              <a:ext cx="147950" cy="103625"/>
            </a:xfrm>
            <a:custGeom>
              <a:avLst/>
              <a:gdLst/>
              <a:ahLst/>
              <a:cxnLst/>
              <a:rect l="l" t="t" r="r" b="b"/>
              <a:pathLst>
                <a:path w="5918" h="4145" extrusionOk="0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4368975" y="1586625"/>
              <a:ext cx="317625" cy="228925"/>
            </a:xfrm>
            <a:custGeom>
              <a:avLst/>
              <a:gdLst/>
              <a:ahLst/>
              <a:cxnLst/>
              <a:rect l="l" t="t" r="r" b="b"/>
              <a:pathLst>
                <a:path w="12705" h="9157" extrusionOk="0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4224025" y="1586625"/>
              <a:ext cx="14025" cy="106900"/>
            </a:xfrm>
            <a:custGeom>
              <a:avLst/>
              <a:gdLst/>
              <a:ahLst/>
              <a:cxnLst/>
              <a:rect l="l" t="t" r="r" b="b"/>
              <a:pathLst>
                <a:path w="561" h="4276" extrusionOk="0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4149025" y="1586625"/>
              <a:ext cx="80975" cy="110475"/>
            </a:xfrm>
            <a:custGeom>
              <a:avLst/>
              <a:gdLst/>
              <a:ahLst/>
              <a:cxnLst/>
              <a:rect l="l" t="t" r="r" b="b"/>
              <a:pathLst>
                <a:path w="3239" h="4419" extrusionOk="0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4705925" y="1827450"/>
              <a:ext cx="298275" cy="234875"/>
            </a:xfrm>
            <a:custGeom>
              <a:avLst/>
              <a:gdLst/>
              <a:ahLst/>
              <a:cxnLst/>
              <a:rect l="l" t="t" r="r" b="b"/>
              <a:pathLst>
                <a:path w="11931" h="9395" extrusionOk="0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4240700" y="1717600"/>
              <a:ext cx="163125" cy="235475"/>
            </a:xfrm>
            <a:custGeom>
              <a:avLst/>
              <a:gdLst/>
              <a:ahLst/>
              <a:cxnLst/>
              <a:rect l="l" t="t" r="r" b="b"/>
              <a:pathLst>
                <a:path w="6525" h="9419" extrusionOk="0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4165400" y="1884000"/>
              <a:ext cx="124725" cy="117300"/>
            </a:xfrm>
            <a:custGeom>
              <a:avLst/>
              <a:gdLst/>
              <a:ahLst/>
              <a:cxnLst/>
              <a:rect l="l" t="t" r="r" b="b"/>
              <a:pathLst>
                <a:path w="4989" h="4692" extrusionOk="0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4415725" y="1825350"/>
              <a:ext cx="268800" cy="134875"/>
            </a:xfrm>
            <a:custGeom>
              <a:avLst/>
              <a:gdLst/>
              <a:ahLst/>
              <a:cxnLst/>
              <a:rect l="l" t="t" r="r" b="b"/>
              <a:pathLst>
                <a:path w="10752" h="5395" extrusionOk="0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4410950" y="1967925"/>
              <a:ext cx="78325" cy="111950"/>
            </a:xfrm>
            <a:custGeom>
              <a:avLst/>
              <a:gdLst/>
              <a:ahLst/>
              <a:cxnLst/>
              <a:rect l="l" t="t" r="r" b="b"/>
              <a:pathLst>
                <a:path w="3133" h="4478" extrusionOk="0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4061200" y="212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4313325" y="1964350"/>
              <a:ext cx="84550" cy="44675"/>
            </a:xfrm>
            <a:custGeom>
              <a:avLst/>
              <a:gdLst/>
              <a:ahLst/>
              <a:cxnLst/>
              <a:rect l="l" t="t" r="r" b="b"/>
              <a:pathLst>
                <a:path w="3382" h="1787" extrusionOk="0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4068650" y="2015250"/>
              <a:ext cx="221775" cy="104225"/>
            </a:xfrm>
            <a:custGeom>
              <a:avLst/>
              <a:gdLst/>
              <a:ahLst/>
              <a:cxnLst/>
              <a:rect l="l" t="t" r="r" b="b"/>
              <a:pathLst>
                <a:path w="8871" h="4169" extrusionOk="0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4060900" y="212212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4060900" y="212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4060900" y="1888450"/>
              <a:ext cx="92900" cy="233400"/>
            </a:xfrm>
            <a:custGeom>
              <a:avLst/>
              <a:gdLst/>
              <a:ahLst/>
              <a:cxnLst/>
              <a:rect l="l" t="t" r="r" b="b"/>
              <a:pathLst>
                <a:path w="3716" h="9336" extrusionOk="0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4060900" y="21236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4061200" y="2124500"/>
              <a:ext cx="217925" cy="393825"/>
            </a:xfrm>
            <a:custGeom>
              <a:avLst/>
              <a:gdLst/>
              <a:ahLst/>
              <a:cxnLst/>
              <a:rect l="l" t="t" r="r" b="b"/>
              <a:pathLst>
                <a:path w="8717" h="15753" extrusionOk="0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4060900" y="21230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4062400" y="2119775"/>
              <a:ext cx="325" cy="275"/>
            </a:xfrm>
            <a:custGeom>
              <a:avLst/>
              <a:gdLst/>
              <a:ahLst/>
              <a:cxnLst/>
              <a:rect l="l" t="t" r="r" b="b"/>
              <a:pathLst>
                <a:path w="13" h="11" extrusionOk="0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4061200" y="21206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4062400" y="212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4063000" y="211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4348750" y="2085200"/>
              <a:ext cx="488175" cy="446225"/>
            </a:xfrm>
            <a:custGeom>
              <a:avLst/>
              <a:gdLst/>
              <a:ahLst/>
              <a:cxnLst/>
              <a:rect l="l" t="t" r="r" b="b"/>
              <a:pathLst>
                <a:path w="19527" h="17849" extrusionOk="0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4521375" y="2069725"/>
              <a:ext cx="477175" cy="31875"/>
            </a:xfrm>
            <a:custGeom>
              <a:avLst/>
              <a:gdLst/>
              <a:ahLst/>
              <a:cxnLst/>
              <a:rect l="l" t="t" r="r" b="b"/>
              <a:pathLst>
                <a:path w="19087" h="1275" extrusionOk="0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4060900" y="2098000"/>
              <a:ext cx="405150" cy="28075"/>
            </a:xfrm>
            <a:custGeom>
              <a:avLst/>
              <a:gdLst/>
              <a:ahLst/>
              <a:cxnLst/>
              <a:rect l="l" t="t" r="r" b="b"/>
              <a:pathLst>
                <a:path w="16206" h="1123" extrusionOk="0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4238325" y="2509150"/>
              <a:ext cx="136050" cy="125500"/>
            </a:xfrm>
            <a:custGeom>
              <a:avLst/>
              <a:gdLst/>
              <a:ahLst/>
              <a:cxnLst/>
              <a:rect l="l" t="t" r="r" b="b"/>
              <a:pathLst>
                <a:path w="5442" h="5020" extrusionOk="0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4463650" y="2077450"/>
              <a:ext cx="61025" cy="59300"/>
            </a:xfrm>
            <a:custGeom>
              <a:avLst/>
              <a:gdLst/>
              <a:ahLst/>
              <a:cxnLst/>
              <a:rect l="l" t="t" r="r" b="b"/>
              <a:pathLst>
                <a:path w="2441" h="2372" extrusionOk="0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997625" y="2051475"/>
              <a:ext cx="45275" cy="42075"/>
            </a:xfrm>
            <a:custGeom>
              <a:avLst/>
              <a:gdLst/>
              <a:ahLst/>
              <a:cxnLst/>
              <a:rect l="l" t="t" r="r" b="b"/>
              <a:pathLst>
                <a:path w="1811" h="1683" extrusionOk="0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680925" y="1807100"/>
              <a:ext cx="31875" cy="29875"/>
            </a:xfrm>
            <a:custGeom>
              <a:avLst/>
              <a:gdLst/>
              <a:ahLst/>
              <a:cxnLst/>
              <a:rect l="l" t="t" r="r" b="b"/>
              <a:pathLst>
                <a:path w="1275" h="1195" extrusionOk="0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4217475" y="1692975"/>
              <a:ext cx="32775" cy="29775"/>
            </a:xfrm>
            <a:custGeom>
              <a:avLst/>
              <a:gdLst/>
              <a:ahLst/>
              <a:cxnLst/>
              <a:rect l="l" t="t" r="r" b="b"/>
              <a:pathLst>
                <a:path w="1311" h="1191" extrusionOk="0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4181750" y="2480200"/>
              <a:ext cx="48250" cy="41975"/>
            </a:xfrm>
            <a:custGeom>
              <a:avLst/>
              <a:gdLst/>
              <a:ahLst/>
              <a:cxnLst/>
              <a:rect l="l" t="t" r="r" b="b"/>
              <a:pathLst>
                <a:path w="1930" h="1679" extrusionOk="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4137400" y="1857875"/>
              <a:ext cx="38125" cy="33450"/>
            </a:xfrm>
            <a:custGeom>
              <a:avLst/>
              <a:gdLst/>
              <a:ahLst/>
              <a:cxnLst/>
              <a:rect l="l" t="t" r="r" b="b"/>
              <a:pathLst>
                <a:path w="1525" h="1338" extrusionOk="0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4394275" y="1948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4283550" y="1992300"/>
              <a:ext cx="31000" cy="30675"/>
            </a:xfrm>
            <a:custGeom>
              <a:avLst/>
              <a:gdLst/>
              <a:ahLst/>
              <a:cxnLst/>
              <a:rect l="l" t="t" r="r" b="b"/>
              <a:pathLst>
                <a:path w="1240" h="1227" extrusionOk="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2" name="Google Shape;842;p31"/>
          <p:cNvSpPr/>
          <p:nvPr/>
        </p:nvSpPr>
        <p:spPr>
          <a:xfrm>
            <a:off x="0" y="6461100"/>
            <a:ext cx="12192000" cy="3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33"/>
              <a:buFont typeface="Arial"/>
              <a:buNone/>
            </a:pPr>
            <a:endParaRPr sz="25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1"/>
          <p:cNvSpPr txBox="1">
            <a:spLocks noGrp="1"/>
          </p:cNvSpPr>
          <p:nvPr>
            <p:ph type="title"/>
          </p:nvPr>
        </p:nvSpPr>
        <p:spPr>
          <a:xfrm>
            <a:off x="2715833" y="4133733"/>
            <a:ext cx="67604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44" name="Google Shape;844;p31"/>
          <p:cNvSpPr txBox="1">
            <a:spLocks noGrp="1"/>
          </p:cNvSpPr>
          <p:nvPr>
            <p:ph type="subTitle" idx="1"/>
          </p:nvPr>
        </p:nvSpPr>
        <p:spPr>
          <a:xfrm>
            <a:off x="1406767" y="2015100"/>
            <a:ext cx="9378400" cy="19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845" name="Google Shape;845;p31"/>
          <p:cNvGrpSpPr/>
          <p:nvPr/>
        </p:nvGrpSpPr>
        <p:grpSpPr>
          <a:xfrm rot="10800000" flipH="1">
            <a:off x="233" y="-207"/>
            <a:ext cx="5549840" cy="1438835"/>
            <a:chOff x="2582150" y="3714800"/>
            <a:chExt cx="2689050" cy="697200"/>
          </a:xfrm>
        </p:grpSpPr>
        <p:sp>
          <p:nvSpPr>
            <p:cNvPr id="846" name="Google Shape;846;p31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" name="Google Shape;906;p31"/>
          <p:cNvGrpSpPr/>
          <p:nvPr/>
        </p:nvGrpSpPr>
        <p:grpSpPr>
          <a:xfrm rot="10800000">
            <a:off x="6642167" y="-207"/>
            <a:ext cx="5549840" cy="1438835"/>
            <a:chOff x="2582150" y="3714800"/>
            <a:chExt cx="2689050" cy="697200"/>
          </a:xfrm>
        </p:grpSpPr>
        <p:sp>
          <p:nvSpPr>
            <p:cNvPr id="907" name="Google Shape;907;p31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32"/>
          <p:cNvGrpSpPr/>
          <p:nvPr/>
        </p:nvGrpSpPr>
        <p:grpSpPr>
          <a:xfrm>
            <a:off x="-19" y="59"/>
            <a:ext cx="2541865" cy="6857893"/>
            <a:chOff x="5970375" y="1301775"/>
            <a:chExt cx="1053725" cy="2842925"/>
          </a:xfrm>
        </p:grpSpPr>
        <p:sp>
          <p:nvSpPr>
            <p:cNvPr id="969" name="Google Shape;969;p3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32"/>
          <p:cNvGrpSpPr/>
          <p:nvPr/>
        </p:nvGrpSpPr>
        <p:grpSpPr>
          <a:xfrm flipH="1">
            <a:off x="9650148" y="59"/>
            <a:ext cx="2541865" cy="6857893"/>
            <a:chOff x="5970375" y="1301775"/>
            <a:chExt cx="1053725" cy="2842925"/>
          </a:xfrm>
        </p:grpSpPr>
        <p:sp>
          <p:nvSpPr>
            <p:cNvPr id="1073" name="Google Shape;1073;p3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6" name="Google Shape;117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32"/>
          <p:cNvSpPr txBox="1">
            <a:spLocks noGrp="1"/>
          </p:cNvSpPr>
          <p:nvPr>
            <p:ph type="title" idx="2"/>
          </p:nvPr>
        </p:nvSpPr>
        <p:spPr>
          <a:xfrm>
            <a:off x="2803217" y="2528900"/>
            <a:ext cx="293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78" name="Google Shape;1178;p32"/>
          <p:cNvSpPr txBox="1">
            <a:spLocks noGrp="1"/>
          </p:cNvSpPr>
          <p:nvPr>
            <p:ph type="subTitle" idx="1"/>
          </p:nvPr>
        </p:nvSpPr>
        <p:spPr>
          <a:xfrm>
            <a:off x="2803217" y="2944167"/>
            <a:ext cx="29320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32"/>
          <p:cNvSpPr txBox="1">
            <a:spLocks noGrp="1"/>
          </p:cNvSpPr>
          <p:nvPr>
            <p:ph type="title" idx="3"/>
          </p:nvPr>
        </p:nvSpPr>
        <p:spPr>
          <a:xfrm>
            <a:off x="6537189" y="2528900"/>
            <a:ext cx="28516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0" name="Google Shape;1180;p32"/>
          <p:cNvSpPr txBox="1">
            <a:spLocks noGrp="1"/>
          </p:cNvSpPr>
          <p:nvPr>
            <p:ph type="subTitle" idx="4"/>
          </p:nvPr>
        </p:nvSpPr>
        <p:spPr>
          <a:xfrm>
            <a:off x="6537183" y="2944167"/>
            <a:ext cx="28516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1" name="Google Shape;1181;p32"/>
          <p:cNvSpPr txBox="1">
            <a:spLocks noGrp="1"/>
          </p:cNvSpPr>
          <p:nvPr>
            <p:ph type="title" idx="5"/>
          </p:nvPr>
        </p:nvSpPr>
        <p:spPr>
          <a:xfrm>
            <a:off x="2803217" y="4885700"/>
            <a:ext cx="293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2" name="Google Shape;1182;p32"/>
          <p:cNvSpPr txBox="1">
            <a:spLocks noGrp="1"/>
          </p:cNvSpPr>
          <p:nvPr>
            <p:ph type="subTitle" idx="6"/>
          </p:nvPr>
        </p:nvSpPr>
        <p:spPr>
          <a:xfrm>
            <a:off x="2803217" y="5300967"/>
            <a:ext cx="29320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32"/>
          <p:cNvSpPr txBox="1">
            <a:spLocks noGrp="1"/>
          </p:cNvSpPr>
          <p:nvPr>
            <p:ph type="title" idx="7"/>
          </p:nvPr>
        </p:nvSpPr>
        <p:spPr>
          <a:xfrm>
            <a:off x="6537156" y="4885700"/>
            <a:ext cx="28516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4" name="Google Shape;1184;p32"/>
          <p:cNvSpPr txBox="1">
            <a:spLocks noGrp="1"/>
          </p:cNvSpPr>
          <p:nvPr>
            <p:ph type="subTitle" idx="8"/>
          </p:nvPr>
        </p:nvSpPr>
        <p:spPr>
          <a:xfrm>
            <a:off x="6537149" y="5300967"/>
            <a:ext cx="28516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33"/>
          <p:cNvGrpSpPr/>
          <p:nvPr/>
        </p:nvGrpSpPr>
        <p:grpSpPr>
          <a:xfrm>
            <a:off x="9554055" y="68704"/>
            <a:ext cx="2637637" cy="6392395"/>
            <a:chOff x="5728375" y="1492875"/>
            <a:chExt cx="1308525" cy="3171250"/>
          </a:xfrm>
        </p:grpSpPr>
        <p:sp>
          <p:nvSpPr>
            <p:cNvPr id="1187" name="Google Shape;1187;p33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3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3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3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2" name="Google Shape;1262;p33"/>
          <p:cNvGrpSpPr/>
          <p:nvPr/>
        </p:nvGrpSpPr>
        <p:grpSpPr>
          <a:xfrm flipH="1">
            <a:off x="355" y="68704"/>
            <a:ext cx="2637637" cy="6392395"/>
            <a:chOff x="5728375" y="1492875"/>
            <a:chExt cx="1308525" cy="3171250"/>
          </a:xfrm>
        </p:grpSpPr>
        <p:sp>
          <p:nvSpPr>
            <p:cNvPr id="1263" name="Google Shape;1263;p33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8" name="Google Shape;1338;p33"/>
          <p:cNvSpPr/>
          <p:nvPr/>
        </p:nvSpPr>
        <p:spPr>
          <a:xfrm>
            <a:off x="0" y="6461100"/>
            <a:ext cx="12192000" cy="3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33"/>
              <a:buFont typeface="Arial"/>
              <a:buNone/>
            </a:pPr>
            <a:endParaRPr sz="25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ongodb.com/docs/manual/reference/operator/updat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"/>
          <p:cNvSpPr txBox="1">
            <a:spLocks noGrp="1"/>
          </p:cNvSpPr>
          <p:nvPr>
            <p:ph type="ctrTitle"/>
          </p:nvPr>
        </p:nvSpPr>
        <p:spPr>
          <a:xfrm>
            <a:off x="1413461" y="1826148"/>
            <a:ext cx="10500371" cy="142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sz="4250" dirty="0"/>
              <a:t>Tìm </a:t>
            </a:r>
            <a:r>
              <a:rPr lang="en-US" sz="4250" dirty="0" err="1"/>
              <a:t>hiểu</a:t>
            </a:r>
            <a:r>
              <a:rPr lang="en-US" sz="4250" dirty="0"/>
              <a:t> </a:t>
            </a:r>
            <a:r>
              <a:rPr lang="en-US" sz="4250" dirty="0" err="1"/>
              <a:t>và</a:t>
            </a:r>
            <a:r>
              <a:rPr lang="en-US" sz="4250" dirty="0"/>
              <a:t> </a:t>
            </a:r>
            <a:r>
              <a:rPr lang="en-US" sz="4250" dirty="0" err="1"/>
              <a:t>ứng</a:t>
            </a:r>
            <a:r>
              <a:rPr lang="en-US" sz="4250" dirty="0"/>
              <a:t> </a:t>
            </a:r>
            <a:r>
              <a:rPr lang="en-US" sz="4250" dirty="0" err="1"/>
              <a:t>dụng</a:t>
            </a:r>
            <a:r>
              <a:rPr lang="en-US" sz="4250" dirty="0"/>
              <a:t> MongoDB – Cassandra</a:t>
            </a:r>
            <a:br>
              <a:rPr lang="en-US" sz="4250" dirty="0"/>
            </a:br>
            <a:endParaRPr sz="4250" dirty="0"/>
          </a:p>
        </p:txBody>
      </p:sp>
      <p:sp>
        <p:nvSpPr>
          <p:cNvPr id="1344" name="Google Shape;1344;p1"/>
          <p:cNvSpPr txBox="1">
            <a:spLocks noGrp="1"/>
          </p:cNvSpPr>
          <p:nvPr>
            <p:ph type="subTitle" idx="1"/>
          </p:nvPr>
        </p:nvSpPr>
        <p:spPr>
          <a:xfrm>
            <a:off x="1106801" y="3982307"/>
            <a:ext cx="4398256" cy="225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19127118 - 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Tạ</a:t>
            </a: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Công</a:t>
            </a: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Điền</a:t>
            </a:r>
            <a:endParaRPr sz="1850" dirty="0">
              <a:solidFill>
                <a:srgbClr val="2530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19127512-Lâm Hoàng Phúc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19127527 – Phan 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Thiên</a:t>
            </a: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Quân</a:t>
            </a:r>
            <a:endParaRPr sz="1850" i="1" dirty="0">
              <a:solidFill>
                <a:srgbClr val="7A0C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19127652 – 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Hồ</a:t>
            </a: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Nhật</a:t>
            </a: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 Linh</a:t>
            </a:r>
            <a:endParaRPr sz="1850" i="1" dirty="0">
              <a:solidFill>
                <a:srgbClr val="7A0C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50" i="1" dirty="0">
              <a:solidFill>
                <a:srgbClr val="7A0C0C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67" i="1" dirty="0">
              <a:solidFill>
                <a:srgbClr val="7A0C0C"/>
              </a:solidFill>
            </a:endParaRPr>
          </a:p>
        </p:txBody>
      </p:sp>
      <p:sp>
        <p:nvSpPr>
          <p:cNvPr id="1349" name="Google Shape;1349;p1"/>
          <p:cNvSpPr txBox="1"/>
          <p:nvPr/>
        </p:nvSpPr>
        <p:spPr>
          <a:xfrm>
            <a:off x="1106801" y="3530901"/>
            <a:ext cx="7497096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Nhóm</a:t>
            </a:r>
            <a:r>
              <a:rPr lang="en-US" sz="2100" b="1" i="1" u="none" strike="noStrike" cap="none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 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161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 hợp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niệm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nhằm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nhóm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những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tương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thống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lý, việc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MongoDB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thực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collection (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thực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riêng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rẽ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" name="Google Shape;1443;p34">
            <a:extLst>
              <a:ext uri="{FF2B5EF4-FFF2-40B4-BE49-F238E27FC236}">
                <a16:creationId xmlns:a16="http://schemas.microsoft.com/office/drawing/2014/main" id="{B04DCBB8-7B70-60A9-0B31-68CF70305C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6203" y="3009788"/>
            <a:ext cx="5218197" cy="318781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D7CBC3B-6842-8200-E0B8-941ACA813451}"/>
              </a:ext>
            </a:extLst>
          </p:cNvPr>
          <p:cNvSpPr txBox="1"/>
          <p:nvPr/>
        </p:nvSpPr>
        <p:spPr>
          <a:xfrm>
            <a:off x="4637113" y="6338656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collection </a:t>
            </a:r>
            <a:r>
              <a:rPr lang="en-US" dirty="0" err="1"/>
              <a:t>nhân</a:t>
            </a:r>
            <a:r>
              <a:rPr lang="en-US" dirty="0"/>
              <a:t> viên)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3947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175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luôn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field “_id”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định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MongoDB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1 giá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ObjectId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duy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MongoDB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hỗ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trợ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đa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loại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tất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cả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trường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1 document (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không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Redis hay Cassandra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theo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key). Do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, MongoDB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hỗ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trợ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đa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loại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index (single field, compound fields, text index,…)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thao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nhanh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chóng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hơn</a:t>
            </a:r>
            <a:endParaRPr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D7CBC3B-6842-8200-E0B8-941ACA813451}"/>
              </a:ext>
            </a:extLst>
          </p:cNvPr>
          <p:cNvSpPr txBox="1"/>
          <p:nvPr/>
        </p:nvSpPr>
        <p:spPr>
          <a:xfrm>
            <a:off x="4637113" y="6338656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index </a:t>
            </a:r>
            <a:r>
              <a:rPr lang="en-US" dirty="0" err="1"/>
              <a:t>trong</a:t>
            </a:r>
            <a:r>
              <a:rPr lang="en-US" dirty="0"/>
              <a:t> MongoDB)</a:t>
            </a:r>
            <a:endParaRPr lang="vi-VN" dirty="0"/>
          </a:p>
        </p:txBody>
      </p:sp>
      <p:pic>
        <p:nvPicPr>
          <p:cNvPr id="5122" name="Picture 2" descr="MongoDB Create Index | Guide to MongoDB create Index">
            <a:extLst>
              <a:ext uri="{FF2B5EF4-FFF2-40B4-BE49-F238E27FC236}">
                <a16:creationId xmlns:a16="http://schemas.microsoft.com/office/drawing/2014/main" id="{A68A650D-CB86-2221-D9CE-6167F8A7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5" y="3884461"/>
            <a:ext cx="61912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81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51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Đối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chiếu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SQL, ta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thấy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nhiều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tương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đồng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D7CBC3B-6842-8200-E0B8-941ACA813451}"/>
              </a:ext>
            </a:extLst>
          </p:cNvPr>
          <p:cNvSpPr txBox="1"/>
          <p:nvPr/>
        </p:nvSpPr>
        <p:spPr>
          <a:xfrm>
            <a:off x="3658211" y="6196416"/>
            <a:ext cx="507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concepts </a:t>
            </a:r>
            <a:r>
              <a:rPr lang="en-US" dirty="0" err="1"/>
              <a:t>của</a:t>
            </a:r>
            <a:r>
              <a:rPr lang="en-US" dirty="0"/>
              <a:t> MongoDB </a:t>
            </a:r>
            <a:r>
              <a:rPr lang="en-US" dirty="0" err="1"/>
              <a:t>với</a:t>
            </a:r>
            <a:r>
              <a:rPr lang="en-US" dirty="0"/>
              <a:t> SQL thông </a:t>
            </a:r>
            <a:r>
              <a:rPr lang="en-US" dirty="0" err="1"/>
              <a:t>thường</a:t>
            </a:r>
            <a:r>
              <a:rPr lang="en-US" dirty="0"/>
              <a:t>)</a:t>
            </a:r>
            <a:endParaRPr lang="vi-VN" dirty="0"/>
          </a:p>
        </p:txBody>
      </p:sp>
      <p:pic>
        <p:nvPicPr>
          <p:cNvPr id="3074" name="Picture 2" descr="MongoDB vs SQL Concepts | Studio 3T">
            <a:extLst>
              <a:ext uri="{FF2B5EF4-FFF2-40B4-BE49-F238E27FC236}">
                <a16:creationId xmlns:a16="http://schemas.microsoft.com/office/drawing/2014/main" id="{565EB4F3-CB78-46F7-875B-5C1E57580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7" y="2624287"/>
            <a:ext cx="65627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0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B. </a:t>
            </a:r>
            <a:r>
              <a:rPr lang="en-US" dirty="0"/>
              <a:t>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196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Việc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thiết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kế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MongoDB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dựa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yêu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truy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vấn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thay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vì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cố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gắng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chuẩn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hóa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SQL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document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nên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tương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nhau</a:t>
            </a:r>
            <a:endParaRPr lang="en-US" sz="1800" dirty="0">
              <a:latin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kích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thước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nhỏ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cho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hiệu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năng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tốt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dễ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quản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lý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.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Tùy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vào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yêu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cầu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truy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vấn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, ta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tách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1 collection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thành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nhiều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collection tương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. 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E042BAA-AA17-F81E-DBEC-1D672CE2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51" y="3509245"/>
            <a:ext cx="7265843" cy="3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09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B. </a:t>
            </a:r>
            <a:r>
              <a:rPr lang="en-US" dirty="0"/>
              <a:t>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78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Nếu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field giữa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document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khác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nhau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truy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vấn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cùng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nhau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tần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suất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cao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, ta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nhúng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thẳng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field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vào</a:t>
            </a:r>
            <a:endParaRPr lang="en-US" sz="18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317DCE9-0D62-7B08-B3AE-8668640AF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818" y="2705168"/>
            <a:ext cx="8533832" cy="31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6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290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demo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lý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học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sinh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giản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thực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mongo shell (command-line tool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phép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tương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MongoDB)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Python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viện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pymongo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 -d -p 27017:27017 --name &lt;container-name&gt;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mongo:latest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Ta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không</a:t>
            </a: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cần</a:t>
            </a: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tạo</a:t>
            </a: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database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trong</a:t>
            </a: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server,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chỉ</a:t>
            </a: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cần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dữ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liệu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đầu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tiên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được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thêm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vào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thì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database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sẽ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được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tạo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nhưng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ta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cần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phải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chỉ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định database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sẽ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sử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dụng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cho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các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hành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động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)</a:t>
            </a:r>
            <a:endParaRPr sz="1800" b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  <a:sym typeface="Noto Sans Symbols"/>
            </a:endParaRPr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9CEA89CB-ECF8-1060-39FA-637785311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39659"/>
              </p:ext>
            </p:extLst>
          </p:nvPr>
        </p:nvGraphicFramePr>
        <p:xfrm>
          <a:off x="1057273" y="4833150"/>
          <a:ext cx="10413368" cy="1813283"/>
        </p:xfrm>
        <a:graphic>
          <a:graphicData uri="http://schemas.openxmlformats.org/drawingml/2006/table">
            <a:tbl>
              <a:tblPr firstRow="1" bandRow="1">
                <a:tableStyleId>{341BC0BB-F640-40F5-8AD8-D90FE769DE3E}</a:tableStyleId>
              </a:tblPr>
              <a:tblGrid>
                <a:gridCol w="5206684">
                  <a:extLst>
                    <a:ext uri="{9D8B030D-6E8A-4147-A177-3AD203B41FA5}">
                      <a16:colId xmlns:a16="http://schemas.microsoft.com/office/drawing/2014/main" val="698204125"/>
                    </a:ext>
                  </a:extLst>
                </a:gridCol>
                <a:gridCol w="5206684">
                  <a:extLst>
                    <a:ext uri="{9D8B030D-6E8A-4147-A177-3AD203B41FA5}">
                      <a16:colId xmlns:a16="http://schemas.microsoft.com/office/drawing/2014/main" val="4069378276"/>
                    </a:ext>
                  </a:extLst>
                </a:gridCol>
              </a:tblGrid>
              <a:tr h="5838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6586"/>
                  </a:ext>
                </a:extLst>
              </a:tr>
              <a:tr h="1229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1" dirty="0"/>
                        <a:t>docker exec -it &lt; container-name &gt; bash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1" dirty="0"/>
                        <a:t>use school;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1" dirty="0"/>
                        <a:t># Create mongo client</a:t>
                      </a:r>
                    </a:p>
                    <a:p>
                      <a:pPr algn="l"/>
                      <a:r>
                        <a:rPr lang="en-US" sz="1600" b="1" i="1" dirty="0"/>
                        <a:t>client = </a:t>
                      </a:r>
                      <a:r>
                        <a:rPr lang="en-US" sz="1600" b="1" i="1" dirty="0" err="1"/>
                        <a:t>MongoClient</a:t>
                      </a:r>
                      <a:r>
                        <a:rPr lang="en-US" sz="1600" b="1" i="1" dirty="0"/>
                        <a:t>("</a:t>
                      </a:r>
                      <a:r>
                        <a:rPr lang="en-US" sz="1600" b="1" i="1" dirty="0" err="1"/>
                        <a:t>mongodb</a:t>
                      </a:r>
                      <a:r>
                        <a:rPr lang="en-US" sz="1600" b="1" i="1" dirty="0"/>
                        <a:t>://localhost:27017/")</a:t>
                      </a:r>
                    </a:p>
                    <a:p>
                      <a:pPr algn="l"/>
                      <a:r>
                        <a:rPr lang="en-US" sz="1600" b="0" i="1" dirty="0"/>
                        <a:t># Use school </a:t>
                      </a:r>
                      <a:r>
                        <a:rPr lang="en-US" sz="1600" b="0" i="1" dirty="0" err="1"/>
                        <a:t>db</a:t>
                      </a:r>
                      <a:endParaRPr lang="en-US" sz="1600" b="0" i="1" dirty="0"/>
                    </a:p>
                    <a:p>
                      <a:pPr algn="l"/>
                      <a:r>
                        <a:rPr lang="en-US" sz="1600" b="1" i="1" dirty="0" err="1"/>
                        <a:t>db</a:t>
                      </a:r>
                      <a:r>
                        <a:rPr lang="en-US" sz="1600" b="1" i="1" dirty="0"/>
                        <a:t> = client["school"]</a:t>
                      </a:r>
                      <a:endParaRPr lang="vi-VN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6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69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160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cũng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không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tạo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MongoDB, việc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này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động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diễn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ra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bất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kì document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nào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tạo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ra.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insert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document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tương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quan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gọi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insert/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insertMany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JSON</a:t>
            </a:r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9CEA89CB-ECF8-1060-39FA-637785311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666159"/>
              </p:ext>
            </p:extLst>
          </p:nvPr>
        </p:nvGraphicFramePr>
        <p:xfrm>
          <a:off x="1057273" y="3682153"/>
          <a:ext cx="10352408" cy="2908409"/>
        </p:xfrm>
        <a:graphic>
          <a:graphicData uri="http://schemas.openxmlformats.org/drawingml/2006/table">
            <a:tbl>
              <a:tblPr firstRow="1" bandRow="1">
                <a:tableStyleId>{341BC0BB-F640-40F5-8AD8-D90FE769DE3E}</a:tableStyleId>
              </a:tblPr>
              <a:tblGrid>
                <a:gridCol w="5176204">
                  <a:extLst>
                    <a:ext uri="{9D8B030D-6E8A-4147-A177-3AD203B41FA5}">
                      <a16:colId xmlns:a16="http://schemas.microsoft.com/office/drawing/2014/main" val="698204125"/>
                    </a:ext>
                  </a:extLst>
                </a:gridCol>
                <a:gridCol w="5176204">
                  <a:extLst>
                    <a:ext uri="{9D8B030D-6E8A-4147-A177-3AD203B41FA5}">
                      <a16:colId xmlns:a16="http://schemas.microsoft.com/office/drawing/2014/main" val="4069378276"/>
                    </a:ext>
                  </a:extLst>
                </a:gridCol>
              </a:tblGrid>
              <a:tr h="622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6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 err="1"/>
                        <a:t>db.students.insert</a:t>
                      </a:r>
                      <a:r>
                        <a:rPr lang="en-US" sz="2000" b="0" dirty="0"/>
                        <a:t>({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“id”: 1,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“name”: “Linh”,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"birthday": "2000-01-01",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"</a:t>
                      </a:r>
                      <a:r>
                        <a:rPr lang="en-US" sz="2000" b="0" dirty="0" err="1"/>
                        <a:t>activity_class</a:t>
                      </a:r>
                      <a:r>
                        <a:rPr lang="en-US" sz="2000" b="0" dirty="0"/>
                        <a:t>": "A“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});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/>
                        <a:t># Ref to students collection</a:t>
                      </a:r>
                    </a:p>
                    <a:p>
                      <a:pPr algn="l"/>
                      <a:r>
                        <a:rPr lang="en-US" sz="1600" b="0" dirty="0" err="1"/>
                        <a:t>students_collection</a:t>
                      </a:r>
                      <a:r>
                        <a:rPr lang="en-US" sz="1600" b="0" dirty="0"/>
                        <a:t> = </a:t>
                      </a:r>
                      <a:r>
                        <a:rPr lang="en-US" sz="1600" b="0" dirty="0" err="1"/>
                        <a:t>db</a:t>
                      </a:r>
                      <a:r>
                        <a:rPr lang="en-US" sz="1600" b="0" dirty="0"/>
                        <a:t>['students’]</a:t>
                      </a:r>
                    </a:p>
                    <a:p>
                      <a:pPr algn="l"/>
                      <a:r>
                        <a:rPr lang="en-US" sz="1600" b="1" i="1" dirty="0"/>
                        <a:t># Insert new student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/>
                        <a:t>students_collection.insert</a:t>
                      </a:r>
                      <a:r>
                        <a:rPr lang="en-US" sz="1600" b="0" dirty="0"/>
                        <a:t>({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“id”: 1,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“name”: “Linh”,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"birthday": "2000-01-01",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"</a:t>
                      </a:r>
                      <a:r>
                        <a:rPr lang="en-US" sz="1600" b="0" dirty="0" err="1"/>
                        <a:t>activity_class</a:t>
                      </a:r>
                      <a:r>
                        <a:rPr lang="en-US" sz="1600" b="0" dirty="0"/>
                        <a:t>": "A“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})</a:t>
                      </a:r>
                      <a:endParaRPr lang="vi-V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6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93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505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MongoDB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filter, filter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đối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tượng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field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nó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sánh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quá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Chẳng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hạn, filter dùng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“Linh”: 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{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	“name”: “Linh”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}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sánh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phức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tạp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sánh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bằng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ở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query operator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MongoDB,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lớn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($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),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nhỏ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($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), kích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thước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($size).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Chẳng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hạn, filter dùng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lớn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5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nhỏ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8: 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{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	“grade”: {“$</a:t>
            </a:r>
            <a:r>
              <a:rPr lang="en-US" sz="2000" b="1" dirty="0" err="1">
                <a:latin typeface="Times New Roman"/>
                <a:cs typeface="Times New Roman"/>
                <a:sym typeface="Times New Roman"/>
              </a:rPr>
              <a:t>gt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”: 5, “$</a:t>
            </a:r>
            <a:r>
              <a:rPr lang="en-US" sz="2000" b="1" dirty="0" err="1">
                <a:latin typeface="Times New Roman"/>
                <a:cs typeface="Times New Roman"/>
                <a:sym typeface="Times New Roman"/>
              </a:rPr>
              <a:t>lt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”: 8}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}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sánh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1 filter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nối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bởi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toán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AND,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dùng $or operator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thực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hiện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toán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OR</a:t>
            </a:r>
          </a:p>
        </p:txBody>
      </p:sp>
    </p:spTree>
    <p:extLst>
      <p:ext uri="{BB962C8B-B14F-4D97-AF65-F5344CB8AC3E}">
        <p14:creationId xmlns:p14="http://schemas.microsoft.com/office/powerpoint/2010/main" val="149336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174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Sau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thiết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lập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filter,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giản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gọi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find/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findOne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spcBef>
                <a:spcPts val="1100"/>
              </a:spcBef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MongoDB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cũng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hỗ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trợ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limit, skip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việc phân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trang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algn="just">
              <a:spcBef>
                <a:spcPts val="1100"/>
              </a:spcBef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,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chuỗi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“ABC”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bỏ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qua 10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lấy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10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</a:t>
            </a:r>
          </a:p>
        </p:txBody>
      </p:sp>
      <p:graphicFrame>
        <p:nvGraphicFramePr>
          <p:cNvPr id="3" name="Bảng 6">
            <a:extLst>
              <a:ext uri="{FF2B5EF4-FFF2-40B4-BE49-F238E27FC236}">
                <a16:creationId xmlns:a16="http://schemas.microsoft.com/office/drawing/2014/main" id="{A7F8DA57-9F7D-D7C3-31E4-067E348E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75450"/>
              </p:ext>
            </p:extLst>
          </p:nvPr>
        </p:nvGraphicFramePr>
        <p:xfrm>
          <a:off x="1057272" y="3827589"/>
          <a:ext cx="10413366" cy="2552891"/>
        </p:xfrm>
        <a:graphic>
          <a:graphicData uri="http://schemas.openxmlformats.org/drawingml/2006/table">
            <a:tbl>
              <a:tblPr firstRow="1" bandRow="1">
                <a:tableStyleId>{341BC0BB-F640-40F5-8AD8-D90FE769DE3E}</a:tableStyleId>
              </a:tblPr>
              <a:tblGrid>
                <a:gridCol w="5206683">
                  <a:extLst>
                    <a:ext uri="{9D8B030D-6E8A-4147-A177-3AD203B41FA5}">
                      <a16:colId xmlns:a16="http://schemas.microsoft.com/office/drawing/2014/main" val="698204125"/>
                    </a:ext>
                  </a:extLst>
                </a:gridCol>
                <a:gridCol w="5206683">
                  <a:extLst>
                    <a:ext uri="{9D8B030D-6E8A-4147-A177-3AD203B41FA5}">
                      <a16:colId xmlns:a16="http://schemas.microsoft.com/office/drawing/2014/main" val="4069378276"/>
                    </a:ext>
                  </a:extLst>
                </a:gridCol>
              </a:tblGrid>
              <a:tr h="7299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6586"/>
                  </a:ext>
                </a:extLst>
              </a:tr>
              <a:tr h="1822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 err="1"/>
                        <a:t>db.students.find</a:t>
                      </a:r>
                      <a:r>
                        <a:rPr lang="en-US" sz="2000" b="0" dirty="0"/>
                        <a:t>({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“name”: “/ABC/”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.skip(10)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.limit(10);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/>
                        <a:t># Ref to students collection</a:t>
                      </a:r>
                    </a:p>
                    <a:p>
                      <a:pPr algn="l"/>
                      <a:r>
                        <a:rPr lang="en-US" sz="1600" b="0" dirty="0" err="1"/>
                        <a:t>students_collection</a:t>
                      </a:r>
                      <a:r>
                        <a:rPr lang="en-US" sz="1600" b="0" dirty="0"/>
                        <a:t> = </a:t>
                      </a:r>
                      <a:r>
                        <a:rPr lang="en-US" sz="1600" b="0" dirty="0" err="1"/>
                        <a:t>db</a:t>
                      </a:r>
                      <a:r>
                        <a:rPr lang="en-US" sz="1600" b="0" dirty="0"/>
                        <a:t>['students’]</a:t>
                      </a:r>
                    </a:p>
                    <a:p>
                      <a:pPr algn="l"/>
                      <a:r>
                        <a:rPr lang="en-US" sz="1600" b="1" i="1" dirty="0"/>
                        <a:t># Search student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/>
                        <a:t>students_collection.find</a:t>
                      </a:r>
                      <a:r>
                        <a:rPr lang="en-US" sz="1600" b="0" dirty="0"/>
                        <a:t>({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“name”: “/ABC/”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}).skip(10).limit(10);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6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94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217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cũng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filter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việc update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document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MongoDB,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định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động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dùng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update.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động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thường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$set (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), $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inc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tăng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giảm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), $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mul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nhân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) (</a:t>
            </a:r>
            <a:r>
              <a:rPr lang="vi-VN" sz="1600" i="1" dirty="0" err="1">
                <a:hlinkClick r:id="rId4"/>
              </a:rPr>
              <a:t>Update</a:t>
            </a:r>
            <a:r>
              <a:rPr lang="vi-VN" sz="1600" i="1" dirty="0">
                <a:hlinkClick r:id="rId4"/>
              </a:rPr>
              <a:t> </a:t>
            </a:r>
            <a:r>
              <a:rPr lang="vi-VN" sz="1600" i="1" dirty="0" err="1">
                <a:hlinkClick r:id="rId4"/>
              </a:rPr>
              <a:t>Operators</a:t>
            </a:r>
            <a:r>
              <a:rPr lang="vi-VN" sz="1600" i="1" dirty="0">
                <a:hlinkClick r:id="rId4"/>
              </a:rPr>
              <a:t> — </a:t>
            </a:r>
            <a:r>
              <a:rPr lang="vi-VN" sz="1600" i="1" dirty="0" err="1">
                <a:hlinkClick r:id="rId4"/>
              </a:rPr>
              <a:t>MongoDB</a:t>
            </a:r>
            <a:r>
              <a:rPr lang="vi-VN" sz="1600" i="1" dirty="0">
                <a:hlinkClick r:id="rId4"/>
              </a:rPr>
              <a:t> </a:t>
            </a:r>
            <a:r>
              <a:rPr lang="vi-VN" sz="1600" i="1" dirty="0" err="1">
                <a:hlinkClick r:id="rId4"/>
              </a:rPr>
              <a:t>Manual</a:t>
            </a:r>
            <a:r>
              <a:rPr lang="en-US" sz="2800" dirty="0"/>
              <a:t>)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algn="just">
              <a:spcBef>
                <a:spcPts val="1100"/>
              </a:spcBef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gọi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update/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updateMany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thực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. </a:t>
            </a:r>
          </a:p>
          <a:p>
            <a:pPr algn="just">
              <a:spcBef>
                <a:spcPts val="1100"/>
              </a:spcBef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ta update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tăng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1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thay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đổi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thành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“Phúc”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id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2</a:t>
            </a:r>
          </a:p>
        </p:txBody>
      </p:sp>
      <p:graphicFrame>
        <p:nvGraphicFramePr>
          <p:cNvPr id="3" name="Bảng 6">
            <a:extLst>
              <a:ext uri="{FF2B5EF4-FFF2-40B4-BE49-F238E27FC236}">
                <a16:creationId xmlns:a16="http://schemas.microsoft.com/office/drawing/2014/main" id="{A7F8DA57-9F7D-D7C3-31E4-067E348E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56047"/>
              </p:ext>
            </p:extLst>
          </p:nvPr>
        </p:nvGraphicFramePr>
        <p:xfrm>
          <a:off x="1036953" y="3799454"/>
          <a:ext cx="10619428" cy="3030685"/>
        </p:xfrm>
        <a:graphic>
          <a:graphicData uri="http://schemas.openxmlformats.org/drawingml/2006/table">
            <a:tbl>
              <a:tblPr firstRow="1" bandRow="1">
                <a:tableStyleId>{341BC0BB-F640-40F5-8AD8-D90FE769DE3E}</a:tableStyleId>
              </a:tblPr>
              <a:tblGrid>
                <a:gridCol w="5309714">
                  <a:extLst>
                    <a:ext uri="{9D8B030D-6E8A-4147-A177-3AD203B41FA5}">
                      <a16:colId xmlns:a16="http://schemas.microsoft.com/office/drawing/2014/main" val="698204125"/>
                    </a:ext>
                  </a:extLst>
                </a:gridCol>
                <a:gridCol w="5309714">
                  <a:extLst>
                    <a:ext uri="{9D8B030D-6E8A-4147-A177-3AD203B41FA5}">
                      <a16:colId xmlns:a16="http://schemas.microsoft.com/office/drawing/2014/main" val="4069378276"/>
                    </a:ext>
                  </a:extLst>
                </a:gridCol>
              </a:tblGrid>
              <a:tr h="500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6586"/>
                  </a:ext>
                </a:extLst>
              </a:tr>
              <a:tr h="2346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 err="1"/>
                        <a:t>db.students.update</a:t>
                      </a:r>
                      <a:r>
                        <a:rPr lang="en-US" sz="2000" b="0" dirty="0"/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{ “id”: 2 },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     $</a:t>
                      </a:r>
                      <a:r>
                        <a:rPr lang="en-US" sz="2000" b="0" dirty="0" err="1"/>
                        <a:t>inc</a:t>
                      </a:r>
                      <a:r>
                        <a:rPr lang="en-US" sz="2000" b="0" dirty="0"/>
                        <a:t>: { “grade”: 1 },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     $set: { “name”: “Phúc”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/>
                        <a:t># Ref to students collection</a:t>
                      </a:r>
                    </a:p>
                    <a:p>
                      <a:pPr algn="l"/>
                      <a:r>
                        <a:rPr lang="en-US" sz="1600" b="0" dirty="0" err="1"/>
                        <a:t>students_collection</a:t>
                      </a:r>
                      <a:r>
                        <a:rPr lang="en-US" sz="1600" b="0" dirty="0"/>
                        <a:t> = </a:t>
                      </a:r>
                      <a:r>
                        <a:rPr lang="en-US" sz="1600" b="0" dirty="0" err="1"/>
                        <a:t>db</a:t>
                      </a:r>
                      <a:r>
                        <a:rPr lang="en-US" sz="1600" b="0" dirty="0"/>
                        <a:t>['students’]</a:t>
                      </a:r>
                    </a:p>
                    <a:p>
                      <a:pPr algn="l"/>
                      <a:r>
                        <a:rPr lang="en-US" sz="1600" b="1" i="1" dirty="0"/>
                        <a:t># Update student information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/>
                        <a:t>students_collection.update</a:t>
                      </a:r>
                      <a:r>
                        <a:rPr lang="en-US" sz="1600" b="0" dirty="0"/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{ “id”: 2 },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     $</a:t>
                      </a:r>
                      <a:r>
                        <a:rPr lang="en-US" sz="1600" b="0" dirty="0" err="1"/>
                        <a:t>inc</a:t>
                      </a:r>
                      <a:r>
                        <a:rPr lang="en-US" sz="1600" b="0" dirty="0"/>
                        <a:t>: { “grade”: 1 },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     $set: { “name”: “Phúc”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6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3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355" name="Google Shape;1355;p2"/>
          <p:cNvSpPr txBox="1">
            <a:spLocks noGrp="1"/>
          </p:cNvSpPr>
          <p:nvPr>
            <p:ph type="title" idx="2"/>
          </p:nvPr>
        </p:nvSpPr>
        <p:spPr>
          <a:xfrm>
            <a:off x="4672600" y="1999565"/>
            <a:ext cx="3960800" cy="40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400" dirty="0"/>
              <a:t>NoSQL database</a:t>
            </a:r>
            <a:endParaRPr dirty="0"/>
          </a:p>
        </p:txBody>
      </p:sp>
      <p:sp>
        <p:nvSpPr>
          <p:cNvPr id="1358" name="Google Shape;1358;p2"/>
          <p:cNvSpPr txBox="1">
            <a:spLocks noGrp="1"/>
          </p:cNvSpPr>
          <p:nvPr>
            <p:ph type="title" idx="5"/>
          </p:nvPr>
        </p:nvSpPr>
        <p:spPr>
          <a:xfrm>
            <a:off x="2134983" y="3473344"/>
            <a:ext cx="45788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400" dirty="0"/>
              <a:t>MongoDB</a:t>
            </a:r>
            <a:endParaRPr sz="2400" dirty="0"/>
          </a:p>
        </p:txBody>
      </p:sp>
      <p:sp>
        <p:nvSpPr>
          <p:cNvPr id="1359" name="Google Shape;1359;p2"/>
          <p:cNvSpPr txBox="1">
            <a:spLocks noGrp="1"/>
          </p:cNvSpPr>
          <p:nvPr>
            <p:ph type="subTitle" idx="6"/>
          </p:nvPr>
        </p:nvSpPr>
        <p:spPr>
          <a:xfrm>
            <a:off x="2137639" y="4102841"/>
            <a:ext cx="3502000" cy="275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867" dirty="0" err="1"/>
              <a:t>Giới</a:t>
            </a:r>
            <a:r>
              <a:rPr lang="en-US" sz="1867" dirty="0"/>
              <a:t> </a:t>
            </a:r>
            <a:r>
              <a:rPr lang="en-US" sz="1867" dirty="0" err="1"/>
              <a:t>thiệu</a:t>
            </a:r>
            <a:endParaRPr lang="en-US" sz="1867" dirty="0"/>
          </a:p>
          <a:p>
            <a:pPr marL="380990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867" dirty="0"/>
              <a:t>Data model</a:t>
            </a:r>
          </a:p>
          <a:p>
            <a:pPr marL="380990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867" dirty="0" err="1"/>
              <a:t>Ứng</a:t>
            </a:r>
            <a:r>
              <a:rPr lang="en-US" sz="1867" dirty="0"/>
              <a:t> </a:t>
            </a:r>
            <a:r>
              <a:rPr lang="en-US" sz="1867" dirty="0" err="1"/>
              <a:t>dụng</a:t>
            </a:r>
            <a:r>
              <a:rPr lang="en-US" sz="1867" dirty="0"/>
              <a:t> demo</a:t>
            </a:r>
          </a:p>
        </p:txBody>
      </p:sp>
      <p:sp>
        <p:nvSpPr>
          <p:cNvPr id="1360" name="Google Shape;1360;p2"/>
          <p:cNvSpPr txBox="1">
            <a:spLocks noGrp="1"/>
          </p:cNvSpPr>
          <p:nvPr>
            <p:ph type="title" idx="9"/>
          </p:nvPr>
        </p:nvSpPr>
        <p:spPr>
          <a:xfrm>
            <a:off x="3560600" y="1756163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1362" name="Google Shape;1362;p2"/>
          <p:cNvSpPr txBox="1">
            <a:spLocks noGrp="1"/>
          </p:cNvSpPr>
          <p:nvPr>
            <p:ph type="title" idx="14"/>
          </p:nvPr>
        </p:nvSpPr>
        <p:spPr>
          <a:xfrm>
            <a:off x="1023000" y="3465433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8" name="Google Shape;1358;p2">
            <a:extLst>
              <a:ext uri="{FF2B5EF4-FFF2-40B4-BE49-F238E27FC236}">
                <a16:creationId xmlns:a16="http://schemas.microsoft.com/office/drawing/2014/main" id="{8EB94C09-721D-4047-B7B0-5B298F813380}"/>
              </a:ext>
            </a:extLst>
          </p:cNvPr>
          <p:cNvSpPr txBox="1">
            <a:spLocks/>
          </p:cNvSpPr>
          <p:nvPr/>
        </p:nvSpPr>
        <p:spPr>
          <a:xfrm>
            <a:off x="7825766" y="3349101"/>
            <a:ext cx="45788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667" b="1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2400" dirty="0"/>
              <a:t>Cassandra</a:t>
            </a:r>
          </a:p>
        </p:txBody>
      </p:sp>
      <p:sp>
        <p:nvSpPr>
          <p:cNvPr id="9" name="Google Shape;1359;p2">
            <a:extLst>
              <a:ext uri="{FF2B5EF4-FFF2-40B4-BE49-F238E27FC236}">
                <a16:creationId xmlns:a16="http://schemas.microsoft.com/office/drawing/2014/main" id="{848A2D35-A545-0D96-380A-028BCA13D497}"/>
              </a:ext>
            </a:extLst>
          </p:cNvPr>
          <p:cNvSpPr txBox="1">
            <a:spLocks/>
          </p:cNvSpPr>
          <p:nvPr/>
        </p:nvSpPr>
        <p:spPr>
          <a:xfrm>
            <a:off x="7828422" y="3978598"/>
            <a:ext cx="3502000" cy="275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80990" indent="-380990">
              <a:buFont typeface="Montserrat"/>
              <a:buChar char="-"/>
            </a:pPr>
            <a:r>
              <a:rPr lang="vi-VN" sz="1867" dirty="0"/>
              <a:t>Giới thiệu</a:t>
            </a:r>
          </a:p>
          <a:p>
            <a:pPr marL="380990" indent="-380990">
              <a:buFont typeface="Montserrat"/>
              <a:buChar char="-"/>
            </a:pPr>
            <a:r>
              <a:rPr lang="vi-VN" sz="1867" dirty="0" err="1"/>
              <a:t>Data</a:t>
            </a:r>
            <a:r>
              <a:rPr lang="vi-VN" sz="1867" dirty="0"/>
              <a:t> </a:t>
            </a:r>
            <a:r>
              <a:rPr lang="vi-VN" sz="1867" dirty="0" err="1"/>
              <a:t>model</a:t>
            </a:r>
            <a:endParaRPr lang="vi-VN" sz="1867" dirty="0"/>
          </a:p>
          <a:p>
            <a:pPr marL="380990" indent="-380990">
              <a:buFont typeface="Montserrat"/>
              <a:buChar char="-"/>
            </a:pPr>
            <a:r>
              <a:rPr lang="vi-VN" sz="1867" dirty="0"/>
              <a:t>Ứng dụng </a:t>
            </a:r>
            <a:r>
              <a:rPr lang="vi-VN" sz="1867" dirty="0" err="1"/>
              <a:t>demo</a:t>
            </a:r>
            <a:endParaRPr lang="vi-VN" dirty="0"/>
          </a:p>
        </p:txBody>
      </p:sp>
      <p:sp>
        <p:nvSpPr>
          <p:cNvPr id="10" name="Google Shape;1362;p2">
            <a:extLst>
              <a:ext uri="{FF2B5EF4-FFF2-40B4-BE49-F238E27FC236}">
                <a16:creationId xmlns:a16="http://schemas.microsoft.com/office/drawing/2014/main" id="{FCE39BFD-B791-5298-4442-D074FE0CF3F7}"/>
              </a:ext>
            </a:extLst>
          </p:cNvPr>
          <p:cNvSpPr txBox="1">
            <a:spLocks/>
          </p:cNvSpPr>
          <p:nvPr/>
        </p:nvSpPr>
        <p:spPr>
          <a:xfrm>
            <a:off x="6713783" y="3341190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4800" b="1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2" name="Google Shape;1358;p2">
            <a:extLst>
              <a:ext uri="{FF2B5EF4-FFF2-40B4-BE49-F238E27FC236}">
                <a16:creationId xmlns:a16="http://schemas.microsoft.com/office/drawing/2014/main" id="{A9CD67D3-64E1-8248-4801-2AAEB46F64C8}"/>
              </a:ext>
            </a:extLst>
          </p:cNvPr>
          <p:cNvSpPr txBox="1">
            <a:spLocks/>
          </p:cNvSpPr>
          <p:nvPr/>
        </p:nvSpPr>
        <p:spPr>
          <a:xfrm>
            <a:off x="4919579" y="5759435"/>
            <a:ext cx="45788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667" b="1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2400" dirty="0"/>
              <a:t>Kết luận</a:t>
            </a:r>
          </a:p>
        </p:txBody>
      </p:sp>
      <p:sp>
        <p:nvSpPr>
          <p:cNvPr id="3" name="Google Shape;1362;p2">
            <a:extLst>
              <a:ext uri="{FF2B5EF4-FFF2-40B4-BE49-F238E27FC236}">
                <a16:creationId xmlns:a16="http://schemas.microsoft.com/office/drawing/2014/main" id="{B220274E-E378-2C17-D631-E44C80183AED}"/>
              </a:ext>
            </a:extLst>
          </p:cNvPr>
          <p:cNvSpPr txBox="1">
            <a:spLocks/>
          </p:cNvSpPr>
          <p:nvPr/>
        </p:nvSpPr>
        <p:spPr>
          <a:xfrm>
            <a:off x="3807579" y="5584321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4800" b="1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129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xóa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document,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rất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gian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filter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thao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update, find,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gọi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delete/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deleteMany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tương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ứng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xóa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tất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cả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mã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số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thuộc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mảng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[1, 3, 5]</a:t>
            </a:r>
          </a:p>
        </p:txBody>
      </p:sp>
      <p:graphicFrame>
        <p:nvGraphicFramePr>
          <p:cNvPr id="3" name="Bảng 6">
            <a:extLst>
              <a:ext uri="{FF2B5EF4-FFF2-40B4-BE49-F238E27FC236}">
                <a16:creationId xmlns:a16="http://schemas.microsoft.com/office/drawing/2014/main" id="{A7F8DA57-9F7D-D7C3-31E4-067E348E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58334"/>
              </p:ext>
            </p:extLst>
          </p:nvPr>
        </p:nvGraphicFramePr>
        <p:xfrm>
          <a:off x="1118233" y="3240654"/>
          <a:ext cx="10626730" cy="2702603"/>
        </p:xfrm>
        <a:graphic>
          <a:graphicData uri="http://schemas.openxmlformats.org/drawingml/2006/table">
            <a:tbl>
              <a:tblPr firstRow="1" bandRow="1">
                <a:tableStyleId>{341BC0BB-F640-40F5-8AD8-D90FE769DE3E}</a:tableStyleId>
              </a:tblPr>
              <a:tblGrid>
                <a:gridCol w="5313365">
                  <a:extLst>
                    <a:ext uri="{9D8B030D-6E8A-4147-A177-3AD203B41FA5}">
                      <a16:colId xmlns:a16="http://schemas.microsoft.com/office/drawing/2014/main" val="698204125"/>
                    </a:ext>
                  </a:extLst>
                </a:gridCol>
                <a:gridCol w="5313365">
                  <a:extLst>
                    <a:ext uri="{9D8B030D-6E8A-4147-A177-3AD203B41FA5}">
                      <a16:colId xmlns:a16="http://schemas.microsoft.com/office/drawing/2014/main" val="4069378276"/>
                    </a:ext>
                  </a:extLst>
                </a:gridCol>
              </a:tblGrid>
              <a:tr h="592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6586"/>
                  </a:ext>
                </a:extLst>
              </a:tr>
              <a:tr h="2110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 err="1"/>
                        <a:t>db.students.deleteMany</a:t>
                      </a:r>
                      <a:r>
                        <a:rPr lang="en-US" sz="2000" b="0" dirty="0"/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“id”: { $in: [1, 3, 5]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/>
                        <a:t># Ref to students collection</a:t>
                      </a:r>
                    </a:p>
                    <a:p>
                      <a:pPr algn="l"/>
                      <a:r>
                        <a:rPr lang="en-US" sz="1600" b="0" dirty="0" err="1"/>
                        <a:t>students_collection</a:t>
                      </a:r>
                      <a:r>
                        <a:rPr lang="en-US" sz="1600" b="0" dirty="0"/>
                        <a:t> = </a:t>
                      </a:r>
                      <a:r>
                        <a:rPr lang="en-US" sz="1600" b="0" dirty="0" err="1"/>
                        <a:t>db</a:t>
                      </a:r>
                      <a:r>
                        <a:rPr lang="en-US" sz="1600" b="0" dirty="0"/>
                        <a:t>['students’]</a:t>
                      </a:r>
                    </a:p>
                    <a:p>
                      <a:pPr algn="l"/>
                      <a:r>
                        <a:rPr lang="en-US" sz="1600" b="1" i="1" dirty="0"/>
                        <a:t># Delete students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/>
                        <a:t>students_collection.delete_many</a:t>
                      </a:r>
                      <a:r>
                        <a:rPr lang="en-US" sz="1600" b="0" dirty="0"/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“id”: { $in: [1, 3, 5]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6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684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A.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115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Cassandra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Column-family stores (NoSQL database). Column-family stores 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lưu trữ dữ liệu dưới dạng các cột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column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 thay vì dưới dạng các hàng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row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 như trong cơ sở dữ liệu quan hệ truyền thống. Các cột liên quan với nhau sẽ được nhóm thành những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family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76BC35E-F3A5-DA56-1E14-E979C713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63" y="2878626"/>
            <a:ext cx="8020273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76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84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Dữ liệu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được truy xuất thông qua 3 yếu tố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family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column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row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 tương ứng của dòng đó. Ta có thể thấy cách hoạt động của nó khá tương đồng với các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Key-value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stores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Redis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ython Data Persistence - Cassandra Driver | Tutorialspoint">
            <a:extLst>
              <a:ext uri="{FF2B5EF4-FFF2-40B4-BE49-F238E27FC236}">
                <a16:creationId xmlns:a16="http://schemas.microsoft.com/office/drawing/2014/main" id="{600BA1F1-5E65-1ACB-2967-EB7FFC7F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24" y="2502367"/>
            <a:ext cx="6960552" cy="417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456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205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Các cột có mối quan hệ với nhau sẽ tạo thành các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family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cũng gọi nó là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table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). Tuy nhiên, không giống với SQL, các dòng trong cùng 1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family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không cần phải có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schema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tương tự nhau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Các cột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không chỉ chứa các dữ liệu cơ bản, mà còn có thể là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list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set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map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…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Nhìn tổng thể, các khái niệm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khá tương đồng với SQL, tuy nhiên cách thiết kế dữ liệu sẽ rất khác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keyspace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tương tự như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schema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Oracle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database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MySQL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))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pache Cassandra Data Model(CQL) - Schema and Database Design">
            <a:extLst>
              <a:ext uri="{FF2B5EF4-FFF2-40B4-BE49-F238E27FC236}">
                <a16:creationId xmlns:a16="http://schemas.microsoft.com/office/drawing/2014/main" id="{37F9FC65-9F0F-9446-1DBC-39FBF0CF0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80" y="3738391"/>
            <a:ext cx="58674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025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236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Khóa là yếu tố quan trọng nhất của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một dòng dữ liệu có thể bao gồm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và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Clustering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 Hai loại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này có thể nằm trên 1 hay nhiều cột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Dữ liệu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sẽ được phân tán trên các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node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sẽ quyết định dữ liệu sẽ nằm ở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node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nào, còn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Clustering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sẽ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sort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dữ liệu trong cùng 1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node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Do cách phân tán dữ liệu này, nên điều kiện truy vấn trong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 luôn yêu cầu phải có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key</a:t>
            </a:r>
            <a:endParaRPr lang="vi-VN" sz="2000" b="1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619FCE8A-C28C-5E4C-3F2B-8F917A100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94" y="3776708"/>
            <a:ext cx="7436433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665B297-0EB5-B0C8-4CC6-0B6BF3D9DD36}"/>
              </a:ext>
            </a:extLst>
          </p:cNvPr>
          <p:cNvSpPr txBox="1"/>
          <p:nvPr/>
        </p:nvSpPr>
        <p:spPr>
          <a:xfrm>
            <a:off x="3311888" y="6492544"/>
            <a:ext cx="596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(Ví dụ phân tán dữ liệu với </a:t>
            </a:r>
            <a:r>
              <a:rPr lang="vi-VN" dirty="0" err="1"/>
              <a:t>Partition</a:t>
            </a:r>
            <a:r>
              <a:rPr lang="vi-VN" dirty="0"/>
              <a:t> </a:t>
            </a:r>
            <a:r>
              <a:rPr lang="vi-VN" dirty="0" err="1"/>
              <a:t>key</a:t>
            </a:r>
            <a:r>
              <a:rPr lang="vi-VN" dirty="0"/>
              <a:t> là </a:t>
            </a:r>
            <a:r>
              <a:rPr lang="vi-VN" dirty="0" err="1"/>
              <a:t>class</a:t>
            </a:r>
            <a:r>
              <a:rPr lang="vi-VN" dirty="0"/>
              <a:t>, </a:t>
            </a:r>
            <a:r>
              <a:rPr lang="vi-VN" dirty="0" err="1"/>
              <a:t>Clustering</a:t>
            </a:r>
            <a:r>
              <a:rPr lang="vi-VN" dirty="0"/>
              <a:t> </a:t>
            </a:r>
            <a:r>
              <a:rPr lang="vi-VN" dirty="0" err="1"/>
              <a:t>key</a:t>
            </a:r>
            <a:r>
              <a:rPr lang="vi-VN" dirty="0"/>
              <a:t> là </a:t>
            </a:r>
            <a:r>
              <a:rPr lang="vi-VN" dirty="0" err="1"/>
              <a:t>name</a:t>
            </a:r>
            <a:r>
              <a:rPr lang="vi-V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3726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446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Câu điều kiện (WHERE)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yêu cầu phải cung cấp đủ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hơn nữa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chỉ hỗ trợ so sánh = và IN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Clustered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hỗ trợ các toán tử thông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thuờng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(&gt;, &lt;, =, IN…)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Ví dụ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table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student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id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INT PRIMARY,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name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TEXT) nếu thực hiện truy vấn</a:t>
            </a:r>
          </a:p>
          <a:p>
            <a:pPr lvl="5" algn="just">
              <a:spcBef>
                <a:spcPts val="1100"/>
              </a:spcBef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	</a:t>
            </a:r>
            <a:r>
              <a:rPr lang="vi-VN" sz="2000" i="1" dirty="0">
                <a:latin typeface="Times New Roman"/>
                <a:cs typeface="Times New Roman"/>
                <a:sym typeface="Times New Roman"/>
              </a:rPr>
              <a:t>“SELECT * FROM </a:t>
            </a:r>
            <a:r>
              <a:rPr lang="vi-VN" sz="2000" i="1" dirty="0" err="1">
                <a:latin typeface="Times New Roman"/>
                <a:cs typeface="Times New Roman"/>
                <a:sym typeface="Times New Roman"/>
              </a:rPr>
              <a:t>student</a:t>
            </a:r>
            <a:r>
              <a:rPr lang="vi-VN" sz="2000" i="1" dirty="0">
                <a:latin typeface="Times New Roman"/>
                <a:cs typeface="Times New Roman"/>
                <a:sym typeface="Times New Roman"/>
              </a:rPr>
              <a:t> WHERE </a:t>
            </a:r>
            <a:r>
              <a:rPr lang="vi-VN" sz="2000" i="1" dirty="0" err="1">
                <a:latin typeface="Times New Roman"/>
                <a:cs typeface="Times New Roman"/>
                <a:sym typeface="Times New Roman"/>
              </a:rPr>
              <a:t>name</a:t>
            </a:r>
            <a:r>
              <a:rPr lang="vi-VN" sz="2000" i="1" dirty="0">
                <a:latin typeface="Times New Roman"/>
                <a:cs typeface="Times New Roman"/>
                <a:sym typeface="Times New Roman"/>
              </a:rPr>
              <a:t> = ‘</a:t>
            </a:r>
            <a:r>
              <a:rPr lang="vi-VN" sz="2000" i="1" dirty="0" err="1">
                <a:latin typeface="Times New Roman"/>
                <a:cs typeface="Times New Roman"/>
                <a:sym typeface="Times New Roman"/>
              </a:rPr>
              <a:t>John</a:t>
            </a:r>
            <a:r>
              <a:rPr lang="vi-VN" sz="2000" i="1" dirty="0">
                <a:latin typeface="Times New Roman"/>
                <a:cs typeface="Times New Roman"/>
                <a:sym typeface="Times New Roman"/>
              </a:rPr>
              <a:t>’” 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sẽ không thực hiện được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hoạt giống tốt nhất theo kiểu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key-value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 Nên việc tìm kiếm hàng loạt không được hỗ trợ nhiều. Ta chỉ có thể tìm kiếm khi cung cấp đủ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ngoài ra các dạng tìm kiếm khác cần phải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index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hoặc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scan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(hiệu năng kém).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Nên sử dụng kết hợp với các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Search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Engine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 khác để hỗ trợ khi có những yêu cầu tìm kiếm hàng loạt phức tạp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644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205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không hỗ trợ khóa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ngọại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cũng như phép JOIN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Việc thiết kế dữ liệu trong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 phải dựa trên yêu cầu truy vấn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đôi lúc dữ liệu cần phải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replicate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thành nhiều bảng để đảm bảo hiệu năng thay vì chuẩn hóa như trong SQL truyền thống.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Khi đó, tiến hành cập nhật hay thêm mới dữ liệu phải thực hiện trên nhiều bảng (nên kết hợp với sử dụng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message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queue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để tự động hóa quá trình này)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151AC54F-8765-FE03-3EF7-70AAEA8F6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5" y="3673790"/>
            <a:ext cx="5065419" cy="318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56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51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demo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ứng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quản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lý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giản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thao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thực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hiện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hiện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bằng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cqhsh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(command-line tool)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Python (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-diver)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/>
              <a:t>Ta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chạy</a:t>
            </a:r>
            <a:r>
              <a:rPr lang="en-US" sz="2000" dirty="0"/>
              <a:t> Cassandra </a:t>
            </a:r>
            <a:r>
              <a:rPr lang="en-US" sz="2000" dirty="0" err="1"/>
              <a:t>trên</a:t>
            </a:r>
            <a:r>
              <a:rPr lang="en-US" sz="2000" dirty="0"/>
              <a:t> docker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endParaRPr lang="en-US" sz="2000" dirty="0"/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/>
              <a:t>docker run -d -p 9142:9142 --name &lt;container-name&gt; </a:t>
            </a:r>
            <a:r>
              <a:rPr lang="en-US" sz="2000" b="1" dirty="0" err="1"/>
              <a:t>cassandra:latest</a:t>
            </a:r>
            <a:endParaRPr lang="en-US" sz="2000" b="1" dirty="0"/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Để đơn giản, ta sẽ tạo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schema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bằng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cqlsh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thay vì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source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code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algn="just">
              <a:spcBef>
                <a:spcPts val="1100"/>
              </a:spcBef>
            </a:pPr>
            <a:r>
              <a:rPr lang="en-US" sz="2000" b="1" i="1" dirty="0"/>
              <a:t>docker exec -it &lt; container-name &gt; </a:t>
            </a:r>
            <a:r>
              <a:rPr lang="en-US" sz="2000" b="1" i="1" dirty="0" err="1"/>
              <a:t>cqlsh</a:t>
            </a:r>
            <a:r>
              <a:rPr lang="en-US" sz="2000" b="1" i="1" dirty="0"/>
              <a:t> //Kết nối </a:t>
            </a:r>
            <a:r>
              <a:rPr lang="en-US" sz="2000" b="1" i="1" dirty="0" err="1"/>
              <a:t>với</a:t>
            </a:r>
            <a:r>
              <a:rPr lang="en-US" sz="2000" b="1" i="1" dirty="0"/>
              <a:t> Cassandra server </a:t>
            </a:r>
            <a:r>
              <a:rPr lang="en-US" sz="2000" b="1" i="1" dirty="0" err="1"/>
              <a:t>bằng</a:t>
            </a:r>
            <a:r>
              <a:rPr lang="en-US" sz="2000" b="1" i="1" dirty="0"/>
              <a:t> </a:t>
            </a:r>
            <a:r>
              <a:rPr lang="en-US" sz="2000" b="1" i="1" dirty="0" err="1"/>
              <a:t>cmd</a:t>
            </a:r>
            <a:endParaRPr lang="en-US" sz="2000" b="1" i="1" dirty="0"/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tiên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tạo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Keyspace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, replication factor dùng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xác định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số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lần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nhân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cluster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CREATE KEYSPACE IF NOT EXISTS school WITH REPLICATION = { 'class' : '</a:t>
            </a:r>
            <a:r>
              <a:rPr lang="en-US" sz="2000" b="1" dirty="0" err="1">
                <a:latin typeface="Times New Roman"/>
                <a:cs typeface="Times New Roman"/>
                <a:sym typeface="Times New Roman"/>
              </a:rPr>
              <a:t>SimpleStrategy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', '</a:t>
            </a:r>
            <a:r>
              <a:rPr lang="en-US" sz="2000" b="1" dirty="0" err="1">
                <a:latin typeface="Times New Roman"/>
                <a:cs typeface="Times New Roman"/>
                <a:sym typeface="Times New Roman"/>
              </a:rPr>
              <a:t>replication_factor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' : '1' };</a:t>
            </a:r>
            <a:endParaRPr lang="vi-VN" sz="2000" b="1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667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C18219EB-40BA-E4EB-89D2-CEBB710F4BD0}"/>
              </a:ext>
            </a:extLst>
          </p:cNvPr>
          <p:cNvSpPr/>
          <p:nvPr/>
        </p:nvSpPr>
        <p:spPr>
          <a:xfrm>
            <a:off x="1258386" y="5456328"/>
            <a:ext cx="3082795" cy="1190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5727664" y="2965903"/>
            <a:ext cx="5375747" cy="249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9C1CD1F4-53B8-E4DC-1746-6B4C33E9E9AB}"/>
              </a:ext>
            </a:extLst>
          </p:cNvPr>
          <p:cNvSpPr/>
          <p:nvPr/>
        </p:nvSpPr>
        <p:spPr>
          <a:xfrm>
            <a:off x="1036953" y="2965903"/>
            <a:ext cx="3606068" cy="2153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383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Các câu lệnh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(CQL) có cú pháp tương tự với SQL,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ngọại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trừ việc không có phép JOIN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Ta sẽ tạo các bảng bằng các câu lệnh tương tự SQL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CREATE TABLE </a:t>
            </a: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school.student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(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id INT PRIMARY KEY,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name TEXT,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activity_class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TEXT,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grade FLOAT);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vi-VN" sz="20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308A4F8-7520-7847-E52C-5F4D481BD83E}"/>
              </a:ext>
            </a:extLst>
          </p:cNvPr>
          <p:cNvSpPr txBox="1"/>
          <p:nvPr/>
        </p:nvSpPr>
        <p:spPr>
          <a:xfrm>
            <a:off x="5727664" y="2965903"/>
            <a:ext cx="5504336" cy="245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CREATE TABLE </a:t>
            </a: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school.student_by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_ </a:t>
            </a: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activity_class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(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activity_class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TEXT,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student_id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INT,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name TEXT,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grade FLOAT,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PRIMARY KEY ((</a:t>
            </a: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activity_class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), (</a:t>
            </a: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student_id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)));</a:t>
            </a:r>
            <a:endParaRPr lang="vi-VN" sz="1800" b="1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CBACE2A-DD88-D591-EDDB-3BE7A07D4FDF}"/>
              </a:ext>
            </a:extLst>
          </p:cNvPr>
          <p:cNvSpPr txBox="1"/>
          <p:nvPr/>
        </p:nvSpPr>
        <p:spPr>
          <a:xfrm>
            <a:off x="1258386" y="5561973"/>
            <a:ext cx="61033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dirty="0">
                <a:latin typeface="+mj-lt"/>
              </a:rPr>
              <a:t>CREATE TABLE </a:t>
            </a:r>
            <a:r>
              <a:rPr lang="vi-VN" sz="1600" b="1" dirty="0" err="1">
                <a:latin typeface="+mj-lt"/>
              </a:rPr>
              <a:t>departments</a:t>
            </a:r>
            <a:r>
              <a:rPr lang="vi-VN" sz="1600" b="1" dirty="0">
                <a:latin typeface="+mj-lt"/>
              </a:rPr>
              <a:t> (</a:t>
            </a:r>
          </a:p>
          <a:p>
            <a:r>
              <a:rPr lang="vi-VN" sz="1600" b="1" dirty="0">
                <a:latin typeface="+mj-lt"/>
              </a:rPr>
              <a:t>    </a:t>
            </a:r>
            <a:r>
              <a:rPr lang="vi-VN" sz="1600" b="1" dirty="0" err="1">
                <a:latin typeface="+mj-lt"/>
              </a:rPr>
              <a:t>name</a:t>
            </a:r>
            <a:r>
              <a:rPr lang="vi-VN" sz="1600" b="1" dirty="0">
                <a:latin typeface="+mj-lt"/>
              </a:rPr>
              <a:t> TEXT PRIMARY KEY,</a:t>
            </a:r>
          </a:p>
          <a:p>
            <a:r>
              <a:rPr lang="vi-VN" sz="1600" b="1" dirty="0">
                <a:latin typeface="+mj-lt"/>
              </a:rPr>
              <a:t>    </a:t>
            </a:r>
            <a:r>
              <a:rPr lang="vi-VN" sz="1600" b="1" dirty="0" err="1">
                <a:latin typeface="+mj-lt"/>
              </a:rPr>
              <a:t>majors</a:t>
            </a:r>
            <a:r>
              <a:rPr lang="vi-VN" sz="1600" b="1" dirty="0">
                <a:latin typeface="+mj-lt"/>
              </a:rPr>
              <a:t> SET&lt;TEXT&gt;</a:t>
            </a:r>
          </a:p>
          <a:p>
            <a:r>
              <a:rPr lang="vi-VN" sz="1600" b="1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71649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2733737" y="2879337"/>
            <a:ext cx="5575762" cy="1133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JetBrains Mono"/>
              </a:rPr>
              <a:t>cluster = Cluster([‘&lt;host&gt;’]) //localhost</a:t>
            </a:r>
            <a:br>
              <a:rPr lang="en-US" sz="2000" b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2000" b="1" dirty="0">
                <a:solidFill>
                  <a:schemeClr val="tx1"/>
                </a:solidFill>
                <a:effectLst/>
                <a:latin typeface="JetBrains Mono"/>
              </a:rPr>
              <a:t>session =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JetBrains Mono"/>
              </a:rPr>
              <a:t>cluster.connect</a:t>
            </a:r>
            <a:r>
              <a:rPr lang="en-US" sz="2000" b="1" dirty="0">
                <a:solidFill>
                  <a:schemeClr val="tx1"/>
                </a:solidFill>
                <a:effectLst/>
                <a:latin typeface="JetBrains Mono"/>
              </a:rPr>
              <a:t>(‘&lt;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JetBrains Mono"/>
              </a:rPr>
              <a:t>key_spac</a:t>
            </a:r>
            <a:r>
              <a:rPr lang="en-US" sz="2000" b="1" dirty="0" err="1">
                <a:solidFill>
                  <a:schemeClr val="tx1"/>
                </a:solidFill>
                <a:latin typeface="JetBrains Mono"/>
              </a:rPr>
              <a:t>e_name</a:t>
            </a:r>
            <a:r>
              <a:rPr lang="en-US" sz="2000" b="1" dirty="0">
                <a:solidFill>
                  <a:schemeClr val="tx1"/>
                </a:solidFill>
                <a:effectLst/>
                <a:latin typeface="JetBrains Mono"/>
              </a:rPr>
              <a:t>')</a:t>
            </a:r>
          </a:p>
          <a:p>
            <a:endParaRPr lang="vi-VN" sz="2000" b="1" dirty="0">
              <a:solidFill>
                <a:schemeClr val="tx1"/>
              </a:solidFill>
            </a:endParaRPr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204466" y="1679759"/>
            <a:ext cx="10514967" cy="98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Sử dụng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Cassandra-driver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để kết nối với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bằng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python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Các thao tác truy vấn sẽ thực hiện trên đối tượng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session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0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4"/>
          <p:cNvSpPr txBox="1"/>
          <p:nvPr/>
        </p:nvSpPr>
        <p:spPr>
          <a:xfrm>
            <a:off x="1057273" y="1233691"/>
            <a:ext cx="9820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CSDL NoSQL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dùng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đề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cập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những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CSDL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dựa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hình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thống (relational database)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0" name="Google Shape;1380;p4" descr="Types of NoSQL Data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4690" y="2138546"/>
            <a:ext cx="4694555" cy="3937635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4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NoSQL database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1304432" y="3071674"/>
            <a:ext cx="10600523" cy="3693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i="1" dirty="0">
              <a:solidFill>
                <a:schemeClr val="tx1"/>
              </a:solidFill>
              <a:effectLst/>
              <a:latin typeface="JetBrains Mono"/>
            </a:endParaRPr>
          </a:p>
          <a:p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def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add_student_to_table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(table,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, name,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,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):</a:t>
            </a:r>
            <a:b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statement =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f"INSERT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INTO {table} "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                            "(id, name,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) "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                            "VALUES (?, ?, ?, ?)")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session.execute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(statement, (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name,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))</a:t>
            </a:r>
          </a:p>
          <a:p>
            <a:endParaRPr lang="en-US" sz="1800" b="1" i="1" dirty="0">
              <a:solidFill>
                <a:schemeClr val="tx1"/>
              </a:solidFill>
              <a:effectLst/>
              <a:latin typeface="JetBrains Mono"/>
            </a:endParaRPr>
          </a:p>
          <a:p>
            <a:endParaRPr lang="en-US" sz="1800" b="1" i="1" dirty="0">
              <a:solidFill>
                <a:schemeClr val="tx1"/>
              </a:solidFill>
              <a:effectLst/>
              <a:latin typeface="JetBrains Mono"/>
            </a:endParaRPr>
          </a:p>
          <a:p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def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add_student_to_tables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, name, birthday,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):</a:t>
            </a:r>
          </a:p>
          <a:p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# add data to 3 tables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add_student_to_table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("students",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name, birthday,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)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add_student_to_table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("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students_by_activity_class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",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name, birthday,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)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add_student_to_table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("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students_by_department_name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",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name, birthday,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)</a:t>
            </a:r>
          </a:p>
          <a:p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endParaRPr lang="vi-VN" dirty="0"/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204466" y="1679759"/>
            <a:ext cx="10514967" cy="129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Sử dụng câu lệnh INSERT INTO &lt;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table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&gt; VALUES (&lt;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values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&gt;) tương tự SQL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Tuy nhiên cần chú ý, cần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insert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dữ liệu vào tất cả những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table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đã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replicate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 Ví dụ ở đây ta đã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replicate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students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ra thêm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students_by_activity_class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và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students_by_department_name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64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1295554" y="3202707"/>
            <a:ext cx="10600523" cy="3215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i="1" dirty="0">
              <a:solidFill>
                <a:schemeClr val="tx1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chemeClr val="tx1"/>
                </a:solidFill>
                <a:latin typeface="JetBrains Mono"/>
              </a:rPr>
              <a:t>s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tudents =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session.execute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('SELECT * FROM students’);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# students =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session.execute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('SELECT * FROM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students_by_activity_class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 WHERE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= “Clas</a:t>
            </a:r>
            <a:r>
              <a:rPr lang="en-US" sz="2000" dirty="0">
                <a:solidFill>
                  <a:schemeClr val="tx1"/>
                </a:solidFill>
                <a:latin typeface="JetBrains Mono"/>
              </a:rPr>
              <a:t>s A”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’);</a:t>
            </a:r>
            <a:b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chemeClr val="tx1"/>
                </a:solidFill>
                <a:latin typeface="JetBrains Mono"/>
              </a:rPr>
              <a:t># 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students =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session.execute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('SELECT * FROM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students_by_department_name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 WHERE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 = “Computer of Science</a:t>
            </a:r>
            <a:r>
              <a:rPr lang="en-US" sz="2000" dirty="0">
                <a:solidFill>
                  <a:schemeClr val="tx1"/>
                </a:solidFill>
                <a:latin typeface="JetBrains Mono"/>
              </a:rPr>
              <a:t>”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’);</a:t>
            </a:r>
          </a:p>
          <a:p>
            <a:r>
              <a:rPr lang="en-US" sz="2000" dirty="0">
                <a:solidFill>
                  <a:schemeClr val="tx1"/>
                </a:solidFill>
                <a:latin typeface="JetBrains Mono"/>
              </a:rPr>
              <a:t>for student in students:</a:t>
            </a:r>
          </a:p>
          <a:p>
            <a:r>
              <a:rPr lang="en-US" sz="2000" dirty="0">
                <a:solidFill>
                  <a:schemeClr val="tx1"/>
                </a:solidFill>
                <a:latin typeface="JetBrains Mono"/>
              </a:rPr>
              <a:t>       print(student[‘id’])</a:t>
            </a:r>
          </a:p>
          <a:p>
            <a:r>
              <a:rPr lang="en-US" sz="2000" dirty="0">
                <a:solidFill>
                  <a:schemeClr val="tx1"/>
                </a:solidFill>
                <a:latin typeface="JetBrains Mono"/>
              </a:rPr>
              <a:t>       print(student[‘name’])</a:t>
            </a:r>
          </a:p>
          <a:p>
            <a:r>
              <a:rPr lang="en-US" sz="2000" dirty="0">
                <a:solidFill>
                  <a:schemeClr val="tx1"/>
                </a:solidFill>
                <a:latin typeface="JetBrains Mono"/>
              </a:rPr>
              <a:t>       ….# Similar accessing for other usages</a:t>
            </a:r>
            <a:endParaRPr lang="vi-VN" sz="2000" dirty="0">
              <a:solidFill>
                <a:schemeClr val="tx1"/>
              </a:solidFill>
            </a:endParaRPr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204466" y="1679759"/>
            <a:ext cx="10514967" cy="129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Như đã nói,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hoạt giống tốt nhất theo kiểu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key-value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 Nên việc tìm kiếm hàng loạt khá hạn chế, yêu cầu phải cung cấp đầy đủ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Ta đã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replicate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bảng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students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ra, do đó có thể tìm kiếm theo tên lớp hoặc tên khoa bằng các bảng đó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32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758259" y="3916368"/>
            <a:ext cx="11277446" cy="2523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("UPDATE students "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                "SET name = ?,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= ?,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= ?”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                "WHERE id = ?"))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dep = student['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']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b="1" dirty="0">
                <a:solidFill>
                  <a:schemeClr val="tx1"/>
                </a:solidFill>
                <a:effectLst/>
                <a:latin typeface="JetBrains Mono"/>
              </a:rPr>
              <a:t>if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600" b="1" dirty="0">
                <a:solidFill>
                  <a:schemeClr val="tx1"/>
                </a:solidFill>
                <a:effectLst/>
                <a:latin typeface="JetBrains Mono"/>
              </a:rPr>
              <a:t> != dep:</a:t>
            </a:r>
          </a:p>
          <a:p>
            <a:r>
              <a:rPr lang="en-US" sz="1600" b="1" dirty="0">
                <a:solidFill>
                  <a:schemeClr val="tx1"/>
                </a:solidFill>
                <a:latin typeface="JetBrains Mono"/>
              </a:rPr>
              <a:t>    # Delete old replicated row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session.execute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f"DELETE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FROM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students_by_department_name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WHERE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= '{dep}' AND id = {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}")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600" b="1" dirty="0">
                <a:solidFill>
                  <a:schemeClr val="tx1"/>
                </a:solidFill>
                <a:effectLst/>
                <a:latin typeface="JetBrains Mono"/>
              </a:rPr>
              <a:t># Replicate new row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("INSERT INTO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students_by_department_name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(id, name,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) VALUES (?, ?, ?, ?)"))</a:t>
            </a:r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204466" y="1679759"/>
            <a:ext cx="10514967" cy="217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Khi cập nhật dữ liệu cần cung cấp đủ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Do ta đã tạo nhiều bảng nên quá trình cập nhật khá phức tạp. Đối với bảng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, ta chỉ cập nhật các trường dữ liệu như bình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thuờng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Tuy nhiên,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không cho phép cập nhật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field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chứa trong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, nên nếu cập nhật thông tin được nhân bản của học sinh ta cần phải xóa dòng dữ liệu tương ứng và thêm dòng mới trong các bảng nhân bản: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students_by_activity_class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(cập nhật lớp),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students_by_department_name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(cập nhật khoa)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04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831411" y="4190140"/>
            <a:ext cx="11277446" cy="1427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f"DELETE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FROM </a:t>
            </a:r>
            <a:r>
              <a:rPr lang="vi-VN" sz="1700" b="1" dirty="0" err="1">
                <a:solidFill>
                  <a:schemeClr val="tx1"/>
                </a:solidFill>
                <a:effectLst/>
                <a:latin typeface="JetBrains Mono"/>
              </a:rPr>
              <a:t>students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WHERE 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= {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}")</a:t>
            </a:r>
            <a:b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f"DELETE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FROM </a:t>
            </a:r>
            <a:r>
              <a:rPr lang="vi-VN" sz="1700" b="1" dirty="0" err="1">
                <a:solidFill>
                  <a:schemeClr val="tx1"/>
                </a:solidFill>
                <a:effectLst/>
                <a:latin typeface="JetBrains Mono"/>
              </a:rPr>
              <a:t>students_by_department_name</a:t>
            </a:r>
            <a:r>
              <a:rPr lang="vi-VN" sz="1700" b="1" dirty="0"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WHERE 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= '{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dep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}' AND 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= {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}")</a:t>
            </a:r>
            <a:b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f"DELETE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FROM </a:t>
            </a:r>
            <a:r>
              <a:rPr lang="vi-VN" sz="1700" b="1" dirty="0" err="1">
                <a:solidFill>
                  <a:schemeClr val="tx1"/>
                </a:solidFill>
                <a:effectLst/>
                <a:latin typeface="JetBrains Mono"/>
              </a:rPr>
              <a:t>students_by_activity_class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WHERE 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= '{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act_class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}' AND 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= {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}")</a:t>
            </a:r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204466" y="1679759"/>
            <a:ext cx="10514967" cy="231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DELETE &lt;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columns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&gt; FROM &lt;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table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&gt; WHERE &lt;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condition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&gt; là câu lệnh xóa trong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Cassandra</a:t>
            </a:r>
            <a:endParaRPr lang="vi-VN" sz="18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Ta có thể thấy đặc biệt ở chỗ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cho chỉ định xóa cột (khi truy vấn sẽ ra NULL), ta không cần phải xóa cả dòng (hay cột của cả bảng) như SQL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Câu điều kiện để xóa cần phải cung cấp đủ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(tương tự như cập nhật)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Cần lưu ý khi xóa phải xóa luôn cả dữ liệu trong các bảng nhân bản đã tạo. Ví dụ ta xóa học sinh trong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students_by_activity_class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và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students_by_department_name</a:t>
            </a:r>
            <a:endParaRPr lang="vi-VN" sz="18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545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Kết luận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992565" y="1209181"/>
            <a:ext cx="10514967" cy="443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MongoDB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Cassandra: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Cho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năng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khả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năng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mở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rộng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tốt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SQL database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truyền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thống.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dễ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dàng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nhanh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chóng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.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schema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hoạt,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dễ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dàng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thích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ứng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liệu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Tuy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nhiên,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NoSQL: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Không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hỗ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trợ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mô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hình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nhất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quán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ACID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Không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đặc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tính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khóa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ngoại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Khó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khăn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quản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lý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trở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quá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hay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phải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nhân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ở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nhiều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nơi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…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Việc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thiết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kế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CSDL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này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phụ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thuộc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rất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nhiều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yêu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truy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vấn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thay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vì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tối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ưu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chuẩn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SQL</a:t>
            </a:r>
            <a:endParaRPr lang="en-US" sz="1800" dirty="0"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7676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0"/>
          <p:cNvSpPr txBox="1"/>
          <p:nvPr/>
        </p:nvSpPr>
        <p:spPr>
          <a:xfrm>
            <a:off x="1471614" y="30472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Cảm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ơn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thầy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và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các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bạn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đã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lắng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nghe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5910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5"/>
          <p:cNvSpPr txBox="1"/>
          <p:nvPr/>
        </p:nvSpPr>
        <p:spPr>
          <a:xfrm>
            <a:off x="1057273" y="1324563"/>
            <a:ext cx="9820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hình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ngôn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ngữ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vấn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CSDL NoSQL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dựng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dựa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hình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riêng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nó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CSDL 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hình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8" name="Google Shape;1388;p5" descr="Types of NoSQL Data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6417" y="2320290"/>
            <a:ext cx="4252278" cy="364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5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NoSQL 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6"/>
          <p:cNvSpPr txBox="1"/>
          <p:nvPr/>
        </p:nvSpPr>
        <p:spPr>
          <a:xfrm>
            <a:off x="1006633" y="1079589"/>
            <a:ext cx="982027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Khả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mở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rộng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NoSQL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thì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hỗ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trợ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rất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tốt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cho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scale-out, do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trong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NoSQL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thường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độc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lập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ít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chịu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ảnh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hưởng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của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phép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JOIN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như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trong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SQL.</a:t>
            </a:r>
            <a:endParaRPr sz="1800" b="0" i="0" u="none" strike="noStrike" cap="none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6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NoSQL database</a:t>
            </a:r>
          </a:p>
        </p:txBody>
      </p:sp>
      <p:pic>
        <p:nvPicPr>
          <p:cNvPr id="1397" name="Google Shape;1397;p6" descr="vertical scaling in mongod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1075" y="1866900"/>
            <a:ext cx="377444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8" name="Google Shape;1398;p6" descr="horizontal scaling in mongod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4041" y="4216311"/>
            <a:ext cx="5565458" cy="1227773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6"/>
          <p:cNvSpPr txBox="1"/>
          <p:nvPr/>
        </p:nvSpPr>
        <p:spPr>
          <a:xfrm>
            <a:off x="2865595" y="3580958"/>
            <a:ext cx="6102350" cy="38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(Mở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rộng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chiều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dọc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scaling up)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6"/>
          <p:cNvSpPr txBox="1"/>
          <p:nvPr/>
        </p:nvSpPr>
        <p:spPr>
          <a:xfrm>
            <a:off x="3044825" y="5695614"/>
            <a:ext cx="6102350" cy="38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(Mở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rộng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chiều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dọc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scaling out)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8"/>
          <p:cNvSpPr txBox="1"/>
          <p:nvPr/>
        </p:nvSpPr>
        <p:spPr>
          <a:xfrm>
            <a:off x="1057273" y="1251446"/>
            <a:ext cx="982027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Tính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linh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hoạt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CSDL NoSQL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thường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định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nghĩa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trước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loại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lưu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(schema-free),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đổi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schema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ảnh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hưởng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liên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khác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8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NoSQL database</a:t>
            </a:r>
          </a:p>
        </p:txBody>
      </p:sp>
      <p:pic>
        <p:nvPicPr>
          <p:cNvPr id="1419" name="Google Shape;1419;p8" descr="Supporting schema evolution in schema-less NoSQL data stores | Semantic  Schol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9002" y="2451014"/>
            <a:ext cx="5833258" cy="37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9"/>
          <p:cNvSpPr txBox="1"/>
          <p:nvPr/>
        </p:nvSpPr>
        <p:spPr>
          <a:xfrm>
            <a:off x="1185862" y="1144914"/>
            <a:ext cx="9820275" cy="102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Tính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nhất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quán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: BASE,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mô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hình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đem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lại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tính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nhất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quán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yếu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(Eventual Consistency) so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với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ACID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truyền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thống,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tuy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nhiên tính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sẵn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sàng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của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sẽ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cao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phù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hợp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yêu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cầu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truy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vấn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với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tần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suất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cao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26" name="Google Shape;1426;p9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Document stores</a:t>
            </a:r>
            <a:endParaRPr sz="3500" b="1" i="0" u="none" strike="noStrike" cap="none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27" name="Google Shape;1427;p9" descr="NoSQL Tutorial: What is, Types of NoSQL Databases &amp; Examp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1645" y="2477701"/>
            <a:ext cx="4920615" cy="34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A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Giới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thiệu</a:t>
            </a:r>
            <a:endParaRPr dirty="0"/>
          </a:p>
        </p:txBody>
      </p:sp>
      <p:sp>
        <p:nvSpPr>
          <p:cNvPr id="1433" name="Google Shape;1433;p10"/>
          <p:cNvSpPr txBox="1"/>
          <p:nvPr/>
        </p:nvSpPr>
        <p:spPr>
          <a:xfrm>
            <a:off x="1057273" y="1766351"/>
            <a:ext cx="9820275" cy="226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stores (NoSQL database). Document stores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database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ở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(tương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dòng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database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dưới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dạng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JSON, BSON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hoặc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XML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tùy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DB). JSON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phổ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biến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vì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(MongoDB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JSON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BSON)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" name="Hình ảnh 5" descr="Ảnh có chứa văn bản, ảnh chụp màn hình, Phông chữ, hàng&#10;&#10;Mô tả được tạo tự động">
            <a:extLst>
              <a:ext uri="{FF2B5EF4-FFF2-40B4-BE49-F238E27FC236}">
                <a16:creationId xmlns:a16="http://schemas.microsoft.com/office/drawing/2014/main" id="{5FC2CE2E-F8AD-2D07-A61E-D5C5A0D3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436" y="3544965"/>
            <a:ext cx="5715000" cy="2857500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DCF8F0B-DD97-4981-557C-038A30B6B5E0}"/>
              </a:ext>
            </a:extLst>
          </p:cNvPr>
          <p:cNvSpPr txBox="1"/>
          <p:nvPr/>
        </p:nvSpPr>
        <p:spPr>
          <a:xfrm>
            <a:off x="4098633" y="6402465"/>
            <a:ext cx="3568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JSON document </a:t>
            </a:r>
            <a:r>
              <a:rPr lang="en-US" dirty="0" err="1"/>
              <a:t>trong</a:t>
            </a:r>
            <a:r>
              <a:rPr lang="en-US" dirty="0"/>
              <a:t> MongoDB)</a:t>
            </a:r>
            <a:endParaRPr lang="vi-VN" dirty="0"/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3" name="Google Shape;1433;p10"/>
          <p:cNvSpPr txBox="1"/>
          <p:nvPr/>
        </p:nvSpPr>
        <p:spPr>
          <a:xfrm>
            <a:off x="1057273" y="1766351"/>
            <a:ext cx="9820275" cy="134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nằm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cùng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collection).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field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dưới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dạng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name-&gt;value, value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bao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array, set, hay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con. Điều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đổi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mở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rộng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ngoDB Data Types &amp; Field-Value Pairs | Studio 3T">
            <a:extLst>
              <a:ext uri="{FF2B5EF4-FFF2-40B4-BE49-F238E27FC236}">
                <a16:creationId xmlns:a16="http://schemas.microsoft.com/office/drawing/2014/main" id="{97BFB4E3-5198-9785-E3B2-77CFE5EA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3107703"/>
            <a:ext cx="6848158" cy="368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21638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</TotalTime>
  <Words>3677</Words>
  <Application>Microsoft Office PowerPoint</Application>
  <PresentationFormat>Màn hình rộng</PresentationFormat>
  <Paragraphs>316</Paragraphs>
  <Slides>35</Slides>
  <Notes>35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35</vt:i4>
      </vt:variant>
    </vt:vector>
  </HeadingPairs>
  <TitlesOfParts>
    <vt:vector size="48" baseType="lpstr">
      <vt:lpstr>Arial</vt:lpstr>
      <vt:lpstr>Wingdings</vt:lpstr>
      <vt:lpstr>Times New Roman</vt:lpstr>
      <vt:lpstr>ABeeZee</vt:lpstr>
      <vt:lpstr>Montserrat ExtraBold</vt:lpstr>
      <vt:lpstr>Calibri</vt:lpstr>
      <vt:lpstr>Open Sans</vt:lpstr>
      <vt:lpstr>Montserrat</vt:lpstr>
      <vt:lpstr>JetBrains Mono</vt:lpstr>
      <vt:lpstr>Noto Sans Symbols</vt:lpstr>
      <vt:lpstr>Black Han Sans</vt:lpstr>
      <vt:lpstr>Courier New</vt:lpstr>
      <vt:lpstr>Smart Home Project Proposal by Slidesgo</vt:lpstr>
      <vt:lpstr>Tìm hiểu và ứng dụng MongoDB – Cassandra </vt:lpstr>
      <vt:lpstr>02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A. Giới thiệu</vt:lpstr>
      <vt:lpstr>B. Data model</vt:lpstr>
      <vt:lpstr>B. Data model</vt:lpstr>
      <vt:lpstr>B. Data model</vt:lpstr>
      <vt:lpstr>B. Data model</vt:lpstr>
      <vt:lpstr>B. Data model</vt:lpstr>
      <vt:lpstr>B. Data model</vt:lpstr>
      <vt:lpstr>C. Ứng dụng demo</vt:lpstr>
      <vt:lpstr>C. Ứng dụng demo</vt:lpstr>
      <vt:lpstr>C. Ứng dụng demo</vt:lpstr>
      <vt:lpstr>C. Ứng dụng demo</vt:lpstr>
      <vt:lpstr>C. Ứng dụng demo</vt:lpstr>
      <vt:lpstr>C. Ứng dụng demo</vt:lpstr>
      <vt:lpstr>A. Giới thiệu</vt:lpstr>
      <vt:lpstr>B. Data model</vt:lpstr>
      <vt:lpstr>B. Data model</vt:lpstr>
      <vt:lpstr>B. Data model</vt:lpstr>
      <vt:lpstr>B. Data model</vt:lpstr>
      <vt:lpstr>B. Data model</vt:lpstr>
      <vt:lpstr>C. Ứng dụng demo</vt:lpstr>
      <vt:lpstr>C. Ứng dụng demo</vt:lpstr>
      <vt:lpstr>C. Ứng dụng demo</vt:lpstr>
      <vt:lpstr>C. Ứng dụng demo</vt:lpstr>
      <vt:lpstr>C. Ứng dụng demo</vt:lpstr>
      <vt:lpstr>C. Ứng dụng demo</vt:lpstr>
      <vt:lpstr>C. Ứng dụng demo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và ứng dụng MongoDB – Cassandra </dc:title>
  <cp:lastModifiedBy>HỒ NHẬT LINH</cp:lastModifiedBy>
  <cp:revision>93</cp:revision>
  <dcterms:created xsi:type="dcterms:W3CDTF">2023-03-12T14:56:17Z</dcterms:created>
  <dcterms:modified xsi:type="dcterms:W3CDTF">2023-08-09T18:59:30Z</dcterms:modified>
</cp:coreProperties>
</file>