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0" r:id="rId3"/>
    <p:sldId id="279" r:id="rId4"/>
    <p:sldId id="288" r:id="rId5"/>
    <p:sldId id="289" r:id="rId6"/>
    <p:sldId id="290" r:id="rId7"/>
    <p:sldId id="281" r:id="rId8"/>
    <p:sldId id="282" r:id="rId9"/>
    <p:sldId id="291" r:id="rId10"/>
    <p:sldId id="292" r:id="rId11"/>
    <p:sldId id="293" r:id="rId12"/>
    <p:sldId id="294" r:id="rId13"/>
    <p:sldId id="295" r:id="rId14"/>
    <p:sldId id="296" r:id="rId15"/>
    <p:sldId id="302" r:id="rId16"/>
    <p:sldId id="301" r:id="rId17"/>
    <p:sldId id="297" r:id="rId18"/>
    <p:sldId id="300" r:id="rId19"/>
    <p:sldId id="299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A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68182" autoAdjust="0"/>
  </p:normalViewPr>
  <p:slideViewPr>
    <p:cSldViewPr snapToGrid="0" showGuides="1">
      <p:cViewPr varScale="1">
        <p:scale>
          <a:sx n="46" d="100"/>
          <a:sy n="46" d="100"/>
        </p:scale>
        <p:origin x="132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43D8B-20A8-49BC-81E0-6D26B2E41E0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3678CD-E704-4536-85F1-EF7EDFA0DCCE}">
      <dgm:prSet phldrT="[文本]"/>
      <dgm:spPr/>
      <dgm:t>
        <a:bodyPr/>
        <a:lstStyle/>
        <a:p>
          <a:r>
            <a:rPr lang="en-US" altLang="zh-CN" dirty="0"/>
            <a:t>No Pub IP</a:t>
          </a:r>
          <a:endParaRPr lang="zh-CN" altLang="en-US" dirty="0"/>
        </a:p>
      </dgm:t>
    </dgm:pt>
    <dgm:pt modelId="{7DD195E5-97FC-466E-8AAA-9339665F77C9}" type="parTrans" cxnId="{9D7C7CAB-56C1-4D25-986B-89E0236165EE}">
      <dgm:prSet/>
      <dgm:spPr/>
      <dgm:t>
        <a:bodyPr/>
        <a:lstStyle/>
        <a:p>
          <a:endParaRPr lang="zh-CN" altLang="en-US"/>
        </a:p>
      </dgm:t>
    </dgm:pt>
    <dgm:pt modelId="{EC8C168F-C47D-49C0-8E60-095AFA8593EA}" type="sibTrans" cxnId="{9D7C7CAB-56C1-4D25-986B-89E0236165EE}">
      <dgm:prSet/>
      <dgm:spPr/>
      <dgm:t>
        <a:bodyPr/>
        <a:lstStyle/>
        <a:p>
          <a:endParaRPr lang="zh-CN" altLang="en-US"/>
        </a:p>
      </dgm:t>
    </dgm:pt>
    <dgm:pt modelId="{3C55D7F3-0D04-42A0-AB93-367BACF343EE}">
      <dgm:prSet phldrT="[文本]"/>
      <dgm:spPr/>
      <dgm:t>
        <a:bodyPr/>
        <a:lstStyle/>
        <a:p>
          <a:r>
            <a:rPr lang="en-US" altLang="zh-CN" dirty="0"/>
            <a:t>NAT</a:t>
          </a:r>
          <a:endParaRPr lang="zh-CN" altLang="en-US" dirty="0"/>
        </a:p>
      </dgm:t>
    </dgm:pt>
    <dgm:pt modelId="{DCA6F62B-CA12-4CAF-A640-63BF59C66330}" type="parTrans" cxnId="{A6367DA4-B92C-49E7-AB29-A57CFFCBC9BA}">
      <dgm:prSet/>
      <dgm:spPr/>
      <dgm:t>
        <a:bodyPr/>
        <a:lstStyle/>
        <a:p>
          <a:endParaRPr lang="zh-CN" altLang="en-US"/>
        </a:p>
      </dgm:t>
    </dgm:pt>
    <dgm:pt modelId="{4F4BBA71-1F1D-4DB4-B6EB-994621766B27}" type="sibTrans" cxnId="{A6367DA4-B92C-49E7-AB29-A57CFFCBC9BA}">
      <dgm:prSet/>
      <dgm:spPr/>
      <dgm:t>
        <a:bodyPr/>
        <a:lstStyle/>
        <a:p>
          <a:endParaRPr lang="zh-CN" altLang="en-US"/>
        </a:p>
      </dgm:t>
    </dgm:pt>
    <dgm:pt modelId="{9C8DBABD-5D36-48EC-A8CD-DA709920CF05}" type="pres">
      <dgm:prSet presAssocID="{67243D8B-20A8-49BC-81E0-6D26B2E41E06}" presName="Name0" presStyleCnt="0">
        <dgm:presLayoutVars>
          <dgm:dir/>
          <dgm:resizeHandles val="exact"/>
        </dgm:presLayoutVars>
      </dgm:prSet>
      <dgm:spPr/>
    </dgm:pt>
    <dgm:pt modelId="{B42491BE-15BA-4E71-A2D5-9F71B08C3CDC}" type="pres">
      <dgm:prSet presAssocID="{363678CD-E704-4536-85F1-EF7EDFA0DCCE}" presName="node" presStyleLbl="node1" presStyleIdx="0" presStyleCnt="2">
        <dgm:presLayoutVars>
          <dgm:bulletEnabled val="1"/>
        </dgm:presLayoutVars>
      </dgm:prSet>
      <dgm:spPr/>
    </dgm:pt>
    <dgm:pt modelId="{464DA80A-BF2A-475D-B89B-D0F3E202B836}" type="pres">
      <dgm:prSet presAssocID="{EC8C168F-C47D-49C0-8E60-095AFA8593EA}" presName="sibTrans" presStyleLbl="sibTrans2D1" presStyleIdx="0" presStyleCnt="1"/>
      <dgm:spPr/>
    </dgm:pt>
    <dgm:pt modelId="{D2E63C6D-82BF-43BD-92DE-B1903555E5C5}" type="pres">
      <dgm:prSet presAssocID="{EC8C168F-C47D-49C0-8E60-095AFA8593EA}" presName="connectorText" presStyleLbl="sibTrans2D1" presStyleIdx="0" presStyleCnt="1"/>
      <dgm:spPr/>
    </dgm:pt>
    <dgm:pt modelId="{5717DEE2-D2BD-4582-94EC-C10A5FFE0B97}" type="pres">
      <dgm:prSet presAssocID="{3C55D7F3-0D04-42A0-AB93-367BACF343EE}" presName="node" presStyleLbl="node1" presStyleIdx="1" presStyleCnt="2">
        <dgm:presLayoutVars>
          <dgm:bulletEnabled val="1"/>
        </dgm:presLayoutVars>
      </dgm:prSet>
      <dgm:spPr/>
    </dgm:pt>
  </dgm:ptLst>
  <dgm:cxnLst>
    <dgm:cxn modelId="{43FA8205-43B8-45CA-A0D7-F4FC1144D5D9}" type="presOf" srcId="{3C55D7F3-0D04-42A0-AB93-367BACF343EE}" destId="{5717DEE2-D2BD-4582-94EC-C10A5FFE0B97}" srcOrd="0" destOrd="0" presId="urn:microsoft.com/office/officeart/2005/8/layout/process1"/>
    <dgm:cxn modelId="{EF0C853A-1AE0-4038-9100-92DB4B2ED19B}" type="presOf" srcId="{67243D8B-20A8-49BC-81E0-6D26B2E41E06}" destId="{9C8DBABD-5D36-48EC-A8CD-DA709920CF05}" srcOrd="0" destOrd="0" presId="urn:microsoft.com/office/officeart/2005/8/layout/process1"/>
    <dgm:cxn modelId="{0C88D140-1162-4F13-8B7F-849E1548AE81}" type="presOf" srcId="{363678CD-E704-4536-85F1-EF7EDFA0DCCE}" destId="{B42491BE-15BA-4E71-A2D5-9F71B08C3CDC}" srcOrd="0" destOrd="0" presId="urn:microsoft.com/office/officeart/2005/8/layout/process1"/>
    <dgm:cxn modelId="{FA3EF787-93D5-4ACA-8F29-DB68FEE540F7}" type="presOf" srcId="{EC8C168F-C47D-49C0-8E60-095AFA8593EA}" destId="{464DA80A-BF2A-475D-B89B-D0F3E202B836}" srcOrd="0" destOrd="0" presId="urn:microsoft.com/office/officeart/2005/8/layout/process1"/>
    <dgm:cxn modelId="{A6367DA4-B92C-49E7-AB29-A57CFFCBC9BA}" srcId="{67243D8B-20A8-49BC-81E0-6D26B2E41E06}" destId="{3C55D7F3-0D04-42A0-AB93-367BACF343EE}" srcOrd="1" destOrd="0" parTransId="{DCA6F62B-CA12-4CAF-A640-63BF59C66330}" sibTransId="{4F4BBA71-1F1D-4DB4-B6EB-994621766B27}"/>
    <dgm:cxn modelId="{9D7C7CAB-56C1-4D25-986B-89E0236165EE}" srcId="{67243D8B-20A8-49BC-81E0-6D26B2E41E06}" destId="{363678CD-E704-4536-85F1-EF7EDFA0DCCE}" srcOrd="0" destOrd="0" parTransId="{7DD195E5-97FC-466E-8AAA-9339665F77C9}" sibTransId="{EC8C168F-C47D-49C0-8E60-095AFA8593EA}"/>
    <dgm:cxn modelId="{6B4FC2AE-894B-495F-8970-6DE9C1202487}" type="presOf" srcId="{EC8C168F-C47D-49C0-8E60-095AFA8593EA}" destId="{D2E63C6D-82BF-43BD-92DE-B1903555E5C5}" srcOrd="1" destOrd="0" presId="urn:microsoft.com/office/officeart/2005/8/layout/process1"/>
    <dgm:cxn modelId="{CE12D3C3-100C-4715-BA20-260567160713}" type="presParOf" srcId="{9C8DBABD-5D36-48EC-A8CD-DA709920CF05}" destId="{B42491BE-15BA-4E71-A2D5-9F71B08C3CDC}" srcOrd="0" destOrd="0" presId="urn:microsoft.com/office/officeart/2005/8/layout/process1"/>
    <dgm:cxn modelId="{FFFDEB2C-C379-4FA5-BECD-A785741A82CE}" type="presParOf" srcId="{9C8DBABD-5D36-48EC-A8CD-DA709920CF05}" destId="{464DA80A-BF2A-475D-B89B-D0F3E202B836}" srcOrd="1" destOrd="0" presId="urn:microsoft.com/office/officeart/2005/8/layout/process1"/>
    <dgm:cxn modelId="{1191ECE5-6C2E-4622-A2C7-3FC5C4015ACD}" type="presParOf" srcId="{464DA80A-BF2A-475D-B89B-D0F3E202B836}" destId="{D2E63C6D-82BF-43BD-92DE-B1903555E5C5}" srcOrd="0" destOrd="0" presId="urn:microsoft.com/office/officeart/2005/8/layout/process1"/>
    <dgm:cxn modelId="{C9913013-D3D1-4967-99F5-C82A877AAF6B}" type="presParOf" srcId="{9C8DBABD-5D36-48EC-A8CD-DA709920CF05}" destId="{5717DEE2-D2BD-4582-94EC-C10A5FFE0B9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491BE-15BA-4E71-A2D5-9F71B08C3CDC}">
      <dsp:nvSpPr>
        <dsp:cNvPr id="0" name=""/>
        <dsp:cNvSpPr/>
      </dsp:nvSpPr>
      <dsp:spPr>
        <a:xfrm>
          <a:off x="2082" y="0"/>
          <a:ext cx="4441951" cy="2492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No Pub IP</a:t>
          </a:r>
          <a:endParaRPr lang="zh-CN" altLang="en-US" sz="6500" kern="1200" dirty="0"/>
        </a:p>
      </dsp:txBody>
      <dsp:txXfrm>
        <a:off x="75099" y="73017"/>
        <a:ext cx="4295917" cy="2346959"/>
      </dsp:txXfrm>
    </dsp:sp>
    <dsp:sp modelId="{464DA80A-BF2A-475D-B89B-D0F3E202B836}">
      <dsp:nvSpPr>
        <dsp:cNvPr id="0" name=""/>
        <dsp:cNvSpPr/>
      </dsp:nvSpPr>
      <dsp:spPr>
        <a:xfrm>
          <a:off x="4888229" y="695695"/>
          <a:ext cx="941693" cy="1101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700" kern="1200"/>
        </a:p>
      </dsp:txBody>
      <dsp:txXfrm>
        <a:off x="4888229" y="916016"/>
        <a:ext cx="659185" cy="660961"/>
      </dsp:txXfrm>
    </dsp:sp>
    <dsp:sp modelId="{5717DEE2-D2BD-4582-94EC-C10A5FFE0B97}">
      <dsp:nvSpPr>
        <dsp:cNvPr id="0" name=""/>
        <dsp:cNvSpPr/>
      </dsp:nvSpPr>
      <dsp:spPr>
        <a:xfrm>
          <a:off x="6220814" y="0"/>
          <a:ext cx="4441951" cy="2492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NAT</a:t>
          </a:r>
          <a:endParaRPr lang="zh-CN" altLang="en-US" sz="6500" kern="1200" dirty="0"/>
        </a:p>
      </dsp:txBody>
      <dsp:txXfrm>
        <a:off x="6293831" y="73017"/>
        <a:ext cx="4295917" cy="2346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97D85-B250-428C-B17C-36484957D732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D213-C4AA-45D7-8C7F-14DB87519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309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97CD4-F646-4BB9-9919-E959CC82654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D533-0B45-413E-8569-DF1C5D7C4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433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 C/S Mode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175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777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523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251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7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3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P2P network  -- No Central </a:t>
            </a:r>
          </a:p>
          <a:p>
            <a:endParaRPr lang="en-US" altLang="zh-CN" dirty="0"/>
          </a:p>
          <a:p>
            <a:r>
              <a:rPr lang="zh-CN" altLang="en-US" dirty="0"/>
              <a:t>非中心化：</a:t>
            </a:r>
            <a:r>
              <a:rPr lang="en-US" altLang="zh-CN" dirty="0"/>
              <a:t>P2P</a:t>
            </a:r>
            <a:r>
              <a:rPr lang="zh-CN" altLang="en-US" dirty="0"/>
              <a:t>是全分布式系统，网络中的资源和服务分散在所有的节点上，信息的传输和服务的实现都直接在节点之间进行，可以无需中间环节和服务器介入。</a:t>
            </a:r>
            <a:endParaRPr lang="en-US" altLang="zh-CN" dirty="0"/>
          </a:p>
          <a:p>
            <a:r>
              <a:rPr lang="zh-CN" altLang="en-US" dirty="0"/>
              <a:t>可扩展性：用户可以随时加入该网络，系统的资源和服务能力随之同步扩充。理论上其可扩展性几乎可以认为是无限的。</a:t>
            </a:r>
            <a:endParaRPr lang="en-US" altLang="zh-CN" dirty="0"/>
          </a:p>
          <a:p>
            <a:r>
              <a:rPr lang="zh-CN" altLang="en-US" dirty="0"/>
              <a:t>健壮性：因为服务是分散在各个节点之间的，部分节点或网络遭到破坏对其他部分的影响很小，故</a:t>
            </a:r>
            <a:r>
              <a:rPr lang="en-US" altLang="zh-CN" dirty="0"/>
              <a:t>P2P</a:t>
            </a:r>
            <a:r>
              <a:rPr lang="zh-CN" altLang="en-US" dirty="0"/>
              <a:t>具有耐攻击、高容错的特点。</a:t>
            </a:r>
            <a:r>
              <a:rPr lang="en-US" altLang="zh-CN" dirty="0"/>
              <a:t>P2P</a:t>
            </a:r>
            <a:r>
              <a:rPr lang="zh-CN" altLang="en-US" dirty="0"/>
              <a:t>网络一般在部分结点失效时能够自动调整整体拓扑，保持其它结点的连通性。</a:t>
            </a:r>
            <a:r>
              <a:rPr lang="en-US" altLang="zh-CN" dirty="0"/>
              <a:t>P2P</a:t>
            </a:r>
            <a:r>
              <a:rPr lang="zh-CN" altLang="en-US" dirty="0"/>
              <a:t>网络通常都是以自组织的方式建立起来的，并允许结点自由地加入和离开。</a:t>
            </a:r>
            <a:endParaRPr lang="en-US" altLang="zh-CN" dirty="0"/>
          </a:p>
          <a:p>
            <a:r>
              <a:rPr lang="zh-CN" altLang="en-US" dirty="0"/>
              <a:t>高性价比：</a:t>
            </a:r>
            <a:r>
              <a:rPr lang="en-US" altLang="zh-CN" dirty="0"/>
              <a:t>P2P</a:t>
            </a:r>
            <a:r>
              <a:rPr lang="zh-CN" altLang="en-US" dirty="0"/>
              <a:t>架构可以有效地利用互联网中散布的大量普通结点，将计算任务或存储资料分布到所有结点上。利用其中闲置的计算能力或存储空间，达到高性能计算和海量存储的目的。</a:t>
            </a:r>
            <a:endParaRPr lang="en-US" altLang="zh-CN" dirty="0"/>
          </a:p>
          <a:p>
            <a:r>
              <a:rPr lang="zh-CN" altLang="en-US" dirty="0"/>
              <a:t>隐私保护：在</a:t>
            </a:r>
            <a:r>
              <a:rPr lang="en-US" altLang="zh-CN" dirty="0"/>
              <a:t>P2P</a:t>
            </a:r>
            <a:r>
              <a:rPr lang="zh-CN" altLang="en-US" dirty="0"/>
              <a:t>网络中，由于信息的传输分散在各节点之间进行而无需经过某个集中环节，用户的隐私信息被窃听和泄漏的可能性大大缩小。</a:t>
            </a:r>
            <a:endParaRPr lang="en-US" altLang="zh-CN" dirty="0"/>
          </a:p>
          <a:p>
            <a:r>
              <a:rPr lang="zh-CN" altLang="en-US" dirty="0"/>
              <a:t>负载均衡</a:t>
            </a:r>
            <a:r>
              <a:rPr lang="en-US" altLang="zh-CN" dirty="0"/>
              <a:t>: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由于每个节点既是服务器又是客户端，减少了传统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模型中对服务器计算能力、存储的要求，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917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Discover  -- find new node  UDP</a:t>
            </a:r>
          </a:p>
          <a:p>
            <a:r>
              <a:rPr lang="en-US" altLang="zh-CN" dirty="0"/>
              <a:t>Peer – peer connect  &amp; </a:t>
            </a:r>
            <a:r>
              <a:rPr lang="en-US" altLang="zh-CN" dirty="0" err="1"/>
              <a:t>hearbeat</a:t>
            </a:r>
            <a:r>
              <a:rPr lang="en-US" altLang="zh-CN" dirty="0"/>
              <a:t>  TCP</a:t>
            </a:r>
          </a:p>
          <a:p>
            <a:r>
              <a:rPr lang="en-US" altLang="zh-CN" dirty="0"/>
              <a:t>Protocol – deal with protocol message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88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</a:p>
          <a:p>
            <a:endParaRPr lang="en-US" altLang="zh-CN" dirty="0"/>
          </a:p>
          <a:p>
            <a:r>
              <a:rPr lang="en-US" altLang="zh-CN" dirty="0"/>
              <a:t>Dynamic</a:t>
            </a:r>
          </a:p>
          <a:p>
            <a:endParaRPr lang="en-US" altLang="zh-CN" dirty="0"/>
          </a:p>
          <a:p>
            <a:r>
              <a:rPr lang="zh-CN" altLang="en-US" dirty="0"/>
              <a:t>完全锥型</a:t>
            </a:r>
            <a:endParaRPr lang="en-US" altLang="zh-CN" dirty="0"/>
          </a:p>
          <a:p>
            <a:pPr lvl="1"/>
            <a:r>
              <a:rPr lang="zh-CN" altLang="en-US" dirty="0"/>
              <a:t>从同一私网地址端口</a:t>
            </a:r>
            <a:r>
              <a:rPr lang="en-US" altLang="zh-CN" dirty="0"/>
              <a:t>192.168.0.8:4000</a:t>
            </a:r>
            <a:r>
              <a:rPr lang="zh-CN" altLang="en-US" dirty="0"/>
              <a:t>发至公网的所有请求都映射成同一个公网地址端口</a:t>
            </a:r>
            <a:r>
              <a:rPr lang="en-US" altLang="zh-CN" dirty="0"/>
              <a:t>1.2.3.4:62000 </a:t>
            </a:r>
            <a:r>
              <a:rPr lang="zh-CN" altLang="en-US" dirty="0"/>
              <a:t>，</a:t>
            </a:r>
            <a:r>
              <a:rPr lang="en-US" altLang="zh-CN" dirty="0"/>
              <a:t>192.168.0.8</a:t>
            </a:r>
            <a:r>
              <a:rPr lang="zh-CN" altLang="en-US" dirty="0"/>
              <a:t>可以收到任意外部主机发到</a:t>
            </a:r>
            <a:r>
              <a:rPr lang="en-US" altLang="zh-CN" dirty="0"/>
              <a:t>1.2.3.4:62000</a:t>
            </a:r>
            <a:r>
              <a:rPr lang="zh-CN" altLang="en-US" dirty="0"/>
              <a:t>的数据报。</a:t>
            </a:r>
            <a:endParaRPr lang="en-US" altLang="zh-CN" dirty="0"/>
          </a:p>
          <a:p>
            <a:r>
              <a:rPr lang="zh-CN" altLang="en-US" dirty="0"/>
              <a:t>地址受限锥型</a:t>
            </a:r>
            <a:endParaRPr lang="en-US" altLang="zh-CN" dirty="0"/>
          </a:p>
          <a:p>
            <a:pPr lvl="1"/>
            <a:r>
              <a:rPr lang="zh-CN" altLang="en-US" dirty="0"/>
              <a:t>从同一私网地址端口</a:t>
            </a:r>
            <a:r>
              <a:rPr lang="en-US" altLang="zh-CN" dirty="0"/>
              <a:t>192.168.0.8:4000</a:t>
            </a:r>
            <a:r>
              <a:rPr lang="zh-CN" altLang="en-US" dirty="0"/>
              <a:t>发至公网的所有请求都映射成同一个公网地址端口</a:t>
            </a:r>
            <a:r>
              <a:rPr lang="en-US" altLang="zh-CN" dirty="0"/>
              <a:t>1.2.3.4:62000</a:t>
            </a:r>
            <a:r>
              <a:rPr lang="zh-CN" altLang="en-US" dirty="0"/>
              <a:t>，只有当内部主机</a:t>
            </a:r>
            <a:r>
              <a:rPr lang="en-US" altLang="zh-CN" dirty="0"/>
              <a:t>192.168.0.8</a:t>
            </a:r>
            <a:r>
              <a:rPr lang="zh-CN" altLang="en-US" dirty="0"/>
              <a:t>先给服务器</a:t>
            </a:r>
            <a:r>
              <a:rPr lang="en-US" altLang="zh-CN" dirty="0"/>
              <a:t>C 6.7.8.9</a:t>
            </a:r>
            <a:r>
              <a:rPr lang="zh-CN" altLang="en-US" dirty="0"/>
              <a:t>发送一个数据报后，</a:t>
            </a:r>
            <a:r>
              <a:rPr lang="en-US" altLang="zh-CN" dirty="0"/>
              <a:t>192.168.0.8</a:t>
            </a:r>
            <a:r>
              <a:rPr lang="zh-CN" altLang="en-US" dirty="0"/>
              <a:t>才能收到</a:t>
            </a:r>
            <a:r>
              <a:rPr lang="en-US" altLang="zh-CN" dirty="0"/>
              <a:t>6.7.8.9</a:t>
            </a:r>
            <a:r>
              <a:rPr lang="zh-CN" altLang="en-US" dirty="0"/>
              <a:t>发送到</a:t>
            </a:r>
            <a:r>
              <a:rPr lang="en-US" altLang="zh-CN" dirty="0"/>
              <a:t>1.2.3.4:62000</a:t>
            </a:r>
            <a:r>
              <a:rPr lang="zh-CN" altLang="en-US" dirty="0"/>
              <a:t>的数据报。</a:t>
            </a:r>
            <a:endParaRPr lang="en-US" altLang="zh-CN" dirty="0"/>
          </a:p>
          <a:p>
            <a:r>
              <a:rPr lang="zh-CN" altLang="en-US" dirty="0"/>
              <a:t>端口受限锥型</a:t>
            </a:r>
            <a:endParaRPr lang="en-US" altLang="zh-CN" dirty="0"/>
          </a:p>
          <a:p>
            <a:pPr lvl="1"/>
            <a:r>
              <a:rPr lang="zh-CN" altLang="en-US" dirty="0"/>
              <a:t>从同一私网地址端口</a:t>
            </a:r>
            <a:r>
              <a:rPr lang="en-US" altLang="zh-CN" dirty="0"/>
              <a:t>192.168.0.8:4000</a:t>
            </a:r>
            <a:r>
              <a:rPr lang="zh-CN" altLang="en-US" dirty="0"/>
              <a:t>发至公网的所有请求都映射成同一个公网地址端口</a:t>
            </a:r>
            <a:r>
              <a:rPr lang="en-US" altLang="zh-CN" dirty="0"/>
              <a:t>1.2.3.4:62000</a:t>
            </a:r>
            <a:r>
              <a:rPr lang="zh-CN" altLang="en-US" dirty="0"/>
              <a:t>，只有当内部主机</a:t>
            </a:r>
            <a:r>
              <a:rPr lang="en-US" altLang="zh-CN" dirty="0"/>
              <a:t>192.168.0.8</a:t>
            </a:r>
            <a:r>
              <a:rPr lang="zh-CN" altLang="en-US" dirty="0"/>
              <a:t>先向外部主机地址端口</a:t>
            </a:r>
            <a:r>
              <a:rPr lang="en-US" altLang="zh-CN" dirty="0"/>
              <a:t>6.7.8.9</a:t>
            </a:r>
            <a:r>
              <a:rPr lang="zh-CN" altLang="en-US" dirty="0"/>
              <a:t>：</a:t>
            </a:r>
            <a:r>
              <a:rPr lang="en-US" altLang="zh-CN" dirty="0"/>
              <a:t>8000</a:t>
            </a:r>
            <a:r>
              <a:rPr lang="zh-CN" altLang="en-US" dirty="0"/>
              <a:t>发送一个数据报后，</a:t>
            </a:r>
            <a:r>
              <a:rPr lang="en-US" altLang="zh-CN" dirty="0"/>
              <a:t>192.168.0.8</a:t>
            </a:r>
            <a:r>
              <a:rPr lang="zh-CN" altLang="en-US" dirty="0"/>
              <a:t>才能收到</a:t>
            </a:r>
            <a:r>
              <a:rPr lang="en-US" altLang="zh-CN" dirty="0"/>
              <a:t>6.7.8.9</a:t>
            </a:r>
            <a:r>
              <a:rPr lang="zh-CN" altLang="en-US" dirty="0"/>
              <a:t>：</a:t>
            </a:r>
            <a:r>
              <a:rPr lang="en-US" altLang="zh-CN" dirty="0"/>
              <a:t>8000</a:t>
            </a:r>
            <a:r>
              <a:rPr lang="zh-CN" altLang="en-US" dirty="0"/>
              <a:t>发送到</a:t>
            </a:r>
            <a:r>
              <a:rPr lang="en-US" altLang="zh-CN" dirty="0"/>
              <a:t>1.2.3.4:62000</a:t>
            </a:r>
            <a:r>
              <a:rPr lang="zh-CN" altLang="en-US" dirty="0"/>
              <a:t>的数据报。</a:t>
            </a:r>
            <a:endParaRPr lang="en-US" altLang="zh-CN" dirty="0"/>
          </a:p>
          <a:p>
            <a:r>
              <a:rPr lang="zh-CN" altLang="en-US" dirty="0"/>
              <a:t>对称型</a:t>
            </a:r>
            <a:endParaRPr lang="en-US" altLang="zh-CN" dirty="0"/>
          </a:p>
          <a:p>
            <a:pPr lvl="1"/>
            <a:r>
              <a:rPr lang="zh-CN" altLang="en-US" dirty="0"/>
              <a:t>对称型</a:t>
            </a:r>
            <a:r>
              <a:rPr lang="en-US" altLang="zh-CN" dirty="0"/>
              <a:t>NAT</a:t>
            </a:r>
            <a:r>
              <a:rPr lang="zh-CN" altLang="en-US" dirty="0"/>
              <a:t>把从同一内网地址和端口到相同目的地址和端口的所有请求，都映射到同一个公网地址和端口。如果同一个内网主机，用相同的内网地址和端口向另外一个目的地址发送报文，则会用不同的映射。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UDP</a:t>
            </a:r>
            <a:r>
              <a:rPr lang="zh-CN" altLang="en-US" dirty="0"/>
              <a:t>打洞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70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私有（局域网）的</a:t>
            </a:r>
            <a:r>
              <a:rPr lang="en-US" altLang="zh-CN" dirty="0" err="1"/>
              <a:t>IP+Port</a:t>
            </a:r>
            <a:r>
              <a:rPr lang="en-US" altLang="zh-CN" dirty="0"/>
              <a:t> </a:t>
            </a:r>
            <a:r>
              <a:rPr lang="zh-CN" altLang="en-US" dirty="0"/>
              <a:t>映射为 公网的 </a:t>
            </a:r>
            <a:r>
              <a:rPr lang="en-US" altLang="zh-CN" dirty="0" err="1"/>
              <a:t>IP+Port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44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数据完整性 的保证  </a:t>
            </a:r>
            <a:r>
              <a:rPr lang="en-US" altLang="zh-CN" dirty="0"/>
              <a:t>Hash </a:t>
            </a:r>
            <a:r>
              <a:rPr lang="zh-CN" altLang="en-US" dirty="0"/>
              <a:t>散列</a:t>
            </a:r>
          </a:p>
        </p:txBody>
      </p:sp>
    </p:spTree>
    <p:extLst>
      <p:ext uri="{BB962C8B-B14F-4D97-AF65-F5344CB8AC3E}">
        <p14:creationId xmlns:p14="http://schemas.microsoft.com/office/powerpoint/2010/main" val="62729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节点发现</a:t>
            </a:r>
          </a:p>
        </p:txBody>
      </p:sp>
    </p:spTree>
    <p:extLst>
      <p:ext uri="{BB962C8B-B14F-4D97-AF65-F5344CB8AC3E}">
        <p14:creationId xmlns:p14="http://schemas.microsoft.com/office/powerpoint/2010/main" val="3682136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KAD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257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节点发现</a:t>
            </a:r>
          </a:p>
        </p:txBody>
      </p:sp>
    </p:spTree>
    <p:extLst>
      <p:ext uri="{BB962C8B-B14F-4D97-AF65-F5344CB8AC3E}">
        <p14:creationId xmlns:p14="http://schemas.microsoft.com/office/powerpoint/2010/main" val="16981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: 空心 21"/>
          <p:cNvSpPr/>
          <p:nvPr userDrawn="1"/>
        </p:nvSpPr>
        <p:spPr>
          <a:xfrm>
            <a:off x="1029224" y="1169991"/>
            <a:ext cx="3186113" cy="3186113"/>
          </a:xfrm>
          <a:prstGeom prst="donut">
            <a:avLst>
              <a:gd name="adj" fmla="val 3386"/>
            </a:avLst>
          </a:prstGeom>
          <a:solidFill>
            <a:srgbClr val="C4A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8" name="矩形 7"/>
          <p:cNvSpPr/>
          <p:nvPr userDrawn="1"/>
        </p:nvSpPr>
        <p:spPr>
          <a:xfrm>
            <a:off x="3124724" y="2093123"/>
            <a:ext cx="8105775" cy="18835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9" name="平行四边形 8"/>
          <p:cNvSpPr/>
          <p:nvPr userDrawn="1"/>
        </p:nvSpPr>
        <p:spPr>
          <a:xfrm>
            <a:off x="483923" y="565940"/>
            <a:ext cx="2812251" cy="4394213"/>
          </a:xfrm>
          <a:prstGeom prst="parallelogram">
            <a:avLst>
              <a:gd name="adj" fmla="val 768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: 空心 21"/>
          <p:cNvSpPr/>
          <p:nvPr userDrawn="1"/>
        </p:nvSpPr>
        <p:spPr>
          <a:xfrm>
            <a:off x="1314450" y="2153443"/>
            <a:ext cx="3186113" cy="3186113"/>
          </a:xfrm>
          <a:prstGeom prst="donut">
            <a:avLst>
              <a:gd name="adj" fmla="val 3386"/>
            </a:avLst>
          </a:prstGeom>
          <a:solidFill>
            <a:srgbClr val="C4A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24" name="矩形 23"/>
          <p:cNvSpPr/>
          <p:nvPr userDrawn="1"/>
        </p:nvSpPr>
        <p:spPr>
          <a:xfrm>
            <a:off x="3409950" y="3076575"/>
            <a:ext cx="8105775" cy="18835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3" name="平行四边形 22"/>
          <p:cNvSpPr/>
          <p:nvPr userDrawn="1"/>
        </p:nvSpPr>
        <p:spPr>
          <a:xfrm>
            <a:off x="769149" y="1549392"/>
            <a:ext cx="2812251" cy="4394213"/>
          </a:xfrm>
          <a:prstGeom prst="parallelogram">
            <a:avLst>
              <a:gd name="adj" fmla="val 768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9950" y="1393031"/>
            <a:ext cx="79375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09950" y="4272756"/>
            <a:ext cx="79375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</p:nvPr>
        </p:nvSpPr>
        <p:spPr>
          <a:xfrm>
            <a:off x="804862" y="2263776"/>
            <a:ext cx="2809876" cy="2809876"/>
          </a:xfrm>
        </p:spPr>
        <p:txBody>
          <a:bodyPr anchor="ctr">
            <a:noAutofit/>
          </a:bodyPr>
          <a:lstStyle>
            <a:lvl1pPr marL="0" indent="0" algn="ctr">
              <a:buNone/>
              <a:defRPr sz="16600" i="1">
                <a:solidFill>
                  <a:srgbClr val="C4A26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4A26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0" y="742950"/>
            <a:ext cx="771525" cy="520700"/>
          </a:xfrm>
          <a:custGeom>
            <a:avLst/>
            <a:gdLst>
              <a:gd name="connsiteX0" fmla="*/ 0 w 771525"/>
              <a:gd name="connsiteY0" fmla="*/ 0 h 520700"/>
              <a:gd name="connsiteX1" fmla="*/ 771525 w 771525"/>
              <a:gd name="connsiteY1" fmla="*/ 0 h 520700"/>
              <a:gd name="connsiteX2" fmla="*/ 534627 w 771525"/>
              <a:gd name="connsiteY2" fmla="*/ 520700 h 520700"/>
              <a:gd name="connsiteX3" fmla="*/ 0 w 771525"/>
              <a:gd name="connsiteY3" fmla="*/ 520700 h 520700"/>
              <a:gd name="connsiteX4" fmla="*/ 0 w 771525"/>
              <a:gd name="connsiteY4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520700">
                <a:moveTo>
                  <a:pt x="0" y="0"/>
                </a:moveTo>
                <a:lnTo>
                  <a:pt x="771525" y="0"/>
                </a:lnTo>
                <a:lnTo>
                  <a:pt x="534627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solidFill>
            <a:srgbClr val="C4A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23908" y="81863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CA54AC7-8B74-4520-B1EE-E45E3D31081A}" type="slidenum">
              <a:rPr lang="zh-CN" altLang="en-US" smtClean="0">
                <a:solidFill>
                  <a:schemeClr val="bg2">
                    <a:lumMod val="25000"/>
                  </a:schemeClr>
                </a:solidFill>
              </a:rPr>
              <a:t>‹#›</a:t>
            </a:fld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46420-223B-4BAA-8F2E-83C09DE63E34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4AC7-8B74-4520-B1EE-E45E3D3108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177552" y="1548827"/>
            <a:ext cx="7208837" cy="2387600"/>
          </a:xfrm>
        </p:spPr>
        <p:txBody>
          <a:bodyPr>
            <a:normAutofit/>
          </a:bodyPr>
          <a:lstStyle/>
          <a:p>
            <a:r>
              <a:rPr lang="en-US" altLang="zh-CN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BlockChain</a:t>
            </a:r>
            <a:endParaRPr lang="zh-CN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261442" y="3113903"/>
            <a:ext cx="7208837" cy="1655762"/>
          </a:xfrm>
        </p:spPr>
        <p:txBody>
          <a:bodyPr>
            <a:norm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p2p network</a:t>
            </a:r>
            <a:endParaRPr lang="zh-CN" altLang="en-US" sz="28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77615" y="5327134"/>
            <a:ext cx="388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Horizon Wang                  2019.03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Algorithm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CAE45197-6D02-40E8-886E-56E174007ADE}"/>
              </a:ext>
            </a:extLst>
          </p:cNvPr>
          <p:cNvSpPr/>
          <p:nvPr/>
        </p:nvSpPr>
        <p:spPr>
          <a:xfrm>
            <a:off x="6176251" y="3216846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Hash</a:t>
            </a:r>
            <a:endParaRPr lang="zh-CN" altLang="en-US" sz="3200" dirty="0"/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0ED3B615-CA5F-402B-9DB7-AA2B83DEA971}"/>
              </a:ext>
            </a:extLst>
          </p:cNvPr>
          <p:cNvSpPr/>
          <p:nvPr/>
        </p:nvSpPr>
        <p:spPr>
          <a:xfrm>
            <a:off x="1814862" y="3216846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Data Integrity </a:t>
            </a:r>
            <a:endParaRPr lang="zh-CN" altLang="en-US" sz="2800" dirty="0"/>
          </a:p>
        </p:txBody>
      </p:sp>
      <p:sp>
        <p:nvSpPr>
          <p:cNvPr id="17" name="右箭头 15">
            <a:extLst>
              <a:ext uri="{FF2B5EF4-FFF2-40B4-BE49-F238E27FC236}">
                <a16:creationId xmlns:a16="http://schemas.microsoft.com/office/drawing/2014/main" id="{3208A535-37E0-4FCA-ABC7-EC4847206306}"/>
              </a:ext>
            </a:extLst>
          </p:cNvPr>
          <p:cNvSpPr/>
          <p:nvPr/>
        </p:nvSpPr>
        <p:spPr>
          <a:xfrm>
            <a:off x="4732020" y="3383186"/>
            <a:ext cx="739140" cy="612201"/>
          </a:xfrm>
          <a:prstGeom prst="rightArrow">
            <a:avLst>
              <a:gd name="adj1" fmla="val 549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3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Algorithm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216B3823-14FC-4031-8DFD-ABF3342517DD}"/>
              </a:ext>
            </a:extLst>
          </p:cNvPr>
          <p:cNvSpPr/>
          <p:nvPr/>
        </p:nvSpPr>
        <p:spPr>
          <a:xfrm>
            <a:off x="6399500" y="3236956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KAD</a:t>
            </a:r>
            <a:endParaRPr lang="zh-CN" altLang="en-US" sz="3200" dirty="0"/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9129AC1E-915B-4587-850F-84CC3A4BF84A}"/>
              </a:ext>
            </a:extLst>
          </p:cNvPr>
          <p:cNvSpPr/>
          <p:nvPr/>
        </p:nvSpPr>
        <p:spPr>
          <a:xfrm>
            <a:off x="1814862" y="3216846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Discover</a:t>
            </a:r>
            <a:endParaRPr lang="zh-CN" altLang="en-US" sz="2800" dirty="0"/>
          </a:p>
        </p:txBody>
      </p:sp>
      <p:sp>
        <p:nvSpPr>
          <p:cNvPr id="14" name="右箭头 15">
            <a:extLst>
              <a:ext uri="{FF2B5EF4-FFF2-40B4-BE49-F238E27FC236}">
                <a16:creationId xmlns:a16="http://schemas.microsoft.com/office/drawing/2014/main" id="{563479AD-F5BD-4764-8AFD-0DAC19C84F88}"/>
              </a:ext>
            </a:extLst>
          </p:cNvPr>
          <p:cNvSpPr/>
          <p:nvPr/>
        </p:nvSpPr>
        <p:spPr>
          <a:xfrm>
            <a:off x="4732020" y="3383186"/>
            <a:ext cx="739140" cy="612201"/>
          </a:xfrm>
          <a:prstGeom prst="rightArrow">
            <a:avLst>
              <a:gd name="adj1" fmla="val 549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8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Algorithm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6" name="Picture 2" descr="\\Mac\Home\Desktop\Screen Shot 2018-06-15 at 12.46.02 AM.png">
            <a:extLst>
              <a:ext uri="{FF2B5EF4-FFF2-40B4-BE49-F238E27FC236}">
                <a16:creationId xmlns:a16="http://schemas.microsoft.com/office/drawing/2014/main" id="{BC9B7469-2B85-44FF-8F26-A184A1DA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170" y="1690688"/>
            <a:ext cx="7992888" cy="48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7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Algorithm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216B3823-14FC-4031-8DFD-ABF3342517DD}"/>
              </a:ext>
            </a:extLst>
          </p:cNvPr>
          <p:cNvSpPr/>
          <p:nvPr/>
        </p:nvSpPr>
        <p:spPr>
          <a:xfrm>
            <a:off x="6712016" y="2577199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PONG</a:t>
            </a:r>
            <a:endParaRPr lang="zh-CN" altLang="en-US" sz="3200" dirty="0"/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9129AC1E-915B-4587-850F-84CC3A4BF84A}"/>
              </a:ext>
            </a:extLst>
          </p:cNvPr>
          <p:cNvSpPr/>
          <p:nvPr/>
        </p:nvSpPr>
        <p:spPr>
          <a:xfrm>
            <a:off x="2057930" y="2577199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PING</a:t>
            </a:r>
            <a:endParaRPr lang="zh-CN" altLang="en-US" sz="2800" dirty="0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C2A85A44-5DA7-41A2-98C3-AD3593531042}"/>
              </a:ext>
            </a:extLst>
          </p:cNvPr>
          <p:cNvSpPr/>
          <p:nvPr/>
        </p:nvSpPr>
        <p:spPr>
          <a:xfrm>
            <a:off x="2057930" y="4604698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FINDNODE</a:t>
            </a:r>
            <a:endParaRPr lang="zh-CN" altLang="en-US" sz="2800" dirty="0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84F025B1-E4D7-449C-BDED-607E8F43A41D}"/>
              </a:ext>
            </a:extLst>
          </p:cNvPr>
          <p:cNvSpPr/>
          <p:nvPr/>
        </p:nvSpPr>
        <p:spPr>
          <a:xfrm>
            <a:off x="6712016" y="4502455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NEIGHBORS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868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Protocol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409950" y="4272756"/>
            <a:ext cx="5553075" cy="1500187"/>
          </a:xfrm>
        </p:spPr>
        <p:txBody>
          <a:bodyPr>
            <a:normAutofit/>
          </a:bodyPr>
          <a:lstStyle/>
          <a:p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19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70E7B-7142-42BB-8147-06B1C48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Protocol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E3A478-FB3C-4194-9D7A-9A645A2F3A34}"/>
              </a:ext>
            </a:extLst>
          </p:cNvPr>
          <p:cNvSpPr/>
          <p:nvPr/>
        </p:nvSpPr>
        <p:spPr>
          <a:xfrm>
            <a:off x="2140784" y="3995552"/>
            <a:ext cx="2592729" cy="73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Status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AB73E7-97DE-46DB-8439-589B5899123F}"/>
              </a:ext>
            </a:extLst>
          </p:cNvPr>
          <p:cNvSpPr/>
          <p:nvPr/>
        </p:nvSpPr>
        <p:spPr>
          <a:xfrm>
            <a:off x="2140786" y="2474177"/>
            <a:ext cx="2592728" cy="73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HandShake</a:t>
            </a:r>
            <a:endParaRPr lang="zh-CN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896BAF-EDCD-4073-AF69-0FED87195BC1}"/>
              </a:ext>
            </a:extLst>
          </p:cNvPr>
          <p:cNvSpPr/>
          <p:nvPr/>
        </p:nvSpPr>
        <p:spPr>
          <a:xfrm>
            <a:off x="6742422" y="2474177"/>
            <a:ext cx="2592729" cy="73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TX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6DE574-BB4B-4DDF-B7A5-A286D01BDC36}"/>
              </a:ext>
            </a:extLst>
          </p:cNvPr>
          <p:cNvSpPr/>
          <p:nvPr/>
        </p:nvSpPr>
        <p:spPr>
          <a:xfrm>
            <a:off x="6742422" y="3995552"/>
            <a:ext cx="2592729" cy="73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Block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29C4F8-EDAC-4799-829B-058F92BF26EF}"/>
              </a:ext>
            </a:extLst>
          </p:cNvPr>
          <p:cNvSpPr/>
          <p:nvPr/>
        </p:nvSpPr>
        <p:spPr>
          <a:xfrm>
            <a:off x="4260530" y="5644243"/>
            <a:ext cx="2592729" cy="73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State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958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70E7B-7142-42BB-8147-06B1C48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Protocol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E3A478-FB3C-4194-9D7A-9A645A2F3A34}"/>
              </a:ext>
            </a:extLst>
          </p:cNvPr>
          <p:cNvSpPr/>
          <p:nvPr/>
        </p:nvSpPr>
        <p:spPr>
          <a:xfrm>
            <a:off x="6674741" y="3626610"/>
            <a:ext cx="2592729" cy="73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LIGHT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AB73E7-97DE-46DB-8439-589B5899123F}"/>
              </a:ext>
            </a:extLst>
          </p:cNvPr>
          <p:cNvSpPr/>
          <p:nvPr/>
        </p:nvSpPr>
        <p:spPr>
          <a:xfrm>
            <a:off x="2043803" y="3626610"/>
            <a:ext cx="2592729" cy="73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FULL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908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Improvement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409950" y="4272756"/>
            <a:ext cx="5553075" cy="1500187"/>
          </a:xfrm>
        </p:spPr>
        <p:txBody>
          <a:bodyPr>
            <a:normAutofit/>
          </a:bodyPr>
          <a:lstStyle/>
          <a:p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50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Improvement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9129AC1E-915B-4587-850F-84CC3A4BF84A}"/>
              </a:ext>
            </a:extLst>
          </p:cNvPr>
          <p:cNvSpPr/>
          <p:nvPr/>
        </p:nvSpPr>
        <p:spPr>
          <a:xfrm>
            <a:off x="2914456" y="2484120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Pub IP</a:t>
            </a:r>
            <a:endParaRPr lang="zh-CN" altLang="en-US" sz="2800" dirty="0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C0E87559-D6F0-47F7-8D17-B40521F1BCE5}"/>
              </a:ext>
            </a:extLst>
          </p:cNvPr>
          <p:cNvSpPr/>
          <p:nvPr/>
        </p:nvSpPr>
        <p:spPr>
          <a:xfrm>
            <a:off x="7093982" y="2522222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IPV6</a:t>
            </a:r>
            <a:endParaRPr lang="zh-CN" altLang="en-US" sz="3200" dirty="0"/>
          </a:p>
        </p:txBody>
      </p:sp>
      <p:sp>
        <p:nvSpPr>
          <p:cNvPr id="9" name="右箭头 15">
            <a:extLst>
              <a:ext uri="{FF2B5EF4-FFF2-40B4-BE49-F238E27FC236}">
                <a16:creationId xmlns:a16="http://schemas.microsoft.com/office/drawing/2014/main" id="{A01717FA-2F36-433D-A206-A85AA4631949}"/>
              </a:ext>
            </a:extLst>
          </p:cNvPr>
          <p:cNvSpPr/>
          <p:nvPr/>
        </p:nvSpPr>
        <p:spPr>
          <a:xfrm>
            <a:off x="5629059" y="2650459"/>
            <a:ext cx="739140" cy="612201"/>
          </a:xfrm>
          <a:prstGeom prst="rightArrow">
            <a:avLst>
              <a:gd name="adj1" fmla="val 549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88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Improvement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82DB2858-936E-4D9B-8977-D238E9C4FCC7}"/>
              </a:ext>
            </a:extLst>
          </p:cNvPr>
          <p:cNvSpPr/>
          <p:nvPr/>
        </p:nvSpPr>
        <p:spPr>
          <a:xfrm>
            <a:off x="1501292" y="2790220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DAG</a:t>
            </a:r>
            <a:endParaRPr lang="zh-CN" altLang="en-US" sz="2800" dirty="0"/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C1BF4A27-52DA-4B58-9B37-B67C209F08AF}"/>
              </a:ext>
            </a:extLst>
          </p:cNvPr>
          <p:cNvSpPr/>
          <p:nvPr/>
        </p:nvSpPr>
        <p:spPr>
          <a:xfrm>
            <a:off x="5615702" y="2790219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NANO</a:t>
            </a:r>
            <a:endParaRPr lang="zh-CN" altLang="en-US" sz="3200" dirty="0"/>
          </a:p>
        </p:txBody>
      </p:sp>
      <p:sp>
        <p:nvSpPr>
          <p:cNvPr id="14" name="右箭头 15">
            <a:extLst>
              <a:ext uri="{FF2B5EF4-FFF2-40B4-BE49-F238E27FC236}">
                <a16:creationId xmlns:a16="http://schemas.microsoft.com/office/drawing/2014/main" id="{00642AD1-275D-453E-83FC-24838D7B0FF9}"/>
              </a:ext>
            </a:extLst>
          </p:cNvPr>
          <p:cNvSpPr/>
          <p:nvPr/>
        </p:nvSpPr>
        <p:spPr>
          <a:xfrm>
            <a:off x="4183337" y="2956559"/>
            <a:ext cx="739140" cy="612201"/>
          </a:xfrm>
          <a:prstGeom prst="rightArrow">
            <a:avLst>
              <a:gd name="adj1" fmla="val 549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0D503E36-BD43-484E-A7CC-BEC6B2489648}"/>
              </a:ext>
            </a:extLst>
          </p:cNvPr>
          <p:cNvSpPr/>
          <p:nvPr/>
        </p:nvSpPr>
        <p:spPr>
          <a:xfrm>
            <a:off x="9364980" y="2790219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ALL UDP</a:t>
            </a:r>
            <a:endParaRPr lang="zh-CN" altLang="en-US" sz="3200" dirty="0"/>
          </a:p>
        </p:txBody>
      </p:sp>
      <p:sp>
        <p:nvSpPr>
          <p:cNvPr id="19" name="右箭头 15">
            <a:extLst>
              <a:ext uri="{FF2B5EF4-FFF2-40B4-BE49-F238E27FC236}">
                <a16:creationId xmlns:a16="http://schemas.microsoft.com/office/drawing/2014/main" id="{EB4C4F44-7143-44FD-8277-0069F667BD7C}"/>
              </a:ext>
            </a:extLst>
          </p:cNvPr>
          <p:cNvSpPr/>
          <p:nvPr/>
        </p:nvSpPr>
        <p:spPr>
          <a:xfrm>
            <a:off x="8115181" y="2956559"/>
            <a:ext cx="739140" cy="612201"/>
          </a:xfrm>
          <a:prstGeom prst="rightArrow">
            <a:avLst>
              <a:gd name="adj1" fmla="val 549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9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706562" y="2454276"/>
            <a:ext cx="3113088" cy="2809876"/>
          </a:xfrm>
        </p:spPr>
        <p:txBody>
          <a:bodyPr/>
          <a:lstStyle/>
          <a:p>
            <a:r>
              <a:rPr lang="en-US" altLang="zh-CN" sz="4000" dirty="0">
                <a:latin typeface="方正综艺_GBK" panose="03000509000000000000" pitchFamily="65" charset="-122"/>
                <a:ea typeface="方正综艺_GBK" panose="03000509000000000000" pitchFamily="65" charset="-122"/>
              </a:rPr>
              <a:t>CONTENTS</a:t>
            </a:r>
            <a:endParaRPr lang="zh-CN" altLang="en-US" sz="4000" dirty="0">
              <a:latin typeface="方正综艺_GBK" panose="03000509000000000000" pitchFamily="65" charset="-122"/>
              <a:ea typeface="方正综艺_GBK" panose="03000509000000000000" pitchFamily="65" charset="-122"/>
            </a:endParaRPr>
          </a:p>
        </p:txBody>
      </p:sp>
      <p:sp>
        <p:nvSpPr>
          <p:cNvPr id="7" name="文本框 33"/>
          <p:cNvSpPr txBox="1"/>
          <p:nvPr/>
        </p:nvSpPr>
        <p:spPr>
          <a:xfrm>
            <a:off x="6665399" y="2115304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Architecture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29848" y="2145352"/>
            <a:ext cx="493174" cy="493172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33"/>
          <p:cNvSpPr txBox="1"/>
          <p:nvPr/>
        </p:nvSpPr>
        <p:spPr>
          <a:xfrm>
            <a:off x="6118993" y="2176495"/>
            <a:ext cx="514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35"/>
          <p:cNvSpPr txBox="1"/>
          <p:nvPr/>
        </p:nvSpPr>
        <p:spPr>
          <a:xfrm>
            <a:off x="6669784" y="3039077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Algorithm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3" name="文本框 33"/>
          <p:cNvSpPr txBox="1"/>
          <p:nvPr/>
        </p:nvSpPr>
        <p:spPr>
          <a:xfrm>
            <a:off x="6108137" y="3085243"/>
            <a:ext cx="514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118993" y="3038861"/>
            <a:ext cx="493174" cy="493172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33">
            <a:extLst>
              <a:ext uri="{FF2B5EF4-FFF2-40B4-BE49-F238E27FC236}">
                <a16:creationId xmlns:a16="http://schemas.microsoft.com/office/drawing/2014/main" id="{811C6BD0-ED96-4583-9C0B-09EC3357BD6E}"/>
              </a:ext>
            </a:extLst>
          </p:cNvPr>
          <p:cNvSpPr txBox="1"/>
          <p:nvPr/>
        </p:nvSpPr>
        <p:spPr>
          <a:xfrm>
            <a:off x="6665399" y="4040158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Protocol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35849DB-39DD-4503-88DF-B8FA9CDBE9DC}"/>
              </a:ext>
            </a:extLst>
          </p:cNvPr>
          <p:cNvSpPr/>
          <p:nvPr/>
        </p:nvSpPr>
        <p:spPr>
          <a:xfrm>
            <a:off x="6129848" y="4070206"/>
            <a:ext cx="493174" cy="493172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33">
            <a:extLst>
              <a:ext uri="{FF2B5EF4-FFF2-40B4-BE49-F238E27FC236}">
                <a16:creationId xmlns:a16="http://schemas.microsoft.com/office/drawing/2014/main" id="{2137D98E-30DF-4117-A66F-31DAD3A79C71}"/>
              </a:ext>
            </a:extLst>
          </p:cNvPr>
          <p:cNvSpPr txBox="1"/>
          <p:nvPr/>
        </p:nvSpPr>
        <p:spPr>
          <a:xfrm>
            <a:off x="6118993" y="4101349"/>
            <a:ext cx="514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5">
            <a:extLst>
              <a:ext uri="{FF2B5EF4-FFF2-40B4-BE49-F238E27FC236}">
                <a16:creationId xmlns:a16="http://schemas.microsoft.com/office/drawing/2014/main" id="{ECCFF700-6D81-4771-9D93-552751A7CEE8}"/>
              </a:ext>
            </a:extLst>
          </p:cNvPr>
          <p:cNvSpPr txBox="1"/>
          <p:nvPr/>
        </p:nvSpPr>
        <p:spPr>
          <a:xfrm>
            <a:off x="6669784" y="4963931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Improvement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6" name="文本框 33">
            <a:extLst>
              <a:ext uri="{FF2B5EF4-FFF2-40B4-BE49-F238E27FC236}">
                <a16:creationId xmlns:a16="http://schemas.microsoft.com/office/drawing/2014/main" id="{C6740DE8-5377-42E5-BD42-205A2806CF8D}"/>
              </a:ext>
            </a:extLst>
          </p:cNvPr>
          <p:cNvSpPr txBox="1"/>
          <p:nvPr/>
        </p:nvSpPr>
        <p:spPr>
          <a:xfrm>
            <a:off x="6108137" y="5010097"/>
            <a:ext cx="514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0A694BB-ED7B-4267-918C-B81ABA0A4D15}"/>
              </a:ext>
            </a:extLst>
          </p:cNvPr>
          <p:cNvSpPr/>
          <p:nvPr/>
        </p:nvSpPr>
        <p:spPr>
          <a:xfrm>
            <a:off x="6118993" y="4963715"/>
            <a:ext cx="493174" cy="493172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98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10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063240" y="1468120"/>
            <a:ext cx="5680075" cy="2387600"/>
          </a:xfrm>
        </p:spPr>
        <p:txBody>
          <a:bodyPr>
            <a:normAutofit/>
          </a:bodyPr>
          <a:lstStyle/>
          <a:p>
            <a:pPr algn="dist"/>
            <a:r>
              <a:rPr lang="en-US" altLang="zh-CN" sz="6600">
                <a:solidFill>
                  <a:schemeClr val="bg1"/>
                </a:solidFill>
              </a:rPr>
              <a:t>THANK YOU</a:t>
            </a:r>
            <a:endParaRPr lang="zh-CN" altLang="en-US" sz="6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124200" y="1393031"/>
            <a:ext cx="8534400" cy="2852737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P2P Network Architecture 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409950" y="4272756"/>
            <a:ext cx="5553075" cy="1500187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Architecture</a:t>
            </a:r>
            <a:endParaRPr lang="zh-CN" altLang="en-US" dirty="0"/>
          </a:p>
        </p:txBody>
      </p:sp>
      <p:sp>
        <p:nvSpPr>
          <p:cNvPr id="11" name="流程图: 可选过程 10"/>
          <p:cNvSpPr/>
          <p:nvPr/>
        </p:nvSpPr>
        <p:spPr>
          <a:xfrm>
            <a:off x="3465420" y="3812601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Client1</a:t>
            </a:r>
            <a:endParaRPr lang="zh-CN" altLang="en-US" dirty="0"/>
          </a:p>
        </p:txBody>
      </p:sp>
      <p:sp>
        <p:nvSpPr>
          <p:cNvPr id="15" name="流程图: 可选过程 14"/>
          <p:cNvSpPr/>
          <p:nvPr/>
        </p:nvSpPr>
        <p:spPr>
          <a:xfrm>
            <a:off x="5901690" y="1820223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 rot="19596193">
            <a:off x="4772026" y="3055139"/>
            <a:ext cx="739140" cy="612201"/>
          </a:xfrm>
          <a:prstGeom prst="rightArrow">
            <a:avLst>
              <a:gd name="adj1" fmla="val 549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A1F70295-D6C2-48BD-AF03-77A057AB439D}"/>
              </a:ext>
            </a:extLst>
          </p:cNvPr>
          <p:cNvSpPr/>
          <p:nvPr/>
        </p:nvSpPr>
        <p:spPr>
          <a:xfrm>
            <a:off x="6168390" y="3820221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Client2</a:t>
            </a:r>
            <a:endParaRPr lang="zh-CN" altLang="en-US" dirty="0"/>
          </a:p>
        </p:txBody>
      </p:sp>
      <p:sp>
        <p:nvSpPr>
          <p:cNvPr id="17" name="右箭头 15">
            <a:extLst>
              <a:ext uri="{FF2B5EF4-FFF2-40B4-BE49-F238E27FC236}">
                <a16:creationId xmlns:a16="http://schemas.microsoft.com/office/drawing/2014/main" id="{BBE65348-635F-4477-B2A4-1C8FCD4F7151}"/>
              </a:ext>
            </a:extLst>
          </p:cNvPr>
          <p:cNvSpPr/>
          <p:nvPr/>
        </p:nvSpPr>
        <p:spPr>
          <a:xfrm rot="16200000">
            <a:off x="6793230" y="3047520"/>
            <a:ext cx="739140" cy="612201"/>
          </a:xfrm>
          <a:prstGeom prst="rightArrow">
            <a:avLst>
              <a:gd name="adj1" fmla="val 549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7F0E1785-EC5D-4559-9214-B57BDBFF2E5E}"/>
              </a:ext>
            </a:extLst>
          </p:cNvPr>
          <p:cNvSpPr/>
          <p:nvPr/>
        </p:nvSpPr>
        <p:spPr>
          <a:xfrm>
            <a:off x="8827545" y="3820221"/>
            <a:ext cx="19888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Client3</a:t>
            </a:r>
            <a:endParaRPr lang="zh-CN" altLang="en-US" dirty="0"/>
          </a:p>
        </p:txBody>
      </p:sp>
      <p:sp>
        <p:nvSpPr>
          <p:cNvPr id="19" name="右箭头 15">
            <a:extLst>
              <a:ext uri="{FF2B5EF4-FFF2-40B4-BE49-F238E27FC236}">
                <a16:creationId xmlns:a16="http://schemas.microsoft.com/office/drawing/2014/main" id="{09FF74B9-15E8-4636-A321-390EDF554C40}"/>
              </a:ext>
            </a:extLst>
          </p:cNvPr>
          <p:cNvSpPr/>
          <p:nvPr/>
        </p:nvSpPr>
        <p:spPr>
          <a:xfrm rot="12626065">
            <a:off x="9131674" y="3055141"/>
            <a:ext cx="739140" cy="612201"/>
          </a:xfrm>
          <a:prstGeom prst="rightArrow">
            <a:avLst>
              <a:gd name="adj1" fmla="val 549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5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Architecture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5214124" y="2942306"/>
            <a:ext cx="1198245" cy="11846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Node3</a:t>
            </a:r>
            <a:endParaRPr lang="zh-CN" altLang="en-US" dirty="0"/>
          </a:p>
        </p:txBody>
      </p:sp>
      <p:sp>
        <p:nvSpPr>
          <p:cNvPr id="13" name="流程图: 联系 9">
            <a:extLst>
              <a:ext uri="{FF2B5EF4-FFF2-40B4-BE49-F238E27FC236}">
                <a16:creationId xmlns:a16="http://schemas.microsoft.com/office/drawing/2014/main" id="{C2477B14-E654-4162-8B7B-8D4E00572083}"/>
              </a:ext>
            </a:extLst>
          </p:cNvPr>
          <p:cNvSpPr/>
          <p:nvPr/>
        </p:nvSpPr>
        <p:spPr>
          <a:xfrm>
            <a:off x="2901769" y="4126356"/>
            <a:ext cx="1198245" cy="11846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Node1</a:t>
            </a:r>
            <a:endParaRPr lang="zh-CN" altLang="en-US" dirty="0"/>
          </a:p>
        </p:txBody>
      </p:sp>
      <p:sp>
        <p:nvSpPr>
          <p:cNvPr id="21" name="流程图: 联系 9">
            <a:extLst>
              <a:ext uri="{FF2B5EF4-FFF2-40B4-BE49-F238E27FC236}">
                <a16:creationId xmlns:a16="http://schemas.microsoft.com/office/drawing/2014/main" id="{FD79DEC4-D959-47D1-B792-6170F2879E78}"/>
              </a:ext>
            </a:extLst>
          </p:cNvPr>
          <p:cNvSpPr/>
          <p:nvPr/>
        </p:nvSpPr>
        <p:spPr>
          <a:xfrm>
            <a:off x="1941097" y="1837726"/>
            <a:ext cx="1198245" cy="11846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Node5</a:t>
            </a:r>
            <a:endParaRPr lang="zh-CN" altLang="en-US" dirty="0"/>
          </a:p>
        </p:txBody>
      </p:sp>
      <p:sp>
        <p:nvSpPr>
          <p:cNvPr id="2" name="箭头: 左右 1">
            <a:extLst>
              <a:ext uri="{FF2B5EF4-FFF2-40B4-BE49-F238E27FC236}">
                <a16:creationId xmlns:a16="http://schemas.microsoft.com/office/drawing/2014/main" id="{B9D14014-094F-493D-AB5B-D10AE50D00CC}"/>
              </a:ext>
            </a:extLst>
          </p:cNvPr>
          <p:cNvSpPr/>
          <p:nvPr/>
        </p:nvSpPr>
        <p:spPr>
          <a:xfrm rot="14781278">
            <a:off x="2367893" y="3332054"/>
            <a:ext cx="130046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D169F325-7DDE-463B-A368-D18869229257}"/>
              </a:ext>
            </a:extLst>
          </p:cNvPr>
          <p:cNvSpPr/>
          <p:nvPr/>
        </p:nvSpPr>
        <p:spPr>
          <a:xfrm rot="8735887">
            <a:off x="4118334" y="4024885"/>
            <a:ext cx="130046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9">
            <a:extLst>
              <a:ext uri="{FF2B5EF4-FFF2-40B4-BE49-F238E27FC236}">
                <a16:creationId xmlns:a16="http://schemas.microsoft.com/office/drawing/2014/main" id="{5E91F8A4-6961-4673-AAA4-5DEF595A2782}"/>
              </a:ext>
            </a:extLst>
          </p:cNvPr>
          <p:cNvSpPr/>
          <p:nvPr/>
        </p:nvSpPr>
        <p:spPr>
          <a:xfrm>
            <a:off x="7830825" y="2836671"/>
            <a:ext cx="1198245" cy="11846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Node2</a:t>
            </a:r>
            <a:endParaRPr lang="zh-CN" altLang="en-US" dirty="0"/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3D353B36-DDCB-4FFD-92F9-FAC6639D2E32}"/>
              </a:ext>
            </a:extLst>
          </p:cNvPr>
          <p:cNvSpPr/>
          <p:nvPr/>
        </p:nvSpPr>
        <p:spPr>
          <a:xfrm rot="10800000">
            <a:off x="6471363" y="3332054"/>
            <a:ext cx="130046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93056AC0-D642-424D-BBEE-5C5D7E095942}"/>
              </a:ext>
            </a:extLst>
          </p:cNvPr>
          <p:cNvSpPr/>
          <p:nvPr/>
        </p:nvSpPr>
        <p:spPr>
          <a:xfrm rot="5400000">
            <a:off x="5228287" y="4592197"/>
            <a:ext cx="130046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9">
            <a:extLst>
              <a:ext uri="{FF2B5EF4-FFF2-40B4-BE49-F238E27FC236}">
                <a16:creationId xmlns:a16="http://schemas.microsoft.com/office/drawing/2014/main" id="{8547A2BE-0CC6-4FFA-A305-D088AA273981}"/>
              </a:ext>
            </a:extLst>
          </p:cNvPr>
          <p:cNvSpPr/>
          <p:nvPr/>
        </p:nvSpPr>
        <p:spPr>
          <a:xfrm>
            <a:off x="5299844" y="5552182"/>
            <a:ext cx="1198245" cy="11846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Node4</a:t>
            </a:r>
            <a:endParaRPr lang="zh-CN" altLang="en-US" dirty="0"/>
          </a:p>
        </p:txBody>
      </p:sp>
      <p:sp>
        <p:nvSpPr>
          <p:cNvPr id="27" name="流程图: 联系 9">
            <a:extLst>
              <a:ext uri="{FF2B5EF4-FFF2-40B4-BE49-F238E27FC236}">
                <a16:creationId xmlns:a16="http://schemas.microsoft.com/office/drawing/2014/main" id="{A3769256-A94A-4948-A79C-A22DB946ECC2}"/>
              </a:ext>
            </a:extLst>
          </p:cNvPr>
          <p:cNvSpPr/>
          <p:nvPr/>
        </p:nvSpPr>
        <p:spPr>
          <a:xfrm>
            <a:off x="9290231" y="4718685"/>
            <a:ext cx="1198245" cy="11846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Node6</a:t>
            </a:r>
            <a:endParaRPr lang="zh-CN" altLang="en-US" dirty="0"/>
          </a:p>
        </p:txBody>
      </p:sp>
      <p:sp>
        <p:nvSpPr>
          <p:cNvPr id="28" name="箭头: 左右 27">
            <a:extLst>
              <a:ext uri="{FF2B5EF4-FFF2-40B4-BE49-F238E27FC236}">
                <a16:creationId xmlns:a16="http://schemas.microsoft.com/office/drawing/2014/main" id="{75F62898-BDA3-43B2-A75E-D4E461B660A2}"/>
              </a:ext>
            </a:extLst>
          </p:cNvPr>
          <p:cNvSpPr/>
          <p:nvPr/>
        </p:nvSpPr>
        <p:spPr>
          <a:xfrm rot="13251491">
            <a:off x="8639997" y="4024885"/>
            <a:ext cx="130046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9">
            <a:extLst>
              <a:ext uri="{FF2B5EF4-FFF2-40B4-BE49-F238E27FC236}">
                <a16:creationId xmlns:a16="http://schemas.microsoft.com/office/drawing/2014/main" id="{09291B3F-6125-4BDD-B4BD-D20048E4FC22}"/>
              </a:ext>
            </a:extLst>
          </p:cNvPr>
          <p:cNvSpPr/>
          <p:nvPr/>
        </p:nvSpPr>
        <p:spPr>
          <a:xfrm>
            <a:off x="8742298" y="494937"/>
            <a:ext cx="1198245" cy="11846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Node7</a:t>
            </a:r>
            <a:endParaRPr lang="zh-CN" altLang="en-US" dirty="0"/>
          </a:p>
        </p:txBody>
      </p:sp>
      <p:sp>
        <p:nvSpPr>
          <p:cNvPr id="30" name="箭头: 左右 29">
            <a:extLst>
              <a:ext uri="{FF2B5EF4-FFF2-40B4-BE49-F238E27FC236}">
                <a16:creationId xmlns:a16="http://schemas.microsoft.com/office/drawing/2014/main" id="{05742AE2-33E6-41FE-9946-280810C5EDBD}"/>
              </a:ext>
            </a:extLst>
          </p:cNvPr>
          <p:cNvSpPr/>
          <p:nvPr/>
        </p:nvSpPr>
        <p:spPr>
          <a:xfrm rot="6425159">
            <a:off x="8378836" y="2064290"/>
            <a:ext cx="130046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0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70E7B-7142-42BB-8147-06B1C48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Architecture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F24F39-D9F0-4665-968E-2BF0A6137257}"/>
              </a:ext>
            </a:extLst>
          </p:cNvPr>
          <p:cNvSpPr/>
          <p:nvPr/>
        </p:nvSpPr>
        <p:spPr>
          <a:xfrm>
            <a:off x="4220895" y="5155451"/>
            <a:ext cx="2592729" cy="85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Discover</a:t>
            </a:r>
            <a:endParaRPr lang="zh-CN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E3A478-FB3C-4194-9D7A-9A645A2F3A34}"/>
              </a:ext>
            </a:extLst>
          </p:cNvPr>
          <p:cNvSpPr/>
          <p:nvPr/>
        </p:nvSpPr>
        <p:spPr>
          <a:xfrm>
            <a:off x="4220896" y="3812788"/>
            <a:ext cx="2592729" cy="73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Peer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AB73E7-97DE-46DB-8439-589B5899123F}"/>
              </a:ext>
            </a:extLst>
          </p:cNvPr>
          <p:cNvSpPr/>
          <p:nvPr/>
        </p:nvSpPr>
        <p:spPr>
          <a:xfrm>
            <a:off x="4220897" y="2518247"/>
            <a:ext cx="2592729" cy="73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Protocol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116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Algorithm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409950" y="4272756"/>
            <a:ext cx="5553075" cy="1500187"/>
          </a:xfrm>
        </p:spPr>
        <p:txBody>
          <a:bodyPr>
            <a:normAutofit/>
          </a:bodyPr>
          <a:lstStyle/>
          <a:p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5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Algorithm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06073798"/>
              </p:ext>
            </p:extLst>
          </p:nvPr>
        </p:nvGraphicFramePr>
        <p:xfrm>
          <a:off x="1071879" y="2484120"/>
          <a:ext cx="10664849" cy="2492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412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Algorithm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879019-8B79-45B5-A234-F2C6E5FBD254}"/>
              </a:ext>
            </a:extLst>
          </p:cNvPr>
          <p:cNvSpPr/>
          <p:nvPr/>
        </p:nvSpPr>
        <p:spPr>
          <a:xfrm>
            <a:off x="1442973" y="4359284"/>
            <a:ext cx="2592729" cy="73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Private Port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587281-5A0D-4D72-802A-89FE9B1A634D}"/>
              </a:ext>
            </a:extLst>
          </p:cNvPr>
          <p:cNvSpPr/>
          <p:nvPr/>
        </p:nvSpPr>
        <p:spPr>
          <a:xfrm>
            <a:off x="1442974" y="2471948"/>
            <a:ext cx="2592729" cy="73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Private IP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6943F5-B267-4648-99FC-8DED36EDCAC9}"/>
              </a:ext>
            </a:extLst>
          </p:cNvPr>
          <p:cNvSpPr/>
          <p:nvPr/>
        </p:nvSpPr>
        <p:spPr>
          <a:xfrm>
            <a:off x="6618786" y="2418415"/>
            <a:ext cx="2592729" cy="73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Public IP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3F3486-BF19-41A7-B2EF-90A967EB9804}"/>
              </a:ext>
            </a:extLst>
          </p:cNvPr>
          <p:cNvSpPr/>
          <p:nvPr/>
        </p:nvSpPr>
        <p:spPr>
          <a:xfrm>
            <a:off x="6618786" y="4359284"/>
            <a:ext cx="2592729" cy="73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Public Port</a:t>
            </a:r>
            <a:endParaRPr lang="zh-CN" altLang="en-US" sz="32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60D01823-0FE1-455F-9D8E-1651244BAB48}"/>
              </a:ext>
            </a:extLst>
          </p:cNvPr>
          <p:cNvSpPr/>
          <p:nvPr/>
        </p:nvSpPr>
        <p:spPr>
          <a:xfrm>
            <a:off x="4738780" y="3429000"/>
            <a:ext cx="1257960" cy="737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08C4D586-DE4A-4BD1-90AB-F3B638B34022}"/>
              </a:ext>
            </a:extLst>
          </p:cNvPr>
          <p:cNvSpPr/>
          <p:nvPr/>
        </p:nvSpPr>
        <p:spPr>
          <a:xfrm>
            <a:off x="2174898" y="3340742"/>
            <a:ext cx="914400" cy="914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十字形 10">
            <a:extLst>
              <a:ext uri="{FF2B5EF4-FFF2-40B4-BE49-F238E27FC236}">
                <a16:creationId xmlns:a16="http://schemas.microsoft.com/office/drawing/2014/main" id="{7ED79DD5-4AAE-4647-AE26-603E884D1BDF}"/>
              </a:ext>
            </a:extLst>
          </p:cNvPr>
          <p:cNvSpPr/>
          <p:nvPr/>
        </p:nvSpPr>
        <p:spPr>
          <a:xfrm>
            <a:off x="7387542" y="3327359"/>
            <a:ext cx="914400" cy="914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2416"/>
      </p:ext>
    </p:extLst>
  </p:cSld>
  <p:clrMapOvr>
    <a:masterClrMapping/>
  </p:clrMapOvr>
</p:sld>
</file>

<file path=ppt/theme/theme1.xml><?xml version="1.0" encoding="utf-8"?>
<a:theme xmlns:a="http://schemas.openxmlformats.org/drawingml/2006/main" name="蓝素材：http://itren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粗">
      <a:majorFont>
        <a:latin typeface="Impact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654</Words>
  <Application>Microsoft Office PowerPoint</Application>
  <PresentationFormat>宽屏</PresentationFormat>
  <Paragraphs>111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方正综艺_GBK</vt:lpstr>
      <vt:lpstr>微软雅黑</vt:lpstr>
      <vt:lpstr>Arial</vt:lpstr>
      <vt:lpstr>Calibri</vt:lpstr>
      <vt:lpstr>Calibri Light</vt:lpstr>
      <vt:lpstr>Impact</vt:lpstr>
      <vt:lpstr>蓝素材：http://itren.taobao.com/</vt:lpstr>
      <vt:lpstr>BlockChain</vt:lpstr>
      <vt:lpstr>PowerPoint 演示文稿</vt:lpstr>
      <vt:lpstr>P2P Network Architecture </vt:lpstr>
      <vt:lpstr>Architecture</vt:lpstr>
      <vt:lpstr>Architecture</vt:lpstr>
      <vt:lpstr>Architecture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Protocol</vt:lpstr>
      <vt:lpstr>Protocol</vt:lpstr>
      <vt:lpstr>Protocol</vt:lpstr>
      <vt:lpstr>Improvement</vt:lpstr>
      <vt:lpstr>Improvement</vt:lpstr>
      <vt:lpstr>Improvement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工作总结汇报PPT</dc:title>
  <dc:subject/>
  <dc:creator>优品PPT</dc:creator>
  <cp:keywords>http:/www.ypppt.com</cp:keywords>
  <dc:description/>
  <cp:lastModifiedBy>horizon</cp:lastModifiedBy>
  <cp:revision>158</cp:revision>
  <dcterms:created xsi:type="dcterms:W3CDTF">2016-09-29T13:41:00Z</dcterms:created>
  <dcterms:modified xsi:type="dcterms:W3CDTF">2019-03-11T02:32:23Z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