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7"/>
  </p:notesMasterIdLst>
  <p:sldIdLst>
    <p:sldId id="256" r:id="rId2"/>
    <p:sldId id="275" r:id="rId3"/>
    <p:sldId id="274" r:id="rId4"/>
    <p:sldId id="276" r:id="rId5"/>
    <p:sldId id="259" r:id="rId6"/>
    <p:sldId id="262" r:id="rId7"/>
    <p:sldId id="281" r:id="rId8"/>
    <p:sldId id="277" r:id="rId9"/>
    <p:sldId id="286" r:id="rId10"/>
    <p:sldId id="280" r:id="rId11"/>
    <p:sldId id="282" r:id="rId12"/>
    <p:sldId id="283" r:id="rId13"/>
    <p:sldId id="284" r:id="rId14"/>
    <p:sldId id="285" r:id="rId15"/>
    <p:sldId id="272" r:id="rId1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53" autoAdjust="0"/>
    <p:restoredTop sz="86430" autoAdjust="0"/>
  </p:normalViewPr>
  <p:slideViewPr>
    <p:cSldViewPr>
      <p:cViewPr varScale="1">
        <p:scale>
          <a:sx n="85" d="100"/>
          <a:sy n="85" d="100"/>
        </p:scale>
        <p:origin x="187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0" y="840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0652679-3773-43FB-926C-C2F5E2F834E4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B8C650A-8888-429F-83D9-4217BEE97D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01/08/2014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SNSCEIT/MTech 2014-2015/Project Phase I/Review 2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58504DA-5028-4CF0-A96C-FBE2D0E7C1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SNSCEIT/MTech 2014-2015/Project Phase I/Review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04DA-5028-4CF0-A96C-FBE2D0E7C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SNSCEIT/MTech 2014-2015/Project Phase I/Review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04DA-5028-4CF0-A96C-FBE2D0E7C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SNSCEIT/MTech 2014-2015/Project Phase I/Review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04DA-5028-4CF0-A96C-FBE2D0E7C1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/>
              <a:t>SNSCEIT/MTech 2014-2015/Project Phase I/Review 2</a:t>
            </a:r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58504DA-5028-4CF0-A96C-FBE2D0E7C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SNSCEIT/MTech 2014-2015/Project Phase I/Review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04DA-5028-4CF0-A96C-FBE2D0E7C1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SNSCEIT/MTech 2014-2015/Project Phase I/Review 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04DA-5028-4CF0-A96C-FBE2D0E7C1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SNSCEIT/MTech 2014-2015/Project Phase I/Review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04DA-5028-4CF0-A96C-FBE2D0E7C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SNSCEIT/MTech 2014-2015/Project Phase I/Review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04DA-5028-4CF0-A96C-FBE2D0E7C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SNSCEIT/MTech 2014-2015/Project Phase I/Review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04DA-5028-4CF0-A96C-FBE2D0E7C1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/>
              <a:t>SNSCEIT/MTech 2014-2015/Project Phase I/Review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58504DA-5028-4CF0-A96C-FBE2D0E7C1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01/08/2014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SNSCEIT/MTech 2014-2015/Project Phase I/Review 2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58504DA-5028-4CF0-A96C-FBE2D0E7C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524000"/>
            <a:ext cx="8991600" cy="1470025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ACCIDENT PREDICTION AND PREVENTION 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USING DATA-DRIVEN MODELS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2133600" y="304800"/>
            <a:ext cx="46300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FIRST REVIEW</a:t>
            </a:r>
            <a:endParaRPr lang="en-US" sz="40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8521727-7DD4-6C31-AE6A-BB113D92C4DD}"/>
              </a:ext>
            </a:extLst>
          </p:cNvPr>
          <p:cNvCxnSpPr>
            <a:cxnSpLocks/>
          </p:cNvCxnSpPr>
          <p:nvPr/>
        </p:nvCxnSpPr>
        <p:spPr>
          <a:xfrm>
            <a:off x="4572000" y="3581400"/>
            <a:ext cx="0" cy="2362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itle 2">
            <a:extLst>
              <a:ext uri="{FF2B5EF4-FFF2-40B4-BE49-F238E27FC236}">
                <a16:creationId xmlns:a16="http://schemas.microsoft.com/office/drawing/2014/main" id="{6094EC25-379F-A6AE-A410-DAEA1EBE80EE}"/>
              </a:ext>
            </a:extLst>
          </p:cNvPr>
          <p:cNvSpPr txBox="1">
            <a:spLocks/>
          </p:cNvSpPr>
          <p:nvPr/>
        </p:nvSpPr>
        <p:spPr>
          <a:xfrm>
            <a:off x="4648200" y="3581400"/>
            <a:ext cx="4343400" cy="243840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0" indent="0" algn="ctr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900" b="1" i="1">
                <a:latin typeface="Times New Roman" panose="02020603050405020304" pitchFamily="18" charset="0"/>
                <a:cs typeface="Times New Roman" pitchFamily="18" charset="0"/>
              </a:rPr>
              <a:t>Presented by</a:t>
            </a:r>
          </a:p>
          <a:p>
            <a:pPr algn="r"/>
            <a:r>
              <a:rPr lang="en-IN" sz="2300" b="1">
                <a:latin typeface="Times New Roman" panose="02020603050405020304" pitchFamily="18" charset="0"/>
                <a:cs typeface="Times New Roman" panose="02020603050405020304" pitchFamily="18" charset="0"/>
              </a:rPr>
              <a:t>S.LINKEDH(721220243028)</a:t>
            </a:r>
          </a:p>
          <a:p>
            <a:pPr algn="r"/>
            <a:r>
              <a:rPr lang="en-IN" sz="2300" b="1">
                <a:latin typeface="Times New Roman" panose="02020603050405020304" pitchFamily="18" charset="0"/>
                <a:cs typeface="Times New Roman" panose="02020603050405020304" pitchFamily="18" charset="0"/>
              </a:rPr>
              <a:t> M.NATHISH(721220243035)</a:t>
            </a:r>
          </a:p>
          <a:p>
            <a:pPr algn="r"/>
            <a:r>
              <a:rPr lang="en-IN" sz="2300" b="1">
                <a:latin typeface="Times New Roman" panose="02020603050405020304" pitchFamily="18" charset="0"/>
                <a:cs typeface="Times New Roman" panose="02020603050405020304" pitchFamily="18" charset="0"/>
              </a:rPr>
              <a:t>M.PRASANTH(721220243045) </a:t>
            </a:r>
          </a:p>
          <a:p>
            <a:pPr algn="r"/>
            <a:r>
              <a:rPr lang="en-IN" sz="2300" b="1">
                <a:latin typeface="Times New Roman" panose="02020603050405020304" pitchFamily="18" charset="0"/>
                <a:cs typeface="Times New Roman" panose="02020603050405020304" pitchFamily="18" charset="0"/>
              </a:rPr>
              <a:t> K. SRIKANTH(721220243053)</a:t>
            </a:r>
            <a:endParaRPr lang="en-IN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I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Artificial Intelligence and Data Science, </a:t>
            </a:r>
          </a:p>
          <a:p>
            <a:pPr algn="r"/>
            <a:r>
              <a:rPr lang="en-I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Karpagam Institute of Technology, </a:t>
            </a:r>
          </a:p>
          <a:p>
            <a:pPr algn="r"/>
            <a:r>
              <a:rPr lang="en-I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Coimbatore.</a:t>
            </a:r>
            <a:r>
              <a:rPr lang="en-US" sz="1800" b="1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endParaRPr lang="en-US" sz="1800" b="1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3B51923-6D6F-530C-94AB-1CF77AC4317B}"/>
              </a:ext>
            </a:extLst>
          </p:cNvPr>
          <p:cNvSpPr txBox="1">
            <a:spLocks/>
          </p:cNvSpPr>
          <p:nvPr/>
        </p:nvSpPr>
        <p:spPr>
          <a:xfrm>
            <a:off x="152400" y="3581400"/>
            <a:ext cx="4419600" cy="2667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by, </a:t>
            </a:r>
          </a:p>
          <a:p>
            <a:pPr algn="l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Dr.R.Nallakumar,</a:t>
            </a:r>
          </a:p>
          <a:p>
            <a:pPr algn="l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Professor, </a:t>
            </a:r>
          </a:p>
          <a:p>
            <a:pPr algn="l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 Artificial Intelligence and Data Science, </a:t>
            </a:r>
          </a:p>
          <a:p>
            <a:pPr algn="l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Karpagam Institute of Technology, </a:t>
            </a:r>
          </a:p>
          <a:p>
            <a:pPr algn="l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Coimbatore.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82000" cy="60960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</a:rPr>
              <a:t>DFD and Module Description for the Data Collection Module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ADD2E9-4F99-386B-7B87-7C195D787F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52" r="25056"/>
          <a:stretch/>
        </p:blipFill>
        <p:spPr>
          <a:xfrm>
            <a:off x="5806066" y="1371600"/>
            <a:ext cx="3261734" cy="465146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ED38AED-D308-30B6-2F80-AB44BA24515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52400" y="1371600"/>
            <a:ext cx="5943600" cy="4724400"/>
          </a:xfrm>
        </p:spPr>
        <p:txBody>
          <a:bodyPr>
            <a:noAutofit/>
          </a:bodyPr>
          <a:lstStyle/>
          <a:p>
            <a:pPr rtl="0" font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 collection module is responsible for gathering data from various sources such as public databases, traffic cameras, and sensors.</a:t>
            </a:r>
          </a:p>
          <a:p>
            <a:pPr rtl="0" font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order to obtain raw data and store it in a data pipeline, this module uses data extraction and ingestion techniques.</a:t>
            </a:r>
          </a:p>
          <a:p>
            <a:pPr rtl="0" font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 gathered may contain specifics about accidents as well as information about the weather, the state of the road, the volume of traffic, and the type of vehicles involved. </a:t>
            </a:r>
            <a:endParaRPr lang="en-IN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09696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</a:rPr>
              <a:t>DFD and Module Description for the </a:t>
            </a:r>
            <a:br>
              <a:rPr lang="en-US" sz="2400" b="1" dirty="0">
                <a:solidFill>
                  <a:schemeClr val="tx1"/>
                </a:solidFill>
                <a:latin typeface="Times New Roman" pitchFamily="18" charset="0"/>
              </a:rPr>
            </a:b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</a:rPr>
              <a:t>Data Preprocessing and Feature Engineering Module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1E3DD6-E8CE-7FC5-F2E8-7101152DB2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33" t="12222" r="22500" b="14444"/>
          <a:stretch/>
        </p:blipFill>
        <p:spPr>
          <a:xfrm>
            <a:off x="6019800" y="2057400"/>
            <a:ext cx="2946355" cy="36195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ED34C8-D25A-E53F-2AAA-F97ED53D223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66701" y="1809750"/>
            <a:ext cx="5867400" cy="4114800"/>
          </a:xfrm>
        </p:spPr>
        <p:txBody>
          <a:bodyPr>
            <a:noAutofit/>
          </a:bodyPr>
          <a:lstStyle/>
          <a:p>
            <a:pPr rtl="0" font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raw data must be converted into a structured format that machine learning algorithms can use via the data preparation and feature engineering module.</a:t>
            </a:r>
          </a:p>
          <a:p>
            <a:pPr rtl="0" font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order to make sure that the data is of good quality, consistent, and pertinent to the issue at hand, this module uses a variety of techniques, including feature scaling, data normalization, and data cleaning. </a:t>
            </a:r>
          </a:p>
        </p:txBody>
      </p:sp>
    </p:spTree>
    <p:extLst>
      <p:ext uri="{BB962C8B-B14F-4D97-AF65-F5344CB8AC3E}">
        <p14:creationId xmlns:p14="http://schemas.microsoft.com/office/powerpoint/2010/main" val="808266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94456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</a:rPr>
              <a:t>DFD and Module Description for the </a:t>
            </a:r>
            <a:br>
              <a:rPr lang="en-US" sz="2400" b="1" dirty="0">
                <a:solidFill>
                  <a:schemeClr val="tx1"/>
                </a:solidFill>
                <a:latin typeface="Times New Roman" pitchFamily="18" charset="0"/>
              </a:rPr>
            </a:b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</a:rPr>
              <a:t>Model Development Module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71EA3-57BD-9984-A1DF-CC2E96F58EF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255058"/>
            <a:ext cx="5832588" cy="5145741"/>
          </a:xfrm>
        </p:spPr>
        <p:txBody>
          <a:bodyPr>
            <a:noAutofit/>
          </a:bodyPr>
          <a:lstStyle/>
          <a:p>
            <a:pPr rtl="0" font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structured format for machine learning is created from raw data by the data preprocessing and feature engineering module.</a:t>
            </a:r>
          </a:p>
          <a:p>
            <a:pPr rtl="0" font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ensure quality and consistency, methods include scaling, normalization, and data cleansing.</a:t>
            </a:r>
          </a:p>
          <a:p>
            <a:pPr rtl="0" font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the purpose of predicting accidents, important variables including traffic flow, weather, and time of day are extracted.</a:t>
            </a:r>
            <a:endParaRPr lang="en-IN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3AC213-8EDD-7021-F694-6D51F13FB4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4" t="3072" r="25833"/>
          <a:stretch/>
        </p:blipFill>
        <p:spPr>
          <a:xfrm>
            <a:off x="6061188" y="1600200"/>
            <a:ext cx="2854212" cy="429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572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382000" cy="60960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</a:rPr>
              <a:t>DFD for the Deployment and Monitoring Module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7DAB78-4DAE-A01D-A2E9-379D574E2D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66" t="4004" r="27501" b="2222"/>
          <a:stretch/>
        </p:blipFill>
        <p:spPr>
          <a:xfrm>
            <a:off x="6409340" y="1524000"/>
            <a:ext cx="2582260" cy="4191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7367387-2154-0E23-8E65-88C51E0D265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178858"/>
            <a:ext cx="6172200" cy="5221942"/>
          </a:xfrm>
        </p:spPr>
        <p:txBody>
          <a:bodyPr>
            <a:noAutofit/>
          </a:bodyPr>
          <a:lstStyle/>
          <a:p>
            <a:pPr rtl="0" font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Deployment module involves implementing preemptive strategies based on the predictions of the machine learning models to prevent accidents before they occur.</a:t>
            </a:r>
          </a:p>
          <a:p>
            <a:pPr rtl="0" font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Monitoring module continuously evaluates the effectiveness of the deployed preemptive strategies and collects feedback to improve their performance.</a:t>
            </a:r>
          </a:p>
          <a:p>
            <a:pPr rtl="0" font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output of this module is a system that can predict and prevent accidents in real-time, minimizing the risk of injuries and fatalities on the road.</a:t>
            </a:r>
            <a:endParaRPr lang="en-IN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750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1600" dirty="0"/>
          </a:p>
        </p:txBody>
      </p:sp>
      <p:grpSp>
        <p:nvGrpSpPr>
          <p:cNvPr id="14" name="Group 9">
            <a:extLst>
              <a:ext uri="{FF2B5EF4-FFF2-40B4-BE49-F238E27FC236}">
                <a16:creationId xmlns:a16="http://schemas.microsoft.com/office/drawing/2014/main" id="{EA6D08D7-7DAB-A152-361F-F933CDE357BF}"/>
              </a:ext>
            </a:extLst>
          </p:cNvPr>
          <p:cNvGrpSpPr/>
          <p:nvPr/>
        </p:nvGrpSpPr>
        <p:grpSpPr>
          <a:xfrm>
            <a:off x="603504" y="1479837"/>
            <a:ext cx="8313858" cy="729963"/>
            <a:chOff x="0" y="45747"/>
            <a:chExt cx="9193921" cy="973283"/>
          </a:xfrm>
        </p:grpSpPr>
        <p:sp>
          <p:nvSpPr>
            <p:cNvPr id="15" name="TextBox 10">
              <a:extLst>
                <a:ext uri="{FF2B5EF4-FFF2-40B4-BE49-F238E27FC236}">
                  <a16:creationId xmlns:a16="http://schemas.microsoft.com/office/drawing/2014/main" id="{E045D5BD-4FA0-328D-5B8A-538B3E66C2E5}"/>
                </a:ext>
              </a:extLst>
            </p:cNvPr>
            <p:cNvSpPr txBox="1"/>
            <p:nvPr/>
          </p:nvSpPr>
          <p:spPr>
            <a:xfrm>
              <a:off x="0" y="310489"/>
              <a:ext cx="9179051" cy="4135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en-US" sz="2000" spc="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Highway crash detection and risk estimation using deep learning</a:t>
              </a:r>
            </a:p>
          </p:txBody>
        </p:sp>
        <p:sp>
          <p:nvSpPr>
            <p:cNvPr id="16" name="TextBox 11">
              <a:extLst>
                <a:ext uri="{FF2B5EF4-FFF2-40B4-BE49-F238E27FC236}">
                  <a16:creationId xmlns:a16="http://schemas.microsoft.com/office/drawing/2014/main" id="{DA8CD9A3-7A71-C6F9-8486-E5A3DD3EB87A}"/>
                </a:ext>
              </a:extLst>
            </p:cNvPr>
            <p:cNvSpPr txBox="1"/>
            <p:nvPr/>
          </p:nvSpPr>
          <p:spPr>
            <a:xfrm>
              <a:off x="14869" y="786660"/>
              <a:ext cx="9179051" cy="2323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499"/>
                </a:lnSpc>
              </a:pPr>
              <a:r>
                <a:rPr lang="en-US" sz="999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Accident Analysis &amp; Prevention, Volume 135, February 2020, 105392</a:t>
              </a:r>
            </a:p>
          </p:txBody>
        </p:sp>
        <p:sp>
          <p:nvSpPr>
            <p:cNvPr id="17" name="TextBox 12">
              <a:extLst>
                <a:ext uri="{FF2B5EF4-FFF2-40B4-BE49-F238E27FC236}">
                  <a16:creationId xmlns:a16="http://schemas.microsoft.com/office/drawing/2014/main" id="{DFF27CF7-04E6-DF48-74A6-30D12B836C29}"/>
                </a:ext>
              </a:extLst>
            </p:cNvPr>
            <p:cNvSpPr txBox="1"/>
            <p:nvPr/>
          </p:nvSpPr>
          <p:spPr>
            <a:xfrm>
              <a:off x="14870" y="45747"/>
              <a:ext cx="9179051" cy="2819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Tingting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Huang , </a:t>
              </a:r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Shuo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Wang, Anuj Sharma</a:t>
              </a:r>
            </a:p>
          </p:txBody>
        </p:sp>
      </p:grpSp>
      <p:grpSp>
        <p:nvGrpSpPr>
          <p:cNvPr id="20" name="Group 26">
            <a:extLst>
              <a:ext uri="{FF2B5EF4-FFF2-40B4-BE49-F238E27FC236}">
                <a16:creationId xmlns:a16="http://schemas.microsoft.com/office/drawing/2014/main" id="{390B52B4-5A20-85C5-3286-57BC0A29336D}"/>
              </a:ext>
            </a:extLst>
          </p:cNvPr>
          <p:cNvGrpSpPr/>
          <p:nvPr/>
        </p:nvGrpSpPr>
        <p:grpSpPr>
          <a:xfrm>
            <a:off x="608883" y="3810000"/>
            <a:ext cx="8264552" cy="1012478"/>
            <a:chOff x="0" y="122241"/>
            <a:chExt cx="9752038" cy="1349971"/>
          </a:xfrm>
        </p:grpSpPr>
        <p:sp>
          <p:nvSpPr>
            <p:cNvPr id="21" name="TextBox 27">
              <a:extLst>
                <a:ext uri="{FF2B5EF4-FFF2-40B4-BE49-F238E27FC236}">
                  <a16:creationId xmlns:a16="http://schemas.microsoft.com/office/drawing/2014/main" id="{B36B1126-1872-AA24-949A-088EEDA36734}"/>
                </a:ext>
              </a:extLst>
            </p:cNvPr>
            <p:cNvSpPr txBox="1"/>
            <p:nvPr/>
          </p:nvSpPr>
          <p:spPr>
            <a:xfrm>
              <a:off x="0" y="405362"/>
              <a:ext cx="9752038" cy="8580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en-US" sz="2000" spc="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Road Accident Analysis and Prediction of Accident Severity by Using Machine Learning</a:t>
              </a:r>
            </a:p>
          </p:txBody>
        </p:sp>
        <p:sp>
          <p:nvSpPr>
            <p:cNvPr id="22" name="TextBox 28">
              <a:extLst>
                <a:ext uri="{FF2B5EF4-FFF2-40B4-BE49-F238E27FC236}">
                  <a16:creationId xmlns:a16="http://schemas.microsoft.com/office/drawing/2014/main" id="{BE3BB63B-B636-086C-E01D-FD0655EC8226}"/>
                </a:ext>
              </a:extLst>
            </p:cNvPr>
            <p:cNvSpPr txBox="1"/>
            <p:nvPr/>
          </p:nvSpPr>
          <p:spPr>
            <a:xfrm>
              <a:off x="0" y="1239841"/>
              <a:ext cx="9752038" cy="2323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499"/>
                </a:lnSpc>
              </a:pPr>
              <a:r>
                <a:rPr lang="en-US" sz="999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2019 7th International Conference on Smart Computing &amp; Communications (ICSCC)</a:t>
              </a:r>
            </a:p>
          </p:txBody>
        </p:sp>
        <p:sp>
          <p:nvSpPr>
            <p:cNvPr id="23" name="TextBox 29">
              <a:extLst>
                <a:ext uri="{FF2B5EF4-FFF2-40B4-BE49-F238E27FC236}">
                  <a16:creationId xmlns:a16="http://schemas.microsoft.com/office/drawing/2014/main" id="{FE385AD5-9712-7CF2-B8AB-860060CED821}"/>
                </a:ext>
              </a:extLst>
            </p:cNvPr>
            <p:cNvSpPr txBox="1"/>
            <p:nvPr/>
          </p:nvSpPr>
          <p:spPr>
            <a:xfrm>
              <a:off x="0" y="122241"/>
              <a:ext cx="9179051" cy="2923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799"/>
                </a:lnSpc>
              </a:pPr>
              <a:r>
                <a:rPr lang="en-IN" sz="1200" dirty="0"/>
                <a:t>Md. Farhan Labib, Ahmed </a:t>
              </a:r>
              <a:r>
                <a:rPr lang="en-IN" sz="1200" dirty="0" err="1"/>
                <a:t>Sady</a:t>
              </a:r>
              <a:r>
                <a:rPr lang="en-IN" sz="1200" dirty="0"/>
                <a:t> Rifat, Md. </a:t>
              </a:r>
              <a:r>
                <a:rPr lang="en-IN" sz="1200" dirty="0" err="1"/>
                <a:t>Mosabbir</a:t>
              </a:r>
              <a:r>
                <a:rPr lang="en-IN" sz="1200" dirty="0"/>
                <a:t> Hossain, Amit Kumar Das, </a:t>
              </a:r>
              <a:r>
                <a:rPr lang="en-IN" sz="1200" dirty="0" err="1"/>
                <a:t>Faria</a:t>
              </a:r>
              <a:r>
                <a:rPr lang="en-IN" sz="1200" dirty="0"/>
                <a:t> </a:t>
              </a:r>
              <a:r>
                <a:rPr lang="en-IN" sz="1200" dirty="0" err="1"/>
                <a:t>Nawrine</a:t>
              </a:r>
              <a:endParaRPr lang="en-US" sz="1199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Group 30">
            <a:extLst>
              <a:ext uri="{FF2B5EF4-FFF2-40B4-BE49-F238E27FC236}">
                <a16:creationId xmlns:a16="http://schemas.microsoft.com/office/drawing/2014/main" id="{2593F2DE-B9D9-A1CD-E098-9739B445386F}"/>
              </a:ext>
            </a:extLst>
          </p:cNvPr>
          <p:cNvGrpSpPr/>
          <p:nvPr/>
        </p:nvGrpSpPr>
        <p:grpSpPr>
          <a:xfrm>
            <a:off x="577507" y="2541212"/>
            <a:ext cx="8440988" cy="963988"/>
            <a:chOff x="-10385" y="174246"/>
            <a:chExt cx="9778000" cy="1285317"/>
          </a:xfrm>
        </p:grpSpPr>
        <p:sp>
          <p:nvSpPr>
            <p:cNvPr id="25" name="TextBox 31">
              <a:extLst>
                <a:ext uri="{FF2B5EF4-FFF2-40B4-BE49-F238E27FC236}">
                  <a16:creationId xmlns:a16="http://schemas.microsoft.com/office/drawing/2014/main" id="{E1690216-85B4-6A14-EB5A-08FD0CE133C3}"/>
                </a:ext>
              </a:extLst>
            </p:cNvPr>
            <p:cNvSpPr txBox="1"/>
            <p:nvPr/>
          </p:nvSpPr>
          <p:spPr>
            <a:xfrm>
              <a:off x="0" y="391214"/>
              <a:ext cx="9752038" cy="8580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en-US" sz="2000" spc="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Classification of Road Traffic Accident Data Using Machine Learning Algorithms</a:t>
              </a:r>
            </a:p>
          </p:txBody>
        </p:sp>
        <p:sp>
          <p:nvSpPr>
            <p:cNvPr id="26" name="TextBox 32">
              <a:extLst>
                <a:ext uri="{FF2B5EF4-FFF2-40B4-BE49-F238E27FC236}">
                  <a16:creationId xmlns:a16="http://schemas.microsoft.com/office/drawing/2014/main" id="{DFE2FCD8-7432-CF13-A260-184D68B5621C}"/>
                </a:ext>
              </a:extLst>
            </p:cNvPr>
            <p:cNvSpPr txBox="1"/>
            <p:nvPr/>
          </p:nvSpPr>
          <p:spPr>
            <a:xfrm>
              <a:off x="15577" y="1227192"/>
              <a:ext cx="9752038" cy="2323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499"/>
                </a:lnSpc>
              </a:pPr>
              <a:r>
                <a:rPr lang="en-US" sz="999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2019 IEEE 11th International Conference on Communication Software and Networks</a:t>
              </a:r>
            </a:p>
          </p:txBody>
        </p:sp>
        <p:sp>
          <p:nvSpPr>
            <p:cNvPr id="27" name="TextBox 33">
              <a:extLst>
                <a:ext uri="{FF2B5EF4-FFF2-40B4-BE49-F238E27FC236}">
                  <a16:creationId xmlns:a16="http://schemas.microsoft.com/office/drawing/2014/main" id="{C945E96E-5A78-E153-8C9A-DEA7747273C5}"/>
                </a:ext>
              </a:extLst>
            </p:cNvPr>
            <p:cNvSpPr txBox="1"/>
            <p:nvPr/>
          </p:nvSpPr>
          <p:spPr>
            <a:xfrm>
              <a:off x="-10385" y="174246"/>
              <a:ext cx="9179051" cy="2788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799"/>
                </a:lnSpc>
              </a:pPr>
              <a:r>
                <a:rPr lang="en-I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Ammar </a:t>
              </a:r>
              <a:r>
                <a:rPr lang="en-I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Almasri</a:t>
              </a:r>
              <a:r>
                <a:rPr lang="en-I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Sadiq Hussain, </a:t>
              </a:r>
              <a:r>
                <a:rPr lang="en-I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Maregu</a:t>
              </a:r>
              <a:r>
                <a:rPr lang="en-I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Assefa</a:t>
              </a:r>
              <a:endParaRPr lang="en-US" sz="1199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" name="Group 3">
            <a:extLst>
              <a:ext uri="{FF2B5EF4-FFF2-40B4-BE49-F238E27FC236}">
                <a16:creationId xmlns:a16="http://schemas.microsoft.com/office/drawing/2014/main" id="{A77F3FAF-3E67-3C87-B742-B767923DB295}"/>
              </a:ext>
            </a:extLst>
          </p:cNvPr>
          <p:cNvGrpSpPr/>
          <p:nvPr/>
        </p:nvGrpSpPr>
        <p:grpSpPr>
          <a:xfrm>
            <a:off x="335280" y="1767396"/>
            <a:ext cx="121920" cy="121920"/>
            <a:chOff x="0" y="0"/>
            <a:chExt cx="6350000" cy="6350000"/>
          </a:xfrm>
          <a:solidFill>
            <a:schemeClr val="tx1"/>
          </a:solidFill>
        </p:grpSpPr>
        <p:sp>
          <p:nvSpPr>
            <p:cNvPr id="36" name="Freeform 4">
              <a:extLst>
                <a:ext uri="{FF2B5EF4-FFF2-40B4-BE49-F238E27FC236}">
                  <a16:creationId xmlns:a16="http://schemas.microsoft.com/office/drawing/2014/main" id="{D3631DE1-FC6D-5D01-C047-A4AB3EB01F51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</p:sp>
      </p:grpSp>
      <p:grpSp>
        <p:nvGrpSpPr>
          <p:cNvPr id="37" name="Group 3">
            <a:extLst>
              <a:ext uri="{FF2B5EF4-FFF2-40B4-BE49-F238E27FC236}">
                <a16:creationId xmlns:a16="http://schemas.microsoft.com/office/drawing/2014/main" id="{98ADAE16-A6BA-5025-CA13-D7FD844F2DDC}"/>
              </a:ext>
            </a:extLst>
          </p:cNvPr>
          <p:cNvGrpSpPr/>
          <p:nvPr/>
        </p:nvGrpSpPr>
        <p:grpSpPr>
          <a:xfrm>
            <a:off x="304800" y="2780456"/>
            <a:ext cx="121920" cy="121920"/>
            <a:chOff x="0" y="0"/>
            <a:chExt cx="6350000" cy="6350000"/>
          </a:xfrm>
          <a:solidFill>
            <a:schemeClr val="tx1"/>
          </a:solidFill>
        </p:grpSpPr>
        <p:sp>
          <p:nvSpPr>
            <p:cNvPr id="38" name="Freeform 4">
              <a:extLst>
                <a:ext uri="{FF2B5EF4-FFF2-40B4-BE49-F238E27FC236}">
                  <a16:creationId xmlns:a16="http://schemas.microsoft.com/office/drawing/2014/main" id="{0352F3EB-AA1A-EE80-B9AD-35A3C2E9C9AB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</p:sp>
      </p:grpSp>
      <p:grpSp>
        <p:nvGrpSpPr>
          <p:cNvPr id="39" name="Group 3">
            <a:extLst>
              <a:ext uri="{FF2B5EF4-FFF2-40B4-BE49-F238E27FC236}">
                <a16:creationId xmlns:a16="http://schemas.microsoft.com/office/drawing/2014/main" id="{FD59265C-FF89-1493-8FC7-6A76C2876EC0}"/>
              </a:ext>
            </a:extLst>
          </p:cNvPr>
          <p:cNvGrpSpPr/>
          <p:nvPr/>
        </p:nvGrpSpPr>
        <p:grpSpPr>
          <a:xfrm>
            <a:off x="304800" y="4114800"/>
            <a:ext cx="121920" cy="121920"/>
            <a:chOff x="0" y="0"/>
            <a:chExt cx="6350000" cy="6350000"/>
          </a:xfrm>
          <a:solidFill>
            <a:schemeClr val="tx1"/>
          </a:solidFill>
        </p:grpSpPr>
        <p:sp>
          <p:nvSpPr>
            <p:cNvPr id="40" name="Freeform 4">
              <a:extLst>
                <a:ext uri="{FF2B5EF4-FFF2-40B4-BE49-F238E27FC236}">
                  <a16:creationId xmlns:a16="http://schemas.microsoft.com/office/drawing/2014/main" id="{239F9626-3485-987A-AE4A-5AC220B816B0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</p:sp>
      </p:grpSp>
      <p:grpSp>
        <p:nvGrpSpPr>
          <p:cNvPr id="7" name="Group 9">
            <a:extLst>
              <a:ext uri="{FF2B5EF4-FFF2-40B4-BE49-F238E27FC236}">
                <a16:creationId xmlns:a16="http://schemas.microsoft.com/office/drawing/2014/main" id="{188069E2-0B73-A4BF-F6B6-5D73E8E45BF1}"/>
              </a:ext>
            </a:extLst>
          </p:cNvPr>
          <p:cNvGrpSpPr/>
          <p:nvPr/>
        </p:nvGrpSpPr>
        <p:grpSpPr>
          <a:xfrm>
            <a:off x="601542" y="5181600"/>
            <a:ext cx="8313858" cy="729963"/>
            <a:chOff x="0" y="45747"/>
            <a:chExt cx="9193921" cy="973283"/>
          </a:xfrm>
        </p:grpSpPr>
        <p:sp>
          <p:nvSpPr>
            <p:cNvPr id="8" name="TextBox 10">
              <a:extLst>
                <a:ext uri="{FF2B5EF4-FFF2-40B4-BE49-F238E27FC236}">
                  <a16:creationId xmlns:a16="http://schemas.microsoft.com/office/drawing/2014/main" id="{739281E4-572A-6200-E504-AED19CA69CE6}"/>
                </a:ext>
              </a:extLst>
            </p:cNvPr>
            <p:cNvSpPr txBox="1"/>
            <p:nvPr/>
          </p:nvSpPr>
          <p:spPr>
            <a:xfrm>
              <a:off x="0" y="310489"/>
              <a:ext cx="9179051" cy="4135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en-US" sz="2000" spc="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Deep Learning Model for Traffic Accident Analysis</a:t>
              </a:r>
            </a:p>
          </p:txBody>
        </p:sp>
        <p:sp>
          <p:nvSpPr>
            <p:cNvPr id="9" name="TextBox 11">
              <a:extLst>
                <a:ext uri="{FF2B5EF4-FFF2-40B4-BE49-F238E27FC236}">
                  <a16:creationId xmlns:a16="http://schemas.microsoft.com/office/drawing/2014/main" id="{EAB14536-8C0D-6563-9CBA-31A57209AB6D}"/>
                </a:ext>
              </a:extLst>
            </p:cNvPr>
            <p:cNvSpPr txBox="1"/>
            <p:nvPr/>
          </p:nvSpPr>
          <p:spPr>
            <a:xfrm>
              <a:off x="14869" y="786660"/>
              <a:ext cx="9179051" cy="2323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499"/>
                </a:lnSpc>
              </a:pPr>
              <a:r>
                <a:rPr lang="en-US" sz="999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2019 IEEE 4th International Conference on Big Data Analytics (</a:t>
              </a:r>
              <a:r>
                <a:rPr lang="en-US" sz="999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ICBDA</a:t>
              </a:r>
              <a:r>
                <a:rPr lang="en-US" sz="999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), Hangzhou, China</a:t>
              </a:r>
            </a:p>
          </p:txBody>
        </p:sp>
        <p:sp>
          <p:nvSpPr>
            <p:cNvPr id="10" name="TextBox 12">
              <a:extLst>
                <a:ext uri="{FF2B5EF4-FFF2-40B4-BE49-F238E27FC236}">
                  <a16:creationId xmlns:a16="http://schemas.microsoft.com/office/drawing/2014/main" id="{14F57657-3FEC-D8AB-E919-25D02F4E13A5}"/>
                </a:ext>
              </a:extLst>
            </p:cNvPr>
            <p:cNvSpPr txBox="1"/>
            <p:nvPr/>
          </p:nvSpPr>
          <p:spPr>
            <a:xfrm>
              <a:off x="14870" y="45747"/>
              <a:ext cx="9179051" cy="2819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it-IT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H. Li, Y. Liu, J. Xie and J. Zhang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Group 3">
            <a:extLst>
              <a:ext uri="{FF2B5EF4-FFF2-40B4-BE49-F238E27FC236}">
                <a16:creationId xmlns:a16="http://schemas.microsoft.com/office/drawing/2014/main" id="{FC127840-9CAA-E7B6-336F-E2B58576BBE7}"/>
              </a:ext>
            </a:extLst>
          </p:cNvPr>
          <p:cNvGrpSpPr/>
          <p:nvPr/>
        </p:nvGrpSpPr>
        <p:grpSpPr>
          <a:xfrm>
            <a:off x="333318" y="5469159"/>
            <a:ext cx="121920" cy="121920"/>
            <a:chOff x="0" y="0"/>
            <a:chExt cx="6350000" cy="6350000"/>
          </a:xfrm>
          <a:solidFill>
            <a:schemeClr val="tx1"/>
          </a:solidFill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F32C81C3-0F90-B8D0-48A6-499A9542DACB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00400" y="2667000"/>
            <a:ext cx="243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Thank You!</a:t>
            </a:r>
            <a:endParaRPr 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4754563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itchFamily="18" charset="0"/>
              </a:rPr>
              <a:t>Scope of Project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itchFamily="18" charset="0"/>
              </a:rPr>
              <a:t>Existing System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itchFamily="18" charset="0"/>
              </a:rPr>
              <a:t>Proposed System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itchFamily="18" charset="0"/>
              </a:rPr>
              <a:t>Module Identification 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itchFamily="18" charset="0"/>
              </a:rPr>
              <a:t>Data Flow Diagram for all Modules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itchFamily="18" charset="0"/>
              </a:rPr>
              <a:t>References </a:t>
            </a:r>
          </a:p>
          <a:p>
            <a:pPr>
              <a:lnSpc>
                <a:spcPct val="130000"/>
              </a:lnSpc>
            </a:pPr>
            <a:endParaRPr lang="en-US" sz="2400" dirty="0">
              <a:latin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8790"/>
            <a:ext cx="8229600" cy="792162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en-US" sz="3600" b="1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66700" y="1207226"/>
            <a:ext cx="8610600" cy="4876800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"Accident Prediction and Prevention Using Data-Driven Models" project seeks to create a system that combines real-time and historical data to forecast the likelihood of accidents happening and to put preventative measures in place to lower the risk of accidents.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entails gathering and analyzing accident data, generating data-driven models, user-friendly interface creation, and assessing the efficacy of preventive measures.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project's scope can be implemented in a variety of industries where accidents are a major worry depending on the specific application and data that are available. The improvement of workplace and transportation system safety and accident reduction will result from the system's development.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67836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using historical and real-time data to predict the likelihood of accidents occurring at a given location or under certain conditions.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includes developing data-driven models and a user-friendly interface to display the predicted risk of accidents and implementing preventive measures to reduce the risk of accidents occurring.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project's scope depends on the specific application and available data and can be applied in industries such as transportation, manufacturing, or construction.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326530"/>
            <a:ext cx="7772400" cy="4572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analyze road accidents using machine learning to identify patterns and contributing factors, which can help in developing preventive measures.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analyzing accident data, the model can predict accident-prone areas and provide insights into the causes of accidents. The use of machine learning can enable real-time data analysis to provide quicker and more accurate insights.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ultimate goal is to reduce the number of accidents and save lives on the roads.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534400" cy="715962"/>
          </a:xfrm>
        </p:spPr>
        <p:txBody>
          <a:bodyPr>
            <a:noAutofit/>
          </a:bodyPr>
          <a:lstStyle/>
          <a:p>
            <a:br>
              <a:rPr lang="en-US" sz="3600" dirty="0">
                <a:latin typeface="Times New Roman" pitchFamily="18" charset="0"/>
              </a:rPr>
            </a:b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</a:rPr>
              <a:t>EXISTING SYSTEM 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</a:rPr>
              <a:t>(LIMITATIONS)</a:t>
            </a:r>
            <a:endParaRPr lang="en-US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05000" y="1905000"/>
            <a:ext cx="5334000" cy="32004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Quality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Ethical Considerations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Interpretability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76200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PROPOSED WORK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0962" y="990600"/>
            <a:ext cx="8362076" cy="5715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work aims to analyze road accidents using machine learning, specifically by utilizing a combination of K-Nearest Neighbors (KNN) and Decision Trees algorithms.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 (K-Nearest Neighbors) Algorithm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to identify similar accidents based on their features, while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Algorithm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to identify the most important features for predicting the accident outcome.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combination of these two algorithms can improve the accuracy, robustness, interpretability, and flexibility of the model.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analyzing accident data, the model can predict accident-prone areas and provide insights into the causes of accidents. The ultimate goal is to reduce the number of accidents and save lives on the roads.</a:t>
            </a:r>
          </a:p>
        </p:txBody>
      </p:sp>
    </p:spTree>
    <p:extLst>
      <p:ext uri="{BB962C8B-B14F-4D97-AF65-F5344CB8AC3E}">
        <p14:creationId xmlns:p14="http://schemas.microsoft.com/office/powerpoint/2010/main" val="4112133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675C6EB-0774-51D7-124A-BFF4C0B54CB4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4800600" cy="715962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 ARCHITECTURE</a:t>
            </a: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5F74DB9-907C-20D6-36C1-EB659A3BE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712694"/>
            <a:ext cx="8229600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6858"/>
            <a:ext cx="4572000" cy="596142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</a:rPr>
              <a:t>MODULES IDENTIFIED 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AF7C9B4C-3B61-9658-34A1-D741934B0703}"/>
              </a:ext>
            </a:extLst>
          </p:cNvPr>
          <p:cNvSpPr/>
          <p:nvPr/>
        </p:nvSpPr>
        <p:spPr>
          <a:xfrm>
            <a:off x="4542062" y="1447800"/>
            <a:ext cx="45719" cy="4648200"/>
          </a:xfrm>
          <a:prstGeom prst="rect">
            <a:avLst/>
          </a:prstGeom>
          <a:solidFill>
            <a:schemeClr val="tx1"/>
          </a:solidFill>
        </p:spPr>
      </p:sp>
      <p:grpSp>
        <p:nvGrpSpPr>
          <p:cNvPr id="8" name="Group 3">
            <a:extLst>
              <a:ext uri="{FF2B5EF4-FFF2-40B4-BE49-F238E27FC236}">
                <a16:creationId xmlns:a16="http://schemas.microsoft.com/office/drawing/2014/main" id="{84A68C8E-C310-93C9-BCC4-A68EE4A092BA}"/>
              </a:ext>
            </a:extLst>
          </p:cNvPr>
          <p:cNvGrpSpPr/>
          <p:nvPr/>
        </p:nvGrpSpPr>
        <p:grpSpPr>
          <a:xfrm>
            <a:off x="4496072" y="1955133"/>
            <a:ext cx="121920" cy="121920"/>
            <a:chOff x="0" y="0"/>
            <a:chExt cx="6350000" cy="6350000"/>
          </a:xfrm>
          <a:solidFill>
            <a:schemeClr val="tx1"/>
          </a:solidFill>
        </p:grpSpPr>
        <p:sp>
          <p:nvSpPr>
            <p:cNvPr id="9" name="Freeform 4">
              <a:extLst>
                <a:ext uri="{FF2B5EF4-FFF2-40B4-BE49-F238E27FC236}">
                  <a16:creationId xmlns:a16="http://schemas.microsoft.com/office/drawing/2014/main" id="{9A1C297D-9C3C-7F7D-7AC2-EE59EA6EFD9C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10" name="Group 5">
            <a:extLst>
              <a:ext uri="{FF2B5EF4-FFF2-40B4-BE49-F238E27FC236}">
                <a16:creationId xmlns:a16="http://schemas.microsoft.com/office/drawing/2014/main" id="{038732D6-25B7-D032-C6F0-24246B33BA1C}"/>
              </a:ext>
            </a:extLst>
          </p:cNvPr>
          <p:cNvGrpSpPr/>
          <p:nvPr/>
        </p:nvGrpSpPr>
        <p:grpSpPr>
          <a:xfrm>
            <a:off x="4495800" y="4181955"/>
            <a:ext cx="121920" cy="121920"/>
            <a:chOff x="0" y="0"/>
            <a:chExt cx="6350000" cy="6350000"/>
          </a:xfrm>
          <a:solidFill>
            <a:schemeClr val="tx1"/>
          </a:solidFill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5AE3A3-4FF5-4F30-CB35-8BAE4E850BFC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12" name="Group 7">
            <a:extLst>
              <a:ext uri="{FF2B5EF4-FFF2-40B4-BE49-F238E27FC236}">
                <a16:creationId xmlns:a16="http://schemas.microsoft.com/office/drawing/2014/main" id="{8A9FD813-755A-AD52-C0C1-B1F2B96D53B2}"/>
              </a:ext>
            </a:extLst>
          </p:cNvPr>
          <p:cNvGrpSpPr/>
          <p:nvPr/>
        </p:nvGrpSpPr>
        <p:grpSpPr>
          <a:xfrm>
            <a:off x="4496344" y="2977995"/>
            <a:ext cx="121920" cy="121920"/>
            <a:chOff x="0" y="0"/>
            <a:chExt cx="6350000" cy="6350000"/>
          </a:xfrm>
          <a:solidFill>
            <a:schemeClr val="tx1"/>
          </a:solidFill>
        </p:grpSpPr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D38D5CB1-3FAB-EBE5-E1D1-39614248787F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14" name="TextBox 9">
            <a:extLst>
              <a:ext uri="{FF2B5EF4-FFF2-40B4-BE49-F238E27FC236}">
                <a16:creationId xmlns:a16="http://schemas.microsoft.com/office/drawing/2014/main" id="{11DBA1B6-CF73-1E8E-EEA9-5962D4C8EF7E}"/>
              </a:ext>
            </a:extLst>
          </p:cNvPr>
          <p:cNvSpPr txBox="1"/>
          <p:nvPr/>
        </p:nvSpPr>
        <p:spPr>
          <a:xfrm>
            <a:off x="1219200" y="1693221"/>
            <a:ext cx="3079175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module</a:t>
            </a:r>
          </a:p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(Module 1)</a:t>
            </a:r>
          </a:p>
        </p:txBody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id="{D313E829-8215-F5A0-4CC4-64C36A29531A}"/>
              </a:ext>
            </a:extLst>
          </p:cNvPr>
          <p:cNvSpPr txBox="1"/>
          <p:nvPr/>
        </p:nvSpPr>
        <p:spPr>
          <a:xfrm>
            <a:off x="457201" y="3886200"/>
            <a:ext cx="3963018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en-US" sz="2400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lang="en-US" sz="2400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evaluation module</a:t>
            </a:r>
          </a:p>
          <a:p>
            <a:pPr algn="r"/>
            <a:r>
              <a:rPr lang="en-US" sz="24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(Module 3)</a:t>
            </a:r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7921831F-34D1-4364-FA31-CE3240A2AC42}"/>
              </a:ext>
            </a:extLst>
          </p:cNvPr>
          <p:cNvSpPr txBox="1"/>
          <p:nvPr/>
        </p:nvSpPr>
        <p:spPr>
          <a:xfrm>
            <a:off x="4831199" y="2743200"/>
            <a:ext cx="3962282" cy="6924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73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and feature engineering module (Module 2)</a:t>
            </a:r>
          </a:p>
        </p:txBody>
      </p:sp>
      <p:grpSp>
        <p:nvGrpSpPr>
          <p:cNvPr id="3" name="Group 7">
            <a:extLst>
              <a:ext uri="{FF2B5EF4-FFF2-40B4-BE49-F238E27FC236}">
                <a16:creationId xmlns:a16="http://schemas.microsoft.com/office/drawing/2014/main" id="{B4CF01C4-66EF-1935-54D8-833D218D3408}"/>
              </a:ext>
            </a:extLst>
          </p:cNvPr>
          <p:cNvGrpSpPr/>
          <p:nvPr/>
        </p:nvGrpSpPr>
        <p:grpSpPr>
          <a:xfrm>
            <a:off x="4495800" y="5485898"/>
            <a:ext cx="121920" cy="121920"/>
            <a:chOff x="0" y="0"/>
            <a:chExt cx="6350000" cy="6350000"/>
          </a:xfrm>
          <a:solidFill>
            <a:schemeClr val="tx1"/>
          </a:solidFill>
        </p:grpSpPr>
        <p:sp>
          <p:nvSpPr>
            <p:cNvPr id="4" name="Freeform 8">
              <a:extLst>
                <a:ext uri="{FF2B5EF4-FFF2-40B4-BE49-F238E27FC236}">
                  <a16:creationId xmlns:a16="http://schemas.microsoft.com/office/drawing/2014/main" id="{DC60F50C-9D50-9DE2-1726-0B2FD3F41065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5" name="TextBox 11">
            <a:extLst>
              <a:ext uri="{FF2B5EF4-FFF2-40B4-BE49-F238E27FC236}">
                <a16:creationId xmlns:a16="http://schemas.microsoft.com/office/drawing/2014/main" id="{59CC0A32-EBD0-A51A-5768-8B971A4AF959}"/>
              </a:ext>
            </a:extLst>
          </p:cNvPr>
          <p:cNvSpPr txBox="1"/>
          <p:nvPr/>
        </p:nvSpPr>
        <p:spPr>
          <a:xfrm>
            <a:off x="4830655" y="5251103"/>
            <a:ext cx="3962282" cy="6924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73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and monitoring module (Module 4)</a:t>
            </a:r>
          </a:p>
        </p:txBody>
      </p:sp>
    </p:spTree>
    <p:extLst>
      <p:ext uri="{BB962C8B-B14F-4D97-AF65-F5344CB8AC3E}">
        <p14:creationId xmlns:p14="http://schemas.microsoft.com/office/powerpoint/2010/main" val="8728681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768</TotalTime>
  <Words>1008</Words>
  <Application>Microsoft Office PowerPoint</Application>
  <PresentationFormat>On-screen Show (4:3)</PresentationFormat>
  <Paragraphs>84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Franklin Gothic Book</vt:lpstr>
      <vt:lpstr>Perpetua</vt:lpstr>
      <vt:lpstr>Times New Roman</vt:lpstr>
      <vt:lpstr>Wingdings 2</vt:lpstr>
      <vt:lpstr>Equity</vt:lpstr>
      <vt:lpstr>ACCIDENT PREDICTION AND PREVENTION  USING DATA-DRIVEN MODELS</vt:lpstr>
      <vt:lpstr>OUTLINE</vt:lpstr>
      <vt:lpstr>ABSTRACT </vt:lpstr>
      <vt:lpstr>SCOPE OF THE PROJECT</vt:lpstr>
      <vt:lpstr>INTRODUCTION</vt:lpstr>
      <vt:lpstr> EXISTING SYSTEM (LIMITATIONS)</vt:lpstr>
      <vt:lpstr>PROPOSED WORK</vt:lpstr>
      <vt:lpstr>PowerPoint Presentation</vt:lpstr>
      <vt:lpstr>MODULES IDENTIFIED </vt:lpstr>
      <vt:lpstr>DFD and Module Description for the Data Collection Module</vt:lpstr>
      <vt:lpstr>DFD and Module Description for the  Data Preprocessing and Feature Engineering Module</vt:lpstr>
      <vt:lpstr>DFD and Module Description for the  Model Development Module</vt:lpstr>
      <vt:lpstr>DFD for the Deployment and Monitoring Module</vt:lpstr>
      <vt:lpstr>References</vt:lpstr>
      <vt:lpstr>PowerPoint Presentation</vt:lpstr>
    </vt:vector>
  </TitlesOfParts>
  <Company>snsceit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(Times bold /36 points )</dc:title>
  <dc:creator>anandakumar</dc:creator>
  <cp:lastModifiedBy>LINKEDH S</cp:lastModifiedBy>
  <cp:revision>46</cp:revision>
  <dcterms:created xsi:type="dcterms:W3CDTF">2014-07-30T05:52:09Z</dcterms:created>
  <dcterms:modified xsi:type="dcterms:W3CDTF">2023-03-31T09:48:14Z</dcterms:modified>
</cp:coreProperties>
</file>