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75" r:id="rId3"/>
    <p:sldId id="274" r:id="rId4"/>
    <p:sldId id="276" r:id="rId5"/>
    <p:sldId id="281" r:id="rId6"/>
    <p:sldId id="282" r:id="rId7"/>
    <p:sldId id="297" r:id="rId8"/>
    <p:sldId id="302" r:id="rId9"/>
    <p:sldId id="285" r:id="rId10"/>
    <p:sldId id="286" r:id="rId11"/>
    <p:sldId id="287" r:id="rId12"/>
    <p:sldId id="29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6430" autoAdjust="0"/>
  </p:normalViewPr>
  <p:slideViewPr>
    <p:cSldViewPr>
      <p:cViewPr varScale="1">
        <p:scale>
          <a:sx n="69" d="100"/>
          <a:sy n="69" d="100"/>
        </p:scale>
        <p:origin x="62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50A-8888-429F-83D9-4217BEE97D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A6D16B-E51F-4B84-92D3-7D879569524F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C3B7B-E1BE-4F33-ADF5-4FCA47F1995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67764-89D9-44E0-867E-A9B4FC08B65B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162A3-1F61-4A86-9077-3616ACBFB26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ECA70-1315-4539-8429-686444AB8E8C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5AD443-C699-4E08-8772-6815861E000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5F8C-60E5-40B5-A1BE-365F405EB98C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554E99-22A1-4419-9B9E-AE83C17EB94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D582A-21E1-45AE-AAB7-5FC33E482B5D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41B52-303B-42B0-AAE8-2526CABE3D5F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725AE-0F49-4361-AB18-FC39AB3EDBAF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C2C475-5955-4483-BA3F-99A91FB5B97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ACET/BE-CSE/ 2016-2017/Project/Review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772816"/>
            <a:ext cx="7772400" cy="1470025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ACCIDENT PREDICTION AND PREVENTING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USING DATA-DRIVEN MODELS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33600" y="304800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SECOND REVIEW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7473E-975C-FE07-61C5-C7C012B929F9}"/>
              </a:ext>
            </a:extLst>
          </p:cNvPr>
          <p:cNvCxnSpPr>
            <a:cxnSpLocks/>
          </p:cNvCxnSpPr>
          <p:nvPr/>
        </p:nvCxnSpPr>
        <p:spPr>
          <a:xfrm>
            <a:off x="4716016" y="3744193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7E1A9F22-88B3-7DFE-6FCC-8409392DD99D}"/>
              </a:ext>
            </a:extLst>
          </p:cNvPr>
          <p:cNvSpPr txBox="1">
            <a:spLocks/>
          </p:cNvSpPr>
          <p:nvPr/>
        </p:nvSpPr>
        <p:spPr>
          <a:xfrm>
            <a:off x="4648200" y="3831332"/>
            <a:ext cx="4343400" cy="2438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by,</a:t>
            </a:r>
          </a:p>
          <a:p>
            <a:pPr algn="r"/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S.LINKEDH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(721220243028)</a:t>
            </a:r>
          </a:p>
          <a:p>
            <a:pPr algn="r"/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M.NATHISH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(721220243035)</a:t>
            </a:r>
          </a:p>
          <a:p>
            <a:pPr algn="r"/>
            <a:r>
              <a:rPr lang="en-IN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M.PRASANTH</a:t>
            </a:r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(721220243045) </a:t>
            </a:r>
          </a:p>
          <a:p>
            <a:pPr algn="r"/>
            <a:r>
              <a:rPr lang="en-IN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SRIKANTH(721220243053)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Karpagam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Technology, </a:t>
            </a:r>
          </a:p>
          <a:p>
            <a:pPr algn="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68B38A-2AC7-BB2E-0943-C80BB9FDAD5F}"/>
              </a:ext>
            </a:extLst>
          </p:cNvPr>
          <p:cNvSpPr txBox="1">
            <a:spLocks/>
          </p:cNvSpPr>
          <p:nvPr/>
        </p:nvSpPr>
        <p:spPr>
          <a:xfrm>
            <a:off x="152400" y="3717032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Dr.R.Nallakumar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MBA, Ph.D.,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579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B4D1-895B-D6A2-A5B4-6CBDB2488A62}"/>
              </a:ext>
            </a:extLst>
          </p:cNvPr>
          <p:cNvSpPr txBox="1"/>
          <p:nvPr/>
        </p:nvSpPr>
        <p:spPr>
          <a:xfrm>
            <a:off x="457200" y="1104111"/>
            <a:ext cx="800100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gathered may contain specifics about accidents as well as information about the weather, the state of the road, the volume of traffic, and the type of vehicles involved.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Categorical variables need encoding for machine learning. One-hot encoding creates binary columns for each category, while label encoding assigns unique numerical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 ensures equal importance for features with different scales. Standardization subtracts mean and divides by standard deviation, while normalization scales values to a specific range.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36525"/>
            <a:ext cx="8363272" cy="944562"/>
          </a:xfrm>
        </p:spPr>
        <p:txBody>
          <a:bodyPr/>
          <a:lstStyle/>
          <a:p>
            <a:r>
              <a:rPr lang="en-US" sz="20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PREPROCESSING AND FEATURE ENGINEERING</a:t>
            </a:r>
            <a:br>
              <a:rPr lang="en-IN" sz="2000" b="1" kern="0" dirty="0">
                <a:solidFill>
                  <a:sysClr val="windowText" lastClr="000000"/>
                </a:solidFill>
              </a:rPr>
            </a:br>
            <a:r>
              <a:rPr lang="en-IN" sz="2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8264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5E1B3-1586-45F1-C914-AD93EFE0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4" y="1628800"/>
            <a:ext cx="6142252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83624" cy="868362"/>
          </a:xfrm>
        </p:spPr>
        <p:txBody>
          <a:bodyPr/>
          <a:lstStyle/>
          <a:p>
            <a:pPr algn="ctr"/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PREPROCESSING AND FEATURE ENGINEERING</a:t>
            </a:r>
            <a:b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4F2B-131C-FF3A-AE9A-5F3B853A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2222" r="22500" b="14444"/>
          <a:stretch/>
        </p:blipFill>
        <p:spPr>
          <a:xfrm>
            <a:off x="3098822" y="1943100"/>
            <a:ext cx="294635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42847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B54AF-BF1E-B8DC-6A6C-4890B0B1166C}"/>
              </a:ext>
            </a:extLst>
          </p:cNvPr>
          <p:cNvSpPr txBox="1"/>
          <p:nvPr/>
        </p:nvSpPr>
        <p:spPr>
          <a:xfrm>
            <a:off x="304800" y="1231441"/>
            <a:ext cx="8534400" cy="510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Deva Prakash,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Nagaraju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using K - Nearest Neighbour with Artificial Neural Network to Improve Accuracy for Predicting Road Accidents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2022 International Conference on Edge Computing and Applications 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ICECAA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Mohammadreza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Hosseinzadeh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Alireza Sadeghi, and Mohammad Mehdi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Khosravi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Accident Prediction and Prevention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Intelligent Transportation Systems, 2022.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Rasika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Vijithasena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Wikasitha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Herath,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and Machine Learning Approach for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Severity of Road Accidents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2022 International Conference for Advancement in Technology 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ICONAT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Goa, India. Jan 21-22, 2022.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Hossein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Cyber Security Risk Models (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CSRM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Cloud Computing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Journal of Machines and Computing, vol.2, no.3, pp. 124-133, July 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2124" y="3105834"/>
            <a:ext cx="2739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34463" y="6597352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Description and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 Diagrams ( DFD/ UML 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Parameters for Each Modules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Explanations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554345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/>
              <a:t>ABSTRACT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48264" y="651602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A5C27-4494-D9D6-EB46-D9554A5738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" y="1333500"/>
            <a:ext cx="8610600" cy="4876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"Accident Prediction and Prevention Using Data-Driven Models" project seeks to create a system that combines real-time and historical data to forecast the likelihood of accidents happening and to put preventative measures in place to lower the risk of accidents.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entails gathering and analyzing accident data, generating data-driven models, user-friendly and assessing the efficacy of preventive measures.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scope can be implemented in a variety of industries where accidents are a major worry depending on the specific application and data that are available. The improvement of workplace and transportation system safety and accident reduction will result from the system's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LIST OF MODULES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9139DC-E7B3-EDB0-992C-1E22591A4B48}"/>
              </a:ext>
            </a:extLst>
          </p:cNvPr>
          <p:cNvSpPr/>
          <p:nvPr/>
        </p:nvSpPr>
        <p:spPr>
          <a:xfrm>
            <a:off x="4542062" y="1447800"/>
            <a:ext cx="45719" cy="4648200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5155A5AD-D8AD-B026-5F39-71A8D4EC0BB3}"/>
              </a:ext>
            </a:extLst>
          </p:cNvPr>
          <p:cNvGrpSpPr/>
          <p:nvPr/>
        </p:nvGrpSpPr>
        <p:grpSpPr>
          <a:xfrm>
            <a:off x="4496072" y="1955133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5E9DC2EF-DFE9-31CB-1807-6DA8790E3C3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7" name="Group 5">
            <a:extLst>
              <a:ext uri="{FF2B5EF4-FFF2-40B4-BE49-F238E27FC236}">
                <a16:creationId xmlns:a16="http://schemas.microsoft.com/office/drawing/2014/main" id="{EEC5CA05-1D60-96AE-B8CF-8F085D43BAC4}"/>
              </a:ext>
            </a:extLst>
          </p:cNvPr>
          <p:cNvGrpSpPr/>
          <p:nvPr/>
        </p:nvGrpSpPr>
        <p:grpSpPr>
          <a:xfrm>
            <a:off x="4495800" y="418195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0DC7AC9-36C4-33B9-AD14-86291F15171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B76F5490-4A8A-1665-9A8C-B7B4AD785E1B}"/>
              </a:ext>
            </a:extLst>
          </p:cNvPr>
          <p:cNvGrpSpPr/>
          <p:nvPr/>
        </p:nvGrpSpPr>
        <p:grpSpPr>
          <a:xfrm>
            <a:off x="4496344" y="2977995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020313D-34A1-2DEC-C0C8-7EB727A897C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A084E6A-4D1D-8DEC-6397-9985CFFFA916}"/>
              </a:ext>
            </a:extLst>
          </p:cNvPr>
          <p:cNvSpPr txBox="1"/>
          <p:nvPr/>
        </p:nvSpPr>
        <p:spPr>
          <a:xfrm>
            <a:off x="1219200" y="1693221"/>
            <a:ext cx="307917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4EA9EF44-D58F-FB33-2700-A03C13A411AA}"/>
              </a:ext>
            </a:extLst>
          </p:cNvPr>
          <p:cNvSpPr txBox="1"/>
          <p:nvPr/>
        </p:nvSpPr>
        <p:spPr>
          <a:xfrm>
            <a:off x="457201" y="3886200"/>
            <a:ext cx="396301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evaluation module</a:t>
            </a:r>
          </a:p>
          <a:p>
            <a:pPr algn="r"/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7ED58947-E3C0-6062-6BEB-22A385FEE063}"/>
              </a:ext>
            </a:extLst>
          </p:cNvPr>
          <p:cNvSpPr txBox="1"/>
          <p:nvPr/>
        </p:nvSpPr>
        <p:spPr>
          <a:xfrm>
            <a:off x="4831199" y="2743200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 module (Module 2)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C4883FA0-E3A9-695D-0724-F664739F6CDB}"/>
              </a:ext>
            </a:extLst>
          </p:cNvPr>
          <p:cNvGrpSpPr/>
          <p:nvPr/>
        </p:nvGrpSpPr>
        <p:grpSpPr>
          <a:xfrm>
            <a:off x="4495800" y="5485898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EA1ED3B-B969-7612-DE85-2B5F465E44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E51F09EA-7DB3-2B4A-8E9A-9365E7A0170F}"/>
              </a:ext>
            </a:extLst>
          </p:cNvPr>
          <p:cNvSpPr txBox="1"/>
          <p:nvPr/>
        </p:nvSpPr>
        <p:spPr>
          <a:xfrm>
            <a:off x="4830655" y="5251103"/>
            <a:ext cx="3962282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 module (Module 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144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63309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EE87-D198-377F-C4E3-F4FB65959482}"/>
              </a:ext>
            </a:extLst>
          </p:cNvPr>
          <p:cNvSpPr txBox="1"/>
          <p:nvPr/>
        </p:nvSpPr>
        <p:spPr>
          <a:xfrm>
            <a:off x="2286000" y="11247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COLLECTION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254BF-E91D-8E14-7114-14F818607FA6}"/>
              </a:ext>
            </a:extLst>
          </p:cNvPr>
          <p:cNvSpPr txBox="1"/>
          <p:nvPr/>
        </p:nvSpPr>
        <p:spPr>
          <a:xfrm>
            <a:off x="971600" y="2285484"/>
            <a:ext cx="7056784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collection module is responsible for gathering data from various sources such as 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ublic databases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raffic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ameras </a:t>
            </a:r>
          </a:p>
          <a:p>
            <a:pPr lvl="1" font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52" y="146161"/>
            <a:ext cx="8229600" cy="944562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COLLECTION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5315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B96-62CC-0BCD-53B7-8FE6FFE6DA5D}"/>
              </a:ext>
            </a:extLst>
          </p:cNvPr>
          <p:cNvSpPr txBox="1"/>
          <p:nvPr/>
        </p:nvSpPr>
        <p:spPr>
          <a:xfrm>
            <a:off x="323528" y="1322895"/>
            <a:ext cx="871296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raw data and store it in a data pipeline, this module uses data extraction and ingestion techniques.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gathered may contain specifics about accidents as well as information about the weather, the state of the road, the volume of traffic, and the type of vehicles involved.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involves pulling information out of a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completely legal to scrape publicly available data.</a:t>
            </a:r>
          </a:p>
          <a:p>
            <a:pPr rt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683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Data Flow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7859" y="6498977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7CC86-31C0-E924-0EBD-4F5A3D990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2" r="25056"/>
          <a:stretch/>
        </p:blipFill>
        <p:spPr>
          <a:xfrm>
            <a:off x="2941131" y="1600200"/>
            <a:ext cx="3261734" cy="4651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6525"/>
            <a:ext cx="8229600" cy="9445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Detector – Screen Shots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04270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71BEB-8ED3-1C9D-25CD-B1835E7D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32" y="1540773"/>
            <a:ext cx="679000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356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98895" y="6532185"/>
            <a:ext cx="2133600" cy="47625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D39CA-E077-3F94-1670-A4418AD057F0}"/>
              </a:ext>
            </a:extLst>
          </p:cNvPr>
          <p:cNvSpPr txBox="1"/>
          <p:nvPr/>
        </p:nvSpPr>
        <p:spPr>
          <a:xfrm>
            <a:off x="449250" y="1567301"/>
            <a:ext cx="8147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ENGINEERING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4E4B-26D0-2C4A-75C5-7665F3C5B7BF}"/>
              </a:ext>
            </a:extLst>
          </p:cNvPr>
          <p:cNvSpPr txBox="1"/>
          <p:nvPr/>
        </p:nvSpPr>
        <p:spPr>
          <a:xfrm>
            <a:off x="755576" y="2780928"/>
            <a:ext cx="7632848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collection module is responsible for gathering data from various sources such as public databases, traffic cameras, and sensors.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order to obtain raw data and store it in a data pipeline, this module uses data extraction and ingestion 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842</Template>
  <TotalTime>208</TotalTime>
  <Words>704</Words>
  <Application>Microsoft Office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 2</vt:lpstr>
      <vt:lpstr>Diseño predeterminado</vt:lpstr>
      <vt:lpstr>ACCIDENT PREDICTION AND PREVENTING  SYSTEM USING DATA-DRIVEN MODELS</vt:lpstr>
      <vt:lpstr>OUTLINE</vt:lpstr>
      <vt:lpstr>ABSTRACT </vt:lpstr>
      <vt:lpstr>LIST OF MODULES </vt:lpstr>
      <vt:lpstr>MODULE 1 </vt:lpstr>
      <vt:lpstr>DATA COLLECTION </vt:lpstr>
      <vt:lpstr>DATA COLLECTION – Data Flow Diagram</vt:lpstr>
      <vt:lpstr>Face Detector – Screen Shots  </vt:lpstr>
      <vt:lpstr>MODULE 2</vt:lpstr>
      <vt:lpstr>DATA PREPROCESSING AND FEATURE ENGINEERING</vt:lpstr>
      <vt:lpstr>DATA PREPROCESSING AND FEATURE ENGINEERING  Results </vt:lpstr>
      <vt:lpstr>DATA PREPROCESSING AND FEATURE ENGINEERING Data Flow Diagram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42</cp:revision>
  <dcterms:created xsi:type="dcterms:W3CDTF">2014-07-30T05:52:09Z</dcterms:created>
  <dcterms:modified xsi:type="dcterms:W3CDTF">2023-06-06T07:44:15Z</dcterms:modified>
</cp:coreProperties>
</file>