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275" r:id="rId3"/>
    <p:sldId id="274" r:id="rId4"/>
    <p:sldId id="276" r:id="rId5"/>
    <p:sldId id="281" r:id="rId6"/>
    <p:sldId id="282" r:id="rId7"/>
    <p:sldId id="297" r:id="rId8"/>
    <p:sldId id="302" r:id="rId9"/>
    <p:sldId id="285" r:id="rId10"/>
    <p:sldId id="286" r:id="rId11"/>
    <p:sldId id="287" r:id="rId12"/>
    <p:sldId id="298" r:id="rId13"/>
    <p:sldId id="289" r:id="rId14"/>
    <p:sldId id="290" r:id="rId15"/>
    <p:sldId id="291" r:id="rId16"/>
    <p:sldId id="299" r:id="rId17"/>
    <p:sldId id="304" r:id="rId18"/>
    <p:sldId id="305" r:id="rId19"/>
    <p:sldId id="306" r:id="rId20"/>
    <p:sldId id="30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86430" autoAdjust="0"/>
  </p:normalViewPr>
  <p:slideViewPr>
    <p:cSldViewPr>
      <p:cViewPr varScale="1">
        <p:scale>
          <a:sx n="67" d="100"/>
          <a:sy n="67" d="100"/>
        </p:scale>
        <p:origin x="58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50A-8888-429F-83D9-4217BEE97D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50A-8888-429F-83D9-4217BEE97D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E29976-1A7C-407B-B506-BDEB945CFD05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14C7A-C066-4A6A-9909-4E719DA9F6E6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528E2-D16F-4E18-BF4D-269DEEDC42AD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BA5C28-9F1A-4675-96F7-D53F68549D70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B7339-12B1-4E05-B3F8-F57FD1B6C236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5EDF65-2102-43F4-9A64-F9E19AA6EFED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A9D101-23C5-499B-8B61-8E5C04C52266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ADE4E-0568-4580-9ADF-2DD2050E0AA1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AF4F5-4878-4812-AB98-694046AFF0C8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4679-B1A7-4C5E-8ADB-AF83A50A6362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CA7467-4784-4E75-A0C9-982A75B060E0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6AA26BD-ED85-4224-9B19-FC56A650CA9C}" type="datetime1">
              <a:rPr lang="en-US" smtClean="0"/>
              <a:t>6/6/2023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ACET/BE-CSE/ 2016-2017/Project/Review 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04800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THIRD REVIEW</a:t>
            </a: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B4E684-EE8F-6942-2705-5AA43888B063}"/>
              </a:ext>
            </a:extLst>
          </p:cNvPr>
          <p:cNvCxnSpPr>
            <a:cxnSpLocks/>
          </p:cNvCxnSpPr>
          <p:nvPr/>
        </p:nvCxnSpPr>
        <p:spPr>
          <a:xfrm>
            <a:off x="4716016" y="3714328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5A28980-086C-003A-B837-05813B27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1772816"/>
            <a:ext cx="7772400" cy="1470025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ACCIDENT PREDICTION AND PREVENTING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USING DATA-DRIVEN MODELS</a:t>
            </a:r>
            <a:endParaRPr lang="en-US" sz="16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7AC596-8E03-BF71-610B-6CE19950995C}"/>
              </a:ext>
            </a:extLst>
          </p:cNvPr>
          <p:cNvSpPr txBox="1">
            <a:spLocks/>
          </p:cNvSpPr>
          <p:nvPr/>
        </p:nvSpPr>
        <p:spPr>
          <a:xfrm>
            <a:off x="4648200" y="3831332"/>
            <a:ext cx="4343400" cy="2438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by,</a:t>
            </a:r>
          </a:p>
          <a:p>
            <a:pPr algn="r"/>
            <a:r>
              <a:rPr lang="en-IN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S.LINKEDH</a:t>
            </a:r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(721220243028)</a:t>
            </a:r>
          </a:p>
          <a:p>
            <a:pPr algn="r"/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M.NATHISH</a:t>
            </a:r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(721220243035)</a:t>
            </a:r>
          </a:p>
          <a:p>
            <a:pPr algn="r"/>
            <a:r>
              <a:rPr lang="en-IN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M.PRASANTH</a:t>
            </a:r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(721220243045) </a:t>
            </a:r>
          </a:p>
          <a:p>
            <a:pPr algn="r"/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SRIKANTH(721220243053)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Karpagam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Technology, </a:t>
            </a:r>
          </a:p>
          <a:p>
            <a:pPr algn="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650F4EF-2819-5B79-1AAB-92A129A0F529}"/>
              </a:ext>
            </a:extLst>
          </p:cNvPr>
          <p:cNvSpPr txBox="1">
            <a:spLocks/>
          </p:cNvSpPr>
          <p:nvPr/>
        </p:nvSpPr>
        <p:spPr>
          <a:xfrm>
            <a:off x="152400" y="3717032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Dr.R.Nallakumar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MBA, Ph.D.,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4456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579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B4D1-895B-D6A2-A5B4-6CBDB2488A62}"/>
              </a:ext>
            </a:extLst>
          </p:cNvPr>
          <p:cNvSpPr txBox="1"/>
          <p:nvPr/>
        </p:nvSpPr>
        <p:spPr>
          <a:xfrm>
            <a:off x="457200" y="1104111"/>
            <a:ext cx="800100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gathered may contain specifics about accidents as well as information about the weather, the state of the road, the volume of traffic, and the type of vehicles involved.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Categorical variables need encoding for machine learning. One-hot encoding creates binary columns for each category, while label encoding assigns unique numerical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scaling ensures equal importance for features with different scales. Standardization subtracts mean and divides by standard deviation, while normalization scales values to a specific range.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36525"/>
            <a:ext cx="8363272" cy="944562"/>
          </a:xfrm>
        </p:spPr>
        <p:txBody>
          <a:bodyPr/>
          <a:lstStyle/>
          <a:p>
            <a:r>
              <a:rPr lang="en-US" sz="20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 PREPROCESSING AND FEATURE ENGINEERING</a:t>
            </a:r>
            <a:br>
              <a:rPr lang="en-IN" sz="2000" b="1" kern="0" dirty="0">
                <a:solidFill>
                  <a:sysClr val="windowText" lastClr="000000"/>
                </a:solidFill>
              </a:rPr>
            </a:br>
            <a:r>
              <a:rPr lang="en-IN" sz="20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8264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5E1B3-1586-45F1-C914-AD93EFE0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4" y="1628800"/>
            <a:ext cx="6142252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83624" cy="868362"/>
          </a:xfrm>
        </p:spPr>
        <p:txBody>
          <a:bodyPr/>
          <a:lstStyle/>
          <a:p>
            <a:pPr algn="ctr"/>
            <a: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 PREPROCESSING AND FEATURE ENGINEERING</a:t>
            </a:r>
            <a:b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9735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4F2B-131C-FF3A-AE9A-5F3B853A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2222" r="22500" b="14444"/>
          <a:stretch/>
        </p:blipFill>
        <p:spPr>
          <a:xfrm>
            <a:off x="3098822" y="1943100"/>
            <a:ext cx="294635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09D45-8773-7A0D-37BF-BE3437B2EEBE}"/>
              </a:ext>
            </a:extLst>
          </p:cNvPr>
          <p:cNvSpPr txBox="1"/>
          <p:nvPr/>
        </p:nvSpPr>
        <p:spPr>
          <a:xfrm>
            <a:off x="2258194" y="1229380"/>
            <a:ext cx="4627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 rtl="0">
              <a:spcBef>
                <a:spcPct val="0"/>
              </a:spcBef>
            </a:pPr>
            <a:r>
              <a:rPr lang="en-US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MODEL DEVELOPMENT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BDD55-6FD0-E0D7-95C4-AFC3F34AE920}"/>
              </a:ext>
            </a:extLst>
          </p:cNvPr>
          <p:cNvSpPr txBox="1"/>
          <p:nvPr/>
        </p:nvSpPr>
        <p:spPr>
          <a:xfrm>
            <a:off x="457200" y="1555151"/>
            <a:ext cx="8001000" cy="515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 structured format for machine learning is created from raw data by the data preprocessing and feature engineering module.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To ensure quality and consistency, methods include scaling, normalization, and data cleansing.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For the purpose of predicting accidents, important variables including traffic flow, weather, and time of day are extracted.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44562"/>
          </a:xfrm>
        </p:spPr>
        <p:txBody>
          <a:bodyPr/>
          <a:lstStyle/>
          <a:p>
            <a:r>
              <a:rPr lang="en-US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MODEL DEVELOPMENT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Algorithm Implemented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B471B3-A19C-345D-C60B-0ED9D240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algorithm partitions the data based on features to create a tree-like structure for classification or regression. It splits data based on attributes to maximize information gain or minimize impurity, resulting in a series of decisions that lead to predictions.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is a non-parametric algorithm that classifies data based on the majority vote of its neighbors. It calculates distances between data points and assigns a class label based on the class of its K nearest neighbors. KNN is effective for both classification and regression tasks and requires no training phase.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944562"/>
          </a:xfrm>
        </p:spPr>
        <p:txBody>
          <a:bodyPr/>
          <a:lstStyle/>
          <a:p>
            <a: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MODEL DEVELOPMENT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Implementation / Results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17C3C-240C-31D5-202B-E7679A9F0291}"/>
              </a:ext>
            </a:extLst>
          </p:cNvPr>
          <p:cNvSpPr txBox="1"/>
          <p:nvPr/>
        </p:nvSpPr>
        <p:spPr>
          <a:xfrm>
            <a:off x="469613" y="2128599"/>
            <a:ext cx="9178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CFF49-9F98-7646-F5E0-8FBF5B89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56" y="1349548"/>
            <a:ext cx="3848288" cy="2302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5EA9A0-FC76-16E7-92D9-C0F74431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11" y="3929523"/>
            <a:ext cx="5485977" cy="26915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MODEL DEVELOPMENT</a:t>
            </a:r>
            <a:r>
              <a:rPr lang="en-IN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Data Flow Diagram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AEE5B-1A65-5A69-501F-2F893C2F5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3072" r="25833"/>
          <a:stretch/>
        </p:blipFill>
        <p:spPr>
          <a:xfrm>
            <a:off x="3144894" y="1752600"/>
            <a:ext cx="2854212" cy="4292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09D45-8773-7A0D-37BF-BE3437B2EEBE}"/>
              </a:ext>
            </a:extLst>
          </p:cNvPr>
          <p:cNvSpPr txBox="1"/>
          <p:nvPr/>
        </p:nvSpPr>
        <p:spPr>
          <a:xfrm>
            <a:off x="914400" y="1229380"/>
            <a:ext cx="685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 rtl="0">
              <a:spcBef>
                <a:spcPct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DEPLOYMENT AND MONITORING</a:t>
            </a:r>
            <a:endParaRPr lang="en-US" sz="26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BDD55-6FD0-E0D7-95C4-AFC3F34AE920}"/>
              </a:ext>
            </a:extLst>
          </p:cNvPr>
          <p:cNvSpPr txBox="1"/>
          <p:nvPr/>
        </p:nvSpPr>
        <p:spPr>
          <a:xfrm>
            <a:off x="457200" y="1664017"/>
            <a:ext cx="8001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module involves implementing preemptive strategies based on the predictions of the machine learning models to prevent accidents before they occur.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module continuously evaluates the effectiveness of the deployed preemptive strategies and collects feedback to improve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5494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36525"/>
            <a:ext cx="8363272" cy="9445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DEPLOYMENT AND MONITORING</a:t>
            </a:r>
            <a:br>
              <a:rPr lang="en-IN" sz="2000" b="1" kern="0" dirty="0">
                <a:solidFill>
                  <a:sysClr val="windowText" lastClr="000000"/>
                </a:solidFill>
              </a:rPr>
            </a:br>
            <a:r>
              <a:rPr lang="en-IN" sz="20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8264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DD2D9-E504-3944-B68E-DF732241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777698"/>
            <a:ext cx="4694327" cy="960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2224A-2B1E-D9E7-A64D-1B27BB11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98" y="1600200"/>
            <a:ext cx="5760404" cy="225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DEPLOYMENT AND MONITORING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Data Flow Diagram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605F1-CC30-080E-BB08-DB40C098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4004" r="27501" b="2222"/>
          <a:stretch/>
        </p:blipFill>
        <p:spPr>
          <a:xfrm>
            <a:off x="3162300" y="1676400"/>
            <a:ext cx="2819400" cy="45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Description and Implementation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Diagrams (DFD)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Explanations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Screen Shots and Demo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Publication Details 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International Conference 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International Journal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987540" y="658336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42847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B54AF-BF1E-B8DC-6A6C-4890B0B1166C}"/>
              </a:ext>
            </a:extLst>
          </p:cNvPr>
          <p:cNvSpPr txBox="1"/>
          <p:nvPr/>
        </p:nvSpPr>
        <p:spPr>
          <a:xfrm>
            <a:off x="304800" y="1231441"/>
            <a:ext cx="8534400" cy="51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Deva Prakash,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Nagaraju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using K - Nearest Neighbour with Artificial Neural Network to Improve Accuracy for Predicting Road Accidents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2022 International Conference on Edge Computing and Applications 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ICECAA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Mohammadreza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Hosseinzadeh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Alireza Sadeghi, and Mohammad Mehdi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Khosravi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to Accident Prediction and Prevention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Transactions on Intelligent Transportation Systems, 2022.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Rasika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Vijithasena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Wikasitha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Herath,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and Machine Learning Approach for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Severity of Road Accidents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2022 International Conference for Advancement in Technology 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ICONAT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Goa, India. Jan 21-22, 2022.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Hossein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Cyber Security Risk Models (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CSRM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Cloud Computing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Journal of Machines and Computing, vol.2, no.3, pp. 124-133, July 2022</a:t>
            </a:r>
          </a:p>
        </p:txBody>
      </p:sp>
    </p:spTree>
    <p:extLst>
      <p:ext uri="{BB962C8B-B14F-4D97-AF65-F5344CB8AC3E}">
        <p14:creationId xmlns:p14="http://schemas.microsoft.com/office/powerpoint/2010/main" val="397094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2300" y="310583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3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/>
              <a:t>ABSTRACT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91350" y="6481739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CD844-B2A4-450E-B254-ADE57D7209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0" y="1333500"/>
            <a:ext cx="8610600" cy="4876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"Accident Prediction and Prevention Using Data-Driven Models" project seeks to create a system that combines real-time and historical data to forecast the likelihood of accidents happening and to put preventative measures in place to lower the risk of accidents.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entails gathering and analyzing accident data, generating data-driven models, user-friendly and assessing the efficacy of preventive measures.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scope can be implemented in a variety of industries where accidents are a major worry depending on the specific application and data that are available. The improvement of workplace and transportation system safety and accident reduction will result from the system's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</a:rPr>
              <a:t>LIST OF MODULES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A69-147A-4462-958D-1B7850F78AF6}" type="datetime1">
              <a:rPr lang="en-US" smtClean="0"/>
              <a:t>6/6/2023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58336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1AD8F62-B969-BEAE-AF29-FC31AAA8119B}"/>
              </a:ext>
            </a:extLst>
          </p:cNvPr>
          <p:cNvSpPr/>
          <p:nvPr/>
        </p:nvSpPr>
        <p:spPr>
          <a:xfrm>
            <a:off x="4542062" y="1447800"/>
            <a:ext cx="45719" cy="4648200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BFB681E-86A6-B030-01E1-8288AE9B7212}"/>
              </a:ext>
            </a:extLst>
          </p:cNvPr>
          <p:cNvGrpSpPr/>
          <p:nvPr/>
        </p:nvGrpSpPr>
        <p:grpSpPr>
          <a:xfrm>
            <a:off x="4496072" y="1955133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D6398EEA-9561-9E83-1D80-CD0D28FE244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AD1A4B52-D5CE-63E5-48B6-76B7D4E5EEF5}"/>
              </a:ext>
            </a:extLst>
          </p:cNvPr>
          <p:cNvGrpSpPr/>
          <p:nvPr/>
        </p:nvGrpSpPr>
        <p:grpSpPr>
          <a:xfrm>
            <a:off x="4495800" y="4181955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E9A7D61-0D3D-6B80-972A-C371013B720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911134A9-7FC2-AE28-AC7F-53F5774EEF99}"/>
              </a:ext>
            </a:extLst>
          </p:cNvPr>
          <p:cNvGrpSpPr/>
          <p:nvPr/>
        </p:nvGrpSpPr>
        <p:grpSpPr>
          <a:xfrm>
            <a:off x="4496344" y="2977995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03F82DC2-9245-0FC9-080E-E19E0A2DFDC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249F1F3-DC93-02B6-3AD9-A6DAFCD97059}"/>
              </a:ext>
            </a:extLst>
          </p:cNvPr>
          <p:cNvSpPr txBox="1"/>
          <p:nvPr/>
        </p:nvSpPr>
        <p:spPr>
          <a:xfrm>
            <a:off x="1219200" y="1693221"/>
            <a:ext cx="307917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680DCEF-9F14-5F0B-6D78-96FA8C047B0C}"/>
              </a:ext>
            </a:extLst>
          </p:cNvPr>
          <p:cNvSpPr txBox="1"/>
          <p:nvPr/>
        </p:nvSpPr>
        <p:spPr>
          <a:xfrm>
            <a:off x="457201" y="3886200"/>
            <a:ext cx="396301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evaluation module</a:t>
            </a:r>
          </a:p>
          <a:p>
            <a:pPr algn="r"/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F3736227-8968-42B7-BEA9-360F02373817}"/>
              </a:ext>
            </a:extLst>
          </p:cNvPr>
          <p:cNvSpPr txBox="1"/>
          <p:nvPr/>
        </p:nvSpPr>
        <p:spPr>
          <a:xfrm>
            <a:off x="4831199" y="2743200"/>
            <a:ext cx="396228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 module (Module 2)</a:t>
            </a: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EF069335-AF5E-63C4-3969-84F7639EA320}"/>
              </a:ext>
            </a:extLst>
          </p:cNvPr>
          <p:cNvGrpSpPr/>
          <p:nvPr/>
        </p:nvGrpSpPr>
        <p:grpSpPr>
          <a:xfrm>
            <a:off x="4495800" y="5485898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B691650-CBAF-8833-484E-F5B2784DE21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8" name="TextBox 11">
            <a:extLst>
              <a:ext uri="{FF2B5EF4-FFF2-40B4-BE49-F238E27FC236}">
                <a16:creationId xmlns:a16="http://schemas.microsoft.com/office/drawing/2014/main" id="{9AB4752C-E909-B1D3-E454-58465416AC1F}"/>
              </a:ext>
            </a:extLst>
          </p:cNvPr>
          <p:cNvSpPr txBox="1"/>
          <p:nvPr/>
        </p:nvSpPr>
        <p:spPr>
          <a:xfrm>
            <a:off x="4830655" y="5251103"/>
            <a:ext cx="396228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monitoring module (Module 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144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63309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EE87-D198-377F-C4E3-F4FB65959482}"/>
              </a:ext>
            </a:extLst>
          </p:cNvPr>
          <p:cNvSpPr txBox="1"/>
          <p:nvPr/>
        </p:nvSpPr>
        <p:spPr>
          <a:xfrm>
            <a:off x="2286000" y="11247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COLLECTION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254BF-E91D-8E14-7114-14F818607FA6}"/>
              </a:ext>
            </a:extLst>
          </p:cNvPr>
          <p:cNvSpPr txBox="1"/>
          <p:nvPr/>
        </p:nvSpPr>
        <p:spPr>
          <a:xfrm>
            <a:off x="971600" y="2285484"/>
            <a:ext cx="705678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collection module is responsible for gathering data from various sources such as </a:t>
            </a:r>
          </a:p>
          <a:p>
            <a:pPr lvl="1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ublic databases</a:t>
            </a:r>
          </a:p>
          <a:p>
            <a:pPr lvl="1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raffic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ameras </a:t>
            </a:r>
          </a:p>
          <a:p>
            <a:pPr lvl="1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52" y="146161"/>
            <a:ext cx="8229600" cy="944562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COLLECTION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5315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8B96-62CC-0BCD-53B7-8FE6FFE6DA5D}"/>
              </a:ext>
            </a:extLst>
          </p:cNvPr>
          <p:cNvSpPr txBox="1"/>
          <p:nvPr/>
        </p:nvSpPr>
        <p:spPr>
          <a:xfrm>
            <a:off x="323528" y="1322895"/>
            <a:ext cx="871296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raw data and store it in a data pipeline, this module uses data extraction and ingestion techniques.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gathered may contain specifics about accidents as well as information about the weather, the state of the road, the volume of traffic, and the type of vehicles involved.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involves pulling information out of a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completely legal to scrape publicly available data.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8683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Data Flow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7859" y="6498977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7CC86-31C0-E924-0EBD-4F5A3D990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2" r="25056"/>
          <a:stretch/>
        </p:blipFill>
        <p:spPr>
          <a:xfrm>
            <a:off x="2941131" y="1600200"/>
            <a:ext cx="3261734" cy="4651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6525"/>
            <a:ext cx="8229600" cy="9445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Detector – Screen Shots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0427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71BEB-8ED3-1C9D-25CD-B1835E7D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32" y="1540773"/>
            <a:ext cx="679000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98895" y="6532185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D39CA-E077-3F94-1670-A4418AD057F0}"/>
              </a:ext>
            </a:extLst>
          </p:cNvPr>
          <p:cNvSpPr txBox="1"/>
          <p:nvPr/>
        </p:nvSpPr>
        <p:spPr>
          <a:xfrm>
            <a:off x="449250" y="1567301"/>
            <a:ext cx="8147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4E4B-26D0-2C4A-75C5-7665F3C5B7BF}"/>
              </a:ext>
            </a:extLst>
          </p:cNvPr>
          <p:cNvSpPr txBox="1"/>
          <p:nvPr/>
        </p:nvSpPr>
        <p:spPr>
          <a:xfrm>
            <a:off x="755576" y="2780928"/>
            <a:ext cx="7632848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collection module is responsible for gathering data from various sources such as public databases, traffic cameras, and sensors.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order to obtain raw data and store it in a data pipeline, this module uses data extraction and ingestion 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842</Template>
  <TotalTime>606</TotalTime>
  <Words>962</Words>
  <Application>Microsoft Office PowerPoint</Application>
  <PresentationFormat>On-screen Show (4:3)</PresentationFormat>
  <Paragraphs>119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 2</vt:lpstr>
      <vt:lpstr>Diseño predeterminado</vt:lpstr>
      <vt:lpstr>ACCIDENT PREDICTION AND PREVENTING  SYSTEM USING DATA-DRIVEN MODELS</vt:lpstr>
      <vt:lpstr>Outline</vt:lpstr>
      <vt:lpstr>ABSTRACT </vt:lpstr>
      <vt:lpstr>LIST OF MODULES </vt:lpstr>
      <vt:lpstr>MODULE 1 </vt:lpstr>
      <vt:lpstr>DATA COLLECTION </vt:lpstr>
      <vt:lpstr>DATA COLLECTION – Data Flow Diagram</vt:lpstr>
      <vt:lpstr>Face Detector – Screen Shots  </vt:lpstr>
      <vt:lpstr>MODULE 2</vt:lpstr>
      <vt:lpstr>DATA PREPROCESSING AND FEATURE ENGINEERING</vt:lpstr>
      <vt:lpstr>DATA PREPROCESSING AND FEATURE ENGINEERING  Results </vt:lpstr>
      <vt:lpstr>DATA PREPROCESSING AND FEATURE ENGINEERING Data Flow Diagram</vt:lpstr>
      <vt:lpstr>Module 3 </vt:lpstr>
      <vt:lpstr>MODEL DEVELOPMENT – Algorithm Implemented  </vt:lpstr>
      <vt:lpstr>MODEL DEVELOPMENT – Implementation / Results </vt:lpstr>
      <vt:lpstr>MODEL DEVELOPMENT – Data Flow Diagram </vt:lpstr>
      <vt:lpstr>Module 4</vt:lpstr>
      <vt:lpstr>DEPLOYMENT AND MONITORING  Results </vt:lpstr>
      <vt:lpstr>DEPLOYMENT AND MONITORING – Data Flow Diagram 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47</cp:revision>
  <dcterms:created xsi:type="dcterms:W3CDTF">2014-07-30T05:52:09Z</dcterms:created>
  <dcterms:modified xsi:type="dcterms:W3CDTF">2023-06-06T07:59:00Z</dcterms:modified>
</cp:coreProperties>
</file>