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5" r:id="rId6"/>
    <p:sldId id="260" r:id="rId7"/>
    <p:sldId id="277" r:id="rId8"/>
    <p:sldId id="266" r:id="rId9"/>
    <p:sldId id="267" r:id="rId10"/>
    <p:sldId id="278" r:id="rId11"/>
    <p:sldId id="268" r:id="rId12"/>
    <p:sldId id="279" r:id="rId13"/>
    <p:sldId id="288" r:id="rId14"/>
    <p:sldId id="287" r:id="rId15"/>
    <p:sldId id="270" r:id="rId16"/>
    <p:sldId id="284" r:id="rId17"/>
    <p:sldId id="272" r:id="rId18"/>
    <p:sldId id="281" r:id="rId19"/>
    <p:sldId id="282" r:id="rId20"/>
    <p:sldId id="289" r:id="rId21"/>
    <p:sldId id="264"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88" autoAdjust="0"/>
  </p:normalViewPr>
  <p:slideViewPr>
    <p:cSldViewPr>
      <p:cViewPr varScale="1">
        <p:scale>
          <a:sx n="81" d="100"/>
          <a:sy n="81" d="100"/>
        </p:scale>
        <p:origin x="1762"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74348-21BF-454B-91F8-F6FC6FD70723}" type="datetimeFigureOut">
              <a:rPr lang="en-IN" smtClean="0"/>
              <a:t>03-06-2023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174D2-CD8E-450F-8805-AC883672BE0E}" type="slidenum">
              <a:rPr lang="en-IN" smtClean="0"/>
              <a:t>‹#›</a:t>
            </a:fld>
            <a:endParaRPr lang="en-IN"/>
          </a:p>
        </p:txBody>
      </p:sp>
    </p:spTree>
    <p:extLst>
      <p:ext uri="{BB962C8B-B14F-4D97-AF65-F5344CB8AC3E}">
        <p14:creationId xmlns:p14="http://schemas.microsoft.com/office/powerpoint/2010/main" val="341882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7174D2-CD8E-450F-8805-AC883672BE0E}" type="slidenum">
              <a:rPr lang="en-IN" smtClean="0"/>
              <a:t>1</a:t>
            </a:fld>
            <a:endParaRPr lang="en-IN"/>
          </a:p>
        </p:txBody>
      </p:sp>
    </p:spTree>
    <p:extLst>
      <p:ext uri="{BB962C8B-B14F-4D97-AF65-F5344CB8AC3E}">
        <p14:creationId xmlns:p14="http://schemas.microsoft.com/office/powerpoint/2010/main" val="186515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17</a:t>
            </a:fld>
            <a:endParaRPr lang="en-IN"/>
          </a:p>
        </p:txBody>
      </p:sp>
    </p:spTree>
    <p:extLst>
      <p:ext uri="{BB962C8B-B14F-4D97-AF65-F5344CB8AC3E}">
        <p14:creationId xmlns:p14="http://schemas.microsoft.com/office/powerpoint/2010/main" val="216197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18</a:t>
            </a:fld>
            <a:endParaRPr lang="en-IN"/>
          </a:p>
        </p:txBody>
      </p:sp>
    </p:spTree>
    <p:extLst>
      <p:ext uri="{BB962C8B-B14F-4D97-AF65-F5344CB8AC3E}">
        <p14:creationId xmlns:p14="http://schemas.microsoft.com/office/powerpoint/2010/main" val="18770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19</a:t>
            </a:fld>
            <a:endParaRPr lang="en-IN"/>
          </a:p>
        </p:txBody>
      </p:sp>
    </p:spTree>
    <p:extLst>
      <p:ext uri="{BB962C8B-B14F-4D97-AF65-F5344CB8AC3E}">
        <p14:creationId xmlns:p14="http://schemas.microsoft.com/office/powerpoint/2010/main" val="384974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20</a:t>
            </a:fld>
            <a:endParaRPr lang="en-IN"/>
          </a:p>
        </p:txBody>
      </p:sp>
    </p:spTree>
    <p:extLst>
      <p:ext uri="{BB962C8B-B14F-4D97-AF65-F5344CB8AC3E}">
        <p14:creationId xmlns:p14="http://schemas.microsoft.com/office/powerpoint/2010/main" val="387438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97530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71274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30802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154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9CD7C-F46E-4B0B-8218-5077BB2C7E00}" type="datetimeFigureOut">
              <a:rPr lang="en-IN" smtClean="0"/>
              <a:t>03-06-2023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417960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49CD7C-F46E-4B0B-8218-5077BB2C7E00}"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8864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49CD7C-F46E-4B0B-8218-5077BB2C7E00}" type="datetimeFigureOut">
              <a:rPr lang="en-IN" smtClean="0"/>
              <a:t>03-06-2023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08768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49CD7C-F46E-4B0B-8218-5077BB2C7E00}" type="datetimeFigureOut">
              <a:rPr lang="en-IN" smtClean="0"/>
              <a:t>03-06-2023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97073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9CD7C-F46E-4B0B-8218-5077BB2C7E00}" type="datetimeFigureOut">
              <a:rPr lang="en-IN" smtClean="0"/>
              <a:t>03-06-2023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06997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22460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03-06-2023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2282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9CD7C-F46E-4B0B-8218-5077BB2C7E00}" type="datetimeFigureOut">
              <a:rPr lang="en-IN" smtClean="0"/>
              <a:t>03-06-2023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FBBA4-CA4B-42C9-A184-AA9F663DDDC5}" type="slidenum">
              <a:rPr lang="en-IN" smtClean="0"/>
              <a:t>‹#›</a:t>
            </a:fld>
            <a:endParaRPr lang="en-IN"/>
          </a:p>
        </p:txBody>
      </p:sp>
    </p:spTree>
    <p:extLst>
      <p:ext uri="{BB962C8B-B14F-4D97-AF65-F5344CB8AC3E}">
        <p14:creationId xmlns:p14="http://schemas.microsoft.com/office/powerpoint/2010/main" val="295896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30400"/>
            <a:ext cx="7772400" cy="1217600"/>
          </a:xfrm>
        </p:spPr>
        <p:txBody>
          <a:bodyPr>
            <a:noAutofit/>
          </a:bodyPr>
          <a:lstStyle/>
          <a:p>
            <a:pPr>
              <a:lnSpc>
                <a:spcPct val="150000"/>
              </a:lnSpc>
            </a:pPr>
            <a:r>
              <a:rPr lang="en-US" sz="2800" b="1" dirty="0">
                <a:latin typeface="Times New Roman" pitchFamily="18" charset="0"/>
                <a:cs typeface="Times New Roman" pitchFamily="18" charset="0"/>
              </a:rPr>
              <a:t>ACCIDENT PREDICTION AND PREVENTING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SYSTEM USING DATA-DRIVEN MODELS</a:t>
            </a:r>
            <a:endParaRPr lang="en-IN" sz="2800" dirty="0"/>
          </a:p>
        </p:txBody>
      </p:sp>
      <p:cxnSp>
        <p:nvCxnSpPr>
          <p:cNvPr id="5" name="Straight Connector 4">
            <a:extLst>
              <a:ext uri="{FF2B5EF4-FFF2-40B4-BE49-F238E27FC236}">
                <a16:creationId xmlns:a16="http://schemas.microsoft.com/office/drawing/2014/main" id="{46072D4F-BA43-18BA-06B0-71393BA597BE}"/>
              </a:ext>
            </a:extLst>
          </p:cNvPr>
          <p:cNvCxnSpPr>
            <a:cxnSpLocks/>
          </p:cNvCxnSpPr>
          <p:nvPr/>
        </p:nvCxnSpPr>
        <p:spPr>
          <a:xfrm>
            <a:off x="4572000" y="3581400"/>
            <a:ext cx="0" cy="2362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282E819-2C89-E3EA-9E95-D1C2495CE381}"/>
              </a:ext>
            </a:extLst>
          </p:cNvPr>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64032AD4-6CA2-A261-BBEF-ED86A61A5A39}"/>
              </a:ext>
            </a:extLst>
          </p:cNvPr>
          <p:cNvSpPr txBox="1">
            <a:spLocks/>
          </p:cNvSpPr>
          <p:nvPr/>
        </p:nvSpPr>
        <p:spPr>
          <a:xfrm>
            <a:off x="4648200" y="3695700"/>
            <a:ext cx="4343400" cy="2438400"/>
          </a:xfrm>
          <a:prstGeom prst="rect">
            <a:avLst/>
          </a:prstGeom>
        </p:spPr>
        <p:txBody>
          <a:bodyPr>
            <a:normAutofit fontScale="77500" lnSpcReduction="20000"/>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r"/>
            <a:r>
              <a:rPr lang="en-US" sz="2900" b="1" i="1" dirty="0">
                <a:solidFill>
                  <a:schemeClr val="tx1"/>
                </a:solidFill>
                <a:latin typeface="Times New Roman" panose="02020603050405020304" pitchFamily="18" charset="0"/>
                <a:cs typeface="Times New Roman" pitchFamily="18" charset="0"/>
              </a:rPr>
              <a:t>Presented by,</a:t>
            </a:r>
          </a:p>
          <a:p>
            <a:pPr algn="r"/>
            <a:r>
              <a:rPr lang="en-IN" sz="2300" b="1" dirty="0" err="1">
                <a:solidFill>
                  <a:schemeClr val="tx1"/>
                </a:solidFill>
                <a:latin typeface="Times New Roman" panose="02020603050405020304" pitchFamily="18" charset="0"/>
                <a:cs typeface="Times New Roman" panose="02020603050405020304" pitchFamily="18" charset="0"/>
              </a:rPr>
              <a:t>S.LINKEDH</a:t>
            </a:r>
            <a:r>
              <a:rPr lang="en-IN" sz="2300" b="1" dirty="0">
                <a:solidFill>
                  <a:schemeClr val="tx1"/>
                </a:solidFill>
                <a:latin typeface="Times New Roman" panose="02020603050405020304" pitchFamily="18" charset="0"/>
                <a:cs typeface="Times New Roman" panose="02020603050405020304" pitchFamily="18" charset="0"/>
              </a:rPr>
              <a:t>(721220243028)</a:t>
            </a:r>
          </a:p>
          <a:p>
            <a:pPr algn="r"/>
            <a:r>
              <a:rPr lang="en-IN" sz="2300" b="1" dirty="0">
                <a:solidFill>
                  <a:schemeClr val="tx1"/>
                </a:solidFill>
                <a:latin typeface="Times New Roman" panose="02020603050405020304" pitchFamily="18" charset="0"/>
                <a:cs typeface="Times New Roman" panose="02020603050405020304" pitchFamily="18" charset="0"/>
              </a:rPr>
              <a:t> </a:t>
            </a:r>
            <a:r>
              <a:rPr lang="en-IN" sz="2300" b="1" dirty="0" err="1">
                <a:solidFill>
                  <a:schemeClr val="tx1"/>
                </a:solidFill>
                <a:latin typeface="Times New Roman" panose="02020603050405020304" pitchFamily="18" charset="0"/>
                <a:cs typeface="Times New Roman" panose="02020603050405020304" pitchFamily="18" charset="0"/>
              </a:rPr>
              <a:t>M.NATHISH</a:t>
            </a:r>
            <a:r>
              <a:rPr lang="en-IN" sz="2300" b="1" dirty="0">
                <a:solidFill>
                  <a:schemeClr val="tx1"/>
                </a:solidFill>
                <a:latin typeface="Times New Roman" panose="02020603050405020304" pitchFamily="18" charset="0"/>
                <a:cs typeface="Times New Roman" panose="02020603050405020304" pitchFamily="18" charset="0"/>
              </a:rPr>
              <a:t>(721220243035)</a:t>
            </a:r>
          </a:p>
          <a:p>
            <a:pPr algn="r"/>
            <a:r>
              <a:rPr lang="en-IN" sz="2300" b="1" dirty="0" err="1">
                <a:solidFill>
                  <a:schemeClr val="tx1"/>
                </a:solidFill>
                <a:latin typeface="Times New Roman" panose="02020603050405020304" pitchFamily="18" charset="0"/>
                <a:cs typeface="Times New Roman" panose="02020603050405020304" pitchFamily="18" charset="0"/>
              </a:rPr>
              <a:t>M.PRASANTH</a:t>
            </a:r>
            <a:r>
              <a:rPr lang="en-IN" sz="2300" b="1" dirty="0">
                <a:solidFill>
                  <a:schemeClr val="tx1"/>
                </a:solidFill>
                <a:latin typeface="Times New Roman" panose="02020603050405020304" pitchFamily="18" charset="0"/>
                <a:cs typeface="Times New Roman" panose="02020603050405020304" pitchFamily="18" charset="0"/>
              </a:rPr>
              <a:t>(721220243045) </a:t>
            </a:r>
          </a:p>
          <a:p>
            <a:pPr algn="r"/>
            <a:r>
              <a:rPr lang="en-IN" sz="2300" b="1" dirty="0">
                <a:solidFill>
                  <a:schemeClr val="tx1"/>
                </a:solidFill>
                <a:latin typeface="Times New Roman" panose="02020603050405020304" pitchFamily="18" charset="0"/>
                <a:cs typeface="Times New Roman" panose="02020603050405020304" pitchFamily="18" charset="0"/>
              </a:rPr>
              <a:t> K. SRIKANTH(721220243053)</a:t>
            </a:r>
            <a:endParaRPr lang="en-IN" sz="1800" b="1" dirty="0">
              <a:solidFill>
                <a:schemeClr val="tx1"/>
              </a:solidFill>
              <a:latin typeface="Times New Roman" panose="02020603050405020304" pitchFamily="18" charset="0"/>
              <a:cs typeface="Times New Roman" panose="02020603050405020304" pitchFamily="18" charset="0"/>
            </a:endParaRPr>
          </a:p>
          <a:p>
            <a:pPr algn="r"/>
            <a:r>
              <a:rPr lang="en-IN" sz="18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r"/>
            <a:r>
              <a:rPr lang="en-IN" sz="1800" b="1" dirty="0" err="1">
                <a:solidFill>
                  <a:schemeClr val="tx1"/>
                </a:solidFill>
                <a:latin typeface="Times New Roman" panose="02020603050405020304" pitchFamily="18" charset="0"/>
                <a:cs typeface="Times New Roman" panose="02020603050405020304" pitchFamily="18" charset="0"/>
              </a:rPr>
              <a:t>Karpagam</a:t>
            </a:r>
            <a:r>
              <a:rPr lang="en-IN" sz="1800" b="1" dirty="0">
                <a:solidFill>
                  <a:schemeClr val="tx1"/>
                </a:solidFill>
                <a:latin typeface="Times New Roman" panose="02020603050405020304" pitchFamily="18" charset="0"/>
                <a:cs typeface="Times New Roman" panose="02020603050405020304" pitchFamily="18" charset="0"/>
              </a:rPr>
              <a:t> Institute of Technology, </a:t>
            </a:r>
          </a:p>
          <a:p>
            <a:pPr algn="r"/>
            <a:r>
              <a:rPr lang="en-IN" sz="1800" b="1" dirty="0">
                <a:solidFill>
                  <a:schemeClr val="tx1"/>
                </a:solidFill>
                <a:latin typeface="Times New Roman" panose="02020603050405020304" pitchFamily="18" charset="0"/>
                <a:cs typeface="Times New Roman" panose="02020603050405020304" pitchFamily="18" charset="0"/>
              </a:rPr>
              <a:t>Coimbatore.</a:t>
            </a:r>
            <a:r>
              <a:rPr lang="en-US" sz="1800" b="1" dirty="0">
                <a:solidFill>
                  <a:schemeClr val="tx1"/>
                </a:solidFill>
                <a:latin typeface="Times New Roman" panose="02020603050405020304" pitchFamily="18" charset="0"/>
                <a:cs typeface="Times New Roman" pitchFamily="18" charset="0"/>
              </a:rPr>
              <a:t> </a:t>
            </a:r>
          </a:p>
        </p:txBody>
      </p:sp>
      <p:sp>
        <p:nvSpPr>
          <p:cNvPr id="10" name="Subtitle 2">
            <a:extLst>
              <a:ext uri="{FF2B5EF4-FFF2-40B4-BE49-F238E27FC236}">
                <a16:creationId xmlns:a16="http://schemas.microsoft.com/office/drawing/2014/main" id="{F5446F88-CC42-5408-EDE1-26BD2B8A68CD}"/>
              </a:ext>
            </a:extLst>
          </p:cNvPr>
          <p:cNvSpPr txBox="1">
            <a:spLocks/>
          </p:cNvSpPr>
          <p:nvPr/>
        </p:nvSpPr>
        <p:spPr>
          <a:xfrm>
            <a:off x="152400" y="3581400"/>
            <a:ext cx="4419600" cy="2667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200" b="1" i="1" dirty="0">
                <a:solidFill>
                  <a:schemeClr val="tx1"/>
                </a:solidFill>
                <a:latin typeface="Times New Roman" panose="02020603050405020304" pitchFamily="18" charset="0"/>
                <a:cs typeface="Times New Roman" panose="02020603050405020304" pitchFamily="18" charset="0"/>
              </a:rPr>
              <a:t>Guided by, </a:t>
            </a:r>
          </a:p>
          <a:p>
            <a:pPr algn="l"/>
            <a:r>
              <a:rPr lang="en-US" sz="1800" b="1" dirty="0" err="1">
                <a:solidFill>
                  <a:schemeClr val="tx1"/>
                </a:solidFill>
                <a:latin typeface="Times New Roman" panose="02020603050405020304" pitchFamily="18" charset="0"/>
                <a:cs typeface="Times New Roman" panose="02020603050405020304" pitchFamily="18" charset="0"/>
              </a:rPr>
              <a:t>Dr.R.Nallakumar</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M.E</a:t>
            </a:r>
            <a:r>
              <a:rPr lang="en-US" sz="1800" b="1" dirty="0">
                <a:solidFill>
                  <a:schemeClr val="tx1"/>
                </a:solidFill>
                <a:latin typeface="Times New Roman" panose="02020603050405020304" pitchFamily="18" charset="0"/>
                <a:cs typeface="Times New Roman" panose="02020603050405020304" pitchFamily="18" charset="0"/>
              </a:rPr>
              <a:t>, MBA, Ph.D.,</a:t>
            </a:r>
          </a:p>
          <a:p>
            <a:pPr algn="l"/>
            <a:r>
              <a:rPr lang="en-US" sz="1800" b="1" dirty="0">
                <a:solidFill>
                  <a:schemeClr val="tx1"/>
                </a:solidFill>
                <a:latin typeface="Times New Roman" panose="02020603050405020304" pitchFamily="18" charset="0"/>
                <a:cs typeface="Times New Roman" panose="02020603050405020304" pitchFamily="18" charset="0"/>
              </a:rPr>
              <a:t>Associate Professor, </a:t>
            </a:r>
          </a:p>
          <a:p>
            <a:pPr algn="l"/>
            <a:r>
              <a:rPr lang="en-US" sz="14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l"/>
            <a:r>
              <a:rPr lang="en-US" sz="1400" b="1" dirty="0">
                <a:solidFill>
                  <a:schemeClr val="tx1"/>
                </a:solidFill>
                <a:latin typeface="Times New Roman" panose="02020603050405020304" pitchFamily="18" charset="0"/>
                <a:cs typeface="Times New Roman" panose="02020603050405020304" pitchFamily="18" charset="0"/>
              </a:rPr>
              <a:t>Karpagam Institute of Technology, </a:t>
            </a:r>
          </a:p>
          <a:p>
            <a:pPr algn="l"/>
            <a:r>
              <a:rPr lang="en-US" sz="1400" b="1" dirty="0">
                <a:solidFill>
                  <a:schemeClr val="tx1"/>
                </a:solidFill>
                <a:latin typeface="Times New Roman" panose="02020603050405020304" pitchFamily="18" charset="0"/>
                <a:cs typeface="Times New Roman" panose="02020603050405020304" pitchFamily="18" charset="0"/>
              </a:rPr>
              <a:t>Coimbatore.</a:t>
            </a:r>
          </a:p>
        </p:txBody>
      </p:sp>
      <p:pic>
        <p:nvPicPr>
          <p:cNvPr id="4" name="Picture 3">
            <a:extLst>
              <a:ext uri="{FF2B5EF4-FFF2-40B4-BE49-F238E27FC236}">
                <a16:creationId xmlns:a16="http://schemas.microsoft.com/office/drawing/2014/main" id="{D63BDBE2-78AB-A4E2-F0E8-B8C85454C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533400"/>
            <a:ext cx="3061722" cy="902318"/>
          </a:xfrm>
          <a:prstGeom prst="rect">
            <a:avLst/>
          </a:prstGeom>
        </p:spPr>
      </p:pic>
      <p:pic>
        <p:nvPicPr>
          <p:cNvPr id="7" name="Picture 6">
            <a:extLst>
              <a:ext uri="{FF2B5EF4-FFF2-40B4-BE49-F238E27FC236}">
                <a16:creationId xmlns:a16="http://schemas.microsoft.com/office/drawing/2014/main" id="{9B75D87B-1409-DAF6-EE8C-1A9CD8F296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52362"/>
            <a:ext cx="2315852" cy="1678000"/>
          </a:xfrm>
          <a:prstGeom prst="rect">
            <a:avLst/>
          </a:prstGeom>
        </p:spPr>
      </p:pic>
    </p:spTree>
    <p:extLst>
      <p:ext uri="{BB962C8B-B14F-4D97-AF65-F5344CB8AC3E}">
        <p14:creationId xmlns:p14="http://schemas.microsoft.com/office/powerpoint/2010/main" val="116227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9FD0CD82-9911-8FAD-370C-D4CDB42CB39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5413D9A2-BCB7-F446-1ADF-91E96A4B5375}"/>
              </a:ext>
            </a:extLst>
          </p:cNvPr>
          <p:cNvSpPr>
            <a:spLocks noGrp="1"/>
          </p:cNvSpPr>
          <p:nvPr>
            <p:ph type="title"/>
          </p:nvPr>
        </p:nvSpPr>
        <p:spPr>
          <a:xfrm>
            <a:off x="457200" y="3810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Flow Diagram for </a:t>
            </a:r>
            <a:r>
              <a:rPr lang="en-US" sz="2800" b="1" dirty="0">
                <a:solidFill>
                  <a:schemeClr val="tx1"/>
                </a:solidFill>
                <a:latin typeface="Times New Roman" pitchFamily="18" charset="0"/>
              </a:rPr>
              <a:t>Data Preprocessing and Feature Engineering Module</a:t>
            </a:r>
            <a:endParaRPr lang="en-IN" sz="2600" b="1" dirty="0"/>
          </a:p>
        </p:txBody>
      </p:sp>
      <p:pic>
        <p:nvPicPr>
          <p:cNvPr id="2" name="Picture 1">
            <a:extLst>
              <a:ext uri="{FF2B5EF4-FFF2-40B4-BE49-F238E27FC236}">
                <a16:creationId xmlns:a16="http://schemas.microsoft.com/office/drawing/2014/main" id="{F3862DDB-FCB1-1DF9-5665-CB922642B5BB}"/>
              </a:ext>
            </a:extLst>
          </p:cNvPr>
          <p:cNvPicPr>
            <a:picLocks noChangeAspect="1"/>
          </p:cNvPicPr>
          <p:nvPr/>
        </p:nvPicPr>
        <p:blipFill rotWithShape="1">
          <a:blip r:embed="rId2">
            <a:extLst>
              <a:ext uri="{28A0092B-C50C-407E-A947-70E740481C1C}">
                <a14:useLocalDpi xmlns:a14="http://schemas.microsoft.com/office/drawing/2010/main" val="0"/>
              </a:ext>
            </a:extLst>
          </a:blip>
          <a:srcRect l="30833" t="12222" r="22500" b="14444"/>
          <a:stretch/>
        </p:blipFill>
        <p:spPr>
          <a:xfrm>
            <a:off x="3098822" y="1943100"/>
            <a:ext cx="2946355" cy="3619500"/>
          </a:xfrm>
          <a:prstGeom prst="rect">
            <a:avLst/>
          </a:prstGeom>
        </p:spPr>
      </p:pic>
    </p:spTree>
    <p:extLst>
      <p:ext uri="{BB962C8B-B14F-4D97-AF65-F5344CB8AC3E}">
        <p14:creationId xmlns:p14="http://schemas.microsoft.com/office/powerpoint/2010/main" val="328018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114800"/>
          </a:xfrm>
        </p:spPr>
        <p:txBody>
          <a:bodyPr>
            <a:normAutofit/>
          </a:bodyPr>
          <a:lstStyle/>
          <a:p>
            <a:pPr>
              <a:lnSpc>
                <a:spcPct val="200000"/>
              </a:lnSpc>
            </a:pPr>
            <a:r>
              <a:rPr lang="en-US" sz="2000" dirty="0">
                <a:latin typeface="Times New Roman" panose="02020603050405020304" pitchFamily="18" charset="0"/>
                <a:cs typeface="Times New Roman" pitchFamily="18" charset="0"/>
              </a:rPr>
              <a:t>A structured format for machine learning is created from raw data by the data preprocessing and feature engineering module.</a:t>
            </a:r>
          </a:p>
          <a:p>
            <a:pPr>
              <a:lnSpc>
                <a:spcPct val="200000"/>
              </a:lnSpc>
            </a:pPr>
            <a:r>
              <a:rPr lang="en-US" sz="2000" dirty="0">
                <a:latin typeface="Times New Roman" panose="02020603050405020304" pitchFamily="18" charset="0"/>
                <a:cs typeface="Times New Roman" pitchFamily="18" charset="0"/>
              </a:rPr>
              <a:t>To ensure quality and consistency, methods include scaling, normalization, and data cleansing.</a:t>
            </a:r>
          </a:p>
          <a:p>
            <a:pPr>
              <a:lnSpc>
                <a:spcPct val="200000"/>
              </a:lnSpc>
            </a:pPr>
            <a:r>
              <a:rPr lang="en-US" sz="2000" dirty="0">
                <a:latin typeface="Times New Roman" panose="02020603050405020304" pitchFamily="18" charset="0"/>
                <a:cs typeface="Times New Roman" pitchFamily="18" charset="0"/>
              </a:rPr>
              <a:t>For the purpose of predicting accidents, important variables including traffic flow, weather, and time of day are extracted.</a:t>
            </a:r>
          </a:p>
        </p:txBody>
      </p:sp>
      <p:sp>
        <p:nvSpPr>
          <p:cNvPr id="4" name="Rectangle: Diagonal Corners Rounded 3">
            <a:extLst>
              <a:ext uri="{FF2B5EF4-FFF2-40B4-BE49-F238E27FC236}">
                <a16:creationId xmlns:a16="http://schemas.microsoft.com/office/drawing/2014/main" id="{781F4F90-ACF0-27B0-1917-D5A70B99B8A9}"/>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7E9DC869-D4B0-7C85-25AD-CC2F23F6FA78}"/>
              </a:ext>
            </a:extLst>
          </p:cNvPr>
          <p:cNvSpPr txBox="1">
            <a:spLocks/>
          </p:cNvSpPr>
          <p:nvPr/>
        </p:nvSpPr>
        <p:spPr>
          <a:xfrm>
            <a:off x="457200" y="609600"/>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3" algn="ctr" rtl="0">
              <a:spcBef>
                <a:spcPct val="0"/>
              </a:spcBef>
            </a:pPr>
            <a:r>
              <a:rPr lang="en-US" sz="2600" b="1" kern="0" dirty="0">
                <a:solidFill>
                  <a:sysClr val="windowText" lastClr="000000"/>
                </a:solidFill>
                <a:latin typeface="Times New Roman" pitchFamily="18" charset="0"/>
                <a:cs typeface="Times New Roman" pitchFamily="18" charset="0"/>
              </a:rPr>
              <a:t>MODEL DEVELOPMENT </a:t>
            </a:r>
          </a:p>
        </p:txBody>
      </p:sp>
    </p:spTree>
    <p:extLst>
      <p:ext uri="{BB962C8B-B14F-4D97-AF65-F5344CB8AC3E}">
        <p14:creationId xmlns:p14="http://schemas.microsoft.com/office/powerpoint/2010/main" val="1146169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781F4F90-ACF0-27B0-1917-D5A70B99B8A9}"/>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5494772E-2524-8164-C9EF-F2A915716C96}"/>
              </a:ext>
            </a:extLst>
          </p:cNvPr>
          <p:cNvSpPr>
            <a:spLocks noGrp="1"/>
          </p:cNvSpPr>
          <p:nvPr>
            <p:ph type="title"/>
          </p:nvPr>
        </p:nvSpPr>
        <p:spPr>
          <a:xfrm>
            <a:off x="457200" y="3810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Flow Diagram for </a:t>
            </a:r>
            <a:r>
              <a:rPr lang="en-US" sz="2800" b="1" dirty="0">
                <a:solidFill>
                  <a:schemeClr val="tx1"/>
                </a:solidFill>
                <a:latin typeface="Times New Roman" pitchFamily="18" charset="0"/>
              </a:rPr>
              <a:t>Model Development Module</a:t>
            </a:r>
            <a:endParaRPr lang="en-IN" sz="2600" b="1" dirty="0"/>
          </a:p>
        </p:txBody>
      </p:sp>
      <p:pic>
        <p:nvPicPr>
          <p:cNvPr id="3" name="Picture 2">
            <a:extLst>
              <a:ext uri="{FF2B5EF4-FFF2-40B4-BE49-F238E27FC236}">
                <a16:creationId xmlns:a16="http://schemas.microsoft.com/office/drawing/2014/main" id="{5037EFD1-CA0E-CC72-AA7F-A85012A9CE99}"/>
              </a:ext>
            </a:extLst>
          </p:cNvPr>
          <p:cNvPicPr>
            <a:picLocks noChangeAspect="1"/>
          </p:cNvPicPr>
          <p:nvPr/>
        </p:nvPicPr>
        <p:blipFill rotWithShape="1">
          <a:blip r:embed="rId2">
            <a:extLst>
              <a:ext uri="{28A0092B-C50C-407E-A947-70E740481C1C}">
                <a14:useLocalDpi xmlns:a14="http://schemas.microsoft.com/office/drawing/2010/main" val="0"/>
              </a:ext>
            </a:extLst>
          </a:blip>
          <a:srcRect l="25834" t="3072" r="25833"/>
          <a:stretch/>
        </p:blipFill>
        <p:spPr>
          <a:xfrm>
            <a:off x="3144894" y="1752600"/>
            <a:ext cx="2854212" cy="4292895"/>
          </a:xfrm>
          <a:prstGeom prst="rect">
            <a:avLst/>
          </a:prstGeom>
        </p:spPr>
      </p:pic>
    </p:spTree>
    <p:extLst>
      <p:ext uri="{BB962C8B-B14F-4D97-AF65-F5344CB8AC3E}">
        <p14:creationId xmlns:p14="http://schemas.microsoft.com/office/powerpoint/2010/main" val="154901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81600"/>
          </a:xfrm>
        </p:spPr>
        <p:txBody>
          <a:bodyPr>
            <a:normAutofit/>
          </a:bodyPr>
          <a:lstStyle/>
          <a:p>
            <a:pPr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Deployment module involves implementing preemptive strategies based on the predictions of the machine learning models to prevent accidents before they occur.</a:t>
            </a:r>
          </a:p>
          <a:p>
            <a:pPr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Monitoring module continuously evaluates the effectiveness of the deployed preemptive strategies and collects feedback to improve their performance.</a:t>
            </a:r>
          </a:p>
          <a:p>
            <a:pPr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output of this module is a system that can predict and prevent accidents in real-time, minimizing the risk of injuries and fatalities on the road.</a:t>
            </a:r>
            <a:endParaRPr lang="en-IN" sz="2000" dirty="0">
              <a:effectLst/>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781F4F90-ACF0-27B0-1917-D5A70B99B8A9}"/>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7E9DC869-D4B0-7C85-25AD-CC2F23F6FA78}"/>
              </a:ext>
            </a:extLst>
          </p:cNvPr>
          <p:cNvSpPr txBox="1">
            <a:spLocks/>
          </p:cNvSpPr>
          <p:nvPr/>
        </p:nvSpPr>
        <p:spPr>
          <a:xfrm>
            <a:off x="457200" y="304800"/>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3" algn="ctr" rtl="0">
              <a:spcBef>
                <a:spcPct val="0"/>
              </a:spcBef>
            </a:pPr>
            <a:r>
              <a:rPr lang="en-US" sz="2800" b="1" dirty="0">
                <a:solidFill>
                  <a:schemeClr val="tx1"/>
                </a:solidFill>
                <a:latin typeface="Times New Roman" pitchFamily="18" charset="0"/>
              </a:rPr>
              <a:t>DEPLOYMENT AND MONITORING</a:t>
            </a:r>
            <a:endParaRPr lang="en-US" sz="2600" b="1" kern="0" dirty="0">
              <a:solidFill>
                <a:sysClr val="windowText" lastClr="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2463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9FD0CD82-9911-8FAD-370C-D4CDB42CB39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5413D9A2-BCB7-F446-1ADF-91E96A4B5375}"/>
              </a:ext>
            </a:extLst>
          </p:cNvPr>
          <p:cNvSpPr>
            <a:spLocks noGrp="1"/>
          </p:cNvSpPr>
          <p:nvPr>
            <p:ph type="title"/>
          </p:nvPr>
        </p:nvSpPr>
        <p:spPr>
          <a:xfrm>
            <a:off x="457200" y="3810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Flow Diagram for </a:t>
            </a:r>
            <a:r>
              <a:rPr lang="en-US" sz="2800" b="1" dirty="0">
                <a:solidFill>
                  <a:schemeClr val="tx1"/>
                </a:solidFill>
                <a:latin typeface="Times New Roman" pitchFamily="18" charset="0"/>
              </a:rPr>
              <a:t>Data Preprocessing and Feature Engineering Module</a:t>
            </a:r>
            <a:endParaRPr lang="en-IN" sz="2600" b="1" dirty="0"/>
          </a:p>
        </p:txBody>
      </p:sp>
      <p:pic>
        <p:nvPicPr>
          <p:cNvPr id="3" name="Picture 2">
            <a:extLst>
              <a:ext uri="{FF2B5EF4-FFF2-40B4-BE49-F238E27FC236}">
                <a16:creationId xmlns:a16="http://schemas.microsoft.com/office/drawing/2014/main" id="{42D342A0-0847-FADA-39B1-E76DDF691EBE}"/>
              </a:ext>
            </a:extLst>
          </p:cNvPr>
          <p:cNvPicPr>
            <a:picLocks noChangeAspect="1"/>
          </p:cNvPicPr>
          <p:nvPr/>
        </p:nvPicPr>
        <p:blipFill rotWithShape="1">
          <a:blip r:embed="rId2">
            <a:extLst>
              <a:ext uri="{28A0092B-C50C-407E-A947-70E740481C1C}">
                <a14:useLocalDpi xmlns:a14="http://schemas.microsoft.com/office/drawing/2010/main" val="0"/>
              </a:ext>
            </a:extLst>
          </a:blip>
          <a:srcRect l="29166" t="4004" r="27501" b="2222"/>
          <a:stretch/>
        </p:blipFill>
        <p:spPr>
          <a:xfrm>
            <a:off x="3162300" y="1676400"/>
            <a:ext cx="2819400" cy="4575877"/>
          </a:xfrm>
          <a:prstGeom prst="rect">
            <a:avLst/>
          </a:prstGeom>
        </p:spPr>
      </p:pic>
    </p:spTree>
    <p:extLst>
      <p:ext uri="{BB962C8B-B14F-4D97-AF65-F5344CB8AC3E}">
        <p14:creationId xmlns:p14="http://schemas.microsoft.com/office/powerpoint/2010/main" val="273513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248"/>
            <a:ext cx="8305800" cy="655637"/>
          </a:xfrm>
        </p:spPr>
        <p:txBody>
          <a:bodyPr>
            <a:normAutofit/>
          </a:bodyPr>
          <a:lstStyle/>
          <a:p>
            <a:r>
              <a:rPr lang="en-US" sz="2600" b="1" dirty="0">
                <a:latin typeface="Times New Roman" panose="02020603050405020304" pitchFamily="18" charset="0"/>
                <a:cs typeface="Times New Roman" panose="02020603050405020304" pitchFamily="18" charset="0"/>
              </a:rPr>
              <a:t>SAMPLE SOURCE CODE</a:t>
            </a:r>
            <a:endParaRPr lang="en-IN" sz="2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32E11803-48FB-2839-4471-561EF1014A21}"/>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61F4FE5-03E3-636E-F5B9-B772F3B3F665}"/>
              </a:ext>
            </a:extLst>
          </p:cNvPr>
          <p:cNvPicPr>
            <a:picLocks noChangeAspect="1"/>
          </p:cNvPicPr>
          <p:nvPr/>
        </p:nvPicPr>
        <p:blipFill>
          <a:blip r:embed="rId2"/>
          <a:stretch>
            <a:fillRect/>
          </a:stretch>
        </p:blipFill>
        <p:spPr>
          <a:xfrm>
            <a:off x="358126" y="1600200"/>
            <a:ext cx="8317243" cy="4422867"/>
          </a:xfrm>
          <a:prstGeom prst="rect">
            <a:avLst/>
          </a:prstGeom>
        </p:spPr>
      </p:pic>
    </p:spTree>
    <p:extLst>
      <p:ext uri="{BB962C8B-B14F-4D97-AF65-F5344CB8AC3E}">
        <p14:creationId xmlns:p14="http://schemas.microsoft.com/office/powerpoint/2010/main" val="47199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248"/>
            <a:ext cx="8305800" cy="655637"/>
          </a:xfrm>
        </p:spPr>
        <p:txBody>
          <a:bodyPr>
            <a:normAutofit/>
          </a:bodyPr>
          <a:lstStyle/>
          <a:p>
            <a:r>
              <a:rPr lang="en-US" sz="2600" b="1" dirty="0">
                <a:latin typeface="Times New Roman" panose="02020603050405020304" pitchFamily="18" charset="0"/>
                <a:cs typeface="Times New Roman" panose="02020603050405020304" pitchFamily="18" charset="0"/>
              </a:rPr>
              <a:t>SAMPLE SOURCE CODE</a:t>
            </a:r>
            <a:endParaRPr lang="en-IN" sz="2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32E11803-48FB-2839-4471-561EF1014A21}"/>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551E2CB-E43C-65C9-7CFA-292290D829F3}"/>
              </a:ext>
            </a:extLst>
          </p:cNvPr>
          <p:cNvPicPr>
            <a:picLocks noChangeAspect="1"/>
          </p:cNvPicPr>
          <p:nvPr/>
        </p:nvPicPr>
        <p:blipFill>
          <a:blip r:embed="rId2"/>
          <a:stretch>
            <a:fillRect/>
          </a:stretch>
        </p:blipFill>
        <p:spPr>
          <a:xfrm>
            <a:off x="499760" y="1524000"/>
            <a:ext cx="8187040" cy="4370686"/>
          </a:xfrm>
          <a:prstGeom prst="rect">
            <a:avLst/>
          </a:prstGeom>
        </p:spPr>
      </p:pic>
    </p:spTree>
    <p:extLst>
      <p:ext uri="{BB962C8B-B14F-4D97-AF65-F5344CB8AC3E}">
        <p14:creationId xmlns:p14="http://schemas.microsoft.com/office/powerpoint/2010/main" val="249710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3610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5E5A248-71D0-6E50-0A54-9235EB83F337}"/>
              </a:ext>
            </a:extLst>
          </p:cNvPr>
          <p:cNvSpPr txBox="1"/>
          <p:nvPr/>
        </p:nvSpPr>
        <p:spPr>
          <a:xfrm>
            <a:off x="701511" y="4364566"/>
            <a:ext cx="7903104" cy="199182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includes location, speed limit, number of accidents, reason, and average speed features. Location is used to cluster zones, while speed limit and average speed provide speed-related insights. Number of accidents tracks accident frequency and severity, and reason identifies the causes of accidents.</a:t>
            </a:r>
          </a:p>
        </p:txBody>
      </p:sp>
      <p:sp>
        <p:nvSpPr>
          <p:cNvPr id="16" name="TextBox 15">
            <a:extLst>
              <a:ext uri="{FF2B5EF4-FFF2-40B4-BE49-F238E27FC236}">
                <a16:creationId xmlns:a16="http://schemas.microsoft.com/office/drawing/2014/main" id="{21BFD8F9-2AF2-75C5-8250-16843D50B05E}"/>
              </a:ext>
            </a:extLst>
          </p:cNvPr>
          <p:cNvSpPr txBox="1"/>
          <p:nvPr/>
        </p:nvSpPr>
        <p:spPr>
          <a:xfrm>
            <a:off x="2919513" y="3825521"/>
            <a:ext cx="346710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Input Dataset for Training the Model</a:t>
            </a: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A2D92D-BCA2-F15B-B1A8-ECEB3C474398}"/>
              </a:ext>
            </a:extLst>
          </p:cNvPr>
          <p:cNvPicPr>
            <a:picLocks noChangeAspect="1"/>
          </p:cNvPicPr>
          <p:nvPr/>
        </p:nvPicPr>
        <p:blipFill>
          <a:blip r:embed="rId3"/>
          <a:stretch>
            <a:fillRect/>
          </a:stretch>
        </p:blipFill>
        <p:spPr>
          <a:xfrm>
            <a:off x="2400112" y="1143000"/>
            <a:ext cx="4343776" cy="2598645"/>
          </a:xfrm>
          <a:prstGeom prst="rect">
            <a:avLst/>
          </a:prstGeom>
        </p:spPr>
      </p:pic>
    </p:spTree>
    <p:extLst>
      <p:ext uri="{BB962C8B-B14F-4D97-AF65-F5344CB8AC3E}">
        <p14:creationId xmlns:p14="http://schemas.microsoft.com/office/powerpoint/2010/main" val="3964724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2848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3101052" y="3700046"/>
            <a:ext cx="2936432"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 Clustered Location into Zones</a:t>
            </a:r>
            <a:endParaRPr lang="en-IN" sz="1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691EBB0-8249-D681-A50D-FD940BBC6380}"/>
              </a:ext>
            </a:extLst>
          </p:cNvPr>
          <p:cNvSpPr txBox="1"/>
          <p:nvPr/>
        </p:nvSpPr>
        <p:spPr>
          <a:xfrm>
            <a:off x="683068" y="4191000"/>
            <a:ext cx="7772400" cy="248427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output CSV file generated by the KNN algorithm includes the predicted zones based on the clustering of accidents. Each zone is identified by a unique ID and is assigned based on the proximity of accidents in a particular location. The output also includes the features of each accident, such as the number of accidents and the reasons for the accidents.</a:t>
            </a:r>
          </a:p>
        </p:txBody>
      </p:sp>
      <p:pic>
        <p:nvPicPr>
          <p:cNvPr id="6" name="Picture 5">
            <a:extLst>
              <a:ext uri="{FF2B5EF4-FFF2-40B4-BE49-F238E27FC236}">
                <a16:creationId xmlns:a16="http://schemas.microsoft.com/office/drawing/2014/main" id="{DE975AE4-4A89-751C-89ED-D71281BF3914}"/>
              </a:ext>
            </a:extLst>
          </p:cNvPr>
          <p:cNvPicPr>
            <a:picLocks noChangeAspect="1"/>
          </p:cNvPicPr>
          <p:nvPr/>
        </p:nvPicPr>
        <p:blipFill>
          <a:blip r:embed="rId3"/>
          <a:stretch>
            <a:fillRect/>
          </a:stretch>
        </p:blipFill>
        <p:spPr>
          <a:xfrm>
            <a:off x="1731115" y="897523"/>
            <a:ext cx="5485977" cy="2691586"/>
          </a:xfrm>
          <a:prstGeom prst="rect">
            <a:avLst/>
          </a:prstGeom>
        </p:spPr>
      </p:pic>
    </p:spTree>
    <p:extLst>
      <p:ext uri="{BB962C8B-B14F-4D97-AF65-F5344CB8AC3E}">
        <p14:creationId xmlns:p14="http://schemas.microsoft.com/office/powerpoint/2010/main" val="247534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2086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1833356" y="3259723"/>
            <a:ext cx="5477288"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Taking Real Time Data from the Users or Sensors in Vehicle</a:t>
            </a:r>
            <a:endParaRPr lang="en-IN" sz="1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691EBB0-8249-D681-A50D-FD940BBC6380}"/>
              </a:ext>
            </a:extLst>
          </p:cNvPr>
          <p:cNvSpPr txBox="1"/>
          <p:nvPr/>
        </p:nvSpPr>
        <p:spPr>
          <a:xfrm>
            <a:off x="205011" y="3728888"/>
            <a:ext cx="8538186" cy="297671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Getting inputs for the accident prediction and prevention system can be done through various methods, such as user input through a mobile app or website, or sensors installed in the car. The sensors can collect data on the speed of the car, road conditions, and other factors that could potentially lead to an accident. This data can then be processed and used in the accident prediction and prevention system to alert the driver of potential hazards or to take preventative measures to avoid an accident.</a:t>
            </a:r>
          </a:p>
        </p:txBody>
      </p:sp>
      <p:pic>
        <p:nvPicPr>
          <p:cNvPr id="7" name="Picture 6">
            <a:extLst>
              <a:ext uri="{FF2B5EF4-FFF2-40B4-BE49-F238E27FC236}">
                <a16:creationId xmlns:a16="http://schemas.microsoft.com/office/drawing/2014/main" id="{AB3B5181-02C9-D026-F508-ECB91F1E024E}"/>
              </a:ext>
            </a:extLst>
          </p:cNvPr>
          <p:cNvPicPr>
            <a:picLocks noChangeAspect="1"/>
          </p:cNvPicPr>
          <p:nvPr/>
        </p:nvPicPr>
        <p:blipFill>
          <a:blip r:embed="rId3"/>
          <a:stretch>
            <a:fillRect/>
          </a:stretch>
        </p:blipFill>
        <p:spPr>
          <a:xfrm>
            <a:off x="1691798" y="921161"/>
            <a:ext cx="5760404" cy="2259653"/>
          </a:xfrm>
          <a:prstGeom prst="rect">
            <a:avLst/>
          </a:prstGeom>
        </p:spPr>
      </p:pic>
    </p:spTree>
    <p:extLst>
      <p:ext uri="{BB962C8B-B14F-4D97-AF65-F5344CB8AC3E}">
        <p14:creationId xmlns:p14="http://schemas.microsoft.com/office/powerpoint/2010/main" val="285917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IN" sz="2600" b="1" dirty="0">
                <a:latin typeface="Times New Roman" pitchFamily="18" charset="0"/>
                <a:cs typeface="Times New Roman" pitchFamily="18" charset="0"/>
              </a:rPr>
              <a:t>ABSTRACT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C8DDDDA3-08CD-538A-95D7-8AFF1BC8FE1C}"/>
              </a:ext>
            </a:extLst>
          </p:cNvPr>
          <p:cNvSpPr>
            <a:spLocks noGrp="1"/>
          </p:cNvSpPr>
          <p:nvPr>
            <p:ph sz="quarter" idx="1"/>
          </p:nvPr>
        </p:nvSpPr>
        <p:spPr>
          <a:xfrm>
            <a:off x="266700" y="1333500"/>
            <a:ext cx="8610600" cy="4876800"/>
          </a:xfrm>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"Accident Prediction and Prevention Using Data-Driven Models" project seeks to create a system that combines real-time and historical data to forecast the likelihood of accidents happening and to put preventative measures in place to lower the risk of accidents. </a:t>
            </a:r>
          </a:p>
          <a:p>
            <a:pPr algn="just">
              <a:lnSpc>
                <a:spcPct val="150000"/>
              </a:lnSpc>
            </a:pPr>
            <a:r>
              <a:rPr lang="en-US" sz="2400" dirty="0">
                <a:latin typeface="Times New Roman" panose="02020603050405020304" pitchFamily="18" charset="0"/>
                <a:cs typeface="Times New Roman" panose="02020603050405020304" pitchFamily="18" charset="0"/>
              </a:rPr>
              <a:t>The project entails gathering and analyzing accident data, generating data-driven models, user-friendly and assessing the efficacy of preventive measures. </a:t>
            </a:r>
          </a:p>
          <a:p>
            <a:pPr algn="just">
              <a:lnSpc>
                <a:spcPct val="150000"/>
              </a:lnSpc>
            </a:pPr>
            <a:r>
              <a:rPr lang="en-US" sz="2400" dirty="0">
                <a:latin typeface="Times New Roman" panose="02020603050405020304" pitchFamily="18" charset="0"/>
                <a:cs typeface="Times New Roman" panose="02020603050405020304" pitchFamily="18" charset="0"/>
              </a:rPr>
              <a:t>The project's scope can be implemented in a variety of industries where accidents are a major worry depending on the specific application and data that are available. The improvement of workplace and transportation system safety and accident reduction will result from the system's development.</a:t>
            </a:r>
          </a:p>
        </p:txBody>
      </p:sp>
      <p:sp>
        <p:nvSpPr>
          <p:cNvPr id="7" name="Rectangle: Diagonal Corners Rounded 6">
            <a:extLst>
              <a:ext uri="{FF2B5EF4-FFF2-40B4-BE49-F238E27FC236}">
                <a16:creationId xmlns:a16="http://schemas.microsoft.com/office/drawing/2014/main" id="{E4303240-21DA-910D-33F3-0C39E87AD96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122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3610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1974914" y="2557046"/>
            <a:ext cx="519417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Prevention Action by Decision Tree</a:t>
            </a:r>
            <a:endParaRPr lang="en-IN" sz="1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691EBB0-8249-D681-A50D-FD940BBC6380}"/>
              </a:ext>
            </a:extLst>
          </p:cNvPr>
          <p:cNvSpPr txBox="1"/>
          <p:nvPr/>
        </p:nvSpPr>
        <p:spPr>
          <a:xfrm>
            <a:off x="205010" y="3276600"/>
            <a:ext cx="8538186" cy="297196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final prevention methods in the accident prediction and prevention system can be presented to the user through various means, such as an alert system in the car or a notification on a mobile app. The system can provide recommendations to the driver to adjust their speed, take a different route, or avoid certain areas with high accident rates. Additionally, the system can provide information on the reasons for accidents in a particular area, allowing the driver to take appropriate precautions. The ultimate goal is to prevent accidents and promote safe driving habits.</a:t>
            </a:r>
          </a:p>
        </p:txBody>
      </p:sp>
      <p:pic>
        <p:nvPicPr>
          <p:cNvPr id="6" name="Picture 5">
            <a:extLst>
              <a:ext uri="{FF2B5EF4-FFF2-40B4-BE49-F238E27FC236}">
                <a16:creationId xmlns:a16="http://schemas.microsoft.com/office/drawing/2014/main" id="{D760C167-F352-7565-78FE-69D9B2A66525}"/>
              </a:ext>
            </a:extLst>
          </p:cNvPr>
          <p:cNvPicPr>
            <a:picLocks noChangeAspect="1"/>
          </p:cNvPicPr>
          <p:nvPr/>
        </p:nvPicPr>
        <p:blipFill>
          <a:blip r:embed="rId3"/>
          <a:stretch>
            <a:fillRect/>
          </a:stretch>
        </p:blipFill>
        <p:spPr>
          <a:xfrm>
            <a:off x="2126940" y="1430841"/>
            <a:ext cx="4694327" cy="960203"/>
          </a:xfrm>
          <a:prstGeom prst="rect">
            <a:avLst/>
          </a:prstGeom>
        </p:spPr>
      </p:pic>
    </p:spTree>
    <p:extLst>
      <p:ext uri="{BB962C8B-B14F-4D97-AF65-F5344CB8AC3E}">
        <p14:creationId xmlns:p14="http://schemas.microsoft.com/office/powerpoint/2010/main" val="337961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sz="2600" b="1" dirty="0">
                <a:latin typeface="Times New Roman" pitchFamily="18" charset="0"/>
                <a:cs typeface="Times New Roman" pitchFamily="18" charset="0"/>
              </a:rPr>
              <a:t>REFERENCES</a:t>
            </a:r>
            <a:endParaRPr lang="en-IN" sz="26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8AAB17EC-B065-2878-CCF1-1FD43BDFFEBD}"/>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DF19BB7-F5E6-07D1-B088-3BE90C98F87A}"/>
              </a:ext>
            </a:extLst>
          </p:cNvPr>
          <p:cNvSpPr txBox="1"/>
          <p:nvPr/>
        </p:nvSpPr>
        <p:spPr>
          <a:xfrm>
            <a:off x="304800" y="681963"/>
            <a:ext cx="8534400" cy="6023637"/>
          </a:xfrm>
          <a:prstGeom prst="rect">
            <a:avLst/>
          </a:prstGeom>
          <a:noFill/>
        </p:spPr>
        <p:txBody>
          <a:bodyPr wrap="square">
            <a:spAutoFit/>
          </a:bodyPr>
          <a:lstStyle/>
          <a:p>
            <a:pPr marL="342900" indent="-342900" algn="just">
              <a:lnSpc>
                <a:spcPct val="200000"/>
              </a:lnSpc>
              <a:buFont typeface="+mj-lt"/>
              <a:buAutoNum type="arabicPeriod"/>
            </a:pPr>
            <a:r>
              <a:rPr lang="en-IN" sz="1500" dirty="0">
                <a:latin typeface="Times New Roman" panose="02020603050405020304" pitchFamily="18" charset="0"/>
                <a:cs typeface="Times New Roman" panose="02020603050405020304" pitchFamily="18" charset="0"/>
              </a:rPr>
              <a:t>T. Deva Prakash, </a:t>
            </a:r>
            <a:r>
              <a:rPr lang="en-IN" sz="1500" dirty="0" err="1">
                <a:latin typeface="Times New Roman" panose="02020603050405020304" pitchFamily="18" charset="0"/>
                <a:cs typeface="Times New Roman" panose="02020603050405020304" pitchFamily="18" charset="0"/>
              </a:rPr>
              <a:t>Nagaraju</a:t>
            </a:r>
            <a:r>
              <a:rPr lang="en-IN" sz="1500" dirty="0">
                <a:latin typeface="Times New Roman" panose="02020603050405020304" pitchFamily="18" charset="0"/>
                <a:cs typeface="Times New Roman" panose="02020603050405020304" pitchFamily="18" charset="0"/>
              </a:rPr>
              <a:t> V, “</a:t>
            </a:r>
            <a:r>
              <a:rPr lang="en-IN" sz="1500" b="1" dirty="0">
                <a:latin typeface="Times New Roman" panose="02020603050405020304" pitchFamily="18" charset="0"/>
                <a:cs typeface="Times New Roman" panose="02020603050405020304" pitchFamily="18" charset="0"/>
              </a:rPr>
              <a:t>Comparative Analysis using K - Nearest Neighbour with Artificial Neural Network to Improve Accuracy for Predicting Road Accidents</a:t>
            </a:r>
            <a:r>
              <a:rPr lang="en-IN" sz="1500" dirty="0">
                <a:latin typeface="Times New Roman" panose="02020603050405020304" pitchFamily="18" charset="0"/>
                <a:cs typeface="Times New Roman" panose="02020603050405020304" pitchFamily="18" charset="0"/>
              </a:rPr>
              <a:t>”, 2022 International Conference on Edge Computing and Applications (</a:t>
            </a:r>
            <a:r>
              <a:rPr lang="en-IN" sz="1500" dirty="0" err="1">
                <a:latin typeface="Times New Roman" panose="02020603050405020304" pitchFamily="18" charset="0"/>
                <a:cs typeface="Times New Roman" panose="02020603050405020304" pitchFamily="18" charset="0"/>
              </a:rPr>
              <a:t>ICECAA</a:t>
            </a:r>
            <a:r>
              <a:rPr lang="en-IN" sz="1500" dirty="0">
                <a:latin typeface="Times New Roman" panose="02020603050405020304" pitchFamily="18" charset="0"/>
                <a:cs typeface="Times New Roman" panose="02020603050405020304" pitchFamily="18" charset="0"/>
              </a:rPr>
              <a:t>). </a:t>
            </a:r>
          </a:p>
          <a:p>
            <a:pPr marL="342900" indent="-342900" algn="just">
              <a:lnSpc>
                <a:spcPct val="200000"/>
              </a:lnSpc>
              <a:buFont typeface="+mj-lt"/>
              <a:buAutoNum type="arabicPeriod"/>
            </a:pPr>
            <a:r>
              <a:rPr lang="en-IN" sz="1500" dirty="0">
                <a:latin typeface="Times New Roman" panose="02020603050405020304" pitchFamily="18" charset="0"/>
                <a:cs typeface="Times New Roman" panose="02020603050405020304" pitchFamily="18" charset="0"/>
              </a:rPr>
              <a:t>Mohammadreza </a:t>
            </a:r>
            <a:r>
              <a:rPr lang="en-IN" sz="1500" dirty="0" err="1">
                <a:latin typeface="Times New Roman" panose="02020603050405020304" pitchFamily="18" charset="0"/>
                <a:cs typeface="Times New Roman" panose="02020603050405020304" pitchFamily="18" charset="0"/>
              </a:rPr>
              <a:t>Hosseinzadeh</a:t>
            </a:r>
            <a:r>
              <a:rPr lang="en-IN" sz="1500" dirty="0">
                <a:latin typeface="Times New Roman" panose="02020603050405020304" pitchFamily="18" charset="0"/>
                <a:cs typeface="Times New Roman" panose="02020603050405020304" pitchFamily="18" charset="0"/>
              </a:rPr>
              <a:t>, Alireza Sadeghi, and Mohammad Mehdi </a:t>
            </a:r>
            <a:r>
              <a:rPr lang="en-IN" sz="1500" dirty="0" err="1">
                <a:latin typeface="Times New Roman" panose="02020603050405020304" pitchFamily="18" charset="0"/>
                <a:cs typeface="Times New Roman" panose="02020603050405020304" pitchFamily="18" charset="0"/>
              </a:rPr>
              <a:t>Khosravi</a:t>
            </a:r>
            <a:r>
              <a:rPr lang="en-IN" sz="1500" dirty="0">
                <a:latin typeface="Times New Roman" panose="02020603050405020304" pitchFamily="18" charset="0"/>
                <a:cs typeface="Times New Roman" panose="02020603050405020304" pitchFamily="18" charset="0"/>
              </a:rPr>
              <a:t> , “</a:t>
            </a:r>
            <a:r>
              <a:rPr lang="en-IN" sz="1500" b="1" dirty="0">
                <a:latin typeface="Times New Roman" panose="02020603050405020304" pitchFamily="18" charset="0"/>
                <a:cs typeface="Times New Roman" panose="02020603050405020304" pitchFamily="18" charset="0"/>
              </a:rPr>
              <a:t>A Data-Driven Approach to Accident Prediction and Prevention</a:t>
            </a:r>
            <a:r>
              <a:rPr lang="en-IN" sz="1500" dirty="0">
                <a:latin typeface="Times New Roman" panose="02020603050405020304" pitchFamily="18" charset="0"/>
                <a:cs typeface="Times New Roman" panose="02020603050405020304" pitchFamily="18" charset="0"/>
              </a:rPr>
              <a:t>”, IEEE Transactions on Intelligent Transportation Systems, 2022. </a:t>
            </a:r>
          </a:p>
          <a:p>
            <a:pPr marL="342900" indent="-342900" algn="just">
              <a:lnSpc>
                <a:spcPct val="200000"/>
              </a:lnSpc>
              <a:buFont typeface="+mj-lt"/>
              <a:buAutoNum type="arabicPeriod"/>
            </a:pPr>
            <a:r>
              <a:rPr lang="en-IN" sz="1500" dirty="0">
                <a:latin typeface="Times New Roman" panose="02020603050405020304" pitchFamily="18" charset="0"/>
                <a:cs typeface="Times New Roman" panose="02020603050405020304" pitchFamily="18" charset="0"/>
              </a:rPr>
              <a:t>Rasika </a:t>
            </a:r>
            <a:r>
              <a:rPr lang="en-IN" sz="1500" dirty="0" err="1">
                <a:latin typeface="Times New Roman" panose="02020603050405020304" pitchFamily="18" charset="0"/>
                <a:cs typeface="Times New Roman" panose="02020603050405020304" pitchFamily="18" charset="0"/>
              </a:rPr>
              <a:t>Vijithasena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Wikasitha</a:t>
            </a:r>
            <a:r>
              <a:rPr lang="en-IN" sz="1500" dirty="0">
                <a:latin typeface="Times New Roman" panose="02020603050405020304" pitchFamily="18" charset="0"/>
                <a:cs typeface="Times New Roman" panose="02020603050405020304" pitchFamily="18" charset="0"/>
              </a:rPr>
              <a:t> Herath, “</a:t>
            </a:r>
            <a:r>
              <a:rPr lang="en-IN" sz="1500" b="1" dirty="0">
                <a:latin typeface="Times New Roman" panose="02020603050405020304" pitchFamily="18" charset="0"/>
                <a:cs typeface="Times New Roman" panose="02020603050405020304" pitchFamily="18" charset="0"/>
              </a:rPr>
              <a:t>Data Visualization and Machine Learning Approach for </a:t>
            </a:r>
            <a:r>
              <a:rPr lang="en-IN" sz="1500" b="1" dirty="0" err="1">
                <a:latin typeface="Times New Roman" panose="02020603050405020304" pitchFamily="18" charset="0"/>
                <a:cs typeface="Times New Roman" panose="02020603050405020304" pitchFamily="18" charset="0"/>
              </a:rPr>
              <a:t>Analyzing</a:t>
            </a:r>
            <a:r>
              <a:rPr lang="en-IN" sz="1500" b="1" dirty="0">
                <a:latin typeface="Times New Roman" panose="02020603050405020304" pitchFamily="18" charset="0"/>
                <a:cs typeface="Times New Roman" panose="02020603050405020304" pitchFamily="18" charset="0"/>
              </a:rPr>
              <a:t> Severity of Road Accidents</a:t>
            </a:r>
            <a:r>
              <a:rPr lang="en-IN" sz="1500" dirty="0">
                <a:latin typeface="Times New Roman" panose="02020603050405020304" pitchFamily="18" charset="0"/>
                <a:cs typeface="Times New Roman" panose="02020603050405020304" pitchFamily="18" charset="0"/>
              </a:rPr>
              <a:t>”, 2022 International Conference for Advancement in Technology (</a:t>
            </a:r>
            <a:r>
              <a:rPr lang="en-IN" sz="1500" dirty="0" err="1">
                <a:latin typeface="Times New Roman" panose="02020603050405020304" pitchFamily="18" charset="0"/>
                <a:cs typeface="Times New Roman" panose="02020603050405020304" pitchFamily="18" charset="0"/>
              </a:rPr>
              <a:t>ICONAT</a:t>
            </a:r>
            <a:r>
              <a:rPr lang="en-IN" sz="1500" dirty="0">
                <a:latin typeface="Times New Roman" panose="02020603050405020304" pitchFamily="18" charset="0"/>
                <a:cs typeface="Times New Roman" panose="02020603050405020304" pitchFamily="18" charset="0"/>
              </a:rPr>
              <a:t>) Goa, India. Jan 21-22, 2022. </a:t>
            </a:r>
          </a:p>
          <a:p>
            <a:pPr marL="342900" indent="-342900" algn="just">
              <a:lnSpc>
                <a:spcPct val="200000"/>
              </a:lnSpc>
              <a:buFont typeface="+mj-lt"/>
              <a:buAutoNum type="arabicPeriod"/>
            </a:pPr>
            <a:r>
              <a:rPr lang="en-IN" sz="1500" dirty="0">
                <a:latin typeface="Times New Roman" panose="02020603050405020304" pitchFamily="18" charset="0"/>
                <a:cs typeface="Times New Roman" panose="02020603050405020304" pitchFamily="18" charset="0"/>
              </a:rPr>
              <a:t>Hossein </a:t>
            </a:r>
            <a:r>
              <a:rPr lang="en-IN" sz="1500" dirty="0" err="1">
                <a:latin typeface="Times New Roman" panose="02020603050405020304" pitchFamily="18" charset="0"/>
                <a:cs typeface="Times New Roman" panose="02020603050405020304" pitchFamily="18" charset="0"/>
              </a:rPr>
              <a:t>Anisi</a:t>
            </a:r>
            <a:r>
              <a:rPr lang="en-IN" sz="1500"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Evaluation of the Cyber Security Risk Models (</a:t>
            </a:r>
            <a:r>
              <a:rPr lang="en-IN" sz="1500" b="1" dirty="0" err="1">
                <a:latin typeface="Times New Roman" panose="02020603050405020304" pitchFamily="18" charset="0"/>
                <a:cs typeface="Times New Roman" panose="02020603050405020304" pitchFamily="18" charset="0"/>
              </a:rPr>
              <a:t>CSRM</a:t>
            </a:r>
            <a:r>
              <a:rPr lang="en-IN" sz="1500" b="1" dirty="0">
                <a:latin typeface="Times New Roman" panose="02020603050405020304" pitchFamily="18" charset="0"/>
                <a:cs typeface="Times New Roman" panose="02020603050405020304" pitchFamily="18" charset="0"/>
              </a:rPr>
              <a:t>) in Cloud Computing</a:t>
            </a:r>
            <a:r>
              <a:rPr lang="en-IN" sz="1500" dirty="0">
                <a:latin typeface="Times New Roman" panose="02020603050405020304" pitchFamily="18" charset="0"/>
                <a:cs typeface="Times New Roman" panose="02020603050405020304" pitchFamily="18" charset="0"/>
              </a:rPr>
              <a:t>”, Journal of Machines and Computing, vol.2, no.3, pp. 124-133, July 2022.</a:t>
            </a:r>
          </a:p>
          <a:p>
            <a:pPr marL="342900" indent="-342900" algn="just">
              <a:lnSpc>
                <a:spcPct val="200000"/>
              </a:lnSpc>
              <a:buFont typeface="+mj-lt"/>
              <a:buAutoNum type="arabicPeriod"/>
            </a:pPr>
            <a:r>
              <a:rPr lang="en-IN" sz="1500" dirty="0">
                <a:latin typeface="Times New Roman" panose="02020603050405020304" pitchFamily="18" charset="0"/>
                <a:cs typeface="Times New Roman" panose="02020603050405020304" pitchFamily="18" charset="0"/>
              </a:rPr>
              <a:t>Wei Wang, Weiwei Zhang, and </a:t>
            </a:r>
            <a:r>
              <a:rPr lang="en-IN" sz="1500" dirty="0" err="1">
                <a:latin typeface="Times New Roman" panose="02020603050405020304" pitchFamily="18" charset="0"/>
                <a:cs typeface="Times New Roman" panose="02020603050405020304" pitchFamily="18" charset="0"/>
              </a:rPr>
              <a:t>Xinbo</a:t>
            </a:r>
            <a:r>
              <a:rPr lang="en-IN" sz="1500" dirty="0">
                <a:latin typeface="Times New Roman" panose="02020603050405020304" pitchFamily="18" charset="0"/>
                <a:cs typeface="Times New Roman" panose="02020603050405020304" pitchFamily="18" charset="0"/>
              </a:rPr>
              <a:t> Zhang, “</a:t>
            </a:r>
            <a:r>
              <a:rPr lang="en-IN" sz="1500" b="1" dirty="0">
                <a:latin typeface="Times New Roman" panose="02020603050405020304" pitchFamily="18" charset="0"/>
                <a:cs typeface="Times New Roman" panose="02020603050405020304" pitchFamily="18" charset="0"/>
              </a:rPr>
              <a:t>A Deep Learning Model for Traffic Accident Prediction</a:t>
            </a:r>
            <a:r>
              <a:rPr lang="en-IN" sz="1500" dirty="0">
                <a:latin typeface="Times New Roman" panose="02020603050405020304" pitchFamily="18" charset="0"/>
                <a:cs typeface="Times New Roman" panose="02020603050405020304" pitchFamily="18" charset="0"/>
              </a:rPr>
              <a:t>”, Transportation Research Part C: Emerging Technologies, 2021. </a:t>
            </a:r>
          </a:p>
        </p:txBody>
      </p:sp>
    </p:spTree>
    <p:extLst>
      <p:ext uri="{BB962C8B-B14F-4D97-AF65-F5344CB8AC3E}">
        <p14:creationId xmlns:p14="http://schemas.microsoft.com/office/powerpoint/2010/main" val="1505968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B8BB93E2-5CBA-FDED-FD88-52A7480F457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2D14E2BA-8FEC-FC96-D90F-BE4E8E2DB70B}"/>
              </a:ext>
            </a:extLst>
          </p:cNvPr>
          <p:cNvSpPr>
            <a:spLocks noGrp="1"/>
          </p:cNvSpPr>
          <p:nvPr>
            <p:ph type="title"/>
          </p:nvPr>
        </p:nvSpPr>
        <p:spPr>
          <a:xfrm>
            <a:off x="3162300" y="3009900"/>
            <a:ext cx="2819400" cy="838200"/>
          </a:xfrm>
        </p:spPr>
        <p:txBody>
          <a:bodyPr>
            <a:normAutofit/>
          </a:bodyPr>
          <a:lstStyle/>
          <a:p>
            <a:r>
              <a:rPr lang="en-IN" sz="2600" b="1" dirty="0">
                <a:latin typeface="Times New Roman" pitchFamily="18" charset="0"/>
                <a:cs typeface="Times New Roman" pitchFamily="18" charset="0"/>
              </a:rPr>
              <a:t>THANK YOU!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1135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Autofit/>
          </a:bodyPr>
          <a:lstStyle/>
          <a:p>
            <a:pPr marL="0" lvl="0" indent="0" algn="just">
              <a:lnSpc>
                <a:spcPct val="150000"/>
              </a:lnSpc>
              <a:buNone/>
            </a:pPr>
            <a:r>
              <a:rPr lang="en-IN" sz="1600" b="1" dirty="0">
                <a:latin typeface="Times New Roman" panose="02020603050405020304" pitchFamily="18" charset="0"/>
                <a:cs typeface="Times New Roman" pitchFamily="18" charset="0"/>
              </a:rPr>
              <a:t>PREDICTION MODELS:</a:t>
            </a:r>
          </a:p>
          <a:p>
            <a:pPr algn="just">
              <a:lnSpc>
                <a:spcPct val="150000"/>
              </a:lnSpc>
            </a:pPr>
            <a:r>
              <a:rPr lang="en-US" sz="1600" dirty="0">
                <a:latin typeface="Times New Roman" panose="02020603050405020304" pitchFamily="18" charset="0"/>
                <a:cs typeface="Times New Roman" pitchFamily="18" charset="0"/>
              </a:rPr>
              <a:t>The existing system for accident prediction utilizes various data-driven models, including algorithms like decision trees, random forests, support vector machines (</a:t>
            </a:r>
            <a:r>
              <a:rPr lang="en-US" sz="1600" dirty="0" err="1">
                <a:latin typeface="Times New Roman" panose="02020603050405020304" pitchFamily="18" charset="0"/>
                <a:cs typeface="Times New Roman" pitchFamily="18" charset="0"/>
              </a:rPr>
              <a:t>SVM</a:t>
            </a:r>
            <a:r>
              <a:rPr lang="en-US" sz="1600" dirty="0">
                <a:latin typeface="Times New Roman" panose="02020603050405020304" pitchFamily="18" charset="0"/>
                <a:cs typeface="Times New Roman" pitchFamily="18" charset="0"/>
              </a:rPr>
              <a:t>), and neural networks. These algorithms leverage historical accident data, along with relevant features such as road conditions, weather conditions, and driver behavior, to train predictive models. </a:t>
            </a:r>
          </a:p>
          <a:p>
            <a:pPr algn="just">
              <a:lnSpc>
                <a:spcPct val="150000"/>
              </a:lnSpc>
            </a:pPr>
            <a:r>
              <a:rPr lang="en-US" sz="1600" dirty="0">
                <a:latin typeface="Times New Roman" panose="02020603050405020304" pitchFamily="18" charset="0"/>
                <a:cs typeface="Times New Roman" pitchFamily="18" charset="0"/>
              </a:rPr>
              <a:t>The models can then generate insights and predictions regarding the likelihood of accidents, enabling proactive measures such as targeted enforcement, road maintenance, and public awareness campaigns to reduce the occurrence of accidents.</a:t>
            </a:r>
          </a:p>
          <a:p>
            <a:pPr marL="0" indent="0">
              <a:lnSpc>
                <a:spcPct val="150000"/>
              </a:lnSpc>
              <a:buNone/>
            </a:pPr>
            <a:r>
              <a:rPr lang="en-IN" sz="1600" b="1" dirty="0">
                <a:latin typeface="Times New Roman" panose="02020603050405020304" pitchFamily="18" charset="0"/>
                <a:cs typeface="Times New Roman" pitchFamily="18" charset="0"/>
              </a:rPr>
              <a:t>LIMITATIONS OF EXISTING SYSTEM</a:t>
            </a:r>
          </a:p>
          <a:p>
            <a:pPr>
              <a:lnSpc>
                <a:spcPct val="150000"/>
              </a:lnSpc>
            </a:pPr>
            <a:r>
              <a:rPr lang="en-US" sz="1600" dirty="0">
                <a:latin typeface="Times New Roman" panose="02020603050405020304" pitchFamily="18" charset="0"/>
                <a:cs typeface="Times New Roman" panose="02020603050405020304" pitchFamily="18" charset="0"/>
              </a:rPr>
              <a:t>Data Quality</a:t>
            </a:r>
          </a:p>
          <a:p>
            <a:pPr>
              <a:lnSpc>
                <a:spcPct val="150000"/>
              </a:lnSpc>
            </a:pPr>
            <a:r>
              <a:rPr lang="en-US" sz="1600" dirty="0">
                <a:latin typeface="Times New Roman" panose="02020603050405020304" pitchFamily="18" charset="0"/>
                <a:cs typeface="Times New Roman" panose="02020603050405020304" pitchFamily="18" charset="0"/>
              </a:rPr>
              <a:t>Feature Selection</a:t>
            </a:r>
          </a:p>
          <a:p>
            <a:pPr>
              <a:lnSpc>
                <a:spcPct val="150000"/>
              </a:lnSpc>
            </a:pPr>
            <a:r>
              <a:rPr lang="en-US" sz="1600" dirty="0">
                <a:latin typeface="Times New Roman" panose="02020603050405020304" pitchFamily="18" charset="0"/>
                <a:cs typeface="Times New Roman" panose="02020603050405020304" pitchFamily="18" charset="0"/>
              </a:rPr>
              <a:t>Ethical Considerations</a:t>
            </a:r>
          </a:p>
          <a:p>
            <a:pPr>
              <a:lnSpc>
                <a:spcPct val="150000"/>
              </a:lnSpc>
            </a:pPr>
            <a:r>
              <a:rPr lang="en-US" sz="1600" dirty="0">
                <a:latin typeface="Times New Roman" panose="02020603050405020304" pitchFamily="18" charset="0"/>
                <a:cs typeface="Times New Roman" panose="02020603050405020304" pitchFamily="18" charset="0"/>
              </a:rPr>
              <a:t>Model Interpretability</a:t>
            </a:r>
          </a:p>
        </p:txBody>
      </p:sp>
      <p:sp>
        <p:nvSpPr>
          <p:cNvPr id="4" name="Rectangle: Diagonal Corners Rounded 3">
            <a:extLst>
              <a:ext uri="{FF2B5EF4-FFF2-40B4-BE49-F238E27FC236}">
                <a16:creationId xmlns:a16="http://schemas.microsoft.com/office/drawing/2014/main" id="{C230ADBD-C589-A556-2C91-6486219F99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8E31E5E5-E500-317B-90E8-EBBD876BD084}"/>
              </a:ext>
            </a:extLst>
          </p:cNvPr>
          <p:cNvSpPr>
            <a:spLocks noGrp="1"/>
          </p:cNvSpPr>
          <p:nvPr>
            <p:ph type="title"/>
          </p:nvPr>
        </p:nvSpPr>
        <p:spPr>
          <a:xfrm>
            <a:off x="457200" y="46038"/>
            <a:ext cx="8229600" cy="1143000"/>
          </a:xfrm>
        </p:spPr>
        <p:txBody>
          <a:bodyPr>
            <a:normAutofit/>
          </a:bodyPr>
          <a:lstStyle/>
          <a:p>
            <a:r>
              <a:rPr lang="en-IN" sz="26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405388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944"/>
            <a:ext cx="8229600" cy="762000"/>
          </a:xfrm>
        </p:spPr>
        <p:txBody>
          <a:bodyPr>
            <a:normAutofit/>
          </a:bodyPr>
          <a:lstStyle/>
          <a:p>
            <a:r>
              <a:rPr lang="en-IN" sz="2900" b="1" dirty="0">
                <a:latin typeface="Times New Roman" pitchFamily="18" charset="0"/>
                <a:cs typeface="Times New Roman" pitchFamily="18" charset="0"/>
              </a:rPr>
              <a:t>PROPOSED SYSTEM</a:t>
            </a:r>
            <a:endParaRPr lang="en-IN"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49212"/>
            <a:ext cx="8229600" cy="4975388"/>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proposed work aims to analyze road accidents using machine learning, specifically by utilizing a combination of K-Nearest Neighbors (KNN) and Decision Trees algorithms. </a:t>
            </a:r>
          </a:p>
          <a:p>
            <a:pPr algn="just">
              <a:lnSpc>
                <a:spcPct val="150000"/>
              </a:lnSpc>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KNN (K-Nearest Neighbors) Algorithm </a:t>
            </a:r>
            <a:r>
              <a:rPr lang="en-US" sz="1800" dirty="0">
                <a:latin typeface="Times New Roman" panose="02020603050405020304" pitchFamily="18" charset="0"/>
                <a:cs typeface="Times New Roman" panose="02020603050405020304" pitchFamily="18" charset="0"/>
              </a:rPr>
              <a:t>helps to identify similar accidents based on their features, while the </a:t>
            </a:r>
            <a:r>
              <a:rPr lang="en-US" sz="1800" b="1" dirty="0">
                <a:latin typeface="Times New Roman" panose="02020603050405020304" pitchFamily="18" charset="0"/>
                <a:cs typeface="Times New Roman" panose="02020603050405020304" pitchFamily="18" charset="0"/>
              </a:rPr>
              <a:t>Decision Tree Algorithm </a:t>
            </a:r>
            <a:r>
              <a:rPr lang="en-US" sz="1800" dirty="0">
                <a:latin typeface="Times New Roman" panose="02020603050405020304" pitchFamily="18" charset="0"/>
                <a:cs typeface="Times New Roman" panose="02020603050405020304" pitchFamily="18" charset="0"/>
              </a:rPr>
              <a:t>helps to identify the most important features for predicting the accident outcome. </a:t>
            </a:r>
          </a:p>
          <a:p>
            <a:pPr algn="just">
              <a:lnSpc>
                <a:spcPct val="150000"/>
              </a:lnSpc>
            </a:pPr>
            <a:r>
              <a:rPr lang="en-US" sz="1800" dirty="0">
                <a:latin typeface="Times New Roman" panose="02020603050405020304" pitchFamily="18" charset="0"/>
                <a:cs typeface="Times New Roman" panose="02020603050405020304" pitchFamily="18" charset="0"/>
              </a:rPr>
              <a:t>The combination of these two algorithms can improve the accuracy, robustness, interpretability, and flexibility of the model. </a:t>
            </a:r>
          </a:p>
          <a:p>
            <a:pPr algn="just">
              <a:lnSpc>
                <a:spcPct val="150000"/>
              </a:lnSpc>
            </a:pPr>
            <a:r>
              <a:rPr lang="en-US" sz="1800" dirty="0">
                <a:latin typeface="Times New Roman" panose="02020603050405020304" pitchFamily="18" charset="0"/>
                <a:cs typeface="Times New Roman" panose="02020603050405020304" pitchFamily="18" charset="0"/>
              </a:rPr>
              <a:t>By analyzing accident data, the model can predict accident-prone areas and provide insights into the causes of accidents. The ultimate goal is to reduce the number of accidents and save lives on the roads.</a:t>
            </a:r>
          </a:p>
        </p:txBody>
      </p:sp>
      <p:sp>
        <p:nvSpPr>
          <p:cNvPr id="4" name="Rectangle: Diagonal Corners Rounded 3">
            <a:extLst>
              <a:ext uri="{FF2B5EF4-FFF2-40B4-BE49-F238E27FC236}">
                <a16:creationId xmlns:a16="http://schemas.microsoft.com/office/drawing/2014/main" id="{EFF61180-F821-E17A-0F37-AF0315989C9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766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876"/>
            <a:ext cx="8229600" cy="1143000"/>
          </a:xfrm>
        </p:spPr>
        <p:txBody>
          <a:bodyPr>
            <a:normAutofit/>
          </a:bodyPr>
          <a:lstStyle/>
          <a:p>
            <a:r>
              <a:rPr lang="en-US" sz="2600" b="1" dirty="0">
                <a:latin typeface="Times New Roman" pitchFamily="18" charset="0"/>
                <a:cs typeface="Times New Roman" pitchFamily="18" charset="0"/>
              </a:rPr>
              <a:t>OVERALL ARCHITECTURE OF SYSTEM</a:t>
            </a:r>
            <a:endParaRPr lang="en-IN" sz="2600" b="1" dirty="0">
              <a:latin typeface="Times New Roman" pitchFamily="18" charset="0"/>
              <a:cs typeface="Times New Roman" pitchFamily="18" charset="0"/>
            </a:endParaRPr>
          </a:p>
        </p:txBody>
      </p:sp>
      <p:sp>
        <p:nvSpPr>
          <p:cNvPr id="3" name="Rectangle: Diagonal Corners Rounded 2">
            <a:extLst>
              <a:ext uri="{FF2B5EF4-FFF2-40B4-BE49-F238E27FC236}">
                <a16:creationId xmlns:a16="http://schemas.microsoft.com/office/drawing/2014/main" id="{ED076660-0FA2-4090-2FAB-2C46361872B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228AC6C7-2BF8-2BCE-53E1-84F5A9AE1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12694"/>
            <a:ext cx="8229600" cy="6172200"/>
          </a:xfrm>
          <a:prstGeom prst="rect">
            <a:avLst/>
          </a:prstGeom>
        </p:spPr>
      </p:pic>
    </p:spTree>
    <p:extLst>
      <p:ext uri="{BB962C8B-B14F-4D97-AF65-F5344CB8AC3E}">
        <p14:creationId xmlns:p14="http://schemas.microsoft.com/office/powerpoint/2010/main" val="205395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B5F4253D-CCC7-4279-BC61-A871D17B02CD}"/>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ACE20B13-D19A-C76C-BE2C-526EFF402AC4}"/>
              </a:ext>
            </a:extLst>
          </p:cNvPr>
          <p:cNvSpPr>
            <a:spLocks noGrp="1"/>
          </p:cNvSpPr>
          <p:nvPr>
            <p:ph type="title"/>
          </p:nvPr>
        </p:nvSpPr>
        <p:spPr>
          <a:xfrm>
            <a:off x="457200" y="247744"/>
            <a:ext cx="8229600" cy="868362"/>
          </a:xfrm>
        </p:spPr>
        <p:txBody>
          <a:bodyPr>
            <a:normAutofit/>
          </a:bodyPr>
          <a:lstStyle/>
          <a:p>
            <a:r>
              <a:rPr lang="en-US" sz="2600" b="1" dirty="0">
                <a:solidFill>
                  <a:schemeClr val="tx1"/>
                </a:solidFill>
                <a:latin typeface="Times New Roman" pitchFamily="18" charset="0"/>
              </a:rPr>
              <a:t>LIST OF MODULE</a:t>
            </a:r>
            <a:endParaRPr lang="en-US" sz="2600" b="1" dirty="0">
              <a:solidFill>
                <a:schemeClr val="tx1"/>
              </a:solidFill>
            </a:endParaRPr>
          </a:p>
        </p:txBody>
      </p:sp>
      <p:sp>
        <p:nvSpPr>
          <p:cNvPr id="3" name="AutoShape 2">
            <a:extLst>
              <a:ext uri="{FF2B5EF4-FFF2-40B4-BE49-F238E27FC236}">
                <a16:creationId xmlns:a16="http://schemas.microsoft.com/office/drawing/2014/main" id="{0C0587B1-7A15-B091-22F2-3E4DB9030635}"/>
              </a:ext>
            </a:extLst>
          </p:cNvPr>
          <p:cNvSpPr/>
          <p:nvPr/>
        </p:nvSpPr>
        <p:spPr>
          <a:xfrm>
            <a:off x="4542062" y="1447800"/>
            <a:ext cx="45719" cy="4648200"/>
          </a:xfrm>
          <a:prstGeom prst="rect">
            <a:avLst/>
          </a:prstGeom>
          <a:solidFill>
            <a:schemeClr val="tx1"/>
          </a:solidFill>
        </p:spPr>
      </p:sp>
      <p:grpSp>
        <p:nvGrpSpPr>
          <p:cNvPr id="5" name="Group 3">
            <a:extLst>
              <a:ext uri="{FF2B5EF4-FFF2-40B4-BE49-F238E27FC236}">
                <a16:creationId xmlns:a16="http://schemas.microsoft.com/office/drawing/2014/main" id="{392CF8C6-929A-6129-DB9D-BA7F99CFD75E}"/>
              </a:ext>
            </a:extLst>
          </p:cNvPr>
          <p:cNvGrpSpPr/>
          <p:nvPr/>
        </p:nvGrpSpPr>
        <p:grpSpPr>
          <a:xfrm>
            <a:off x="4496072" y="1955133"/>
            <a:ext cx="121920" cy="121920"/>
            <a:chOff x="0" y="0"/>
            <a:chExt cx="6350000" cy="6350000"/>
          </a:xfrm>
          <a:solidFill>
            <a:schemeClr val="tx1"/>
          </a:solidFill>
        </p:grpSpPr>
        <p:sp>
          <p:nvSpPr>
            <p:cNvPr id="6" name="Freeform 4">
              <a:extLst>
                <a:ext uri="{FF2B5EF4-FFF2-40B4-BE49-F238E27FC236}">
                  <a16:creationId xmlns:a16="http://schemas.microsoft.com/office/drawing/2014/main" id="{D1232EF6-9DF4-1DEC-43A4-0B235F1E3F1B}"/>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7" name="Group 5">
            <a:extLst>
              <a:ext uri="{FF2B5EF4-FFF2-40B4-BE49-F238E27FC236}">
                <a16:creationId xmlns:a16="http://schemas.microsoft.com/office/drawing/2014/main" id="{EF0BE1F4-19FF-4387-EFE5-55C72D43D82F}"/>
              </a:ext>
            </a:extLst>
          </p:cNvPr>
          <p:cNvGrpSpPr/>
          <p:nvPr/>
        </p:nvGrpSpPr>
        <p:grpSpPr>
          <a:xfrm>
            <a:off x="4495800" y="4181955"/>
            <a:ext cx="121920" cy="121920"/>
            <a:chOff x="0" y="0"/>
            <a:chExt cx="6350000" cy="6350000"/>
          </a:xfrm>
          <a:solidFill>
            <a:schemeClr val="tx1"/>
          </a:solidFill>
        </p:grpSpPr>
        <p:sp>
          <p:nvSpPr>
            <p:cNvPr id="8" name="Freeform 6">
              <a:extLst>
                <a:ext uri="{FF2B5EF4-FFF2-40B4-BE49-F238E27FC236}">
                  <a16:creationId xmlns:a16="http://schemas.microsoft.com/office/drawing/2014/main" id="{E497FA6E-932D-A1DF-950A-0C3CA466A608}"/>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grpSp>
        <p:nvGrpSpPr>
          <p:cNvPr id="20" name="Group 7">
            <a:extLst>
              <a:ext uri="{FF2B5EF4-FFF2-40B4-BE49-F238E27FC236}">
                <a16:creationId xmlns:a16="http://schemas.microsoft.com/office/drawing/2014/main" id="{DC5C9CFC-B94A-2677-1644-3ACEBF109537}"/>
              </a:ext>
            </a:extLst>
          </p:cNvPr>
          <p:cNvGrpSpPr/>
          <p:nvPr/>
        </p:nvGrpSpPr>
        <p:grpSpPr>
          <a:xfrm>
            <a:off x="4496344" y="2977995"/>
            <a:ext cx="121920" cy="121920"/>
            <a:chOff x="0" y="0"/>
            <a:chExt cx="6350000" cy="6350000"/>
          </a:xfrm>
          <a:solidFill>
            <a:schemeClr val="tx1"/>
          </a:solidFill>
        </p:grpSpPr>
        <p:sp>
          <p:nvSpPr>
            <p:cNvPr id="21" name="Freeform 8">
              <a:extLst>
                <a:ext uri="{FF2B5EF4-FFF2-40B4-BE49-F238E27FC236}">
                  <a16:creationId xmlns:a16="http://schemas.microsoft.com/office/drawing/2014/main" id="{07EC76DF-7937-4B56-D84A-50488EEF493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22" name="TextBox 9">
            <a:extLst>
              <a:ext uri="{FF2B5EF4-FFF2-40B4-BE49-F238E27FC236}">
                <a16:creationId xmlns:a16="http://schemas.microsoft.com/office/drawing/2014/main" id="{936D22F1-8BCA-FFEE-2BB1-15BCB88CEFC5}"/>
              </a:ext>
            </a:extLst>
          </p:cNvPr>
          <p:cNvSpPr txBox="1"/>
          <p:nvPr/>
        </p:nvSpPr>
        <p:spPr>
          <a:xfrm>
            <a:off x="1219200" y="1693221"/>
            <a:ext cx="3079175" cy="738664"/>
          </a:xfrm>
          <a:prstGeom prst="rect">
            <a:avLst/>
          </a:prstGeom>
        </p:spPr>
        <p:txBody>
          <a:bodyPr wrap="square" lIns="0" tIns="0" rIns="0" bIns="0" rtlCol="0" anchor="t">
            <a:spAutoFit/>
          </a:bodyPr>
          <a:lstStyle/>
          <a:p>
            <a:pPr algn="r"/>
            <a:r>
              <a:rPr lang="en-US" sz="2400" dirty="0">
                <a:latin typeface="Times New Roman" panose="02020603050405020304" pitchFamily="18" charset="0"/>
                <a:cs typeface="Times New Roman" panose="02020603050405020304" pitchFamily="18" charset="0"/>
              </a:rPr>
              <a:t>Data collection module</a:t>
            </a:r>
          </a:p>
          <a:p>
            <a:pPr algn="r"/>
            <a:r>
              <a:rPr lang="en-US" sz="2400" dirty="0">
                <a:latin typeface="Times New Roman" panose="02020603050405020304" pitchFamily="18" charset="0"/>
                <a:cs typeface="Times New Roman" panose="02020603050405020304" pitchFamily="18" charset="0"/>
              </a:rPr>
              <a:t>(Module 1)</a:t>
            </a:r>
          </a:p>
        </p:txBody>
      </p:sp>
      <p:sp>
        <p:nvSpPr>
          <p:cNvPr id="23" name="TextBox 10">
            <a:extLst>
              <a:ext uri="{FF2B5EF4-FFF2-40B4-BE49-F238E27FC236}">
                <a16:creationId xmlns:a16="http://schemas.microsoft.com/office/drawing/2014/main" id="{DD9939C5-AD47-7706-3A4D-48F1CF159801}"/>
              </a:ext>
            </a:extLst>
          </p:cNvPr>
          <p:cNvSpPr txBox="1"/>
          <p:nvPr/>
        </p:nvSpPr>
        <p:spPr>
          <a:xfrm>
            <a:off x="457201" y="3886200"/>
            <a:ext cx="3963018" cy="1107996"/>
          </a:xfrm>
          <a:prstGeom prst="rect">
            <a:avLst/>
          </a:prstGeom>
        </p:spPr>
        <p:txBody>
          <a:bodyPr wrap="square" lIns="0" tIns="0" rIns="0" bIns="0" rtlCol="0" anchor="t">
            <a:spAutoFit/>
          </a:bodyPr>
          <a:lstStyle/>
          <a:p>
            <a:pPr algn="r"/>
            <a:r>
              <a:rPr lang="en-US" sz="2400" spc="210" dirty="0">
                <a:latin typeface="Times New Roman" panose="02020603050405020304" pitchFamily="18" charset="0"/>
                <a:cs typeface="Times New Roman" panose="02020603050405020304" pitchFamily="18" charset="0"/>
              </a:rPr>
              <a:t>Model </a:t>
            </a:r>
            <a:r>
              <a:rPr lang="en-US" sz="2400" dirty="0">
                <a:latin typeface="Times New Roman" panose="02020603050405020304" pitchFamily="18" charset="0"/>
                <a:cs typeface="Times New Roman" panose="02020603050405020304" pitchFamily="18" charset="0"/>
              </a:rPr>
              <a:t>development</a:t>
            </a:r>
            <a:r>
              <a:rPr lang="en-US" sz="2400" spc="210" dirty="0">
                <a:latin typeface="Times New Roman" panose="02020603050405020304" pitchFamily="18" charset="0"/>
                <a:cs typeface="Times New Roman" panose="02020603050405020304" pitchFamily="18" charset="0"/>
              </a:rPr>
              <a:t> and evaluation module</a:t>
            </a:r>
          </a:p>
          <a:p>
            <a:pPr algn="r"/>
            <a:r>
              <a:rPr lang="en-US" sz="2400" spc="140" dirty="0">
                <a:latin typeface="Times New Roman" panose="02020603050405020304" pitchFamily="18" charset="0"/>
                <a:cs typeface="Times New Roman" panose="02020603050405020304" pitchFamily="18" charset="0"/>
              </a:rPr>
              <a:t>(Module 3)</a:t>
            </a:r>
          </a:p>
        </p:txBody>
      </p:sp>
      <p:sp>
        <p:nvSpPr>
          <p:cNvPr id="24" name="TextBox 11">
            <a:extLst>
              <a:ext uri="{FF2B5EF4-FFF2-40B4-BE49-F238E27FC236}">
                <a16:creationId xmlns:a16="http://schemas.microsoft.com/office/drawing/2014/main" id="{E10CFA04-B094-EEC4-A04C-17B4BFA25CE6}"/>
              </a:ext>
            </a:extLst>
          </p:cNvPr>
          <p:cNvSpPr txBox="1"/>
          <p:nvPr/>
        </p:nvSpPr>
        <p:spPr>
          <a:xfrm>
            <a:off x="4831199" y="2743200"/>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Data preprocessing and feature engineering module (Module 2)</a:t>
            </a:r>
          </a:p>
        </p:txBody>
      </p:sp>
      <p:grpSp>
        <p:nvGrpSpPr>
          <p:cNvPr id="25" name="Group 7">
            <a:extLst>
              <a:ext uri="{FF2B5EF4-FFF2-40B4-BE49-F238E27FC236}">
                <a16:creationId xmlns:a16="http://schemas.microsoft.com/office/drawing/2014/main" id="{5A77F8C0-08D6-CC31-F1C1-54C149D5A2EB}"/>
              </a:ext>
            </a:extLst>
          </p:cNvPr>
          <p:cNvGrpSpPr/>
          <p:nvPr/>
        </p:nvGrpSpPr>
        <p:grpSpPr>
          <a:xfrm>
            <a:off x="4495800" y="5485898"/>
            <a:ext cx="121920" cy="121920"/>
            <a:chOff x="0" y="0"/>
            <a:chExt cx="6350000" cy="6350000"/>
          </a:xfrm>
          <a:solidFill>
            <a:schemeClr val="tx1"/>
          </a:solidFill>
        </p:grpSpPr>
        <p:sp>
          <p:nvSpPr>
            <p:cNvPr id="26" name="Freeform 8">
              <a:extLst>
                <a:ext uri="{FF2B5EF4-FFF2-40B4-BE49-F238E27FC236}">
                  <a16:creationId xmlns:a16="http://schemas.microsoft.com/office/drawing/2014/main" id="{B7B111E6-7BAC-277D-A4EC-420A074D767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sp>
      </p:grpSp>
      <p:sp>
        <p:nvSpPr>
          <p:cNvPr id="27" name="TextBox 11">
            <a:extLst>
              <a:ext uri="{FF2B5EF4-FFF2-40B4-BE49-F238E27FC236}">
                <a16:creationId xmlns:a16="http://schemas.microsoft.com/office/drawing/2014/main" id="{E891C28C-EA60-971E-7CC9-B009B614284F}"/>
              </a:ext>
            </a:extLst>
          </p:cNvPr>
          <p:cNvSpPr txBox="1"/>
          <p:nvPr/>
        </p:nvSpPr>
        <p:spPr>
          <a:xfrm>
            <a:off x="4830655" y="5251103"/>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Deployment and monitoring module (Module 4)</a:t>
            </a:r>
          </a:p>
        </p:txBody>
      </p:sp>
    </p:spTree>
    <p:extLst>
      <p:ext uri="{BB962C8B-B14F-4D97-AF65-F5344CB8AC3E}">
        <p14:creationId xmlns:p14="http://schemas.microsoft.com/office/powerpoint/2010/main" val="14112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COLLECTION </a:t>
            </a:r>
          </a:p>
        </p:txBody>
      </p:sp>
      <p:sp>
        <p:nvSpPr>
          <p:cNvPr id="3" name="Content Placeholder 2"/>
          <p:cNvSpPr>
            <a:spLocks noGrp="1"/>
          </p:cNvSpPr>
          <p:nvPr>
            <p:ph idx="1"/>
          </p:nvPr>
        </p:nvSpPr>
        <p:spPr>
          <a:xfrm>
            <a:off x="457200" y="1600200"/>
            <a:ext cx="8229600" cy="4419600"/>
          </a:xfrm>
        </p:spPr>
        <p:txBody>
          <a:bodyPr>
            <a:noAutofit/>
          </a:bodyPr>
          <a:lstStyle/>
          <a:p>
            <a:pPr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collection module is responsible for gathering data from various sources such as public databases, traffic cameras, and sensors.</a:t>
            </a:r>
          </a:p>
          <a:p>
            <a:pPr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 order to obtain raw data and store it in a data pipeline, this module uses data extraction and ingestion techniques.</a:t>
            </a:r>
          </a:p>
          <a:p>
            <a:pPr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gathered may contain specifics about accidents as well as information about the weather, the state of the road, the volume of traffic, and the type of vehicles involved. </a:t>
            </a:r>
            <a:endParaRPr lang="en-IN" sz="2000" dirty="0">
              <a:effectLst/>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1F94136F-41FB-2D8A-7B84-090A2FF651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421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191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Flow Diagram for Data Collection Module</a:t>
            </a:r>
            <a:endParaRPr lang="en-IN" sz="2600" b="1" dirty="0"/>
          </a:p>
        </p:txBody>
      </p:sp>
      <p:sp>
        <p:nvSpPr>
          <p:cNvPr id="4" name="Rectangle: Diagonal Corners Rounded 3">
            <a:extLst>
              <a:ext uri="{FF2B5EF4-FFF2-40B4-BE49-F238E27FC236}">
                <a16:creationId xmlns:a16="http://schemas.microsoft.com/office/drawing/2014/main" id="{1F94136F-41FB-2D8A-7B84-090A2FF651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D5CCB5B-B7B2-7E2D-C06F-11AA4DCB18C5}"/>
              </a:ext>
            </a:extLst>
          </p:cNvPr>
          <p:cNvPicPr>
            <a:picLocks noChangeAspect="1"/>
          </p:cNvPicPr>
          <p:nvPr/>
        </p:nvPicPr>
        <p:blipFill rotWithShape="1">
          <a:blip r:embed="rId2">
            <a:extLst>
              <a:ext uri="{28A0092B-C50C-407E-A947-70E740481C1C}">
                <a14:useLocalDpi xmlns:a14="http://schemas.microsoft.com/office/drawing/2010/main" val="0"/>
              </a:ext>
            </a:extLst>
          </a:blip>
          <a:srcRect l="22352" r="25056"/>
          <a:stretch/>
        </p:blipFill>
        <p:spPr>
          <a:xfrm>
            <a:off x="2941131" y="1600200"/>
            <a:ext cx="3261734" cy="4651468"/>
          </a:xfrm>
          <a:prstGeom prst="rect">
            <a:avLst/>
          </a:prstGeom>
        </p:spPr>
      </p:pic>
    </p:spTree>
    <p:extLst>
      <p:ext uri="{BB962C8B-B14F-4D97-AF65-F5344CB8AC3E}">
        <p14:creationId xmlns:p14="http://schemas.microsoft.com/office/powerpoint/2010/main" val="160022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267200"/>
          </a:xfrm>
        </p:spPr>
        <p:txBody>
          <a:bodyPr>
            <a:noAutofit/>
          </a:bodyPr>
          <a:lstStyle/>
          <a:p>
            <a:pPr>
              <a:lnSpc>
                <a:spcPct val="200000"/>
              </a:lnSpc>
            </a:pPr>
            <a:r>
              <a:rPr lang="en-US" sz="2000" dirty="0">
                <a:latin typeface="Times New Roman" pitchFamily="18" charset="0"/>
                <a:cs typeface="Times New Roman" pitchFamily="18" charset="0"/>
              </a:rPr>
              <a:t>The data collection module is responsible for gathering data from various sources such as public databases, traffic cameras, and sensors.</a:t>
            </a:r>
          </a:p>
          <a:p>
            <a:pPr>
              <a:lnSpc>
                <a:spcPct val="200000"/>
              </a:lnSpc>
            </a:pPr>
            <a:r>
              <a:rPr lang="en-US" sz="2000" dirty="0">
                <a:latin typeface="Times New Roman" pitchFamily="18" charset="0"/>
                <a:cs typeface="Times New Roman" pitchFamily="18" charset="0"/>
              </a:rPr>
              <a:t>In order to obtain raw data and store it in a data pipeline, this module uses data extraction and ingestion techniques.</a:t>
            </a:r>
          </a:p>
          <a:p>
            <a:pPr>
              <a:lnSpc>
                <a:spcPct val="200000"/>
              </a:lnSpc>
            </a:pPr>
            <a:r>
              <a:rPr lang="en-US" sz="2000" dirty="0">
                <a:latin typeface="Times New Roman" pitchFamily="18" charset="0"/>
                <a:cs typeface="Times New Roman" pitchFamily="18" charset="0"/>
              </a:rPr>
              <a:t>The data gathered may contain specifics about accidents as well as information about the weather, the state of the road, the volume of traffic, and the type of vehicles involved. </a:t>
            </a:r>
          </a:p>
        </p:txBody>
      </p:sp>
      <p:sp>
        <p:nvSpPr>
          <p:cNvPr id="4" name="Rectangle: Diagonal Corners Rounded 3">
            <a:extLst>
              <a:ext uri="{FF2B5EF4-FFF2-40B4-BE49-F238E27FC236}">
                <a16:creationId xmlns:a16="http://schemas.microsoft.com/office/drawing/2014/main" id="{9FD0CD82-9911-8FAD-370C-D4CDB42CB39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DE06664E-C837-412F-FF10-91957941ABDA}"/>
              </a:ext>
            </a:extLst>
          </p:cNvPr>
          <p:cNvSpPr txBox="1">
            <a:spLocks/>
          </p:cNvSpPr>
          <p:nvPr/>
        </p:nvSpPr>
        <p:spPr>
          <a:xfrm>
            <a:off x="444631" y="355862"/>
            <a:ext cx="8229600" cy="990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3" algn="ctr" rtl="0">
              <a:spcBef>
                <a:spcPct val="0"/>
              </a:spcBef>
            </a:pPr>
            <a:r>
              <a:rPr lang="en-US" sz="2600" b="1" kern="0" dirty="0">
                <a:solidFill>
                  <a:sysClr val="windowText" lastClr="000000"/>
                </a:solidFill>
                <a:latin typeface="Times New Roman" pitchFamily="18" charset="0"/>
                <a:cs typeface="Times New Roman" pitchFamily="18" charset="0"/>
              </a:rPr>
              <a:t>DATA PREPROCESSING AND FEATURE ENGINEERING</a:t>
            </a:r>
            <a:endParaRPr lang="en-IN" sz="2600" b="1" kern="0" dirty="0">
              <a:solidFill>
                <a:sysClr val="windowText" lastClr="000000"/>
              </a:solidFill>
            </a:endParaRPr>
          </a:p>
        </p:txBody>
      </p:sp>
    </p:spTree>
    <p:extLst>
      <p:ext uri="{BB962C8B-B14F-4D97-AF65-F5344CB8AC3E}">
        <p14:creationId xmlns:p14="http://schemas.microsoft.com/office/powerpoint/2010/main" val="3776784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1350</Words>
  <Application>Microsoft Office PowerPoint</Application>
  <PresentationFormat>On-screen Show (4:3)</PresentationFormat>
  <Paragraphs>87</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 2</vt:lpstr>
      <vt:lpstr>Office Theme</vt:lpstr>
      <vt:lpstr>ACCIDENT PREDICTION AND PREVENTING  SYSTEM USING DATA-DRIVEN MODELS</vt:lpstr>
      <vt:lpstr>ABSTRACT  </vt:lpstr>
      <vt:lpstr>EXISTING SYSTEM</vt:lpstr>
      <vt:lpstr>PROPOSED SYSTEM</vt:lpstr>
      <vt:lpstr>OVERALL ARCHITECTURE OF SYSTEM</vt:lpstr>
      <vt:lpstr>LIST OF MODULE</vt:lpstr>
      <vt:lpstr>DATA COLLECTION </vt:lpstr>
      <vt:lpstr>Data Flow Diagram for Data Collection Module</vt:lpstr>
      <vt:lpstr>PowerPoint Presentation</vt:lpstr>
      <vt:lpstr>Data Flow Diagram for Data Preprocessing and Feature Engineering Module</vt:lpstr>
      <vt:lpstr>PowerPoint Presentation</vt:lpstr>
      <vt:lpstr>Data Flow Diagram for Model Development Module</vt:lpstr>
      <vt:lpstr>PowerPoint Presentation</vt:lpstr>
      <vt:lpstr>Data Flow Diagram for Data Preprocessing and Feature Engineering Module</vt:lpstr>
      <vt:lpstr>SAMPLE SOURCE CODE</vt:lpstr>
      <vt:lpstr>SAMPLE SOURCE CODE</vt:lpstr>
      <vt:lpstr>IMPLEMENTATION SCREENSHOTS</vt:lpstr>
      <vt:lpstr>IMPLEMENTATION SCREENSHOTS</vt:lpstr>
      <vt:lpstr>IMPLEMENTATION SCREENSHOTS</vt:lpstr>
      <vt:lpstr>IMPLEMENTATION SCREENSHOTS</vt:lpstr>
      <vt:lpstr>REFERENCES</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BEAR-BULL STOCK MARKET PREDICTION USING LSTM</dc:title>
  <dc:creator>Mahindha Chinnusamy</dc:creator>
  <cp:lastModifiedBy>LINKEDH S</cp:lastModifiedBy>
  <cp:revision>40</cp:revision>
  <dcterms:created xsi:type="dcterms:W3CDTF">2023-01-24T05:06:10Z</dcterms:created>
  <dcterms:modified xsi:type="dcterms:W3CDTF">2023-06-03T03:44:36Z</dcterms:modified>
</cp:coreProperties>
</file>