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13"/>
  </p:notesMasterIdLst>
  <p:sldIdLst>
    <p:sldId id="256" r:id="rId2"/>
    <p:sldId id="259" r:id="rId3"/>
    <p:sldId id="262" r:id="rId4"/>
    <p:sldId id="274" r:id="rId5"/>
    <p:sldId id="275" r:id="rId6"/>
    <p:sldId id="258" r:id="rId7"/>
    <p:sldId id="276" r:id="rId8"/>
    <p:sldId id="268" r:id="rId9"/>
    <p:sldId id="273" r:id="rId10"/>
    <p:sldId id="270" r:id="rId11"/>
    <p:sldId id="27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615" autoAdjust="0"/>
    <p:restoredTop sz="86430" autoAdjust="0"/>
  </p:normalViewPr>
  <p:slideViewPr>
    <p:cSldViewPr>
      <p:cViewPr varScale="1">
        <p:scale>
          <a:sx n="69" d="100"/>
          <a:sy n="69" d="100"/>
        </p:scale>
        <p:origin x="62" y="418"/>
      </p:cViewPr>
      <p:guideLst>
        <p:guide orient="horz" pos="2160"/>
        <p:guide pos="2880"/>
      </p:guideLst>
    </p:cSldViewPr>
  </p:slideViewPr>
  <p:outlineViewPr>
    <p:cViewPr>
      <p:scale>
        <a:sx n="33" d="100"/>
        <a:sy n="33" d="100"/>
      </p:scale>
      <p:origin x="240" y="8408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652679-3773-43FB-926C-C2F5E2F834E4}" type="datetimeFigureOut">
              <a:rPr lang="en-US" smtClean="0"/>
              <a:pPr/>
              <a:t>8/28/2023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8C650A-8888-429F-83D9-4217BEE97D1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r>
              <a:rPr lang="en-US"/>
              <a:t>01/08/2014</a:t>
            </a:r>
          </a:p>
        </p:txBody>
      </p:sp>
      <p:sp>
        <p:nvSpPr>
          <p:cNvPr id="17" name="Footer Placeholder 16"/>
          <p:cNvSpPr>
            <a:spLocks noGrp="1"/>
          </p:cNvSpPr>
          <p:nvPr>
            <p:ph type="ftr" sz="quarter" idx="11"/>
          </p:nvPr>
        </p:nvSpPr>
        <p:spPr/>
        <p:txBody>
          <a:bodyPr/>
          <a:lstStyle/>
          <a:p>
            <a:r>
              <a:rPr lang="en-US"/>
              <a:t>SNSCEIT/MTech 2014-2015/Project Phase I/Review 2</a:t>
            </a: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158504DA-5028-4CF0-A96C-FBE2D0E7C16E}"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01/08/2014</a:t>
            </a:r>
          </a:p>
        </p:txBody>
      </p:sp>
      <p:sp>
        <p:nvSpPr>
          <p:cNvPr id="5" name="Footer Placeholder 4"/>
          <p:cNvSpPr>
            <a:spLocks noGrp="1"/>
          </p:cNvSpPr>
          <p:nvPr>
            <p:ph type="ftr" sz="quarter" idx="11"/>
          </p:nvPr>
        </p:nvSpPr>
        <p:spPr/>
        <p:txBody>
          <a:bodyPr/>
          <a:lstStyle/>
          <a:p>
            <a:r>
              <a:rPr lang="en-US"/>
              <a:t>SNSCEIT/MTech 2014-2015/Project Phase I/Review 2</a:t>
            </a:r>
          </a:p>
        </p:txBody>
      </p:sp>
      <p:sp>
        <p:nvSpPr>
          <p:cNvPr id="6" name="Slide Number Placeholder 5"/>
          <p:cNvSpPr>
            <a:spLocks noGrp="1"/>
          </p:cNvSpPr>
          <p:nvPr>
            <p:ph type="sldNum" sz="quarter" idx="12"/>
          </p:nvPr>
        </p:nvSpPr>
        <p:spPr/>
        <p:txBody>
          <a:bodyPr/>
          <a:lstStyle/>
          <a:p>
            <a:fld id="{158504DA-5028-4CF0-A96C-FBE2D0E7C16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01/08/2014</a:t>
            </a:r>
          </a:p>
        </p:txBody>
      </p:sp>
      <p:sp>
        <p:nvSpPr>
          <p:cNvPr id="5" name="Footer Placeholder 4"/>
          <p:cNvSpPr>
            <a:spLocks noGrp="1"/>
          </p:cNvSpPr>
          <p:nvPr>
            <p:ph type="ftr" sz="quarter" idx="11"/>
          </p:nvPr>
        </p:nvSpPr>
        <p:spPr/>
        <p:txBody>
          <a:bodyPr/>
          <a:lstStyle/>
          <a:p>
            <a:r>
              <a:rPr lang="en-US"/>
              <a:t>SNSCEIT/MTech 2014-2015/Project Phase I/Review 2</a:t>
            </a:r>
          </a:p>
        </p:txBody>
      </p:sp>
      <p:sp>
        <p:nvSpPr>
          <p:cNvPr id="6" name="Slide Number Placeholder 5"/>
          <p:cNvSpPr>
            <a:spLocks noGrp="1"/>
          </p:cNvSpPr>
          <p:nvPr>
            <p:ph type="sldNum" sz="quarter" idx="12"/>
          </p:nvPr>
        </p:nvSpPr>
        <p:spPr/>
        <p:txBody>
          <a:bodyPr/>
          <a:lstStyle/>
          <a:p>
            <a:fld id="{158504DA-5028-4CF0-A96C-FBE2D0E7C16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r>
              <a:rPr lang="en-US"/>
              <a:t>01/08/2014</a:t>
            </a:r>
          </a:p>
        </p:txBody>
      </p:sp>
      <p:sp>
        <p:nvSpPr>
          <p:cNvPr id="5" name="Footer Placeholder 4"/>
          <p:cNvSpPr>
            <a:spLocks noGrp="1"/>
          </p:cNvSpPr>
          <p:nvPr>
            <p:ph type="ftr" sz="quarter" idx="11"/>
          </p:nvPr>
        </p:nvSpPr>
        <p:spPr/>
        <p:txBody>
          <a:bodyPr/>
          <a:lstStyle/>
          <a:p>
            <a:r>
              <a:rPr lang="en-US"/>
              <a:t>SNSCEIT/MTech 2014-2015/Project Phase I/Review 2</a:t>
            </a:r>
          </a:p>
        </p:txBody>
      </p:sp>
      <p:sp>
        <p:nvSpPr>
          <p:cNvPr id="6" name="Slide Number Placeholder 5"/>
          <p:cNvSpPr>
            <a:spLocks noGrp="1"/>
          </p:cNvSpPr>
          <p:nvPr>
            <p:ph type="sldNum" sz="quarter" idx="12"/>
          </p:nvPr>
        </p:nvSpPr>
        <p:spPr/>
        <p:txBody>
          <a:bodyPr/>
          <a:lstStyle/>
          <a:p>
            <a:fld id="{158504DA-5028-4CF0-A96C-FBE2D0E7C16E}"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r>
              <a:rPr lang="en-US"/>
              <a:t>01/08/2014</a:t>
            </a:r>
          </a:p>
        </p:txBody>
      </p:sp>
      <p:sp>
        <p:nvSpPr>
          <p:cNvPr id="5" name="Footer Placeholder 4"/>
          <p:cNvSpPr>
            <a:spLocks noGrp="1"/>
          </p:cNvSpPr>
          <p:nvPr>
            <p:ph type="ftr" sz="quarter" idx="11"/>
          </p:nvPr>
        </p:nvSpPr>
        <p:spPr>
          <a:xfrm>
            <a:off x="800100" y="6172200"/>
            <a:ext cx="4000500" cy="457200"/>
          </a:xfrm>
        </p:spPr>
        <p:txBody>
          <a:bodyPr/>
          <a:lstStyle/>
          <a:p>
            <a:r>
              <a:rPr lang="en-US"/>
              <a:t>SNSCEIT/MTech 2014-2015/Project Phase I/Review 2</a:t>
            </a: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158504DA-5028-4CF0-A96C-FBE2D0E7C16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r>
              <a:rPr lang="en-US"/>
              <a:t>01/08/2014</a:t>
            </a:r>
          </a:p>
        </p:txBody>
      </p:sp>
      <p:sp>
        <p:nvSpPr>
          <p:cNvPr id="6" name="Footer Placeholder 5"/>
          <p:cNvSpPr>
            <a:spLocks noGrp="1"/>
          </p:cNvSpPr>
          <p:nvPr>
            <p:ph type="ftr" sz="quarter" idx="11"/>
          </p:nvPr>
        </p:nvSpPr>
        <p:spPr/>
        <p:txBody>
          <a:bodyPr/>
          <a:lstStyle/>
          <a:p>
            <a:r>
              <a:rPr lang="en-US"/>
              <a:t>SNSCEIT/MTech 2014-2015/Project Phase I/Review 2</a:t>
            </a:r>
          </a:p>
        </p:txBody>
      </p:sp>
      <p:sp>
        <p:nvSpPr>
          <p:cNvPr id="7" name="Slide Number Placeholder 6"/>
          <p:cNvSpPr>
            <a:spLocks noGrp="1"/>
          </p:cNvSpPr>
          <p:nvPr>
            <p:ph type="sldNum" sz="quarter" idx="12"/>
          </p:nvPr>
        </p:nvSpPr>
        <p:spPr/>
        <p:txBody>
          <a:bodyPr/>
          <a:lstStyle/>
          <a:p>
            <a:fld id="{158504DA-5028-4CF0-A96C-FBE2D0E7C16E}"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r>
              <a:rPr lang="en-US"/>
              <a:t>01/08/2014</a:t>
            </a:r>
          </a:p>
        </p:txBody>
      </p:sp>
      <p:sp>
        <p:nvSpPr>
          <p:cNvPr id="8" name="Footer Placeholder 7"/>
          <p:cNvSpPr>
            <a:spLocks noGrp="1"/>
          </p:cNvSpPr>
          <p:nvPr>
            <p:ph type="ftr" sz="quarter" idx="11"/>
          </p:nvPr>
        </p:nvSpPr>
        <p:spPr/>
        <p:txBody>
          <a:bodyPr/>
          <a:lstStyle/>
          <a:p>
            <a:r>
              <a:rPr lang="en-US"/>
              <a:t>SNSCEIT/MTech 2014-2015/Project Phase I/Review 2</a:t>
            </a:r>
          </a:p>
        </p:txBody>
      </p:sp>
      <p:sp>
        <p:nvSpPr>
          <p:cNvPr id="9" name="Slide Number Placeholder 8"/>
          <p:cNvSpPr>
            <a:spLocks noGrp="1"/>
          </p:cNvSpPr>
          <p:nvPr>
            <p:ph type="sldNum" sz="quarter" idx="12"/>
          </p:nvPr>
        </p:nvSpPr>
        <p:spPr/>
        <p:txBody>
          <a:bodyPr/>
          <a:lstStyle/>
          <a:p>
            <a:fld id="{158504DA-5028-4CF0-A96C-FBE2D0E7C16E}"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r>
              <a:rPr lang="en-US"/>
              <a:t>01/08/2014</a:t>
            </a:r>
          </a:p>
        </p:txBody>
      </p:sp>
      <p:sp>
        <p:nvSpPr>
          <p:cNvPr id="4" name="Footer Placeholder 3"/>
          <p:cNvSpPr>
            <a:spLocks noGrp="1"/>
          </p:cNvSpPr>
          <p:nvPr>
            <p:ph type="ftr" sz="quarter" idx="11"/>
          </p:nvPr>
        </p:nvSpPr>
        <p:spPr/>
        <p:txBody>
          <a:bodyPr/>
          <a:lstStyle/>
          <a:p>
            <a:r>
              <a:rPr lang="en-US"/>
              <a:t>SNSCEIT/MTech 2014-2015/Project Phase I/Review 2</a:t>
            </a:r>
          </a:p>
        </p:txBody>
      </p:sp>
      <p:sp>
        <p:nvSpPr>
          <p:cNvPr id="5" name="Slide Number Placeholder 4"/>
          <p:cNvSpPr>
            <a:spLocks noGrp="1"/>
          </p:cNvSpPr>
          <p:nvPr>
            <p:ph type="sldNum" sz="quarter" idx="12"/>
          </p:nvPr>
        </p:nvSpPr>
        <p:spPr/>
        <p:txBody>
          <a:bodyPr/>
          <a:lstStyle/>
          <a:p>
            <a:fld id="{158504DA-5028-4CF0-A96C-FBE2D0E7C16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01/08/2014</a:t>
            </a:r>
          </a:p>
        </p:txBody>
      </p:sp>
      <p:sp>
        <p:nvSpPr>
          <p:cNvPr id="3" name="Footer Placeholder 2"/>
          <p:cNvSpPr>
            <a:spLocks noGrp="1"/>
          </p:cNvSpPr>
          <p:nvPr>
            <p:ph type="ftr" sz="quarter" idx="11"/>
          </p:nvPr>
        </p:nvSpPr>
        <p:spPr/>
        <p:txBody>
          <a:bodyPr/>
          <a:lstStyle/>
          <a:p>
            <a:r>
              <a:rPr lang="en-US"/>
              <a:t>SNSCEIT/MTech 2014-2015/Project Phase I/Review 2</a:t>
            </a:r>
          </a:p>
        </p:txBody>
      </p:sp>
      <p:sp>
        <p:nvSpPr>
          <p:cNvPr id="4" name="Slide Number Placeholder 3"/>
          <p:cNvSpPr>
            <a:spLocks noGrp="1"/>
          </p:cNvSpPr>
          <p:nvPr>
            <p:ph type="sldNum" sz="quarter" idx="12"/>
          </p:nvPr>
        </p:nvSpPr>
        <p:spPr/>
        <p:txBody>
          <a:bodyPr/>
          <a:lstStyle/>
          <a:p>
            <a:fld id="{158504DA-5028-4CF0-A96C-FBE2D0E7C16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r>
              <a:rPr lang="en-US"/>
              <a:t>01/08/2014</a:t>
            </a:r>
          </a:p>
        </p:txBody>
      </p:sp>
      <p:sp>
        <p:nvSpPr>
          <p:cNvPr id="6" name="Footer Placeholder 5"/>
          <p:cNvSpPr>
            <a:spLocks noGrp="1"/>
          </p:cNvSpPr>
          <p:nvPr>
            <p:ph type="ftr" sz="quarter" idx="11"/>
          </p:nvPr>
        </p:nvSpPr>
        <p:spPr/>
        <p:txBody>
          <a:bodyPr/>
          <a:lstStyle/>
          <a:p>
            <a:r>
              <a:rPr lang="en-US"/>
              <a:t>SNSCEIT/MTech 2014-2015/Project Phase I/Review 2</a:t>
            </a:r>
          </a:p>
        </p:txBody>
      </p:sp>
      <p:sp>
        <p:nvSpPr>
          <p:cNvPr id="7" name="Slide Number Placeholder 6"/>
          <p:cNvSpPr>
            <a:spLocks noGrp="1"/>
          </p:cNvSpPr>
          <p:nvPr>
            <p:ph type="sldNum" sz="quarter" idx="12"/>
          </p:nvPr>
        </p:nvSpPr>
        <p:spPr/>
        <p:txBody>
          <a:bodyPr/>
          <a:lstStyle/>
          <a:p>
            <a:fld id="{158504DA-5028-4CF0-A96C-FBE2D0E7C16E}"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r>
              <a:rPr lang="en-US"/>
              <a:t>01/08/2014</a:t>
            </a:r>
          </a:p>
        </p:txBody>
      </p:sp>
      <p:sp>
        <p:nvSpPr>
          <p:cNvPr id="6" name="Footer Placeholder 5"/>
          <p:cNvSpPr>
            <a:spLocks noGrp="1"/>
          </p:cNvSpPr>
          <p:nvPr>
            <p:ph type="ftr" sz="quarter" idx="11"/>
          </p:nvPr>
        </p:nvSpPr>
        <p:spPr>
          <a:xfrm>
            <a:off x="914400" y="6172200"/>
            <a:ext cx="3886200" cy="457200"/>
          </a:xfrm>
        </p:spPr>
        <p:txBody>
          <a:bodyPr/>
          <a:lstStyle/>
          <a:p>
            <a:r>
              <a:rPr lang="en-US"/>
              <a:t>SNSCEIT/MTech 2014-2015/Project Phase I/Review 2</a:t>
            </a:r>
          </a:p>
        </p:txBody>
      </p:sp>
      <p:sp>
        <p:nvSpPr>
          <p:cNvPr id="7" name="Slide Number Placeholder 6"/>
          <p:cNvSpPr>
            <a:spLocks noGrp="1"/>
          </p:cNvSpPr>
          <p:nvPr>
            <p:ph type="sldNum" sz="quarter" idx="12"/>
          </p:nvPr>
        </p:nvSpPr>
        <p:spPr>
          <a:xfrm>
            <a:off x="146304" y="6208776"/>
            <a:ext cx="457200" cy="457200"/>
          </a:xfrm>
        </p:spPr>
        <p:txBody>
          <a:bodyPr/>
          <a:lstStyle/>
          <a:p>
            <a:fld id="{158504DA-5028-4CF0-A96C-FBE2D0E7C16E}"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r>
              <a:rPr lang="en-US"/>
              <a:t>01/08/2014</a:t>
            </a: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a:t>SNSCEIT/MTech 2014-2015/Project Phase I/Review 2</a:t>
            </a: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158504DA-5028-4CF0-A96C-FBE2D0E7C16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48200" y="3581400"/>
            <a:ext cx="4343400" cy="2438400"/>
          </a:xfrm>
        </p:spPr>
        <p:txBody>
          <a:bodyPr>
            <a:normAutofit fontScale="77500" lnSpcReduction="20000"/>
          </a:bodyPr>
          <a:lstStyle/>
          <a:p>
            <a:pPr algn="r"/>
            <a:r>
              <a:rPr lang="en-US" sz="2900" b="1" i="1" dirty="0">
                <a:latin typeface="Times New Roman" panose="02020603050405020304" pitchFamily="18" charset="0"/>
                <a:cs typeface="Times New Roman" pitchFamily="18" charset="0"/>
              </a:rPr>
              <a:t>Presented by</a:t>
            </a:r>
          </a:p>
          <a:p>
            <a:pPr algn="r"/>
            <a:r>
              <a:rPr lang="en-IN" sz="2300" b="1" dirty="0">
                <a:latin typeface="Times New Roman" panose="02020603050405020304" pitchFamily="18" charset="0"/>
                <a:cs typeface="Times New Roman" panose="02020603050405020304" pitchFamily="18" charset="0"/>
              </a:rPr>
              <a:t>S.ARCHANA (721220243003),</a:t>
            </a:r>
          </a:p>
          <a:p>
            <a:pPr algn="r"/>
            <a:r>
              <a:rPr lang="en-IN" sz="2300" b="1" dirty="0">
                <a:latin typeface="Times New Roman" panose="02020603050405020304" pitchFamily="18" charset="0"/>
                <a:cs typeface="Times New Roman" panose="02020603050405020304" pitchFamily="18" charset="0"/>
              </a:rPr>
              <a:t>S.LINKEDH (721220243028),</a:t>
            </a:r>
          </a:p>
          <a:p>
            <a:pPr algn="r"/>
            <a:r>
              <a:rPr lang="en-IN" sz="2300" b="1" dirty="0">
                <a:latin typeface="Times New Roman" panose="02020603050405020304" pitchFamily="18" charset="0"/>
                <a:cs typeface="Times New Roman" panose="02020603050405020304" pitchFamily="18" charset="0"/>
              </a:rPr>
              <a:t>M.PRASANTH(721220243045),</a:t>
            </a:r>
          </a:p>
          <a:p>
            <a:pPr algn="r"/>
            <a:r>
              <a:rPr lang="en-IN" sz="2300" b="1" dirty="0">
                <a:latin typeface="Times New Roman" panose="02020603050405020304" pitchFamily="18" charset="0"/>
                <a:cs typeface="Times New Roman" panose="02020603050405020304" pitchFamily="18" charset="0"/>
              </a:rPr>
              <a:t>K.SRIKANTH(721220243053),</a:t>
            </a:r>
          </a:p>
          <a:p>
            <a:pPr algn="r"/>
            <a:r>
              <a:rPr lang="en-IN" sz="1800" b="1" dirty="0">
                <a:latin typeface="Times New Roman" panose="02020603050405020304" pitchFamily="18" charset="0"/>
                <a:cs typeface="Times New Roman" panose="02020603050405020304" pitchFamily="18" charset="0"/>
              </a:rPr>
              <a:t>Department of Artificial Intelligence and Data Science, </a:t>
            </a:r>
          </a:p>
          <a:p>
            <a:pPr algn="r"/>
            <a:r>
              <a:rPr lang="en-IN" sz="1800" b="1" dirty="0">
                <a:latin typeface="Times New Roman" panose="02020603050405020304" pitchFamily="18" charset="0"/>
                <a:cs typeface="Times New Roman" panose="02020603050405020304" pitchFamily="18" charset="0"/>
              </a:rPr>
              <a:t>Karpagam Institute of Technology, </a:t>
            </a:r>
          </a:p>
          <a:p>
            <a:pPr algn="r"/>
            <a:r>
              <a:rPr lang="en-IN" sz="1800" b="1" dirty="0">
                <a:latin typeface="Times New Roman" panose="02020603050405020304" pitchFamily="18" charset="0"/>
                <a:cs typeface="Times New Roman" panose="02020603050405020304" pitchFamily="18" charset="0"/>
              </a:rPr>
              <a:t>Coimbatore.</a:t>
            </a:r>
            <a:r>
              <a:rPr lang="en-US" sz="1800" b="1" dirty="0">
                <a:latin typeface="Times New Roman" panose="02020603050405020304" pitchFamily="18" charset="0"/>
                <a:cs typeface="Times New Roman" pitchFamily="18" charset="0"/>
              </a:rPr>
              <a:t> </a:t>
            </a:r>
          </a:p>
        </p:txBody>
      </p:sp>
      <p:sp>
        <p:nvSpPr>
          <p:cNvPr id="2" name="Title 1"/>
          <p:cNvSpPr>
            <a:spLocks noGrp="1"/>
          </p:cNvSpPr>
          <p:nvPr>
            <p:ph type="ctrTitle"/>
          </p:nvPr>
        </p:nvSpPr>
        <p:spPr>
          <a:xfrm>
            <a:off x="76202" y="1499877"/>
            <a:ext cx="9067798" cy="1470025"/>
          </a:xfrm>
        </p:spPr>
        <p:txBody>
          <a:bodyPr>
            <a:normAutofit/>
          </a:bodyPr>
          <a:lstStyle/>
          <a:p>
            <a:r>
              <a:rPr lang="en-US" sz="2800" b="1" dirty="0">
                <a:latin typeface="Times New Roman" panose="02020603050405020304" pitchFamily="18" charset="0"/>
                <a:cs typeface="Times New Roman" panose="02020603050405020304" pitchFamily="18" charset="0"/>
              </a:rPr>
              <a:t>A Data-Driven Approach to Plant Suggestions using Soil Health and Food Price Data</a:t>
            </a:r>
            <a:endParaRPr lang="en-US" sz="2800" dirty="0"/>
          </a:p>
        </p:txBody>
      </p:sp>
      <p:sp>
        <p:nvSpPr>
          <p:cNvPr id="5" name="Rectangle 4"/>
          <p:cNvSpPr/>
          <p:nvPr/>
        </p:nvSpPr>
        <p:spPr>
          <a:xfrm>
            <a:off x="2256987" y="485294"/>
            <a:ext cx="4630026" cy="707886"/>
          </a:xfrm>
          <a:prstGeom prst="rect">
            <a:avLst/>
          </a:prstGeom>
        </p:spPr>
        <p:txBody>
          <a:bodyPr wrap="square">
            <a:spAutoFit/>
          </a:bodyPr>
          <a:lstStyle/>
          <a:p>
            <a:pPr algn="ctr"/>
            <a:r>
              <a:rPr lang="en-US" sz="4000" b="1" dirty="0">
                <a:latin typeface="Times New Roman" pitchFamily="18" charset="0"/>
                <a:cs typeface="Times New Roman" pitchFamily="18" charset="0"/>
              </a:rPr>
              <a:t>ZEROTH REVIEW</a:t>
            </a:r>
            <a:endParaRPr lang="en-US" sz="4000" dirty="0"/>
          </a:p>
        </p:txBody>
      </p:sp>
      <p:sp>
        <p:nvSpPr>
          <p:cNvPr id="4" name="Subtitle 2">
            <a:extLst>
              <a:ext uri="{FF2B5EF4-FFF2-40B4-BE49-F238E27FC236}">
                <a16:creationId xmlns:a16="http://schemas.microsoft.com/office/drawing/2014/main" id="{442F8580-B5E9-08F2-AC10-735AC7825C99}"/>
              </a:ext>
            </a:extLst>
          </p:cNvPr>
          <p:cNvSpPr txBox="1">
            <a:spLocks/>
          </p:cNvSpPr>
          <p:nvPr/>
        </p:nvSpPr>
        <p:spPr>
          <a:xfrm>
            <a:off x="152400" y="3581400"/>
            <a:ext cx="4419600" cy="2667000"/>
          </a:xfrm>
          <a:prstGeom prst="rect">
            <a:avLst/>
          </a:prstGeom>
        </p:spPr>
        <p:txBody>
          <a:bodyPr>
            <a:normAutofit/>
          </a:bodyPr>
          <a:lstStyle>
            <a:lvl1pPr marL="0" indent="0" algn="ctr" rtl="0" eaLnBrk="1" latinLnBrk="0" hangingPunct="1">
              <a:spcBef>
                <a:spcPts val="580"/>
              </a:spcBef>
              <a:buClr>
                <a:schemeClr val="accent1"/>
              </a:buClr>
              <a:buSzPct val="85000"/>
              <a:buFont typeface="Wingdings 2"/>
              <a:buNone/>
              <a:defRPr kumimoji="0" sz="2600" kern="1200">
                <a:solidFill>
                  <a:schemeClr val="tx2"/>
                </a:solidFill>
                <a:latin typeface="+mn-lt"/>
                <a:ea typeface="+mn-ea"/>
                <a:cs typeface="+mn-cs"/>
              </a:defRPr>
            </a:lvl1pPr>
            <a:lvl2pPr marL="457200" indent="0" algn="ctr" rtl="0" eaLnBrk="1" latinLnBrk="0" hangingPunct="1">
              <a:spcBef>
                <a:spcPts val="370"/>
              </a:spcBef>
              <a:buClr>
                <a:schemeClr val="accent2"/>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ts val="370"/>
              </a:spcBef>
              <a:buClr>
                <a:schemeClr val="accent1">
                  <a:tint val="60000"/>
                </a:schemeClr>
              </a:buClr>
              <a:buSzPct val="85000"/>
              <a:buFont typeface="Wingdings 2"/>
              <a:buNone/>
              <a:defRPr kumimoji="0" sz="2000" kern="1200">
                <a:solidFill>
                  <a:schemeClr val="tx1"/>
                </a:solidFill>
                <a:latin typeface="+mn-lt"/>
                <a:ea typeface="+mn-ea"/>
                <a:cs typeface="+mn-cs"/>
              </a:defRPr>
            </a:lvl3pPr>
            <a:lvl4pPr marL="1371600" indent="0" algn="ctr" rtl="0" eaLnBrk="1" latinLnBrk="0" hangingPunct="1">
              <a:spcBef>
                <a:spcPts val="370"/>
              </a:spcBef>
              <a:buClr>
                <a:schemeClr val="accent3"/>
              </a:buClr>
              <a:buSzPct val="80000"/>
              <a:buFont typeface="Wingdings 2"/>
              <a:buNone/>
              <a:defRPr kumimoji="0" sz="2000" kern="1200">
                <a:solidFill>
                  <a:schemeClr val="tx1"/>
                </a:solidFill>
                <a:latin typeface="+mn-lt"/>
                <a:ea typeface="+mn-ea"/>
                <a:cs typeface="+mn-cs"/>
              </a:defRPr>
            </a:lvl4pPr>
            <a:lvl5pPr marL="1828800" indent="0" algn="ctr" rtl="0" eaLnBrk="1" latinLnBrk="0" hangingPunct="1">
              <a:spcBef>
                <a:spcPts val="370"/>
              </a:spcBef>
              <a:buClr>
                <a:schemeClr val="accent3"/>
              </a:buClr>
              <a:buFontTx/>
              <a:buNone/>
              <a:defRPr kumimoji="0" sz="2000" kern="1200">
                <a:solidFill>
                  <a:schemeClr val="tx1"/>
                </a:solidFill>
                <a:latin typeface="+mn-lt"/>
                <a:ea typeface="+mn-ea"/>
                <a:cs typeface="+mn-cs"/>
              </a:defRPr>
            </a:lvl5pPr>
            <a:lvl6pPr marL="2286000" indent="0" algn="ctr" rtl="0" eaLnBrk="1" latinLnBrk="0" hangingPunct="1">
              <a:spcBef>
                <a:spcPts val="370"/>
              </a:spcBef>
              <a:buClr>
                <a:schemeClr val="accent3"/>
              </a:buClr>
              <a:buNone/>
              <a:defRPr kumimoji="0" sz="1800" kern="1200" baseline="0">
                <a:solidFill>
                  <a:schemeClr val="tx1"/>
                </a:solidFill>
                <a:latin typeface="+mn-lt"/>
                <a:ea typeface="+mn-ea"/>
                <a:cs typeface="+mn-cs"/>
              </a:defRPr>
            </a:lvl6pPr>
            <a:lvl7pPr marL="2743200" indent="0" algn="ctr" rtl="0" eaLnBrk="1" latinLnBrk="0" hangingPunct="1">
              <a:spcBef>
                <a:spcPts val="370"/>
              </a:spcBef>
              <a:buClr>
                <a:schemeClr val="accent2"/>
              </a:buClr>
              <a:buNone/>
              <a:defRPr kumimoji="0" sz="1800" kern="1200">
                <a:solidFill>
                  <a:schemeClr val="tx1"/>
                </a:solidFill>
                <a:latin typeface="+mn-lt"/>
                <a:ea typeface="+mn-ea"/>
                <a:cs typeface="+mn-cs"/>
              </a:defRPr>
            </a:lvl7pPr>
            <a:lvl8pPr marL="3200400" indent="0" algn="ctr" rtl="0" eaLnBrk="1" latinLnBrk="0" hangingPunct="1">
              <a:spcBef>
                <a:spcPts val="370"/>
              </a:spcBef>
              <a:buClr>
                <a:schemeClr val="accent1">
                  <a:tint val="60000"/>
                </a:schemeClr>
              </a:buClr>
              <a:buNone/>
              <a:defRPr kumimoji="0" sz="1800" kern="1200">
                <a:solidFill>
                  <a:schemeClr val="tx1"/>
                </a:solidFill>
                <a:latin typeface="+mn-lt"/>
                <a:ea typeface="+mn-ea"/>
                <a:cs typeface="+mn-cs"/>
              </a:defRPr>
            </a:lvl8pPr>
            <a:lvl9pPr marL="3657600" indent="0" algn="ctr" rtl="0" eaLnBrk="1" latinLnBrk="0" hangingPunct="1">
              <a:spcBef>
                <a:spcPts val="370"/>
              </a:spcBef>
              <a:buClr>
                <a:schemeClr val="accent2">
                  <a:tint val="60000"/>
                </a:schemeClr>
              </a:buClr>
              <a:buNone/>
              <a:defRPr kumimoji="0" sz="1800" kern="1200">
                <a:solidFill>
                  <a:schemeClr val="tx1"/>
                </a:solidFill>
                <a:latin typeface="+mn-lt"/>
                <a:ea typeface="+mn-ea"/>
                <a:cs typeface="+mn-cs"/>
              </a:defRPr>
            </a:lvl9pPr>
          </a:lstStyle>
          <a:p>
            <a:pPr algn="l"/>
            <a:r>
              <a:rPr lang="en-US" sz="2200" b="1" i="1" dirty="0">
                <a:latin typeface="Times New Roman" panose="02020603050405020304" pitchFamily="18" charset="0"/>
                <a:cs typeface="Times New Roman" panose="02020603050405020304" pitchFamily="18" charset="0"/>
              </a:rPr>
              <a:t>Guided By, </a:t>
            </a:r>
          </a:p>
          <a:p>
            <a:pPr algn="l"/>
            <a:r>
              <a:rPr lang="en-US" sz="1800" b="1" dirty="0" err="1">
                <a:latin typeface="Times New Roman" panose="02020603050405020304" pitchFamily="18" charset="0"/>
                <a:cs typeface="Times New Roman" panose="02020603050405020304" pitchFamily="18" charset="0"/>
              </a:rPr>
              <a:t>Dr.R.Nallakumar</a:t>
            </a:r>
            <a:r>
              <a:rPr lang="en-US" sz="1800" b="1" dirty="0">
                <a:latin typeface="Times New Roman" panose="02020603050405020304" pitchFamily="18" charset="0"/>
                <a:cs typeface="Times New Roman" panose="02020603050405020304" pitchFamily="18" charset="0"/>
              </a:rPr>
              <a:t>,</a:t>
            </a:r>
          </a:p>
          <a:p>
            <a:pPr algn="l"/>
            <a:r>
              <a:rPr lang="en-US" sz="1800" b="1" dirty="0">
                <a:latin typeface="Times New Roman" panose="02020603050405020304" pitchFamily="18" charset="0"/>
                <a:cs typeface="Times New Roman" panose="02020603050405020304" pitchFamily="18" charset="0"/>
              </a:rPr>
              <a:t>Associate Professor, </a:t>
            </a:r>
          </a:p>
          <a:p>
            <a:pPr algn="l"/>
            <a:r>
              <a:rPr lang="en-US" sz="1400" b="1" dirty="0">
                <a:latin typeface="Times New Roman" panose="02020603050405020304" pitchFamily="18" charset="0"/>
                <a:cs typeface="Times New Roman" panose="02020603050405020304" pitchFamily="18" charset="0"/>
              </a:rPr>
              <a:t>Department of  Artificial Intelligence and Data Science, </a:t>
            </a:r>
          </a:p>
          <a:p>
            <a:pPr algn="l"/>
            <a:r>
              <a:rPr lang="en-US" sz="1400" b="1" dirty="0">
                <a:latin typeface="Times New Roman" panose="02020603050405020304" pitchFamily="18" charset="0"/>
                <a:cs typeface="Times New Roman" panose="02020603050405020304" pitchFamily="18" charset="0"/>
              </a:rPr>
              <a:t>Karpagam Institute of Technology, </a:t>
            </a:r>
          </a:p>
          <a:p>
            <a:pPr algn="l"/>
            <a:r>
              <a:rPr lang="en-US" sz="1400" b="1" dirty="0">
                <a:latin typeface="Times New Roman" panose="02020603050405020304" pitchFamily="18" charset="0"/>
                <a:cs typeface="Times New Roman" panose="02020603050405020304" pitchFamily="18" charset="0"/>
              </a:rPr>
              <a:t>Coimbatore.</a:t>
            </a:r>
          </a:p>
        </p:txBody>
      </p:sp>
      <p:cxnSp>
        <p:nvCxnSpPr>
          <p:cNvPr id="7" name="Straight Connector 6">
            <a:extLst>
              <a:ext uri="{FF2B5EF4-FFF2-40B4-BE49-F238E27FC236}">
                <a16:creationId xmlns:a16="http://schemas.microsoft.com/office/drawing/2014/main" id="{B6190158-284C-7DC6-05DD-297A23FD15D3}"/>
              </a:ext>
            </a:extLst>
          </p:cNvPr>
          <p:cNvCxnSpPr>
            <a:cxnSpLocks/>
          </p:cNvCxnSpPr>
          <p:nvPr/>
        </p:nvCxnSpPr>
        <p:spPr>
          <a:xfrm>
            <a:off x="4572000" y="3581400"/>
            <a:ext cx="0" cy="2362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sz="4000" b="1" dirty="0">
                <a:solidFill>
                  <a:schemeClr val="tx1"/>
                </a:solidFill>
                <a:latin typeface="Times New Roman" pitchFamily="18" charset="0"/>
                <a:cs typeface="Times New Roman" pitchFamily="18" charset="0"/>
              </a:rPr>
              <a:t>References</a:t>
            </a:r>
            <a:endParaRPr lang="en-US" sz="1600" dirty="0"/>
          </a:p>
        </p:txBody>
      </p:sp>
      <p:grpSp>
        <p:nvGrpSpPr>
          <p:cNvPr id="14" name="Group 9">
            <a:extLst>
              <a:ext uri="{FF2B5EF4-FFF2-40B4-BE49-F238E27FC236}">
                <a16:creationId xmlns:a16="http://schemas.microsoft.com/office/drawing/2014/main" id="{EA6D08D7-7DAB-A152-361F-F933CDE357BF}"/>
              </a:ext>
            </a:extLst>
          </p:cNvPr>
          <p:cNvGrpSpPr/>
          <p:nvPr/>
        </p:nvGrpSpPr>
        <p:grpSpPr>
          <a:xfrm>
            <a:off x="614655" y="2159441"/>
            <a:ext cx="8313858" cy="736159"/>
            <a:chOff x="0" y="45747"/>
            <a:chExt cx="9193921" cy="981543"/>
          </a:xfrm>
        </p:grpSpPr>
        <p:sp>
          <p:nvSpPr>
            <p:cNvPr id="15" name="TextBox 10">
              <a:extLst>
                <a:ext uri="{FF2B5EF4-FFF2-40B4-BE49-F238E27FC236}">
                  <a16:creationId xmlns:a16="http://schemas.microsoft.com/office/drawing/2014/main" id="{E045D5BD-4FA0-328D-5B8A-538B3E66C2E5}"/>
                </a:ext>
              </a:extLst>
            </p:cNvPr>
            <p:cNvSpPr txBox="1"/>
            <p:nvPr/>
          </p:nvSpPr>
          <p:spPr>
            <a:xfrm>
              <a:off x="0" y="310489"/>
              <a:ext cx="9179051" cy="413533"/>
            </a:xfrm>
            <a:prstGeom prst="rect">
              <a:avLst/>
            </a:prstGeom>
          </p:spPr>
          <p:txBody>
            <a:bodyPr lIns="0" tIns="0" rIns="0" bIns="0" rtlCol="0" anchor="t">
              <a:spAutoFit/>
            </a:bodyPr>
            <a:lstStyle/>
            <a:p>
              <a:pPr>
                <a:lnSpc>
                  <a:spcPts val="2600"/>
                </a:lnSpc>
              </a:pPr>
              <a:r>
                <a:rPr lang="en-US" sz="2000" spc="200" dirty="0">
                  <a:latin typeface="Times New Roman" panose="02020603050405020304" pitchFamily="18" charset="0"/>
                  <a:cs typeface="Times New Roman" panose="02020603050405020304" pitchFamily="18" charset="0"/>
                </a:rPr>
                <a:t>Soil Fertilizer Recommendation System using Fuzzy Logic</a:t>
              </a:r>
            </a:p>
          </p:txBody>
        </p:sp>
        <p:sp>
          <p:nvSpPr>
            <p:cNvPr id="16" name="TextBox 11">
              <a:extLst>
                <a:ext uri="{FF2B5EF4-FFF2-40B4-BE49-F238E27FC236}">
                  <a16:creationId xmlns:a16="http://schemas.microsoft.com/office/drawing/2014/main" id="{DA8CD9A3-7A71-C6F9-8486-E5A3DD3EB87A}"/>
                </a:ext>
              </a:extLst>
            </p:cNvPr>
            <p:cNvSpPr txBox="1"/>
            <p:nvPr/>
          </p:nvSpPr>
          <p:spPr>
            <a:xfrm>
              <a:off x="0" y="794920"/>
              <a:ext cx="9179051" cy="232370"/>
            </a:xfrm>
            <a:prstGeom prst="rect">
              <a:avLst/>
            </a:prstGeom>
          </p:spPr>
          <p:txBody>
            <a:bodyPr lIns="0" tIns="0" rIns="0" bIns="0" rtlCol="0" anchor="t">
              <a:spAutoFit/>
            </a:bodyPr>
            <a:lstStyle/>
            <a:p>
              <a:pPr>
                <a:lnSpc>
                  <a:spcPts val="1499"/>
                </a:lnSpc>
              </a:pPr>
              <a:r>
                <a:rPr lang="en-US" sz="999" dirty="0">
                  <a:latin typeface="Times New Roman" panose="02020603050405020304" pitchFamily="18" charset="0"/>
                  <a:cs typeface="Times New Roman" panose="02020603050405020304" pitchFamily="18" charset="0"/>
                </a:rPr>
                <a:t>2020 IEEE REGION 10 CONFERENCE (</a:t>
              </a:r>
              <a:r>
                <a:rPr lang="en-US" sz="999" dirty="0" err="1">
                  <a:latin typeface="Times New Roman" panose="02020603050405020304" pitchFamily="18" charset="0"/>
                  <a:cs typeface="Times New Roman" panose="02020603050405020304" pitchFamily="18" charset="0"/>
                </a:rPr>
                <a:t>TENCON</a:t>
              </a:r>
              <a:r>
                <a:rPr lang="en-US" sz="999" dirty="0">
                  <a:latin typeface="Times New Roman" panose="02020603050405020304" pitchFamily="18" charset="0"/>
                  <a:cs typeface="Times New Roman" panose="02020603050405020304" pitchFamily="18" charset="0"/>
                </a:rPr>
                <a:t>)</a:t>
              </a:r>
            </a:p>
          </p:txBody>
        </p:sp>
        <p:sp>
          <p:nvSpPr>
            <p:cNvPr id="17" name="TextBox 12">
              <a:extLst>
                <a:ext uri="{FF2B5EF4-FFF2-40B4-BE49-F238E27FC236}">
                  <a16:creationId xmlns:a16="http://schemas.microsoft.com/office/drawing/2014/main" id="{DFF27CF7-04E6-DF48-74A6-30D12B836C29}"/>
                </a:ext>
              </a:extLst>
            </p:cNvPr>
            <p:cNvSpPr txBox="1"/>
            <p:nvPr/>
          </p:nvSpPr>
          <p:spPr>
            <a:xfrm>
              <a:off x="14870" y="45747"/>
              <a:ext cx="9179051" cy="292388"/>
            </a:xfrm>
            <a:prstGeom prst="rect">
              <a:avLst/>
            </a:prstGeom>
          </p:spPr>
          <p:txBody>
            <a:bodyPr lIns="0" tIns="0" rIns="0" bIns="0" rtlCol="0" anchor="t">
              <a:spAutoFit/>
            </a:bodyPr>
            <a:lstStyle/>
            <a:p>
              <a:pPr>
                <a:lnSpc>
                  <a:spcPts val="1800"/>
                </a:lnSpc>
              </a:pPr>
              <a:r>
                <a:rPr lang="es-ES" sz="1200" dirty="0" err="1"/>
                <a:t>Jenskie</a:t>
              </a:r>
              <a:r>
                <a:rPr lang="es-ES" sz="1200" dirty="0"/>
                <a:t> </a:t>
              </a:r>
              <a:r>
                <a:rPr lang="es-ES" sz="1200" dirty="0" err="1"/>
                <a:t>Jerlin</a:t>
              </a:r>
              <a:r>
                <a:rPr lang="es-ES" sz="1200" dirty="0"/>
                <a:t> I. </a:t>
              </a:r>
              <a:r>
                <a:rPr lang="es-ES" sz="1200" dirty="0" err="1"/>
                <a:t>Haban</a:t>
              </a:r>
              <a:r>
                <a:rPr lang="es-ES" sz="1200" dirty="0"/>
                <a:t> , John Carlo V. Puno</a:t>
              </a:r>
              <a:endParaRPr lang="en-US" sz="1200" dirty="0">
                <a:latin typeface="Times New Roman" panose="02020603050405020304" pitchFamily="18" charset="0"/>
                <a:cs typeface="Times New Roman" panose="02020603050405020304" pitchFamily="18" charset="0"/>
              </a:endParaRPr>
            </a:p>
          </p:txBody>
        </p:sp>
      </p:grpSp>
      <p:grpSp>
        <p:nvGrpSpPr>
          <p:cNvPr id="20" name="Group 26">
            <a:extLst>
              <a:ext uri="{FF2B5EF4-FFF2-40B4-BE49-F238E27FC236}">
                <a16:creationId xmlns:a16="http://schemas.microsoft.com/office/drawing/2014/main" id="{390B52B4-5A20-85C5-3286-57BC0A29336D}"/>
              </a:ext>
            </a:extLst>
          </p:cNvPr>
          <p:cNvGrpSpPr/>
          <p:nvPr/>
        </p:nvGrpSpPr>
        <p:grpSpPr>
          <a:xfrm>
            <a:off x="617061" y="4191000"/>
            <a:ext cx="8264552" cy="987047"/>
            <a:chOff x="0" y="122241"/>
            <a:chExt cx="9752038" cy="1316062"/>
          </a:xfrm>
        </p:grpSpPr>
        <p:sp>
          <p:nvSpPr>
            <p:cNvPr id="21" name="TextBox 27">
              <a:extLst>
                <a:ext uri="{FF2B5EF4-FFF2-40B4-BE49-F238E27FC236}">
                  <a16:creationId xmlns:a16="http://schemas.microsoft.com/office/drawing/2014/main" id="{B36B1126-1872-AA24-949A-088EEDA36734}"/>
                </a:ext>
              </a:extLst>
            </p:cNvPr>
            <p:cNvSpPr txBox="1"/>
            <p:nvPr/>
          </p:nvSpPr>
          <p:spPr>
            <a:xfrm>
              <a:off x="0" y="405362"/>
              <a:ext cx="9752038" cy="858100"/>
            </a:xfrm>
            <a:prstGeom prst="rect">
              <a:avLst/>
            </a:prstGeom>
          </p:spPr>
          <p:txBody>
            <a:bodyPr lIns="0" tIns="0" rIns="0" bIns="0" rtlCol="0" anchor="t">
              <a:spAutoFit/>
            </a:bodyPr>
            <a:lstStyle/>
            <a:p>
              <a:pPr>
                <a:lnSpc>
                  <a:spcPts val="2600"/>
                </a:lnSpc>
              </a:pPr>
              <a:r>
                <a:rPr lang="en-US" sz="2000" spc="200" dirty="0">
                  <a:latin typeface="Times New Roman" panose="02020603050405020304" pitchFamily="18" charset="0"/>
                  <a:cs typeface="Times New Roman" panose="02020603050405020304" pitchFamily="18" charset="0"/>
                </a:rPr>
                <a:t>Time Series: Predicting Nigerian Food Prices using ARIMA Model and R-Programming</a:t>
              </a:r>
            </a:p>
          </p:txBody>
        </p:sp>
        <p:sp>
          <p:nvSpPr>
            <p:cNvPr id="22" name="TextBox 28">
              <a:extLst>
                <a:ext uri="{FF2B5EF4-FFF2-40B4-BE49-F238E27FC236}">
                  <a16:creationId xmlns:a16="http://schemas.microsoft.com/office/drawing/2014/main" id="{BE3BB63B-B636-086C-E01D-FD0655EC8226}"/>
                </a:ext>
              </a:extLst>
            </p:cNvPr>
            <p:cNvSpPr txBox="1"/>
            <p:nvPr/>
          </p:nvSpPr>
          <p:spPr>
            <a:xfrm>
              <a:off x="0" y="1205932"/>
              <a:ext cx="9752038" cy="232371"/>
            </a:xfrm>
            <a:prstGeom prst="rect">
              <a:avLst/>
            </a:prstGeom>
          </p:spPr>
          <p:txBody>
            <a:bodyPr lIns="0" tIns="0" rIns="0" bIns="0" rtlCol="0" anchor="t">
              <a:spAutoFit/>
            </a:bodyPr>
            <a:lstStyle/>
            <a:p>
              <a:pPr>
                <a:lnSpc>
                  <a:spcPts val="1499"/>
                </a:lnSpc>
              </a:pPr>
              <a:r>
                <a:rPr lang="en-US" sz="999" dirty="0">
                  <a:latin typeface="Times New Roman" panose="02020603050405020304" pitchFamily="18" charset="0"/>
                  <a:cs typeface="Times New Roman" panose="02020603050405020304" pitchFamily="18" charset="0"/>
                </a:rPr>
                <a:t>2022 5th Information Technology for Education and Development (</a:t>
              </a:r>
              <a:r>
                <a:rPr lang="en-US" sz="999" dirty="0" err="1">
                  <a:latin typeface="Times New Roman" panose="02020603050405020304" pitchFamily="18" charset="0"/>
                  <a:cs typeface="Times New Roman" panose="02020603050405020304" pitchFamily="18" charset="0"/>
                </a:rPr>
                <a:t>ITED</a:t>
              </a:r>
              <a:r>
                <a:rPr lang="en-US" sz="999" dirty="0">
                  <a:latin typeface="Times New Roman" panose="02020603050405020304" pitchFamily="18" charset="0"/>
                  <a:cs typeface="Times New Roman" panose="02020603050405020304" pitchFamily="18" charset="0"/>
                </a:rPr>
                <a:t>)</a:t>
              </a:r>
            </a:p>
          </p:txBody>
        </p:sp>
        <p:sp>
          <p:nvSpPr>
            <p:cNvPr id="23" name="TextBox 29">
              <a:extLst>
                <a:ext uri="{FF2B5EF4-FFF2-40B4-BE49-F238E27FC236}">
                  <a16:creationId xmlns:a16="http://schemas.microsoft.com/office/drawing/2014/main" id="{FE385AD5-9712-7CF2-B8AB-860060CED821}"/>
                </a:ext>
              </a:extLst>
            </p:cNvPr>
            <p:cNvSpPr txBox="1"/>
            <p:nvPr/>
          </p:nvSpPr>
          <p:spPr>
            <a:xfrm>
              <a:off x="0" y="122241"/>
              <a:ext cx="9179051" cy="278880"/>
            </a:xfrm>
            <a:prstGeom prst="rect">
              <a:avLst/>
            </a:prstGeom>
          </p:spPr>
          <p:txBody>
            <a:bodyPr lIns="0" tIns="0" rIns="0" bIns="0" rtlCol="0" anchor="t">
              <a:spAutoFit/>
            </a:bodyPr>
            <a:lstStyle/>
            <a:p>
              <a:pPr>
                <a:lnSpc>
                  <a:spcPts val="1799"/>
                </a:lnSpc>
              </a:pPr>
              <a:r>
                <a:rPr lang="en-US" sz="1199" dirty="0">
                  <a:latin typeface="Times New Roman" panose="02020603050405020304" pitchFamily="18" charset="0"/>
                  <a:cs typeface="Times New Roman" panose="02020603050405020304" pitchFamily="18" charset="0"/>
                </a:rPr>
                <a:t>Juliana Ngozi </a:t>
              </a:r>
              <a:r>
                <a:rPr lang="en-US" sz="1199" dirty="0" err="1">
                  <a:latin typeface="Times New Roman" panose="02020603050405020304" pitchFamily="18" charset="0"/>
                  <a:cs typeface="Times New Roman" panose="02020603050405020304" pitchFamily="18" charset="0"/>
                </a:rPr>
                <a:t>Ndunagu</a:t>
              </a:r>
              <a:r>
                <a:rPr lang="en-US" sz="1199" dirty="0">
                  <a:latin typeface="Times New Roman" panose="02020603050405020304" pitchFamily="18" charset="0"/>
                  <a:cs typeface="Times New Roman" panose="02020603050405020304" pitchFamily="18" charset="0"/>
                </a:rPr>
                <a:t>; Helen </a:t>
              </a:r>
              <a:r>
                <a:rPr lang="en-US" sz="1199" dirty="0" err="1">
                  <a:latin typeface="Times New Roman" panose="02020603050405020304" pitchFamily="18" charset="0"/>
                  <a:cs typeface="Times New Roman" panose="02020603050405020304" pitchFamily="18" charset="0"/>
                </a:rPr>
                <a:t>Aderemi</a:t>
              </a:r>
              <a:r>
                <a:rPr lang="en-US" sz="1199" dirty="0">
                  <a:latin typeface="Times New Roman" panose="02020603050405020304" pitchFamily="18" charset="0"/>
                  <a:cs typeface="Times New Roman" panose="02020603050405020304" pitchFamily="18" charset="0"/>
                </a:rPr>
                <a:t>; Joseph Bamidele </a:t>
              </a:r>
              <a:r>
                <a:rPr lang="en-US" sz="1199" dirty="0" err="1">
                  <a:latin typeface="Times New Roman" panose="02020603050405020304" pitchFamily="18" charset="0"/>
                  <a:cs typeface="Times New Roman" panose="02020603050405020304" pitchFamily="18" charset="0"/>
                </a:rPr>
                <a:t>Awotunde</a:t>
              </a:r>
              <a:endParaRPr lang="en-US" sz="1199" dirty="0">
                <a:latin typeface="Times New Roman" panose="02020603050405020304" pitchFamily="18" charset="0"/>
                <a:cs typeface="Times New Roman" panose="02020603050405020304" pitchFamily="18" charset="0"/>
              </a:endParaRPr>
            </a:p>
          </p:txBody>
        </p:sp>
      </p:grpSp>
      <p:grpSp>
        <p:nvGrpSpPr>
          <p:cNvPr id="24" name="Group 30">
            <a:extLst>
              <a:ext uri="{FF2B5EF4-FFF2-40B4-BE49-F238E27FC236}">
                <a16:creationId xmlns:a16="http://schemas.microsoft.com/office/drawing/2014/main" id="{2593F2DE-B9D9-A1CD-E098-9739B445386F}"/>
              </a:ext>
            </a:extLst>
          </p:cNvPr>
          <p:cNvGrpSpPr/>
          <p:nvPr/>
        </p:nvGrpSpPr>
        <p:grpSpPr>
          <a:xfrm>
            <a:off x="614655" y="3133097"/>
            <a:ext cx="8418576" cy="753103"/>
            <a:chOff x="-15578" y="174246"/>
            <a:chExt cx="9752038" cy="1004137"/>
          </a:xfrm>
        </p:grpSpPr>
        <p:sp>
          <p:nvSpPr>
            <p:cNvPr id="25" name="TextBox 31">
              <a:extLst>
                <a:ext uri="{FF2B5EF4-FFF2-40B4-BE49-F238E27FC236}">
                  <a16:creationId xmlns:a16="http://schemas.microsoft.com/office/drawing/2014/main" id="{E1690216-85B4-6A14-EB5A-08FD0CE133C3}"/>
                </a:ext>
              </a:extLst>
            </p:cNvPr>
            <p:cNvSpPr txBox="1"/>
            <p:nvPr/>
          </p:nvSpPr>
          <p:spPr>
            <a:xfrm>
              <a:off x="-15578" y="467273"/>
              <a:ext cx="9752038" cy="413533"/>
            </a:xfrm>
            <a:prstGeom prst="rect">
              <a:avLst/>
            </a:prstGeom>
          </p:spPr>
          <p:txBody>
            <a:bodyPr lIns="0" tIns="0" rIns="0" bIns="0" rtlCol="0" anchor="t">
              <a:spAutoFit/>
            </a:bodyPr>
            <a:lstStyle/>
            <a:p>
              <a:pPr>
                <a:lnSpc>
                  <a:spcPts val="2600"/>
                </a:lnSpc>
              </a:pPr>
              <a:r>
                <a:rPr lang="en-US" sz="2000" spc="200" dirty="0">
                  <a:latin typeface="Times New Roman" panose="02020603050405020304" pitchFamily="18" charset="0"/>
                  <a:cs typeface="Times New Roman" panose="02020603050405020304" pitchFamily="18" charset="0"/>
                </a:rPr>
                <a:t>SWOT-4Ps analysis of UAE Organic food market</a:t>
              </a:r>
            </a:p>
          </p:txBody>
        </p:sp>
        <p:sp>
          <p:nvSpPr>
            <p:cNvPr id="26" name="TextBox 32">
              <a:extLst>
                <a:ext uri="{FF2B5EF4-FFF2-40B4-BE49-F238E27FC236}">
                  <a16:creationId xmlns:a16="http://schemas.microsoft.com/office/drawing/2014/main" id="{DFE2FCD8-7432-CF13-A260-184D68B5621C}"/>
                </a:ext>
              </a:extLst>
            </p:cNvPr>
            <p:cNvSpPr txBox="1"/>
            <p:nvPr/>
          </p:nvSpPr>
          <p:spPr>
            <a:xfrm>
              <a:off x="-15578" y="946012"/>
              <a:ext cx="9752038" cy="232371"/>
            </a:xfrm>
            <a:prstGeom prst="rect">
              <a:avLst/>
            </a:prstGeom>
          </p:spPr>
          <p:txBody>
            <a:bodyPr lIns="0" tIns="0" rIns="0" bIns="0" rtlCol="0" anchor="t">
              <a:spAutoFit/>
            </a:bodyPr>
            <a:lstStyle/>
            <a:p>
              <a:pPr>
                <a:lnSpc>
                  <a:spcPts val="1499"/>
                </a:lnSpc>
              </a:pPr>
              <a:r>
                <a:rPr lang="en-US" sz="999" dirty="0">
                  <a:latin typeface="Times New Roman" panose="02020603050405020304" pitchFamily="18" charset="0"/>
                  <a:cs typeface="Times New Roman" panose="02020603050405020304" pitchFamily="18" charset="0"/>
                </a:rPr>
                <a:t>2022 Advances in Science and Engineering Technology International Conferences (</a:t>
              </a:r>
              <a:r>
                <a:rPr lang="en-US" sz="999" dirty="0" err="1">
                  <a:latin typeface="Times New Roman" panose="02020603050405020304" pitchFamily="18" charset="0"/>
                  <a:cs typeface="Times New Roman" panose="02020603050405020304" pitchFamily="18" charset="0"/>
                </a:rPr>
                <a:t>ASET</a:t>
              </a:r>
              <a:r>
                <a:rPr lang="en-US" sz="999" dirty="0">
                  <a:latin typeface="Times New Roman" panose="02020603050405020304" pitchFamily="18" charset="0"/>
                  <a:cs typeface="Times New Roman" panose="02020603050405020304" pitchFamily="18" charset="0"/>
                </a:rPr>
                <a:t>)</a:t>
              </a:r>
            </a:p>
          </p:txBody>
        </p:sp>
        <p:sp>
          <p:nvSpPr>
            <p:cNvPr id="27" name="TextBox 33">
              <a:extLst>
                <a:ext uri="{FF2B5EF4-FFF2-40B4-BE49-F238E27FC236}">
                  <a16:creationId xmlns:a16="http://schemas.microsoft.com/office/drawing/2014/main" id="{C945E96E-5A78-E153-8C9A-DEA7747273C5}"/>
                </a:ext>
              </a:extLst>
            </p:cNvPr>
            <p:cNvSpPr txBox="1"/>
            <p:nvPr/>
          </p:nvSpPr>
          <p:spPr>
            <a:xfrm>
              <a:off x="-10385" y="174246"/>
              <a:ext cx="9179051" cy="278880"/>
            </a:xfrm>
            <a:prstGeom prst="rect">
              <a:avLst/>
            </a:prstGeom>
          </p:spPr>
          <p:txBody>
            <a:bodyPr lIns="0" tIns="0" rIns="0" bIns="0" rtlCol="0" anchor="t">
              <a:spAutoFit/>
            </a:bodyPr>
            <a:lstStyle/>
            <a:p>
              <a:pPr>
                <a:lnSpc>
                  <a:spcPts val="1799"/>
                </a:lnSpc>
              </a:pPr>
              <a:r>
                <a:rPr lang="en-US" sz="1199" dirty="0">
                  <a:latin typeface="Times New Roman" panose="02020603050405020304" pitchFamily="18" charset="0"/>
                  <a:cs typeface="Times New Roman" panose="02020603050405020304" pitchFamily="18" charset="0"/>
                </a:rPr>
                <a:t>Kartika </a:t>
              </a:r>
              <a:r>
                <a:rPr lang="en-US" sz="1199" dirty="0" err="1">
                  <a:latin typeface="Times New Roman" panose="02020603050405020304" pitchFamily="18" charset="0"/>
                  <a:cs typeface="Times New Roman" panose="02020603050405020304" pitchFamily="18" charset="0"/>
                </a:rPr>
                <a:t>CanFatima</a:t>
              </a:r>
              <a:r>
                <a:rPr lang="en-US" sz="1199" dirty="0">
                  <a:latin typeface="Times New Roman" panose="02020603050405020304" pitchFamily="18" charset="0"/>
                  <a:cs typeface="Times New Roman" panose="02020603050405020304" pitchFamily="18" charset="0"/>
                </a:rPr>
                <a:t> A.S </a:t>
              </a:r>
              <a:r>
                <a:rPr lang="en-US" sz="1199" dirty="0" err="1">
                  <a:latin typeface="Times New Roman" panose="02020603050405020304" pitchFamily="18" charset="0"/>
                  <a:cs typeface="Times New Roman" panose="02020603050405020304" pitchFamily="18" charset="0"/>
                </a:rPr>
                <a:t>Binofai</a:t>
              </a:r>
              <a:r>
                <a:rPr lang="en-US" sz="1199" dirty="0">
                  <a:latin typeface="Times New Roman" panose="02020603050405020304" pitchFamily="18" charset="0"/>
                  <a:cs typeface="Times New Roman" panose="02020603050405020304" pitchFamily="18" charset="0"/>
                </a:rPr>
                <a:t>; Maha O. A </a:t>
              </a:r>
              <a:r>
                <a:rPr lang="en-US" sz="1199" dirty="0" err="1">
                  <a:latin typeface="Times New Roman" panose="02020603050405020304" pitchFamily="18" charset="0"/>
                  <a:cs typeface="Times New Roman" panose="02020603050405020304" pitchFamily="18" charset="0"/>
                </a:rPr>
                <a:t>Mohamad;Mustapha</a:t>
              </a:r>
              <a:r>
                <a:rPr lang="en-US" sz="1199" dirty="0">
                  <a:latin typeface="Times New Roman" panose="02020603050405020304" pitchFamily="18" charset="0"/>
                  <a:cs typeface="Times New Roman" panose="02020603050405020304" pitchFamily="18" charset="0"/>
                </a:rPr>
                <a:t> D. Ibrahim</a:t>
              </a:r>
            </a:p>
          </p:txBody>
        </p:sp>
      </p:grpSp>
      <p:grpSp>
        <p:nvGrpSpPr>
          <p:cNvPr id="28" name="Group 34">
            <a:extLst>
              <a:ext uri="{FF2B5EF4-FFF2-40B4-BE49-F238E27FC236}">
                <a16:creationId xmlns:a16="http://schemas.microsoft.com/office/drawing/2014/main" id="{D412AE18-5394-F581-A602-07D587331F1A}"/>
              </a:ext>
            </a:extLst>
          </p:cNvPr>
          <p:cNvGrpSpPr/>
          <p:nvPr/>
        </p:nvGrpSpPr>
        <p:grpSpPr>
          <a:xfrm>
            <a:off x="652809" y="5279257"/>
            <a:ext cx="8277046" cy="1350143"/>
            <a:chOff x="5976" y="91808"/>
            <a:chExt cx="9802869" cy="1800192"/>
          </a:xfrm>
        </p:grpSpPr>
        <p:sp>
          <p:nvSpPr>
            <p:cNvPr id="29" name="TextBox 35">
              <a:extLst>
                <a:ext uri="{FF2B5EF4-FFF2-40B4-BE49-F238E27FC236}">
                  <a16:creationId xmlns:a16="http://schemas.microsoft.com/office/drawing/2014/main" id="{DF035A63-F900-6E25-2E3C-430C86366626}"/>
                </a:ext>
              </a:extLst>
            </p:cNvPr>
            <p:cNvSpPr txBox="1"/>
            <p:nvPr/>
          </p:nvSpPr>
          <p:spPr>
            <a:xfrm>
              <a:off x="26084" y="356963"/>
              <a:ext cx="9752038" cy="1302666"/>
            </a:xfrm>
            <a:prstGeom prst="rect">
              <a:avLst/>
            </a:prstGeom>
          </p:spPr>
          <p:txBody>
            <a:bodyPr lIns="0" tIns="0" rIns="0" bIns="0" rtlCol="0" anchor="t">
              <a:spAutoFit/>
            </a:bodyPr>
            <a:lstStyle/>
            <a:p>
              <a:pPr>
                <a:lnSpc>
                  <a:spcPts val="2600"/>
                </a:lnSpc>
              </a:pPr>
              <a:r>
                <a:rPr lang="en-US" sz="2000" spc="200" dirty="0">
                  <a:latin typeface="Times New Roman" panose="02020603050405020304" pitchFamily="18" charset="0"/>
                  <a:cs typeface="Times New Roman" panose="02020603050405020304" pitchFamily="18" charset="0"/>
                </a:rPr>
                <a:t>How to Prepare for the Next Pandemic - Investigation of Correlation Between Food Prices and COVID-19 From Global and Local Perspectives</a:t>
              </a:r>
            </a:p>
          </p:txBody>
        </p:sp>
        <p:sp>
          <p:nvSpPr>
            <p:cNvPr id="30" name="TextBox 36">
              <a:extLst>
                <a:ext uri="{FF2B5EF4-FFF2-40B4-BE49-F238E27FC236}">
                  <a16:creationId xmlns:a16="http://schemas.microsoft.com/office/drawing/2014/main" id="{FCBFE492-B028-E874-77FE-48FC9877309A}"/>
                </a:ext>
              </a:extLst>
            </p:cNvPr>
            <p:cNvSpPr txBox="1"/>
            <p:nvPr/>
          </p:nvSpPr>
          <p:spPr>
            <a:xfrm>
              <a:off x="56807" y="1659629"/>
              <a:ext cx="9752038" cy="232371"/>
            </a:xfrm>
            <a:prstGeom prst="rect">
              <a:avLst/>
            </a:prstGeom>
          </p:spPr>
          <p:txBody>
            <a:bodyPr lIns="0" tIns="0" rIns="0" bIns="0" rtlCol="0" anchor="t">
              <a:spAutoFit/>
            </a:bodyPr>
            <a:lstStyle/>
            <a:p>
              <a:pPr>
                <a:lnSpc>
                  <a:spcPts val="1499"/>
                </a:lnSpc>
              </a:pPr>
              <a:r>
                <a:rPr lang="en-US" sz="999" dirty="0">
                  <a:latin typeface="Times New Roman" panose="02020603050405020304" pitchFamily="18" charset="0"/>
                  <a:cs typeface="Times New Roman" panose="02020603050405020304" pitchFamily="18" charset="0"/>
                </a:rPr>
                <a:t>2022 IEEE International Conference on Big Data (Big Data)</a:t>
              </a:r>
            </a:p>
          </p:txBody>
        </p:sp>
        <p:sp>
          <p:nvSpPr>
            <p:cNvPr id="31" name="TextBox 37">
              <a:extLst>
                <a:ext uri="{FF2B5EF4-FFF2-40B4-BE49-F238E27FC236}">
                  <a16:creationId xmlns:a16="http://schemas.microsoft.com/office/drawing/2014/main" id="{9CEF3A20-D1CF-9F72-C721-05B6092333AD}"/>
                </a:ext>
              </a:extLst>
            </p:cNvPr>
            <p:cNvSpPr txBox="1"/>
            <p:nvPr/>
          </p:nvSpPr>
          <p:spPr>
            <a:xfrm>
              <a:off x="5976" y="91808"/>
              <a:ext cx="9179051" cy="278880"/>
            </a:xfrm>
            <a:prstGeom prst="rect">
              <a:avLst/>
            </a:prstGeom>
          </p:spPr>
          <p:txBody>
            <a:bodyPr lIns="0" tIns="0" rIns="0" bIns="0" rtlCol="0" anchor="t">
              <a:spAutoFit/>
            </a:bodyPr>
            <a:lstStyle/>
            <a:p>
              <a:pPr>
                <a:lnSpc>
                  <a:spcPts val="1799"/>
                </a:lnSpc>
              </a:pPr>
              <a:r>
                <a:rPr lang="en-US" sz="1199" dirty="0" err="1">
                  <a:latin typeface="Times New Roman" panose="02020603050405020304" pitchFamily="18" charset="0"/>
                  <a:cs typeface="Times New Roman" panose="02020603050405020304" pitchFamily="18" charset="0"/>
                </a:rPr>
                <a:t>Yufei</a:t>
              </a:r>
              <a:r>
                <a:rPr lang="en-US" sz="1199" dirty="0">
                  <a:latin typeface="Times New Roman" panose="02020603050405020304" pitchFamily="18" charset="0"/>
                  <a:cs typeface="Times New Roman" panose="02020603050405020304" pitchFamily="18" charset="0"/>
                </a:rPr>
                <a:t> Zhao; Chao Huang; </a:t>
              </a:r>
              <a:r>
                <a:rPr lang="en-US" sz="1199" dirty="0" err="1">
                  <a:latin typeface="Times New Roman" panose="02020603050405020304" pitchFamily="18" charset="0"/>
                  <a:cs typeface="Times New Roman" panose="02020603050405020304" pitchFamily="18" charset="0"/>
                </a:rPr>
                <a:t>Jiebo</a:t>
              </a:r>
              <a:r>
                <a:rPr lang="en-US" sz="1199" dirty="0">
                  <a:latin typeface="Times New Roman" panose="02020603050405020304" pitchFamily="18" charset="0"/>
                  <a:cs typeface="Times New Roman" panose="02020603050405020304" pitchFamily="18" charset="0"/>
                </a:rPr>
                <a:t> Luo</a:t>
              </a:r>
            </a:p>
          </p:txBody>
        </p:sp>
      </p:grpSp>
      <p:grpSp>
        <p:nvGrpSpPr>
          <p:cNvPr id="35" name="Group 3">
            <a:extLst>
              <a:ext uri="{FF2B5EF4-FFF2-40B4-BE49-F238E27FC236}">
                <a16:creationId xmlns:a16="http://schemas.microsoft.com/office/drawing/2014/main" id="{A77F3FAF-3E67-3C87-B742-B767923DB295}"/>
              </a:ext>
            </a:extLst>
          </p:cNvPr>
          <p:cNvGrpSpPr/>
          <p:nvPr/>
        </p:nvGrpSpPr>
        <p:grpSpPr>
          <a:xfrm>
            <a:off x="335280" y="2468880"/>
            <a:ext cx="121920" cy="121920"/>
            <a:chOff x="0" y="0"/>
            <a:chExt cx="6350000" cy="6350000"/>
          </a:xfrm>
          <a:solidFill>
            <a:schemeClr val="tx1"/>
          </a:solidFill>
        </p:grpSpPr>
        <p:sp>
          <p:nvSpPr>
            <p:cNvPr id="36" name="Freeform 4">
              <a:extLst>
                <a:ext uri="{FF2B5EF4-FFF2-40B4-BE49-F238E27FC236}">
                  <a16:creationId xmlns:a16="http://schemas.microsoft.com/office/drawing/2014/main" id="{D3631DE1-FC6D-5D01-C047-A4AB3EB01F51}"/>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a:ln>
              <a:solidFill>
                <a:schemeClr val="tx1"/>
              </a:solidFill>
            </a:ln>
          </p:spPr>
          <p:txBody>
            <a:bodyPr/>
            <a:lstStyle/>
            <a:p>
              <a:endParaRPr lang="en-IN"/>
            </a:p>
          </p:txBody>
        </p:sp>
      </p:grpSp>
      <p:grpSp>
        <p:nvGrpSpPr>
          <p:cNvPr id="37" name="Group 3">
            <a:extLst>
              <a:ext uri="{FF2B5EF4-FFF2-40B4-BE49-F238E27FC236}">
                <a16:creationId xmlns:a16="http://schemas.microsoft.com/office/drawing/2014/main" id="{98ADAE16-A6BA-5025-CA13-D7FD844F2DDC}"/>
              </a:ext>
            </a:extLst>
          </p:cNvPr>
          <p:cNvGrpSpPr/>
          <p:nvPr/>
        </p:nvGrpSpPr>
        <p:grpSpPr>
          <a:xfrm>
            <a:off x="324128" y="3459480"/>
            <a:ext cx="121920" cy="121920"/>
            <a:chOff x="0" y="0"/>
            <a:chExt cx="6350000" cy="6350000"/>
          </a:xfrm>
          <a:solidFill>
            <a:schemeClr val="tx1"/>
          </a:solidFill>
        </p:grpSpPr>
        <p:sp>
          <p:nvSpPr>
            <p:cNvPr id="38" name="Freeform 4">
              <a:extLst>
                <a:ext uri="{FF2B5EF4-FFF2-40B4-BE49-F238E27FC236}">
                  <a16:creationId xmlns:a16="http://schemas.microsoft.com/office/drawing/2014/main" id="{0352F3EB-AA1A-EE80-B9AD-35A3C2E9C9AB}"/>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a:ln>
              <a:solidFill>
                <a:schemeClr val="tx1"/>
              </a:solidFill>
            </a:ln>
          </p:spPr>
          <p:txBody>
            <a:bodyPr/>
            <a:lstStyle/>
            <a:p>
              <a:endParaRPr lang="en-IN"/>
            </a:p>
          </p:txBody>
        </p:sp>
      </p:grpSp>
      <p:grpSp>
        <p:nvGrpSpPr>
          <p:cNvPr id="39" name="Group 3">
            <a:extLst>
              <a:ext uri="{FF2B5EF4-FFF2-40B4-BE49-F238E27FC236}">
                <a16:creationId xmlns:a16="http://schemas.microsoft.com/office/drawing/2014/main" id="{FD59265C-FF89-1493-8FC7-6A76C2876EC0}"/>
              </a:ext>
            </a:extLst>
          </p:cNvPr>
          <p:cNvGrpSpPr/>
          <p:nvPr/>
        </p:nvGrpSpPr>
        <p:grpSpPr>
          <a:xfrm>
            <a:off x="335280" y="4495800"/>
            <a:ext cx="121920" cy="121920"/>
            <a:chOff x="0" y="0"/>
            <a:chExt cx="6350000" cy="6350000"/>
          </a:xfrm>
          <a:solidFill>
            <a:schemeClr val="tx1"/>
          </a:solidFill>
        </p:grpSpPr>
        <p:sp>
          <p:nvSpPr>
            <p:cNvPr id="40" name="Freeform 4">
              <a:extLst>
                <a:ext uri="{FF2B5EF4-FFF2-40B4-BE49-F238E27FC236}">
                  <a16:creationId xmlns:a16="http://schemas.microsoft.com/office/drawing/2014/main" id="{239F9626-3485-987A-AE4A-5AC220B816B0}"/>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a:ln>
              <a:solidFill>
                <a:schemeClr val="tx1"/>
              </a:solidFill>
            </a:ln>
          </p:spPr>
          <p:txBody>
            <a:bodyPr/>
            <a:lstStyle/>
            <a:p>
              <a:endParaRPr lang="en-IN"/>
            </a:p>
          </p:txBody>
        </p:sp>
      </p:grpSp>
      <p:grpSp>
        <p:nvGrpSpPr>
          <p:cNvPr id="41" name="Group 3">
            <a:extLst>
              <a:ext uri="{FF2B5EF4-FFF2-40B4-BE49-F238E27FC236}">
                <a16:creationId xmlns:a16="http://schemas.microsoft.com/office/drawing/2014/main" id="{040E2C33-350C-1995-68C9-E49A12FB8CE2}"/>
              </a:ext>
            </a:extLst>
          </p:cNvPr>
          <p:cNvGrpSpPr/>
          <p:nvPr/>
        </p:nvGrpSpPr>
        <p:grpSpPr>
          <a:xfrm>
            <a:off x="335280" y="5593080"/>
            <a:ext cx="121920" cy="121920"/>
            <a:chOff x="0" y="0"/>
            <a:chExt cx="6350000" cy="6350000"/>
          </a:xfrm>
          <a:solidFill>
            <a:schemeClr val="tx1"/>
          </a:solidFill>
        </p:grpSpPr>
        <p:sp>
          <p:nvSpPr>
            <p:cNvPr id="42" name="Freeform 4">
              <a:extLst>
                <a:ext uri="{FF2B5EF4-FFF2-40B4-BE49-F238E27FC236}">
                  <a16:creationId xmlns:a16="http://schemas.microsoft.com/office/drawing/2014/main" id="{8033D527-38B9-383A-A4C8-D28395BAFFC0}"/>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a:ln>
              <a:solidFill>
                <a:schemeClr val="tx1"/>
              </a:solidFill>
            </a:ln>
          </p:spPr>
          <p:txBody>
            <a:bodyPr/>
            <a:lstStyle/>
            <a:p>
              <a:endParaRPr lang="en-IN"/>
            </a:p>
          </p:txBody>
        </p:sp>
      </p:grpSp>
      <p:grpSp>
        <p:nvGrpSpPr>
          <p:cNvPr id="5" name="Group 9">
            <a:extLst>
              <a:ext uri="{FF2B5EF4-FFF2-40B4-BE49-F238E27FC236}">
                <a16:creationId xmlns:a16="http://schemas.microsoft.com/office/drawing/2014/main" id="{9CE343DC-42C2-B2FF-874C-E2824A2E367E}"/>
              </a:ext>
            </a:extLst>
          </p:cNvPr>
          <p:cNvGrpSpPr/>
          <p:nvPr/>
        </p:nvGrpSpPr>
        <p:grpSpPr>
          <a:xfrm>
            <a:off x="652809" y="914400"/>
            <a:ext cx="8072145" cy="1007620"/>
            <a:chOff x="0" y="45747"/>
            <a:chExt cx="9193921" cy="1343492"/>
          </a:xfrm>
        </p:grpSpPr>
        <p:sp>
          <p:nvSpPr>
            <p:cNvPr id="6" name="TextBox 10">
              <a:extLst>
                <a:ext uri="{FF2B5EF4-FFF2-40B4-BE49-F238E27FC236}">
                  <a16:creationId xmlns:a16="http://schemas.microsoft.com/office/drawing/2014/main" id="{83B38CF6-7DD5-7221-BDE9-18331A448AEE}"/>
                </a:ext>
              </a:extLst>
            </p:cNvPr>
            <p:cNvSpPr txBox="1"/>
            <p:nvPr/>
          </p:nvSpPr>
          <p:spPr>
            <a:xfrm>
              <a:off x="0" y="310489"/>
              <a:ext cx="9179051" cy="858098"/>
            </a:xfrm>
            <a:prstGeom prst="rect">
              <a:avLst/>
            </a:prstGeom>
          </p:spPr>
          <p:txBody>
            <a:bodyPr lIns="0" tIns="0" rIns="0" bIns="0" rtlCol="0" anchor="t">
              <a:spAutoFit/>
            </a:bodyPr>
            <a:lstStyle/>
            <a:p>
              <a:pPr>
                <a:lnSpc>
                  <a:spcPts val="2600"/>
                </a:lnSpc>
              </a:pPr>
              <a:r>
                <a:rPr lang="en-US" sz="2000" spc="200" dirty="0">
                  <a:latin typeface="Times New Roman" panose="02020603050405020304" pitchFamily="18" charset="0"/>
                  <a:cs typeface="Times New Roman" panose="02020603050405020304" pitchFamily="18" charset="0"/>
                </a:rPr>
                <a:t>Machine Learning Approach for the Prediction of Consumer Food Price Index</a:t>
              </a:r>
            </a:p>
          </p:txBody>
        </p:sp>
        <p:sp>
          <p:nvSpPr>
            <p:cNvPr id="7" name="TextBox 11">
              <a:extLst>
                <a:ext uri="{FF2B5EF4-FFF2-40B4-BE49-F238E27FC236}">
                  <a16:creationId xmlns:a16="http://schemas.microsoft.com/office/drawing/2014/main" id="{65B2A487-E9D5-70FE-2E74-E8663F40D6EE}"/>
                </a:ext>
              </a:extLst>
            </p:cNvPr>
            <p:cNvSpPr txBox="1"/>
            <p:nvPr/>
          </p:nvSpPr>
          <p:spPr>
            <a:xfrm>
              <a:off x="0" y="1156869"/>
              <a:ext cx="9179051" cy="232370"/>
            </a:xfrm>
            <a:prstGeom prst="rect">
              <a:avLst/>
            </a:prstGeom>
          </p:spPr>
          <p:txBody>
            <a:bodyPr lIns="0" tIns="0" rIns="0" bIns="0" rtlCol="0" anchor="t">
              <a:spAutoFit/>
            </a:bodyPr>
            <a:lstStyle/>
            <a:p>
              <a:pPr>
                <a:lnSpc>
                  <a:spcPts val="1499"/>
                </a:lnSpc>
              </a:pPr>
              <a:r>
                <a:rPr lang="en-US" sz="999" dirty="0">
                  <a:latin typeface="Times New Roman" panose="02020603050405020304" pitchFamily="18" charset="0"/>
                  <a:cs typeface="Times New Roman" panose="02020603050405020304" pitchFamily="18" charset="0"/>
                </a:rPr>
                <a:t> 2021 9th International Conference on Reliability, Infocom Technologies and Optimization (Trends and Future Directions) (</a:t>
              </a:r>
              <a:r>
                <a:rPr lang="en-US" sz="999" dirty="0" err="1">
                  <a:latin typeface="Times New Roman" panose="02020603050405020304" pitchFamily="18" charset="0"/>
                  <a:cs typeface="Times New Roman" panose="02020603050405020304" pitchFamily="18" charset="0"/>
                </a:rPr>
                <a:t>ICRITO</a:t>
              </a:r>
              <a:r>
                <a:rPr lang="en-US" sz="999" dirty="0">
                  <a:latin typeface="Times New Roman" panose="02020603050405020304" pitchFamily="18" charset="0"/>
                  <a:cs typeface="Times New Roman" panose="02020603050405020304" pitchFamily="18" charset="0"/>
                </a:rPr>
                <a:t>)</a:t>
              </a:r>
            </a:p>
          </p:txBody>
        </p:sp>
        <p:sp>
          <p:nvSpPr>
            <p:cNvPr id="8" name="TextBox 12">
              <a:extLst>
                <a:ext uri="{FF2B5EF4-FFF2-40B4-BE49-F238E27FC236}">
                  <a16:creationId xmlns:a16="http://schemas.microsoft.com/office/drawing/2014/main" id="{E3FB2AAB-4ED2-CDEB-C79D-01B541826C74}"/>
                </a:ext>
              </a:extLst>
            </p:cNvPr>
            <p:cNvSpPr txBox="1"/>
            <p:nvPr/>
          </p:nvSpPr>
          <p:spPr>
            <a:xfrm>
              <a:off x="14870" y="45747"/>
              <a:ext cx="9179051" cy="281940"/>
            </a:xfrm>
            <a:prstGeom prst="rect">
              <a:avLst/>
            </a:prstGeom>
          </p:spPr>
          <p:txBody>
            <a:bodyPr lIns="0" tIns="0" rIns="0" bIns="0" rtlCol="0" anchor="t">
              <a:spAutoFit/>
            </a:bodyPr>
            <a:lstStyle/>
            <a:p>
              <a:pPr>
                <a:lnSpc>
                  <a:spcPts val="1800"/>
                </a:lnSpc>
              </a:pPr>
              <a:r>
                <a:rPr lang="en-US" sz="1200" dirty="0">
                  <a:latin typeface="Times New Roman" panose="02020603050405020304" pitchFamily="18" charset="0"/>
                  <a:cs typeface="Times New Roman" panose="02020603050405020304" pitchFamily="18" charset="0"/>
                </a:rPr>
                <a:t>Pradeepta Kumar Sarangi; Deepti Sinha; Sachin Sinha; Neetu Mittal</a:t>
              </a:r>
            </a:p>
          </p:txBody>
        </p:sp>
      </p:grpSp>
      <p:grpSp>
        <p:nvGrpSpPr>
          <p:cNvPr id="9" name="Group 3">
            <a:extLst>
              <a:ext uri="{FF2B5EF4-FFF2-40B4-BE49-F238E27FC236}">
                <a16:creationId xmlns:a16="http://schemas.microsoft.com/office/drawing/2014/main" id="{39C863C0-9918-4893-AC99-9D917BF50301}"/>
              </a:ext>
            </a:extLst>
          </p:cNvPr>
          <p:cNvGrpSpPr/>
          <p:nvPr/>
        </p:nvGrpSpPr>
        <p:grpSpPr>
          <a:xfrm>
            <a:off x="322707" y="1372294"/>
            <a:ext cx="121920" cy="121920"/>
            <a:chOff x="0" y="0"/>
            <a:chExt cx="6350000" cy="6350000"/>
          </a:xfrm>
          <a:solidFill>
            <a:schemeClr val="tx1"/>
          </a:solidFill>
        </p:grpSpPr>
        <p:sp>
          <p:nvSpPr>
            <p:cNvPr id="10" name="Freeform 4">
              <a:extLst>
                <a:ext uri="{FF2B5EF4-FFF2-40B4-BE49-F238E27FC236}">
                  <a16:creationId xmlns:a16="http://schemas.microsoft.com/office/drawing/2014/main" id="{E1ACB975-C212-BB0B-4EF5-9CDA8B87E545}"/>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a:ln>
              <a:solidFill>
                <a:schemeClr val="tx1"/>
              </a:solidFill>
            </a:ln>
          </p:spPr>
          <p:txBody>
            <a:bodyPr/>
            <a:lstStyle/>
            <a:p>
              <a:endParaRPr lang="en-IN"/>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0" y="2721114"/>
            <a:ext cx="3048000" cy="707886"/>
          </a:xfrm>
          <a:prstGeom prst="rect">
            <a:avLst/>
          </a:prstGeom>
        </p:spPr>
        <p:txBody>
          <a:bodyPr wrap="square">
            <a:spAutoFit/>
          </a:bodyPr>
          <a:lstStyle/>
          <a:p>
            <a:pPr algn="ctr"/>
            <a:r>
              <a:rPr lang="en-US" sz="4000" b="1" dirty="0">
                <a:latin typeface="Times New Roman" panose="02020603050405020304" pitchFamily="18" charset="0"/>
                <a:cs typeface="Times New Roman"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b="1" dirty="0">
                <a:solidFill>
                  <a:schemeClr val="tx1"/>
                </a:solidFill>
                <a:latin typeface="Times New Roman" pitchFamily="18" charset="0"/>
                <a:cs typeface="Times New Roman" pitchFamily="18" charset="0"/>
              </a:rPr>
              <a:t>Introduction</a:t>
            </a:r>
            <a:endParaRPr lang="en-US" sz="12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36756" y="1295400"/>
            <a:ext cx="8326244" cy="5181600"/>
          </a:xfrm>
        </p:spPr>
        <p:txBody>
          <a:bodyPr>
            <a:noAutofit/>
          </a:bodyPr>
          <a:lstStyle/>
          <a:p>
            <a:pPr marL="0" indent="0" algn="just">
              <a:lnSpc>
                <a:spcPct val="150000"/>
              </a:lnSpc>
              <a:buNone/>
            </a:pPr>
            <a:r>
              <a:rPr lang="en-US" sz="1600" b="1" dirty="0">
                <a:latin typeface="Times New Roman" panose="02020603050405020304" pitchFamily="18" charset="0"/>
                <a:cs typeface="Times New Roman" panose="02020603050405020304" pitchFamily="18" charset="0"/>
              </a:rPr>
              <a:t>Agricultural Challenges: </a:t>
            </a:r>
          </a:p>
          <a:p>
            <a:pPr marL="0" indent="0" algn="just">
              <a:lnSpc>
                <a:spcPct val="150000"/>
              </a:lnSpc>
              <a:buNone/>
            </a:pP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Balancing population growth and environmental concerns, this research addresses farmers' dilemmas in crop selection. Data-driven insights promise sustainable solutions by considering soil health and food market dynamics.</a:t>
            </a:r>
          </a:p>
          <a:p>
            <a:pPr marL="0" indent="0" algn="just">
              <a:lnSpc>
                <a:spcPct val="150000"/>
              </a:lnSpc>
              <a:buNone/>
            </a:pPr>
            <a:r>
              <a:rPr lang="en-US" sz="1600" b="1" dirty="0">
                <a:latin typeface="Times New Roman" panose="02020603050405020304" pitchFamily="18" charset="0"/>
                <a:cs typeface="Times New Roman" panose="02020603050405020304" pitchFamily="18" charset="0"/>
              </a:rPr>
              <a:t>Soil Health Integration: </a:t>
            </a:r>
          </a:p>
          <a:p>
            <a:pPr marL="0" indent="0" algn="just">
              <a:lnSpc>
                <a:spcPct val="150000"/>
              </a:lnSpc>
              <a:buNone/>
            </a:pP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Unveiling soil's role in crop success, this study employs data from sensors and satellites, alongside historical records. Relationships between soil health and plant performance are quantified for informed planting decisions.</a:t>
            </a:r>
          </a:p>
          <a:p>
            <a:pPr marL="0" indent="0" algn="just">
              <a:lnSpc>
                <a:spcPct val="150000"/>
              </a:lnSpc>
              <a:buNone/>
            </a:pPr>
            <a:r>
              <a:rPr lang="en-US" sz="1600" b="1" dirty="0">
                <a:latin typeface="Times New Roman" panose="02020603050405020304" pitchFamily="18" charset="0"/>
                <a:cs typeface="Times New Roman" panose="02020603050405020304" pitchFamily="18" charset="0"/>
              </a:rPr>
              <a:t>Economic Viability through Data: </a:t>
            </a:r>
          </a:p>
          <a:p>
            <a:pPr marL="0" indent="0" algn="just">
              <a:lnSpc>
                <a:spcPct val="150000"/>
              </a:lnSpc>
              <a:buNone/>
            </a:pP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Merging soil health and food price data, this approach uncovers correlations between crop yields, soil health, and market prices. Empowering farmers with data-driven choices enhances both ecology and economics.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5080"/>
            <a:ext cx="7467600" cy="715962"/>
          </a:xfrm>
        </p:spPr>
        <p:txBody>
          <a:bodyPr>
            <a:normAutofit/>
          </a:bodyPr>
          <a:lstStyle/>
          <a:p>
            <a:r>
              <a:rPr lang="en-US" sz="3600" b="1" dirty="0">
                <a:solidFill>
                  <a:schemeClr val="tx1"/>
                </a:solidFill>
                <a:latin typeface="Times New Roman" pitchFamily="18" charset="0"/>
                <a:cs typeface="Times New Roman" pitchFamily="18" charset="0"/>
              </a:rPr>
              <a:t>Problem  Identification</a:t>
            </a:r>
            <a:endParaRPr lang="en-US" sz="1200"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64916" y="1164423"/>
            <a:ext cx="8229600" cy="5388777"/>
          </a:xfrm>
        </p:spPr>
        <p:txBody>
          <a:bodyPr>
            <a:noAutofit/>
          </a:bodyPr>
          <a:lstStyle/>
          <a:p>
            <a:pPr>
              <a:lnSpc>
                <a:spcPct val="160000"/>
              </a:lnSpc>
            </a:pPr>
            <a:r>
              <a:rPr lang="en-US" sz="1600" b="1" dirty="0">
                <a:latin typeface="Times New Roman" panose="02020603050405020304" pitchFamily="18" charset="0"/>
                <a:cs typeface="Times New Roman" panose="02020603050405020304" pitchFamily="18" charset="0"/>
              </a:rPr>
              <a:t>Lack of Data-Driven Insights: </a:t>
            </a:r>
            <a:r>
              <a:rPr lang="en-US" sz="1600" dirty="0">
                <a:latin typeface="Times New Roman" panose="02020603050405020304" pitchFamily="18" charset="0"/>
                <a:cs typeface="Times New Roman" panose="02020603050405020304" pitchFamily="18" charset="0"/>
              </a:rPr>
              <a:t>The current agricultural system relies heavily on traditional knowledge and experience, often resulting in suboptimal crop choices. Without harnessing the power of data analytics, farmers miss out on valuable insights into soil health and market trends, leading to inefficiencies in crop selection and reduced profitability.</a:t>
            </a:r>
            <a:endParaRPr lang="en-US" sz="1600" b="1" dirty="0">
              <a:latin typeface="Times New Roman" panose="02020603050405020304" pitchFamily="18" charset="0"/>
              <a:cs typeface="Times New Roman" panose="02020603050405020304" pitchFamily="18" charset="0"/>
            </a:endParaRPr>
          </a:p>
          <a:p>
            <a:pPr>
              <a:lnSpc>
                <a:spcPct val="160000"/>
              </a:lnSpc>
            </a:pPr>
            <a:r>
              <a:rPr lang="en-US" sz="1600" b="1" dirty="0">
                <a:latin typeface="Times New Roman" panose="02020603050405020304" pitchFamily="18" charset="0"/>
                <a:cs typeface="Times New Roman" panose="02020603050405020304" pitchFamily="18" charset="0"/>
              </a:rPr>
              <a:t>Limited Integration of Soil Health Metrics: </a:t>
            </a:r>
            <a:r>
              <a:rPr lang="en-US" sz="1600" dirty="0">
                <a:latin typeface="Times New Roman" panose="02020603050405020304" pitchFamily="18" charset="0"/>
                <a:cs typeface="Times New Roman" panose="02020603050405020304" pitchFamily="18" charset="0"/>
              </a:rPr>
              <a:t>Soil health indicators significantly impact crop outcomes, yet the existing system often lacks comprehensive integration of these metrics. Farmers might not have access to real-time data on soil composition, fertility, and moisture levels, leading to uninformed decisions and potentially lower yields.</a:t>
            </a:r>
            <a:endParaRPr lang="en-US" sz="1600" b="1" dirty="0">
              <a:latin typeface="Times New Roman" panose="02020603050405020304" pitchFamily="18" charset="0"/>
              <a:cs typeface="Times New Roman" panose="02020603050405020304" pitchFamily="18" charset="0"/>
            </a:endParaRPr>
          </a:p>
          <a:p>
            <a:pPr>
              <a:lnSpc>
                <a:spcPct val="160000"/>
              </a:lnSpc>
            </a:pPr>
            <a:r>
              <a:rPr lang="en-US" sz="1600" b="1" dirty="0">
                <a:latin typeface="Times New Roman" panose="02020603050405020304" pitchFamily="18" charset="0"/>
                <a:cs typeface="Times New Roman" panose="02020603050405020304" pitchFamily="18" charset="0"/>
              </a:rPr>
              <a:t>Market-Blind Cultivation: </a:t>
            </a:r>
            <a:r>
              <a:rPr lang="en-US" sz="1600" dirty="0">
                <a:latin typeface="Times New Roman" panose="02020603050405020304" pitchFamily="18" charset="0"/>
                <a:cs typeface="Times New Roman" panose="02020603050405020304" pitchFamily="18" charset="0"/>
              </a:rPr>
              <a:t>Farmers often lack up-to-date information on food market dynamics, including fluctuating prices and shifting consumer preferences. This disconnect between cultivation and market demand results in situations where crops may be grown in excess or not enough, leading to wastage and financial losses.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00"/>
            <a:ext cx="8229600" cy="1470025"/>
          </a:xfrm>
        </p:spPr>
        <p:txBody>
          <a:bodyPr/>
          <a:lstStyle/>
          <a:p>
            <a:r>
              <a:rPr lang="en-US" dirty="0">
                <a:latin typeface="Times New Roman" panose="02020603050405020304" pitchFamily="18" charset="0"/>
                <a:cs typeface="Times New Roman" panose="02020603050405020304" pitchFamily="18" charset="0"/>
              </a:rPr>
              <a:t>Literature Survey</a:t>
            </a:r>
          </a:p>
        </p:txBody>
      </p:sp>
      <p:sp>
        <p:nvSpPr>
          <p:cNvPr id="4" name="TextBox 6">
            <a:extLst>
              <a:ext uri="{FF2B5EF4-FFF2-40B4-BE49-F238E27FC236}">
                <a16:creationId xmlns:a16="http://schemas.microsoft.com/office/drawing/2014/main" id="{5B83D33B-BE7C-E434-CDA8-67EABCED3857}"/>
              </a:ext>
            </a:extLst>
          </p:cNvPr>
          <p:cNvSpPr txBox="1"/>
          <p:nvPr/>
        </p:nvSpPr>
        <p:spPr>
          <a:xfrm>
            <a:off x="304800" y="3733800"/>
            <a:ext cx="8382000" cy="2211759"/>
          </a:xfrm>
          <a:prstGeom prst="rect">
            <a:avLst/>
          </a:prstGeom>
        </p:spPr>
        <p:txBody>
          <a:bodyPr wrap="square" lIns="0" tIns="0" rIns="0" bIns="0" rtlCol="0" anchor="t">
            <a:spAutoFit/>
          </a:bodyPr>
          <a:lstStyle/>
          <a:p>
            <a:pPr>
              <a:lnSpc>
                <a:spcPts val="2550"/>
              </a:lnSpc>
            </a:pPr>
            <a:r>
              <a:rPr lang="en-US" sz="1500" dirty="0">
                <a:latin typeface="Times New Roman" panose="02020603050405020304" pitchFamily="18" charset="0"/>
                <a:cs typeface="Times New Roman" panose="02020603050405020304" pitchFamily="18" charset="0"/>
              </a:rPr>
              <a:t>Pradeepta Kumar Sarangi; Deepti Sinha; Sachin Sinha; Neetu Mittal,</a:t>
            </a:r>
          </a:p>
          <a:p>
            <a:pPr>
              <a:lnSpc>
                <a:spcPts val="2550"/>
              </a:lnSpc>
            </a:pPr>
            <a:r>
              <a:rPr lang="en-US" sz="1500" b="1" dirty="0">
                <a:latin typeface="Times New Roman" panose="02020603050405020304" pitchFamily="18" charset="0"/>
                <a:cs typeface="Times New Roman" panose="02020603050405020304" pitchFamily="18" charset="0"/>
              </a:rPr>
              <a:t>"Machine Learning Approach for the Prediction of Consumer Food Price Index",</a:t>
            </a:r>
          </a:p>
          <a:p>
            <a:pPr marL="388620" lvl="1" indent="-194310">
              <a:lnSpc>
                <a:spcPts val="3060"/>
              </a:lnSpc>
              <a:buFont typeface="Arial"/>
              <a:buChar char="•"/>
            </a:pPr>
            <a:r>
              <a:rPr lang="en-US" dirty="0">
                <a:latin typeface="Times New Roman" panose="02020603050405020304" pitchFamily="18" charset="0"/>
                <a:cs typeface="Times New Roman" panose="02020603050405020304" pitchFamily="18" charset="0"/>
              </a:rPr>
              <a:t>investigates the use of machine learning techniques for predicting Consumer Food Price Index (</a:t>
            </a:r>
            <a:r>
              <a:rPr lang="en-US" dirty="0" err="1">
                <a:latin typeface="Times New Roman" panose="02020603050405020304" pitchFamily="18" charset="0"/>
                <a:cs typeface="Times New Roman" panose="02020603050405020304" pitchFamily="18" charset="0"/>
              </a:rPr>
              <a:t>CFPI</a:t>
            </a:r>
            <a:r>
              <a:rPr lang="en-US" dirty="0">
                <a:latin typeface="Times New Roman" panose="02020603050405020304" pitchFamily="18" charset="0"/>
                <a:cs typeface="Times New Roman" panose="02020603050405020304" pitchFamily="18" charset="0"/>
              </a:rPr>
              <a:t>). It evaluates algorithms, explores data preprocessing and feature engineering, discusses challenges, integration of external factors, and suggests future research directions to enhance </a:t>
            </a:r>
            <a:r>
              <a:rPr lang="en-US" dirty="0" err="1">
                <a:latin typeface="Times New Roman" panose="02020603050405020304" pitchFamily="18" charset="0"/>
                <a:cs typeface="Times New Roman" panose="02020603050405020304" pitchFamily="18" charset="0"/>
              </a:rPr>
              <a:t>CFPI</a:t>
            </a:r>
            <a:r>
              <a:rPr lang="en-US" dirty="0">
                <a:latin typeface="Times New Roman" panose="02020603050405020304" pitchFamily="18" charset="0"/>
                <a:cs typeface="Times New Roman" panose="02020603050405020304" pitchFamily="18" charset="0"/>
              </a:rPr>
              <a:t> prediction accuracy and policy implications.</a:t>
            </a:r>
          </a:p>
        </p:txBody>
      </p:sp>
      <p:sp>
        <p:nvSpPr>
          <p:cNvPr id="3" name="Title 1">
            <a:extLst>
              <a:ext uri="{FF2B5EF4-FFF2-40B4-BE49-F238E27FC236}">
                <a16:creationId xmlns:a16="http://schemas.microsoft.com/office/drawing/2014/main" id="{F183CD59-7D12-0D3F-C07A-08AB96662DE6}"/>
              </a:ext>
            </a:extLst>
          </p:cNvPr>
          <p:cNvSpPr txBox="1">
            <a:spLocks/>
          </p:cNvSpPr>
          <p:nvPr/>
        </p:nvSpPr>
        <p:spPr>
          <a:xfrm>
            <a:off x="146304" y="53975"/>
            <a:ext cx="8769096" cy="1470025"/>
          </a:xfrm>
          <a:prstGeom prst="rect">
            <a:avLst/>
          </a:prstGeom>
        </p:spPr>
        <p:txBody>
          <a:bodyPr bIns="91440" anchor="ctr" anchorCtr="0">
            <a:normAutofit/>
          </a:bodyPr>
          <a:lstStyle>
            <a:lvl1pPr algn="ctr" rtl="0" eaLnBrk="1" latinLnBrk="0" hangingPunct="1">
              <a:spcBef>
                <a:spcPct val="0"/>
              </a:spcBef>
              <a:buNone/>
              <a:defRPr kumimoji="0" lang="en-US" sz="4000" kern="1200" dirty="0">
                <a:solidFill>
                  <a:srgbClr val="FFFFFF"/>
                </a:solidFill>
                <a:latin typeface="+mj-lt"/>
                <a:ea typeface="+mj-ea"/>
                <a:cs typeface="+mj-cs"/>
              </a:defRPr>
            </a:lvl1pPr>
          </a:lstStyle>
          <a:p>
            <a:r>
              <a:rPr lang="en-US" sz="2400" b="1" dirty="0">
                <a:solidFill>
                  <a:schemeClr val="tx1"/>
                </a:solidFill>
                <a:latin typeface="Times New Roman" panose="02020603050405020304" pitchFamily="18" charset="0"/>
                <a:cs typeface="Times New Roman" panose="02020603050405020304" pitchFamily="18" charset="0"/>
              </a:rPr>
              <a:t>A Data-Driven Approach to Plant Suggestions using Soil Health and Food Price Data</a:t>
            </a:r>
            <a:endParaRPr lang="en-IN" sz="24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00"/>
            <a:ext cx="8229600" cy="1470025"/>
          </a:xfrm>
        </p:spPr>
        <p:txBody>
          <a:bodyPr/>
          <a:lstStyle/>
          <a:p>
            <a:r>
              <a:rPr lang="en-US" dirty="0">
                <a:latin typeface="Times New Roman" panose="02020603050405020304" pitchFamily="18" charset="0"/>
                <a:cs typeface="Times New Roman" panose="02020603050405020304" pitchFamily="18" charset="0"/>
              </a:rPr>
              <a:t>Literature Survey</a:t>
            </a:r>
          </a:p>
        </p:txBody>
      </p:sp>
      <p:sp>
        <p:nvSpPr>
          <p:cNvPr id="4" name="TextBox 6">
            <a:extLst>
              <a:ext uri="{FF2B5EF4-FFF2-40B4-BE49-F238E27FC236}">
                <a16:creationId xmlns:a16="http://schemas.microsoft.com/office/drawing/2014/main" id="{5B83D33B-BE7C-E434-CDA8-67EABCED3857}"/>
              </a:ext>
            </a:extLst>
          </p:cNvPr>
          <p:cNvSpPr txBox="1"/>
          <p:nvPr/>
        </p:nvSpPr>
        <p:spPr>
          <a:xfrm>
            <a:off x="304800" y="3427041"/>
            <a:ext cx="8382000" cy="2545184"/>
          </a:xfrm>
          <a:prstGeom prst="rect">
            <a:avLst/>
          </a:prstGeom>
        </p:spPr>
        <p:txBody>
          <a:bodyPr wrap="square" lIns="0" tIns="0" rIns="0" bIns="0" rtlCol="0" anchor="t">
            <a:spAutoFit/>
          </a:bodyPr>
          <a:lstStyle/>
          <a:p>
            <a:pPr>
              <a:lnSpc>
                <a:spcPts val="2550"/>
              </a:lnSpc>
            </a:pPr>
            <a:r>
              <a:rPr lang="en-US" sz="1500" dirty="0" err="1">
                <a:latin typeface="Times New Roman" panose="02020603050405020304" pitchFamily="18" charset="0"/>
                <a:cs typeface="Times New Roman" panose="02020603050405020304" pitchFamily="18" charset="0"/>
              </a:rPr>
              <a:t>Yufei</a:t>
            </a:r>
            <a:r>
              <a:rPr lang="en-US" sz="1500" dirty="0">
                <a:latin typeface="Times New Roman" panose="02020603050405020304" pitchFamily="18" charset="0"/>
                <a:cs typeface="Times New Roman" panose="02020603050405020304" pitchFamily="18" charset="0"/>
              </a:rPr>
              <a:t> Zhao; Chao Huang; </a:t>
            </a:r>
            <a:r>
              <a:rPr lang="en-US" sz="1500" dirty="0" err="1">
                <a:latin typeface="Times New Roman" panose="02020603050405020304" pitchFamily="18" charset="0"/>
                <a:cs typeface="Times New Roman" panose="02020603050405020304" pitchFamily="18" charset="0"/>
              </a:rPr>
              <a:t>Jiebo</a:t>
            </a:r>
            <a:r>
              <a:rPr lang="en-US" sz="1500" dirty="0">
                <a:latin typeface="Times New Roman" panose="02020603050405020304" pitchFamily="18" charset="0"/>
                <a:cs typeface="Times New Roman" panose="02020603050405020304" pitchFamily="18" charset="0"/>
              </a:rPr>
              <a:t> Luo</a:t>
            </a:r>
          </a:p>
          <a:p>
            <a:pPr>
              <a:lnSpc>
                <a:spcPts val="2550"/>
              </a:lnSpc>
            </a:pPr>
            <a:r>
              <a:rPr lang="en-US" sz="1500" b="1" dirty="0">
                <a:latin typeface="Times New Roman" panose="02020603050405020304" pitchFamily="18" charset="0"/>
                <a:cs typeface="Times New Roman" panose="02020603050405020304" pitchFamily="18" charset="0"/>
              </a:rPr>
              <a:t>"How to Prepare for the Next Pandemic - Investigation of Correlation Between Food Prices and COVID-19 From Global and Local Perspectives",</a:t>
            </a:r>
          </a:p>
          <a:p>
            <a:pPr marL="388620" lvl="1" indent="-194310">
              <a:lnSpc>
                <a:spcPts val="3060"/>
              </a:lnSpc>
              <a:buFont typeface="Arial"/>
              <a:buChar char="•"/>
            </a:pPr>
            <a:r>
              <a:rPr lang="en-US" dirty="0">
                <a:latin typeface="Times New Roman" panose="02020603050405020304" pitchFamily="18" charset="0"/>
                <a:cs typeface="Times New Roman" panose="02020603050405020304" pitchFamily="18" charset="0"/>
              </a:rPr>
              <a:t>This examines pandemic preparedness, focusing on the correlation between food prices and COVID-19. It analyzes global and local perspectives, investigating how pandemic-related disruptions impact food costs. Insights gained contribute to proactive strategies for future pandemic mitigation and food security.</a:t>
            </a:r>
          </a:p>
        </p:txBody>
      </p:sp>
      <p:sp>
        <p:nvSpPr>
          <p:cNvPr id="5" name="Title 1">
            <a:extLst>
              <a:ext uri="{FF2B5EF4-FFF2-40B4-BE49-F238E27FC236}">
                <a16:creationId xmlns:a16="http://schemas.microsoft.com/office/drawing/2014/main" id="{E1A7D82C-1665-C4D0-EA73-A906773FA4DE}"/>
              </a:ext>
            </a:extLst>
          </p:cNvPr>
          <p:cNvSpPr txBox="1">
            <a:spLocks/>
          </p:cNvSpPr>
          <p:nvPr/>
        </p:nvSpPr>
        <p:spPr>
          <a:xfrm>
            <a:off x="146304" y="53975"/>
            <a:ext cx="8769096" cy="1470025"/>
          </a:xfrm>
          <a:prstGeom prst="rect">
            <a:avLst/>
          </a:prstGeom>
        </p:spPr>
        <p:txBody>
          <a:bodyPr bIns="91440" anchor="ctr" anchorCtr="0">
            <a:normAutofit/>
          </a:bodyPr>
          <a:lstStyle>
            <a:lvl1pPr algn="ctr" rtl="0" eaLnBrk="1" latinLnBrk="0" hangingPunct="1">
              <a:spcBef>
                <a:spcPct val="0"/>
              </a:spcBef>
              <a:buNone/>
              <a:defRPr kumimoji="0" lang="en-US" sz="4000" kern="1200" dirty="0">
                <a:solidFill>
                  <a:srgbClr val="FFFFFF"/>
                </a:solidFill>
                <a:latin typeface="+mj-lt"/>
                <a:ea typeface="+mj-ea"/>
                <a:cs typeface="+mj-cs"/>
              </a:defRPr>
            </a:lvl1pPr>
          </a:lstStyle>
          <a:p>
            <a:r>
              <a:rPr lang="en-US" sz="2400" b="1" dirty="0">
                <a:solidFill>
                  <a:schemeClr val="tx1"/>
                </a:solidFill>
                <a:latin typeface="Times New Roman" panose="02020603050405020304" pitchFamily="18" charset="0"/>
                <a:cs typeface="Times New Roman" panose="02020603050405020304" pitchFamily="18" charset="0"/>
              </a:rPr>
              <a:t>A Data-Driven Approach to Plant Suggestions using Soil Health and Food Price Data</a:t>
            </a:r>
            <a:endParaRPr lang="en-IN" sz="24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3606"/>
            <a:ext cx="8229600" cy="944562"/>
          </a:xfrm>
        </p:spPr>
        <p:txBody>
          <a:bodyPr>
            <a:normAutofit/>
          </a:bodyPr>
          <a:lstStyle/>
          <a:p>
            <a:r>
              <a:rPr lang="en-US" sz="3600" b="1" dirty="0">
                <a:solidFill>
                  <a:schemeClr val="tx1"/>
                </a:solidFill>
                <a:latin typeface="Times New Roman" pitchFamily="18" charset="0"/>
                <a:cs typeface="Times New Roman" pitchFamily="18" charset="0"/>
              </a:rPr>
              <a:t>Proposed Work</a:t>
            </a:r>
            <a:endParaRPr lang="en-US" sz="1600" b="1" dirty="0">
              <a:latin typeface="Times New Roman" pitchFamily="18" charset="0"/>
              <a:cs typeface="Times New Roman" pitchFamily="18" charset="0"/>
            </a:endParaRPr>
          </a:p>
        </p:txBody>
      </p:sp>
      <p:sp>
        <p:nvSpPr>
          <p:cNvPr id="6" name="Content Placeholder 2">
            <a:extLst>
              <a:ext uri="{FF2B5EF4-FFF2-40B4-BE49-F238E27FC236}">
                <a16:creationId xmlns:a16="http://schemas.microsoft.com/office/drawing/2014/main" id="{292E5D7E-BFEE-7DD9-4E8E-B9631B937A22}"/>
              </a:ext>
            </a:extLst>
          </p:cNvPr>
          <p:cNvSpPr txBox="1">
            <a:spLocks/>
          </p:cNvSpPr>
          <p:nvPr/>
        </p:nvSpPr>
        <p:spPr>
          <a:xfrm>
            <a:off x="304800" y="1219200"/>
            <a:ext cx="8458200" cy="50292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gn="just">
              <a:lnSpc>
                <a:spcPct val="160000"/>
              </a:lnSpc>
            </a:pPr>
            <a:r>
              <a:rPr lang="en-US" sz="1500" b="1" dirty="0">
                <a:latin typeface="Times New Roman" panose="02020603050405020304" pitchFamily="18" charset="0"/>
                <a:cs typeface="Times New Roman" panose="02020603050405020304" pitchFamily="18" charset="0"/>
              </a:rPr>
              <a:t>Regression and Decision Trees Combination:</a:t>
            </a:r>
          </a:p>
          <a:p>
            <a:pPr marL="0" indent="0" algn="just">
              <a:lnSpc>
                <a:spcPct val="160000"/>
              </a:lnSpc>
              <a:buFont typeface="Wingdings 2"/>
              <a:buNone/>
            </a:pPr>
            <a:r>
              <a:rPr lang="en-US" sz="1500" dirty="0">
                <a:latin typeface="Times New Roman" panose="02020603050405020304" pitchFamily="18" charset="0"/>
                <a:cs typeface="Times New Roman" panose="02020603050405020304" pitchFamily="18" charset="0"/>
              </a:rPr>
              <a:t>	Combining regression and decision trees leverages regression's ability to capture linear relationships between soil metrics and crop yields, while decision trees handle non-linear patterns in market demand and economic factors. This ensures a more comprehensive understanding of crop performance and desirability.</a:t>
            </a:r>
          </a:p>
          <a:p>
            <a:pPr algn="just">
              <a:lnSpc>
                <a:spcPct val="160000"/>
              </a:lnSpc>
            </a:pPr>
            <a:r>
              <a:rPr lang="en-US" sz="1500" b="1" dirty="0">
                <a:latin typeface="Times New Roman" panose="02020603050405020304" pitchFamily="18" charset="0"/>
                <a:cs typeface="Times New Roman" panose="02020603050405020304" pitchFamily="18" charset="0"/>
              </a:rPr>
              <a:t>Holistic Recommendations:</a:t>
            </a:r>
          </a:p>
          <a:p>
            <a:pPr marL="0" indent="0" algn="just">
              <a:lnSpc>
                <a:spcPct val="160000"/>
              </a:lnSpc>
              <a:buFont typeface="Wingdings 2"/>
              <a:buNone/>
            </a:pPr>
            <a:r>
              <a:rPr lang="en-US" sz="1500" dirty="0">
                <a:latin typeface="Times New Roman" panose="02020603050405020304" pitchFamily="18" charset="0"/>
                <a:cs typeface="Times New Roman" panose="02020603050405020304" pitchFamily="18" charset="0"/>
              </a:rPr>
              <a:t>	The integrated approach provides holistic recommendations by assessing both agronomic factors (yield prediction from regression) and economic factors (demand prediction from decision trees). This results in well-rounded crop suggestions that align with both soil health and market dynamics.</a:t>
            </a:r>
          </a:p>
          <a:p>
            <a:pPr algn="just">
              <a:lnSpc>
                <a:spcPct val="160000"/>
              </a:lnSpc>
            </a:pPr>
            <a:r>
              <a:rPr lang="en-US" sz="1500" b="1" dirty="0">
                <a:latin typeface="Times New Roman" panose="02020603050405020304" pitchFamily="18" charset="0"/>
                <a:cs typeface="Times New Roman" panose="02020603050405020304" pitchFamily="18" charset="0"/>
              </a:rPr>
              <a:t>Interpretability and Practicality:</a:t>
            </a:r>
          </a:p>
          <a:p>
            <a:pPr marL="0" indent="0" algn="just">
              <a:lnSpc>
                <a:spcPct val="160000"/>
              </a:lnSpc>
              <a:buFont typeface="Wingdings 2"/>
              <a:buNone/>
            </a:pPr>
            <a:r>
              <a:rPr lang="en-US" sz="1500" dirty="0">
                <a:latin typeface="Times New Roman" panose="02020603050405020304" pitchFamily="18" charset="0"/>
                <a:cs typeface="Times New Roman" panose="02020603050405020304" pitchFamily="18" charset="0"/>
              </a:rPr>
              <a:t>	Decision trees offer transparent decision paths, making it easier for farmers to understand why certain crops are recommended based on market trends. This transparency enhances user trust and aids in making practical, informed planting decisions, promoting sustainable and profitable agriculture.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3A25482-F7FD-5367-6369-0542599C4E65}"/>
              </a:ext>
            </a:extLst>
          </p:cNvPr>
          <p:cNvPicPr>
            <a:picLocks noChangeAspect="1"/>
          </p:cNvPicPr>
          <p:nvPr/>
        </p:nvPicPr>
        <p:blipFill rotWithShape="1">
          <a:blip r:embed="rId2">
            <a:extLst>
              <a:ext uri="{28A0092B-C50C-407E-A947-70E740481C1C}">
                <a14:useLocalDpi xmlns:a14="http://schemas.microsoft.com/office/drawing/2010/main" val="0"/>
              </a:ext>
            </a:extLst>
          </a:blip>
          <a:srcRect l="16666" r="15833"/>
          <a:stretch/>
        </p:blipFill>
        <p:spPr>
          <a:xfrm>
            <a:off x="1752600" y="1295400"/>
            <a:ext cx="6172200" cy="5143500"/>
          </a:xfrm>
          <a:prstGeom prst="rect">
            <a:avLst/>
          </a:prstGeom>
        </p:spPr>
      </p:pic>
      <p:sp>
        <p:nvSpPr>
          <p:cNvPr id="7" name="Title 1">
            <a:extLst>
              <a:ext uri="{FF2B5EF4-FFF2-40B4-BE49-F238E27FC236}">
                <a16:creationId xmlns:a16="http://schemas.microsoft.com/office/drawing/2014/main" id="{5D9DF356-6CB5-1991-1A99-371316C25F2D}"/>
              </a:ext>
            </a:extLst>
          </p:cNvPr>
          <p:cNvSpPr>
            <a:spLocks noGrp="1"/>
          </p:cNvSpPr>
          <p:nvPr>
            <p:ph type="title"/>
          </p:nvPr>
        </p:nvSpPr>
        <p:spPr>
          <a:xfrm>
            <a:off x="457200" y="338015"/>
            <a:ext cx="8229600" cy="792162"/>
          </a:xfrm>
        </p:spPr>
        <p:txBody>
          <a:bodyPr>
            <a:normAutofit/>
          </a:bodyPr>
          <a:lstStyle/>
          <a:p>
            <a:r>
              <a:rPr lang="en-US" sz="2800" b="1" dirty="0">
                <a:solidFill>
                  <a:schemeClr val="tx1"/>
                </a:solidFill>
                <a:latin typeface="Times New Roman" pitchFamily="18" charset="0"/>
                <a:cs typeface="Times New Roman" pitchFamily="18" charset="0"/>
              </a:rPr>
              <a:t>Overall Dataflow Diagram</a:t>
            </a:r>
            <a:endParaRPr lang="en-US" sz="2800" b="1" dirty="0">
              <a:solidFill>
                <a:schemeClr val="tx1"/>
              </a:solidFill>
            </a:endParaRPr>
          </a:p>
        </p:txBody>
      </p:sp>
    </p:spTree>
    <p:extLst>
      <p:ext uri="{BB962C8B-B14F-4D97-AF65-F5344CB8AC3E}">
        <p14:creationId xmlns:p14="http://schemas.microsoft.com/office/powerpoint/2010/main" val="4104706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sz="3600" b="1" dirty="0">
                <a:solidFill>
                  <a:schemeClr val="tx1"/>
                </a:solidFill>
                <a:latin typeface="Times New Roman" pitchFamily="18" charset="0"/>
                <a:cs typeface="Times New Roman" pitchFamily="18" charset="0"/>
              </a:rPr>
              <a:t>Algorithm implemented</a:t>
            </a:r>
            <a:endParaRPr lang="en-US" sz="3600" b="1" dirty="0">
              <a:solidFill>
                <a:schemeClr val="tx1"/>
              </a:solidFill>
            </a:endParaRPr>
          </a:p>
        </p:txBody>
      </p:sp>
      <p:sp>
        <p:nvSpPr>
          <p:cNvPr id="3" name="Content Placeholder 2"/>
          <p:cNvSpPr>
            <a:spLocks noGrp="1"/>
          </p:cNvSpPr>
          <p:nvPr>
            <p:ph sz="quarter" idx="1"/>
          </p:nvPr>
        </p:nvSpPr>
        <p:spPr>
          <a:xfrm>
            <a:off x="603504" y="1066800"/>
            <a:ext cx="8083296" cy="5410200"/>
          </a:xfrm>
        </p:spPr>
        <p:txBody>
          <a:bodyPr>
            <a:noAutofit/>
          </a:bodyPr>
          <a:lstStyle/>
          <a:p>
            <a:pPr marL="0" indent="0" algn="ctr">
              <a:lnSpc>
                <a:spcPct val="160000"/>
              </a:lnSpc>
              <a:buNone/>
            </a:pPr>
            <a:r>
              <a:rPr lang="en-US" sz="1800" b="1" dirty="0">
                <a:latin typeface="Times New Roman" panose="02020603050405020304" pitchFamily="18" charset="0"/>
                <a:cs typeface="Times New Roman" panose="02020603050405020304" pitchFamily="18" charset="0"/>
              </a:rPr>
              <a:t>Regression</a:t>
            </a:r>
          </a:p>
          <a:p>
            <a:pPr marL="0" indent="0" algn="ctr">
              <a:lnSpc>
                <a:spcPct val="160000"/>
              </a:lnSpc>
              <a:buNone/>
            </a:pPr>
            <a:r>
              <a:rPr lang="en-US" sz="1800" dirty="0">
                <a:latin typeface="Times New Roman" panose="02020603050405020304" pitchFamily="18" charset="0"/>
                <a:cs typeface="Times New Roman" panose="02020603050405020304" pitchFamily="18" charset="0"/>
              </a:rPr>
              <a:t>It is a statistical method for modeling relationships between a target variable and independent variables. It predicts continuous outcomes, making it valuable for understanding linear associations and making numerical predictions across various fields.</a:t>
            </a:r>
          </a:p>
          <a:p>
            <a:pPr marL="0" indent="0" algn="ctr">
              <a:lnSpc>
                <a:spcPct val="160000"/>
              </a:lnSpc>
              <a:buNone/>
            </a:pPr>
            <a:endParaRPr lang="en-US" sz="1800" b="1" dirty="0">
              <a:latin typeface="Times New Roman" panose="02020603050405020304" pitchFamily="18" charset="0"/>
              <a:cs typeface="Times New Roman" panose="02020603050405020304" pitchFamily="18" charset="0"/>
            </a:endParaRPr>
          </a:p>
          <a:p>
            <a:pPr marL="0" indent="0" algn="ctr">
              <a:lnSpc>
                <a:spcPct val="160000"/>
              </a:lnSpc>
              <a:buNone/>
            </a:pPr>
            <a:r>
              <a:rPr lang="en-US" sz="1800" b="1" dirty="0">
                <a:latin typeface="Times New Roman" panose="02020603050405020304" pitchFamily="18" charset="0"/>
                <a:cs typeface="Times New Roman" panose="02020603050405020304" pitchFamily="18" charset="0"/>
              </a:rPr>
              <a:t>Decision Trees</a:t>
            </a:r>
          </a:p>
          <a:p>
            <a:pPr marL="0" indent="0" algn="ctr">
              <a:lnSpc>
                <a:spcPct val="160000"/>
              </a:lnSpc>
              <a:buNone/>
            </a:pPr>
            <a:r>
              <a:rPr lang="en-US" sz="1800" dirty="0">
                <a:latin typeface="Times New Roman" panose="02020603050405020304" pitchFamily="18" charset="0"/>
                <a:cs typeface="Times New Roman" panose="02020603050405020304" pitchFamily="18" charset="0"/>
              </a:rPr>
              <a:t>Decision Trees are graphical models for decision-making. They partition data based on input features, forming branches that lead to final predictions or classifications at leaves. With simplicity, interpretability, and nonlinear adaptability, they suit various tasks and data types.</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z="3600" b="1" dirty="0">
                <a:solidFill>
                  <a:schemeClr val="tx1"/>
                </a:solidFill>
                <a:latin typeface="Times New Roman" pitchFamily="18" charset="0"/>
                <a:cs typeface="Times New Roman" pitchFamily="18" charset="0"/>
              </a:rPr>
              <a:t>Expected Deliverables</a:t>
            </a:r>
            <a:endParaRPr lang="en-US" sz="1200" b="1" dirty="0">
              <a:solidFill>
                <a:schemeClr val="tx1"/>
              </a:solidFill>
            </a:endParaRPr>
          </a:p>
        </p:txBody>
      </p:sp>
      <p:sp>
        <p:nvSpPr>
          <p:cNvPr id="3" name="Content Placeholder 2"/>
          <p:cNvSpPr>
            <a:spLocks noGrp="1"/>
          </p:cNvSpPr>
          <p:nvPr>
            <p:ph sz="quarter" idx="1"/>
          </p:nvPr>
        </p:nvSpPr>
        <p:spPr>
          <a:xfrm>
            <a:off x="838200" y="1143000"/>
            <a:ext cx="6858000" cy="2457450"/>
          </a:xfrm>
        </p:spPr>
        <p:txBody>
          <a:bodyPr>
            <a:normAutofit fontScale="77500" lnSpcReduction="20000"/>
          </a:bodyPr>
          <a:lstStyle/>
          <a:p>
            <a:pPr>
              <a:lnSpc>
                <a:spcPct val="150000"/>
              </a:lnSpc>
            </a:pPr>
            <a:r>
              <a:rPr lang="en-US" dirty="0">
                <a:latin typeface="Times New Roman" panose="02020603050405020304" pitchFamily="18" charset="0"/>
                <a:cs typeface="Times New Roman" panose="02020603050405020304" pitchFamily="18" charset="0"/>
              </a:rPr>
              <a:t>Real-Time Monitoring and Continuous Improvement</a:t>
            </a:r>
          </a:p>
          <a:p>
            <a:pPr>
              <a:lnSpc>
                <a:spcPct val="150000"/>
              </a:lnSpc>
            </a:pPr>
            <a:r>
              <a:rPr lang="en-US" dirty="0">
                <a:latin typeface="Times New Roman" panose="02020603050405020304" pitchFamily="18" charset="0"/>
                <a:cs typeface="Times New Roman" panose="02020603050405020304" pitchFamily="18" charset="0"/>
              </a:rPr>
              <a:t>Research and Analysis Documentation</a:t>
            </a:r>
          </a:p>
          <a:p>
            <a:pPr>
              <a:lnSpc>
                <a:spcPct val="150000"/>
              </a:lnSpc>
            </a:pPr>
            <a:r>
              <a:rPr lang="en-US" dirty="0">
                <a:latin typeface="Times New Roman" panose="02020603050405020304" pitchFamily="18" charset="0"/>
                <a:cs typeface="Times New Roman" panose="02020603050405020304" pitchFamily="18" charset="0"/>
              </a:rPr>
              <a:t>Accurate Predictions</a:t>
            </a:r>
          </a:p>
          <a:p>
            <a:pPr>
              <a:lnSpc>
                <a:spcPct val="150000"/>
              </a:lnSpc>
            </a:pPr>
            <a:r>
              <a:rPr lang="en-US" dirty="0">
                <a:latin typeface="Times New Roman" panose="02020603050405020304" pitchFamily="18" charset="0"/>
                <a:cs typeface="Times New Roman" panose="02020603050405020304" pitchFamily="18" charset="0"/>
              </a:rPr>
              <a:t>Interactive Recommendation System</a:t>
            </a:r>
          </a:p>
          <a:p>
            <a:pPr>
              <a:lnSpc>
                <a:spcPct val="150000"/>
              </a:lnSpc>
            </a:pPr>
            <a:r>
              <a:rPr lang="en-US" dirty="0">
                <a:latin typeface="Times New Roman" panose="02020603050405020304" pitchFamily="18" charset="0"/>
                <a:cs typeface="Times New Roman" panose="02020603050405020304" pitchFamily="18" charset="0"/>
              </a:rPr>
              <a:t>Informed Decisions</a:t>
            </a:r>
          </a:p>
        </p:txBody>
      </p:sp>
      <p:pic>
        <p:nvPicPr>
          <p:cNvPr id="7" name="Picture 6">
            <a:extLst>
              <a:ext uri="{FF2B5EF4-FFF2-40B4-BE49-F238E27FC236}">
                <a16:creationId xmlns:a16="http://schemas.microsoft.com/office/drawing/2014/main" id="{22EF6574-FF4D-A9FD-2550-6539B9CA0511}"/>
              </a:ext>
            </a:extLst>
          </p:cNvPr>
          <p:cNvPicPr>
            <a:picLocks noChangeAspect="1"/>
          </p:cNvPicPr>
          <p:nvPr/>
        </p:nvPicPr>
        <p:blipFill>
          <a:blip r:embed="rId2"/>
          <a:stretch>
            <a:fillRect/>
          </a:stretch>
        </p:blipFill>
        <p:spPr>
          <a:xfrm>
            <a:off x="2095500" y="3752850"/>
            <a:ext cx="4953000" cy="2737618"/>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611</TotalTime>
  <Words>978</Words>
  <Application>Microsoft Office PowerPoint</Application>
  <PresentationFormat>On-screen Show (4:3)</PresentationFormat>
  <Paragraphs>74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Franklin Gothic Book</vt:lpstr>
      <vt:lpstr>Perpetua</vt:lpstr>
      <vt:lpstr>Times New Roman</vt:lpstr>
      <vt:lpstr>Wingdings 2</vt:lpstr>
      <vt:lpstr>Equity</vt:lpstr>
      <vt:lpstr>A Data-Driven Approach to Plant Suggestions using Soil Health and Food Price Data</vt:lpstr>
      <vt:lpstr>Introduction</vt:lpstr>
      <vt:lpstr>Problem  Identification</vt:lpstr>
      <vt:lpstr>Literature Survey</vt:lpstr>
      <vt:lpstr>Literature Survey</vt:lpstr>
      <vt:lpstr>Proposed Work</vt:lpstr>
      <vt:lpstr>Overall Dataflow Diagram</vt:lpstr>
      <vt:lpstr>Algorithm implemented</vt:lpstr>
      <vt:lpstr>Expected Deliverables</vt:lpstr>
      <vt:lpstr>References</vt:lpstr>
      <vt:lpstr>PowerPoint Presentation</vt:lpstr>
    </vt:vector>
  </TitlesOfParts>
  <Company>snsceit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(Times bold /36 points )</dc:title>
  <dc:creator>anandakumar</dc:creator>
  <cp:lastModifiedBy>LINKEDH S</cp:lastModifiedBy>
  <cp:revision>36</cp:revision>
  <dcterms:created xsi:type="dcterms:W3CDTF">2014-07-30T05:52:09Z</dcterms:created>
  <dcterms:modified xsi:type="dcterms:W3CDTF">2023-08-28T06:37:36Z</dcterms:modified>
</cp:coreProperties>
</file>