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9"/>
  </p:notesMasterIdLst>
  <p:sldIdLst>
    <p:sldId id="287" r:id="rId2"/>
    <p:sldId id="275" r:id="rId3"/>
    <p:sldId id="274" r:id="rId4"/>
    <p:sldId id="276" r:id="rId5"/>
    <p:sldId id="288" r:id="rId6"/>
    <p:sldId id="289" r:id="rId7"/>
    <p:sldId id="258" r:id="rId8"/>
    <p:sldId id="277" r:id="rId9"/>
    <p:sldId id="286" r:id="rId10"/>
    <p:sldId id="280" r:id="rId11"/>
    <p:sldId id="290" r:id="rId12"/>
    <p:sldId id="282" r:id="rId13"/>
    <p:sldId id="283" r:id="rId14"/>
    <p:sldId id="284" r:id="rId15"/>
    <p:sldId id="291" r:id="rId16"/>
    <p:sldId id="270" r:id="rId17"/>
    <p:sldId id="272" r:id="rId1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75" autoAdjust="0"/>
    <p:restoredTop sz="86430" autoAdjust="0"/>
  </p:normalViewPr>
  <p:slideViewPr>
    <p:cSldViewPr>
      <p:cViewPr varScale="1">
        <p:scale>
          <a:sx n="83" d="100"/>
          <a:sy n="83" d="100"/>
        </p:scale>
        <p:origin x="216" y="1224"/>
      </p:cViewPr>
      <p:guideLst>
        <p:guide orient="horz" pos="2160"/>
        <p:guide pos="2880"/>
      </p:guideLst>
    </p:cSldViewPr>
  </p:slideViewPr>
  <p:outlineViewPr>
    <p:cViewPr>
      <p:scale>
        <a:sx n="33" d="100"/>
        <a:sy n="33" d="100"/>
      </p:scale>
      <p:origin x="240" y="8408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A0652679-3773-43FB-926C-C2F5E2F834E4}" type="datetimeFigureOut">
              <a:rPr lang="en-US" smtClean="0"/>
              <a:pPr/>
              <a:t>11/1/23</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B8C650A-8888-429F-83D9-4217BEE97D1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r>
              <a:rPr lang="en-US"/>
              <a:t>01/08/2014</a:t>
            </a:r>
          </a:p>
        </p:txBody>
      </p:sp>
      <p:sp>
        <p:nvSpPr>
          <p:cNvPr id="17" name="Footer Placeholder 16"/>
          <p:cNvSpPr>
            <a:spLocks noGrp="1"/>
          </p:cNvSpPr>
          <p:nvPr>
            <p:ph type="ftr" sz="quarter" idx="11"/>
          </p:nvPr>
        </p:nvSpPr>
        <p:spPr/>
        <p:txBody>
          <a:bodyPr/>
          <a:lstStyle/>
          <a:p>
            <a:r>
              <a:rPr lang="en-US"/>
              <a:t>SNSCEIT/MTech 2014-2015/Project Phase I/Review 2</a:t>
            </a:r>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158504DA-5028-4CF0-A96C-FBE2D0E7C16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01/08/2014</a:t>
            </a:r>
          </a:p>
        </p:txBody>
      </p:sp>
      <p:sp>
        <p:nvSpPr>
          <p:cNvPr id="5" name="Footer Placeholder 4"/>
          <p:cNvSpPr>
            <a:spLocks noGrp="1"/>
          </p:cNvSpPr>
          <p:nvPr>
            <p:ph type="ftr" sz="quarter" idx="11"/>
          </p:nvPr>
        </p:nvSpPr>
        <p:spPr/>
        <p:txBody>
          <a:bodyPr/>
          <a:lstStyle/>
          <a:p>
            <a:r>
              <a:rPr lang="en-US"/>
              <a:t>SNSCEIT/MTech 2014-2015/Project Phase I/Review 2</a:t>
            </a:r>
          </a:p>
        </p:txBody>
      </p:sp>
      <p:sp>
        <p:nvSpPr>
          <p:cNvPr id="6" name="Slide Number Placeholder 5"/>
          <p:cNvSpPr>
            <a:spLocks noGrp="1"/>
          </p:cNvSpPr>
          <p:nvPr>
            <p:ph type="sldNum" sz="quarter" idx="12"/>
          </p:nvPr>
        </p:nvSpPr>
        <p:spPr/>
        <p:txBody>
          <a:bodyPr/>
          <a:lstStyle/>
          <a:p>
            <a:fld id="{158504DA-5028-4CF0-A96C-FBE2D0E7C16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r>
              <a:rPr lang="en-US"/>
              <a:t>01/08/2014</a:t>
            </a:r>
          </a:p>
        </p:txBody>
      </p:sp>
      <p:sp>
        <p:nvSpPr>
          <p:cNvPr id="5" name="Footer Placeholder 4"/>
          <p:cNvSpPr>
            <a:spLocks noGrp="1"/>
          </p:cNvSpPr>
          <p:nvPr>
            <p:ph type="ftr" sz="quarter" idx="11"/>
          </p:nvPr>
        </p:nvSpPr>
        <p:spPr/>
        <p:txBody>
          <a:bodyPr/>
          <a:lstStyle/>
          <a:p>
            <a:r>
              <a:rPr lang="en-US"/>
              <a:t>SNSCEIT/MTech 2014-2015/Project Phase I/Review 2</a:t>
            </a:r>
          </a:p>
        </p:txBody>
      </p:sp>
      <p:sp>
        <p:nvSpPr>
          <p:cNvPr id="6" name="Slide Number Placeholder 5"/>
          <p:cNvSpPr>
            <a:spLocks noGrp="1"/>
          </p:cNvSpPr>
          <p:nvPr>
            <p:ph type="sldNum" sz="quarter" idx="12"/>
          </p:nvPr>
        </p:nvSpPr>
        <p:spPr/>
        <p:txBody>
          <a:bodyPr/>
          <a:lstStyle/>
          <a:p>
            <a:fld id="{158504DA-5028-4CF0-A96C-FBE2D0E7C1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r>
              <a:rPr lang="en-US"/>
              <a:t>01/08/2014</a:t>
            </a:r>
          </a:p>
        </p:txBody>
      </p:sp>
      <p:sp>
        <p:nvSpPr>
          <p:cNvPr id="5" name="Footer Placeholder 4"/>
          <p:cNvSpPr>
            <a:spLocks noGrp="1"/>
          </p:cNvSpPr>
          <p:nvPr>
            <p:ph type="ftr" sz="quarter" idx="11"/>
          </p:nvPr>
        </p:nvSpPr>
        <p:spPr/>
        <p:txBody>
          <a:bodyPr/>
          <a:lstStyle/>
          <a:p>
            <a:r>
              <a:rPr lang="en-US"/>
              <a:t>SNSCEIT/MTech 2014-2015/Project Phase I/Review 2</a:t>
            </a:r>
          </a:p>
        </p:txBody>
      </p:sp>
      <p:sp>
        <p:nvSpPr>
          <p:cNvPr id="6" name="Slide Number Placeholder 5"/>
          <p:cNvSpPr>
            <a:spLocks noGrp="1"/>
          </p:cNvSpPr>
          <p:nvPr>
            <p:ph type="sldNum" sz="quarter" idx="12"/>
          </p:nvPr>
        </p:nvSpPr>
        <p:spPr/>
        <p:txBody>
          <a:bodyPr/>
          <a:lstStyle/>
          <a:p>
            <a:fld id="{158504DA-5028-4CF0-A96C-FBE2D0E7C16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r>
              <a:rPr lang="en-US"/>
              <a:t>01/08/2014</a:t>
            </a:r>
          </a:p>
        </p:txBody>
      </p:sp>
      <p:sp>
        <p:nvSpPr>
          <p:cNvPr id="5" name="Footer Placeholder 4"/>
          <p:cNvSpPr>
            <a:spLocks noGrp="1"/>
          </p:cNvSpPr>
          <p:nvPr>
            <p:ph type="ftr" sz="quarter" idx="11"/>
          </p:nvPr>
        </p:nvSpPr>
        <p:spPr>
          <a:xfrm>
            <a:off x="800100" y="6172200"/>
            <a:ext cx="4000500" cy="457200"/>
          </a:xfrm>
        </p:spPr>
        <p:txBody>
          <a:bodyPr/>
          <a:lstStyle/>
          <a:p>
            <a:r>
              <a:rPr lang="en-US"/>
              <a:t>SNSCEIT/MTech 2014-2015/Project Phase I/Review 2</a:t>
            </a:r>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158504DA-5028-4CF0-A96C-FBE2D0E7C16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r>
              <a:rPr lang="en-US"/>
              <a:t>01/08/2014</a:t>
            </a:r>
          </a:p>
        </p:txBody>
      </p:sp>
      <p:sp>
        <p:nvSpPr>
          <p:cNvPr id="6" name="Footer Placeholder 5"/>
          <p:cNvSpPr>
            <a:spLocks noGrp="1"/>
          </p:cNvSpPr>
          <p:nvPr>
            <p:ph type="ftr" sz="quarter" idx="11"/>
          </p:nvPr>
        </p:nvSpPr>
        <p:spPr/>
        <p:txBody>
          <a:bodyPr/>
          <a:lstStyle/>
          <a:p>
            <a:r>
              <a:rPr lang="en-US"/>
              <a:t>SNSCEIT/MTech 2014-2015/Project Phase I/Review 2</a:t>
            </a:r>
          </a:p>
        </p:txBody>
      </p:sp>
      <p:sp>
        <p:nvSpPr>
          <p:cNvPr id="7" name="Slide Number Placeholder 6"/>
          <p:cNvSpPr>
            <a:spLocks noGrp="1"/>
          </p:cNvSpPr>
          <p:nvPr>
            <p:ph type="sldNum" sz="quarter" idx="12"/>
          </p:nvPr>
        </p:nvSpPr>
        <p:spPr/>
        <p:txBody>
          <a:bodyPr/>
          <a:lstStyle/>
          <a:p>
            <a:fld id="{158504DA-5028-4CF0-A96C-FBE2D0E7C16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r>
              <a:rPr lang="en-US"/>
              <a:t>01/08/2014</a:t>
            </a:r>
          </a:p>
        </p:txBody>
      </p:sp>
      <p:sp>
        <p:nvSpPr>
          <p:cNvPr id="8" name="Footer Placeholder 7"/>
          <p:cNvSpPr>
            <a:spLocks noGrp="1"/>
          </p:cNvSpPr>
          <p:nvPr>
            <p:ph type="ftr" sz="quarter" idx="11"/>
          </p:nvPr>
        </p:nvSpPr>
        <p:spPr/>
        <p:txBody>
          <a:bodyPr/>
          <a:lstStyle/>
          <a:p>
            <a:r>
              <a:rPr lang="en-US"/>
              <a:t>SNSCEIT/MTech 2014-2015/Project Phase I/Review 2</a:t>
            </a:r>
          </a:p>
        </p:txBody>
      </p:sp>
      <p:sp>
        <p:nvSpPr>
          <p:cNvPr id="9" name="Slide Number Placeholder 8"/>
          <p:cNvSpPr>
            <a:spLocks noGrp="1"/>
          </p:cNvSpPr>
          <p:nvPr>
            <p:ph type="sldNum" sz="quarter" idx="12"/>
          </p:nvPr>
        </p:nvSpPr>
        <p:spPr/>
        <p:txBody>
          <a:bodyPr/>
          <a:lstStyle/>
          <a:p>
            <a:fld id="{158504DA-5028-4CF0-A96C-FBE2D0E7C16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r>
              <a:rPr lang="en-US"/>
              <a:t>01/08/2014</a:t>
            </a:r>
          </a:p>
        </p:txBody>
      </p:sp>
      <p:sp>
        <p:nvSpPr>
          <p:cNvPr id="4" name="Footer Placeholder 3"/>
          <p:cNvSpPr>
            <a:spLocks noGrp="1"/>
          </p:cNvSpPr>
          <p:nvPr>
            <p:ph type="ftr" sz="quarter" idx="11"/>
          </p:nvPr>
        </p:nvSpPr>
        <p:spPr/>
        <p:txBody>
          <a:bodyPr/>
          <a:lstStyle/>
          <a:p>
            <a:r>
              <a:rPr lang="en-US"/>
              <a:t>SNSCEIT/MTech 2014-2015/Project Phase I/Review 2</a:t>
            </a:r>
          </a:p>
        </p:txBody>
      </p:sp>
      <p:sp>
        <p:nvSpPr>
          <p:cNvPr id="5" name="Slide Number Placeholder 4"/>
          <p:cNvSpPr>
            <a:spLocks noGrp="1"/>
          </p:cNvSpPr>
          <p:nvPr>
            <p:ph type="sldNum" sz="quarter" idx="12"/>
          </p:nvPr>
        </p:nvSpPr>
        <p:spPr/>
        <p:txBody>
          <a:bodyPr/>
          <a:lstStyle/>
          <a:p>
            <a:fld id="{158504DA-5028-4CF0-A96C-FBE2D0E7C16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01/08/2014</a:t>
            </a:r>
          </a:p>
        </p:txBody>
      </p:sp>
      <p:sp>
        <p:nvSpPr>
          <p:cNvPr id="3" name="Footer Placeholder 2"/>
          <p:cNvSpPr>
            <a:spLocks noGrp="1"/>
          </p:cNvSpPr>
          <p:nvPr>
            <p:ph type="ftr" sz="quarter" idx="11"/>
          </p:nvPr>
        </p:nvSpPr>
        <p:spPr/>
        <p:txBody>
          <a:bodyPr/>
          <a:lstStyle/>
          <a:p>
            <a:r>
              <a:rPr lang="en-US"/>
              <a:t>SNSCEIT/MTech 2014-2015/Project Phase I/Review 2</a:t>
            </a:r>
          </a:p>
        </p:txBody>
      </p:sp>
      <p:sp>
        <p:nvSpPr>
          <p:cNvPr id="4" name="Slide Number Placeholder 3"/>
          <p:cNvSpPr>
            <a:spLocks noGrp="1"/>
          </p:cNvSpPr>
          <p:nvPr>
            <p:ph type="sldNum" sz="quarter" idx="12"/>
          </p:nvPr>
        </p:nvSpPr>
        <p:spPr/>
        <p:txBody>
          <a:bodyPr/>
          <a:lstStyle/>
          <a:p>
            <a:fld id="{158504DA-5028-4CF0-A96C-FBE2D0E7C16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01/08/2014</a:t>
            </a:r>
          </a:p>
        </p:txBody>
      </p:sp>
      <p:sp>
        <p:nvSpPr>
          <p:cNvPr id="6" name="Footer Placeholder 5"/>
          <p:cNvSpPr>
            <a:spLocks noGrp="1"/>
          </p:cNvSpPr>
          <p:nvPr>
            <p:ph type="ftr" sz="quarter" idx="11"/>
          </p:nvPr>
        </p:nvSpPr>
        <p:spPr/>
        <p:txBody>
          <a:bodyPr/>
          <a:lstStyle/>
          <a:p>
            <a:r>
              <a:rPr lang="en-US"/>
              <a:t>SNSCEIT/MTech 2014-2015/Project Phase I/Review 2</a:t>
            </a:r>
          </a:p>
        </p:txBody>
      </p:sp>
      <p:sp>
        <p:nvSpPr>
          <p:cNvPr id="7" name="Slide Number Placeholder 6"/>
          <p:cNvSpPr>
            <a:spLocks noGrp="1"/>
          </p:cNvSpPr>
          <p:nvPr>
            <p:ph type="sldNum" sz="quarter" idx="12"/>
          </p:nvPr>
        </p:nvSpPr>
        <p:spPr/>
        <p:txBody>
          <a:bodyPr/>
          <a:lstStyle/>
          <a:p>
            <a:fld id="{158504DA-5028-4CF0-A96C-FBE2D0E7C16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r>
              <a:rPr lang="en-US"/>
              <a:t>01/08/2014</a:t>
            </a:r>
          </a:p>
        </p:txBody>
      </p:sp>
      <p:sp>
        <p:nvSpPr>
          <p:cNvPr id="6" name="Footer Placeholder 5"/>
          <p:cNvSpPr>
            <a:spLocks noGrp="1"/>
          </p:cNvSpPr>
          <p:nvPr>
            <p:ph type="ftr" sz="quarter" idx="11"/>
          </p:nvPr>
        </p:nvSpPr>
        <p:spPr>
          <a:xfrm>
            <a:off x="914400" y="6172200"/>
            <a:ext cx="3886200" cy="457200"/>
          </a:xfrm>
        </p:spPr>
        <p:txBody>
          <a:bodyPr/>
          <a:lstStyle/>
          <a:p>
            <a:r>
              <a:rPr lang="en-US"/>
              <a:t>SNSCEIT/MTech 2014-2015/Project Phase I/Review 2</a:t>
            </a:r>
          </a:p>
        </p:txBody>
      </p:sp>
      <p:sp>
        <p:nvSpPr>
          <p:cNvPr id="7" name="Slide Number Placeholder 6"/>
          <p:cNvSpPr>
            <a:spLocks noGrp="1"/>
          </p:cNvSpPr>
          <p:nvPr>
            <p:ph type="sldNum" sz="quarter" idx="12"/>
          </p:nvPr>
        </p:nvSpPr>
        <p:spPr>
          <a:xfrm>
            <a:off x="146304" y="6208776"/>
            <a:ext cx="457200" cy="457200"/>
          </a:xfrm>
        </p:spPr>
        <p:txBody>
          <a:bodyPr/>
          <a:lstStyle/>
          <a:p>
            <a:fld id="{158504DA-5028-4CF0-A96C-FBE2D0E7C16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r>
              <a:rPr lang="en-US"/>
              <a:t>01/08/2014</a:t>
            </a:r>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a:t>SNSCEIT/MTech 2014-2015/Project Phase I/Review 2</a:t>
            </a:r>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158504DA-5028-4CF0-A96C-FBE2D0E7C16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648200" y="3581400"/>
            <a:ext cx="4343400" cy="2438400"/>
          </a:xfrm>
        </p:spPr>
        <p:txBody>
          <a:bodyPr>
            <a:normAutofit fontScale="77500" lnSpcReduction="20000"/>
          </a:bodyPr>
          <a:lstStyle/>
          <a:p>
            <a:pPr algn="r"/>
            <a:r>
              <a:rPr lang="en-US" sz="2900" b="1" i="1" dirty="0">
                <a:latin typeface="Times New Roman" panose="02020603050405020304" pitchFamily="18" charset="0"/>
                <a:cs typeface="Times New Roman" pitchFamily="18" charset="0"/>
              </a:rPr>
              <a:t>Presented by</a:t>
            </a:r>
          </a:p>
          <a:p>
            <a:pPr algn="r"/>
            <a:r>
              <a:rPr lang="en-IN" sz="2300" b="1" dirty="0">
                <a:latin typeface="Times New Roman" panose="02020603050405020304" pitchFamily="18" charset="0"/>
                <a:cs typeface="Times New Roman" panose="02020603050405020304" pitchFamily="18" charset="0"/>
              </a:rPr>
              <a:t>S.ARCHANA (721220243003),</a:t>
            </a:r>
          </a:p>
          <a:p>
            <a:pPr algn="r"/>
            <a:r>
              <a:rPr lang="en-IN" sz="2300" b="1" dirty="0">
                <a:latin typeface="Times New Roman" panose="02020603050405020304" pitchFamily="18" charset="0"/>
                <a:cs typeface="Times New Roman" panose="02020603050405020304" pitchFamily="18" charset="0"/>
              </a:rPr>
              <a:t>S.LINKEDH (721220243028),</a:t>
            </a:r>
          </a:p>
          <a:p>
            <a:pPr algn="r"/>
            <a:r>
              <a:rPr lang="en-IN" sz="2300" b="1" dirty="0">
                <a:latin typeface="Times New Roman" panose="02020603050405020304" pitchFamily="18" charset="0"/>
                <a:cs typeface="Times New Roman" panose="02020603050405020304" pitchFamily="18" charset="0"/>
              </a:rPr>
              <a:t>M.PRASANTH(721220243045),</a:t>
            </a:r>
          </a:p>
          <a:p>
            <a:pPr algn="r"/>
            <a:r>
              <a:rPr lang="en-IN" sz="2300" b="1" dirty="0">
                <a:latin typeface="Times New Roman" panose="02020603050405020304" pitchFamily="18" charset="0"/>
                <a:cs typeface="Times New Roman" panose="02020603050405020304" pitchFamily="18" charset="0"/>
              </a:rPr>
              <a:t>K.SRIKANTH(721220243053),</a:t>
            </a:r>
          </a:p>
          <a:p>
            <a:pPr algn="r"/>
            <a:r>
              <a:rPr lang="en-IN" sz="1800" b="1" dirty="0">
                <a:latin typeface="Times New Roman" panose="02020603050405020304" pitchFamily="18" charset="0"/>
                <a:cs typeface="Times New Roman" panose="02020603050405020304" pitchFamily="18" charset="0"/>
              </a:rPr>
              <a:t>Department of Artificial Intelligence and Data Science, </a:t>
            </a:r>
          </a:p>
          <a:p>
            <a:pPr algn="r"/>
            <a:r>
              <a:rPr lang="en-IN" sz="1800" b="1" dirty="0">
                <a:latin typeface="Times New Roman" panose="02020603050405020304" pitchFamily="18" charset="0"/>
                <a:cs typeface="Times New Roman" panose="02020603050405020304" pitchFamily="18" charset="0"/>
              </a:rPr>
              <a:t>Karpagam Institute of Technology, </a:t>
            </a:r>
          </a:p>
          <a:p>
            <a:pPr algn="r"/>
            <a:r>
              <a:rPr lang="en-IN" sz="1800" b="1" dirty="0">
                <a:latin typeface="Times New Roman" panose="02020603050405020304" pitchFamily="18" charset="0"/>
                <a:cs typeface="Times New Roman" panose="02020603050405020304" pitchFamily="18" charset="0"/>
              </a:rPr>
              <a:t>Coimbatore.</a:t>
            </a:r>
            <a:r>
              <a:rPr lang="en-US" sz="1800" b="1" dirty="0">
                <a:latin typeface="Times New Roman" panose="02020603050405020304" pitchFamily="18" charset="0"/>
                <a:cs typeface="Times New Roman" pitchFamily="18" charset="0"/>
              </a:rPr>
              <a:t> </a:t>
            </a:r>
          </a:p>
        </p:txBody>
      </p:sp>
      <p:sp>
        <p:nvSpPr>
          <p:cNvPr id="2" name="Title 1"/>
          <p:cNvSpPr>
            <a:spLocks noGrp="1"/>
          </p:cNvSpPr>
          <p:nvPr>
            <p:ph type="ctrTitle"/>
          </p:nvPr>
        </p:nvSpPr>
        <p:spPr>
          <a:xfrm>
            <a:off x="76202" y="1499877"/>
            <a:ext cx="9067798" cy="1470025"/>
          </a:xfrm>
        </p:spPr>
        <p:txBody>
          <a:bodyPr>
            <a:normAutofit/>
          </a:bodyPr>
          <a:lstStyle/>
          <a:p>
            <a:r>
              <a:rPr lang="en-US" sz="2800" b="1" dirty="0">
                <a:latin typeface="Times New Roman" panose="02020603050405020304" pitchFamily="18" charset="0"/>
                <a:cs typeface="Times New Roman" panose="02020603050405020304" pitchFamily="18" charset="0"/>
              </a:rPr>
              <a:t>A Data-Driven Approach to Plant Suggestions using Soil Health and Food Price Data</a:t>
            </a:r>
            <a:endParaRPr lang="en-US" sz="2800" dirty="0"/>
          </a:p>
        </p:txBody>
      </p:sp>
      <p:sp>
        <p:nvSpPr>
          <p:cNvPr id="4" name="Subtitle 2">
            <a:extLst>
              <a:ext uri="{FF2B5EF4-FFF2-40B4-BE49-F238E27FC236}">
                <a16:creationId xmlns:a16="http://schemas.microsoft.com/office/drawing/2014/main" id="{442F8580-B5E9-08F2-AC10-735AC7825C99}"/>
              </a:ext>
            </a:extLst>
          </p:cNvPr>
          <p:cNvSpPr txBox="1">
            <a:spLocks/>
          </p:cNvSpPr>
          <p:nvPr/>
        </p:nvSpPr>
        <p:spPr>
          <a:xfrm>
            <a:off x="152400" y="3581400"/>
            <a:ext cx="4419600" cy="266700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gn="l"/>
            <a:r>
              <a:rPr lang="en-US" sz="2200" b="1" i="1" dirty="0">
                <a:latin typeface="Times New Roman" panose="02020603050405020304" pitchFamily="18" charset="0"/>
                <a:cs typeface="Times New Roman" panose="02020603050405020304" pitchFamily="18" charset="0"/>
              </a:rPr>
              <a:t>Guided By, </a:t>
            </a:r>
          </a:p>
          <a:p>
            <a:pPr algn="l"/>
            <a:r>
              <a:rPr lang="en-US" sz="1800" b="1" dirty="0" err="1">
                <a:latin typeface="Times New Roman" panose="02020603050405020304" pitchFamily="18" charset="0"/>
                <a:cs typeface="Times New Roman" panose="02020603050405020304" pitchFamily="18" charset="0"/>
              </a:rPr>
              <a:t>Dr.R.Nallakumar</a:t>
            </a:r>
            <a:r>
              <a:rPr lang="en-US" sz="1800" b="1" dirty="0">
                <a:latin typeface="Times New Roman" panose="02020603050405020304" pitchFamily="18" charset="0"/>
                <a:cs typeface="Times New Roman" panose="02020603050405020304" pitchFamily="18" charset="0"/>
              </a:rPr>
              <a:t>,</a:t>
            </a:r>
          </a:p>
          <a:p>
            <a:pPr algn="l"/>
            <a:r>
              <a:rPr lang="en-US" sz="1800" b="1" dirty="0">
                <a:latin typeface="Times New Roman" panose="02020603050405020304" pitchFamily="18" charset="0"/>
                <a:cs typeface="Times New Roman" panose="02020603050405020304" pitchFamily="18" charset="0"/>
              </a:rPr>
              <a:t>Associate Professor, </a:t>
            </a:r>
          </a:p>
          <a:p>
            <a:pPr algn="l"/>
            <a:r>
              <a:rPr lang="en-US" sz="1400" b="1" dirty="0">
                <a:latin typeface="Times New Roman" panose="02020603050405020304" pitchFamily="18" charset="0"/>
                <a:cs typeface="Times New Roman" panose="02020603050405020304" pitchFamily="18" charset="0"/>
              </a:rPr>
              <a:t>Department of  Artificial Intelligence and Data Science, </a:t>
            </a:r>
          </a:p>
          <a:p>
            <a:pPr algn="l"/>
            <a:r>
              <a:rPr lang="en-US" sz="1400" b="1" dirty="0">
                <a:latin typeface="Times New Roman" panose="02020603050405020304" pitchFamily="18" charset="0"/>
                <a:cs typeface="Times New Roman" panose="02020603050405020304" pitchFamily="18" charset="0"/>
              </a:rPr>
              <a:t>Karpagam Institute of Technology, </a:t>
            </a:r>
          </a:p>
          <a:p>
            <a:pPr algn="l"/>
            <a:r>
              <a:rPr lang="en-US" sz="1400" b="1" dirty="0">
                <a:latin typeface="Times New Roman" panose="02020603050405020304" pitchFamily="18" charset="0"/>
                <a:cs typeface="Times New Roman" panose="02020603050405020304" pitchFamily="18" charset="0"/>
              </a:rPr>
              <a:t>Coimbatore.</a:t>
            </a:r>
          </a:p>
        </p:txBody>
      </p:sp>
      <p:cxnSp>
        <p:nvCxnSpPr>
          <p:cNvPr id="7" name="Straight Connector 6">
            <a:extLst>
              <a:ext uri="{FF2B5EF4-FFF2-40B4-BE49-F238E27FC236}">
                <a16:creationId xmlns:a16="http://schemas.microsoft.com/office/drawing/2014/main" id="{B6190158-284C-7DC6-05DD-297A23FD15D3}"/>
              </a:ext>
            </a:extLst>
          </p:cNvPr>
          <p:cNvCxnSpPr>
            <a:cxnSpLocks/>
          </p:cNvCxnSpPr>
          <p:nvPr/>
        </p:nvCxnSpPr>
        <p:spPr>
          <a:xfrm>
            <a:off x="4572000" y="3581400"/>
            <a:ext cx="0" cy="23622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18F056B-5A02-5DD5-6D8D-01EBF2489C8D}"/>
              </a:ext>
            </a:extLst>
          </p:cNvPr>
          <p:cNvSpPr/>
          <p:nvPr/>
        </p:nvSpPr>
        <p:spPr>
          <a:xfrm>
            <a:off x="2133600" y="304800"/>
            <a:ext cx="4630026" cy="707886"/>
          </a:xfrm>
          <a:prstGeom prst="rect">
            <a:avLst/>
          </a:prstGeom>
        </p:spPr>
        <p:txBody>
          <a:bodyPr wrap="square">
            <a:spAutoFit/>
          </a:bodyPr>
          <a:lstStyle/>
          <a:p>
            <a:pPr algn="ctr"/>
            <a:r>
              <a:rPr lang="en-US" sz="4000" b="1" dirty="0">
                <a:latin typeface="Times New Roman" pitchFamily="18" charset="0"/>
                <a:cs typeface="Times New Roman" pitchFamily="18" charset="0"/>
              </a:rPr>
              <a:t>FIRST REVIEW</a:t>
            </a:r>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82000" cy="990600"/>
          </a:xfrm>
        </p:spPr>
        <p:txBody>
          <a:bodyPr>
            <a:noAutofit/>
          </a:bodyPr>
          <a:lstStyle/>
          <a:p>
            <a:r>
              <a:rPr lang="en-US" sz="2400" b="1" dirty="0">
                <a:solidFill>
                  <a:schemeClr val="tx1"/>
                </a:solidFill>
                <a:latin typeface="Times New Roman" pitchFamily="18" charset="0"/>
              </a:rPr>
              <a:t>Module Description for the Data Collection and Preprocessing Module</a:t>
            </a:r>
            <a:endParaRPr lang="en-US" sz="2400" dirty="0"/>
          </a:p>
        </p:txBody>
      </p:sp>
      <p:sp>
        <p:nvSpPr>
          <p:cNvPr id="5" name="Content Placeholder 2">
            <a:extLst>
              <a:ext uri="{FF2B5EF4-FFF2-40B4-BE49-F238E27FC236}">
                <a16:creationId xmlns:a16="http://schemas.microsoft.com/office/drawing/2014/main" id="{AED38AED-D308-30B6-2F80-AB44BA245156}"/>
              </a:ext>
            </a:extLst>
          </p:cNvPr>
          <p:cNvSpPr>
            <a:spLocks noGrp="1"/>
          </p:cNvSpPr>
          <p:nvPr>
            <p:ph sz="quarter" idx="1"/>
          </p:nvPr>
        </p:nvSpPr>
        <p:spPr>
          <a:xfrm>
            <a:off x="152400" y="1371600"/>
            <a:ext cx="8382000" cy="5029200"/>
          </a:xfrm>
        </p:spPr>
        <p:txBody>
          <a:bodyPr>
            <a:noAutofit/>
          </a:bodyPr>
          <a:lstStyle/>
          <a:p>
            <a:pPr algn="just" rtl="0" fontAlgn="ctr">
              <a:lnSpc>
                <a:spcPct val="20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"Data Collection and Preprocessing" module involves gathering soil health and food price data, ensuring its accuracy through cleaning and integration. </a:t>
            </a:r>
          </a:p>
          <a:p>
            <a:pPr algn="just" rtl="0" fontAlgn="ctr">
              <a:lnSpc>
                <a:spcPct val="20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data is then transformed into a consistent format and stored for subsequent analysis. </a:t>
            </a:r>
          </a:p>
          <a:p>
            <a:pPr algn="just" rtl="0" fontAlgn="ctr">
              <a:lnSpc>
                <a:spcPct val="20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This module lays the foundation for building a predictive model by providing high-quality, structured data that encompasses both soil characteristics and market costs.</a:t>
            </a:r>
            <a:endParaRPr lang="en-IN" sz="200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82000" cy="609600"/>
          </a:xfrm>
        </p:spPr>
        <p:txBody>
          <a:bodyPr>
            <a:noAutofit/>
          </a:bodyPr>
          <a:lstStyle/>
          <a:p>
            <a:r>
              <a:rPr lang="en-US" sz="2400" b="1" dirty="0" err="1">
                <a:solidFill>
                  <a:schemeClr val="tx1"/>
                </a:solidFill>
                <a:latin typeface="Times New Roman" pitchFamily="18" charset="0"/>
              </a:rPr>
              <a:t>DFD</a:t>
            </a:r>
            <a:r>
              <a:rPr lang="en-US" sz="2400" b="1" dirty="0">
                <a:solidFill>
                  <a:schemeClr val="tx1"/>
                </a:solidFill>
                <a:latin typeface="Times New Roman" pitchFamily="18" charset="0"/>
              </a:rPr>
              <a:t> for the Data Collection and Preprocessing Module</a:t>
            </a:r>
            <a:endParaRPr lang="en-US" sz="2400" dirty="0"/>
          </a:p>
        </p:txBody>
      </p:sp>
      <p:pic>
        <p:nvPicPr>
          <p:cNvPr id="9" name="Picture 8">
            <a:extLst>
              <a:ext uri="{FF2B5EF4-FFF2-40B4-BE49-F238E27FC236}">
                <a16:creationId xmlns:a16="http://schemas.microsoft.com/office/drawing/2014/main" id="{19A10F24-92BF-D34D-961D-5E11A9820546}"/>
              </a:ext>
            </a:extLst>
          </p:cNvPr>
          <p:cNvPicPr>
            <a:picLocks noChangeAspect="1"/>
          </p:cNvPicPr>
          <p:nvPr/>
        </p:nvPicPr>
        <p:blipFill>
          <a:blip r:embed="rId2"/>
          <a:stretch>
            <a:fillRect/>
          </a:stretch>
        </p:blipFill>
        <p:spPr>
          <a:xfrm>
            <a:off x="1027645" y="1508607"/>
            <a:ext cx="7088709" cy="4587393"/>
          </a:xfrm>
          <a:prstGeom prst="rect">
            <a:avLst/>
          </a:prstGeom>
        </p:spPr>
      </p:pic>
    </p:spTree>
    <p:extLst>
      <p:ext uri="{BB962C8B-B14F-4D97-AF65-F5344CB8AC3E}">
        <p14:creationId xmlns:p14="http://schemas.microsoft.com/office/powerpoint/2010/main" val="3759275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096962"/>
          </a:xfrm>
        </p:spPr>
        <p:txBody>
          <a:bodyPr>
            <a:noAutofit/>
          </a:bodyPr>
          <a:lstStyle/>
          <a:p>
            <a:pPr algn="ctr"/>
            <a:r>
              <a:rPr lang="en-US" sz="2400" b="1" dirty="0">
                <a:solidFill>
                  <a:schemeClr val="tx1"/>
                </a:solidFill>
                <a:latin typeface="Times New Roman" pitchFamily="18" charset="0"/>
              </a:rPr>
              <a:t>DFD and Module Description for the </a:t>
            </a:r>
            <a:br>
              <a:rPr lang="en-US" sz="2400" b="1" dirty="0">
                <a:solidFill>
                  <a:schemeClr val="tx1"/>
                </a:solidFill>
                <a:latin typeface="Times New Roman" pitchFamily="18" charset="0"/>
              </a:rPr>
            </a:br>
            <a:r>
              <a:rPr lang="en-US" sz="2400" b="1" dirty="0">
                <a:solidFill>
                  <a:schemeClr val="tx1"/>
                </a:solidFill>
                <a:latin typeface="Times New Roman" pitchFamily="18" charset="0"/>
              </a:rPr>
              <a:t>Feature Engineering and Selection Module</a:t>
            </a:r>
            <a:endParaRPr lang="en-US" sz="2400" dirty="0"/>
          </a:p>
        </p:txBody>
      </p:sp>
      <p:pic>
        <p:nvPicPr>
          <p:cNvPr id="5" name="Picture 4">
            <a:extLst>
              <a:ext uri="{FF2B5EF4-FFF2-40B4-BE49-F238E27FC236}">
                <a16:creationId xmlns:a16="http://schemas.microsoft.com/office/drawing/2014/main" id="{691E3DD6-E8CE-7FC5-F2E8-7101152DB288}"/>
              </a:ext>
            </a:extLst>
          </p:cNvPr>
          <p:cNvPicPr>
            <a:picLocks noChangeAspect="1"/>
          </p:cNvPicPr>
          <p:nvPr/>
        </p:nvPicPr>
        <p:blipFill rotWithShape="1">
          <a:blip r:embed="rId2">
            <a:extLst>
              <a:ext uri="{28A0092B-C50C-407E-A947-70E740481C1C}">
                <a14:useLocalDpi xmlns:a14="http://schemas.microsoft.com/office/drawing/2010/main" val="0"/>
              </a:ext>
            </a:extLst>
          </a:blip>
          <a:srcRect l="30833" t="12222" r="22500" b="14444"/>
          <a:stretch/>
        </p:blipFill>
        <p:spPr>
          <a:xfrm>
            <a:off x="6019800" y="2057400"/>
            <a:ext cx="2946355" cy="3619500"/>
          </a:xfrm>
          <a:prstGeom prst="rect">
            <a:avLst/>
          </a:prstGeom>
        </p:spPr>
      </p:pic>
      <p:sp>
        <p:nvSpPr>
          <p:cNvPr id="6" name="Content Placeholder 2">
            <a:extLst>
              <a:ext uri="{FF2B5EF4-FFF2-40B4-BE49-F238E27FC236}">
                <a16:creationId xmlns:a16="http://schemas.microsoft.com/office/drawing/2014/main" id="{4EED34C8-D25A-E53F-2AAA-F97ED53D223B}"/>
              </a:ext>
            </a:extLst>
          </p:cNvPr>
          <p:cNvSpPr>
            <a:spLocks noGrp="1"/>
          </p:cNvSpPr>
          <p:nvPr>
            <p:ph sz="quarter" idx="1"/>
          </p:nvPr>
        </p:nvSpPr>
        <p:spPr>
          <a:xfrm>
            <a:off x="266701" y="1657350"/>
            <a:ext cx="5867400" cy="4591050"/>
          </a:xfrm>
        </p:spPr>
        <p:txBody>
          <a:bodyPr>
            <a:noAutofit/>
          </a:bodyPr>
          <a:lstStyle/>
          <a:p>
            <a:pPr algn="just" rtl="0" fontAlgn="ctr">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"Feature Engineering and Selection" module refines data for model development. Relevant features are identified from the integrated data, such as nutrient levels and </a:t>
            </a:r>
            <a:r>
              <a:rPr lang="en-US" sz="1800" dirty="0" err="1">
                <a:effectLst/>
                <a:latin typeface="Times New Roman" panose="02020603050405020304" pitchFamily="18" charset="0"/>
                <a:cs typeface="Times New Roman" panose="02020603050405020304" pitchFamily="18" charset="0"/>
              </a:rPr>
              <a:t>pH.</a:t>
            </a:r>
            <a:r>
              <a:rPr lang="en-US" sz="1800" dirty="0">
                <a:effectLst/>
                <a:latin typeface="Times New Roman" panose="02020603050405020304" pitchFamily="18" charset="0"/>
                <a:cs typeface="Times New Roman" panose="02020603050405020304" pitchFamily="18" charset="0"/>
              </a:rPr>
              <a:t> Unnecessary attributes are removed, and if required, new features are generated. </a:t>
            </a:r>
          </a:p>
          <a:p>
            <a:pPr algn="just" rtl="0" fontAlgn="ctr">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resulting dataset forms the basis for training the predictive model, ensuring that only the most impactful and meaningful features are considered in the analysis.</a:t>
            </a:r>
          </a:p>
        </p:txBody>
      </p:sp>
    </p:spTree>
    <p:extLst>
      <p:ext uri="{BB962C8B-B14F-4D97-AF65-F5344CB8AC3E}">
        <p14:creationId xmlns:p14="http://schemas.microsoft.com/office/powerpoint/2010/main" val="808266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82000" cy="944562"/>
          </a:xfrm>
        </p:spPr>
        <p:txBody>
          <a:bodyPr>
            <a:noAutofit/>
          </a:bodyPr>
          <a:lstStyle/>
          <a:p>
            <a:pPr algn="ctr"/>
            <a:r>
              <a:rPr lang="en-US" sz="2400" b="1" dirty="0">
                <a:solidFill>
                  <a:schemeClr val="tx1"/>
                </a:solidFill>
                <a:latin typeface="Times New Roman" pitchFamily="18" charset="0"/>
              </a:rPr>
              <a:t>DFD and Module Description for the Model Development</a:t>
            </a:r>
            <a:endParaRPr lang="en-US" sz="2400" dirty="0"/>
          </a:p>
        </p:txBody>
      </p:sp>
      <p:sp>
        <p:nvSpPr>
          <p:cNvPr id="3" name="Content Placeholder 2">
            <a:extLst>
              <a:ext uri="{FF2B5EF4-FFF2-40B4-BE49-F238E27FC236}">
                <a16:creationId xmlns:a16="http://schemas.microsoft.com/office/drawing/2014/main" id="{C6571EA3-57BD-9984-A1DF-CC2E96F58EFF}"/>
              </a:ext>
            </a:extLst>
          </p:cNvPr>
          <p:cNvSpPr>
            <a:spLocks noGrp="1"/>
          </p:cNvSpPr>
          <p:nvPr>
            <p:ph sz="quarter" idx="1"/>
          </p:nvPr>
        </p:nvSpPr>
        <p:spPr>
          <a:xfrm>
            <a:off x="228600" y="1331259"/>
            <a:ext cx="5715000" cy="5145741"/>
          </a:xfrm>
        </p:spPr>
        <p:txBody>
          <a:bodyPr>
            <a:noAutofit/>
          </a:bodyPr>
          <a:lstStyle/>
          <a:p>
            <a:pPr algn="just" rtl="0" fontAlgn="ctr">
              <a:lnSpc>
                <a:spcPct val="15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"Model Development and Training" module creates a predictive model using machine learning techniques. It employs the refined dataset to establish correlations between soil health, food prices, and plant growth. </a:t>
            </a:r>
          </a:p>
          <a:p>
            <a:pPr algn="just" rtl="0" fontAlgn="ctr">
              <a:lnSpc>
                <a:spcPct val="150000"/>
              </a:lnSpc>
              <a:spcBef>
                <a:spcPts val="0"/>
              </a:spcBef>
              <a:spcAft>
                <a:spcPts val="0"/>
              </a:spcAft>
              <a:buFont typeface="Arial" panose="020B0604020202020204" pitchFamily="34" charset="0"/>
              <a:buChar char="•"/>
            </a:pPr>
            <a:r>
              <a:rPr lang="en-US" sz="2000" dirty="0">
                <a:effectLst/>
                <a:latin typeface="Times New Roman" panose="02020603050405020304" pitchFamily="18" charset="0"/>
                <a:cs typeface="Times New Roman" panose="02020603050405020304" pitchFamily="18" charset="0"/>
              </a:rPr>
              <a:t>The model undergoes training using historical data, learning patterns and relationships. By utilizing advanced algorithms, the module enables the model to make accurate predictions about optimal plant choices based on soil characteristics and market conditions. </a:t>
            </a:r>
            <a:endParaRPr lang="en-IN" sz="2000" dirty="0">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23AC213-8EDD-7021-F694-6D51F13FB49B}"/>
              </a:ext>
            </a:extLst>
          </p:cNvPr>
          <p:cNvPicPr>
            <a:picLocks noChangeAspect="1"/>
          </p:cNvPicPr>
          <p:nvPr/>
        </p:nvPicPr>
        <p:blipFill rotWithShape="1">
          <a:blip r:embed="rId2">
            <a:extLst>
              <a:ext uri="{28A0092B-C50C-407E-A947-70E740481C1C}">
                <a14:useLocalDpi xmlns:a14="http://schemas.microsoft.com/office/drawing/2010/main" val="0"/>
              </a:ext>
            </a:extLst>
          </a:blip>
          <a:srcRect l="25834" t="3072" r="25833"/>
          <a:stretch/>
        </p:blipFill>
        <p:spPr>
          <a:xfrm>
            <a:off x="6061188" y="1600200"/>
            <a:ext cx="2854212" cy="4292895"/>
          </a:xfrm>
          <a:prstGeom prst="rect">
            <a:avLst/>
          </a:prstGeom>
        </p:spPr>
      </p:pic>
    </p:spTree>
    <p:extLst>
      <p:ext uri="{BB962C8B-B14F-4D97-AF65-F5344CB8AC3E}">
        <p14:creationId xmlns:p14="http://schemas.microsoft.com/office/powerpoint/2010/main" val="3102572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82000" cy="797858"/>
          </a:xfrm>
        </p:spPr>
        <p:txBody>
          <a:bodyPr>
            <a:noAutofit/>
          </a:bodyPr>
          <a:lstStyle/>
          <a:p>
            <a:pPr algn="ctr"/>
            <a:r>
              <a:rPr lang="en-US" sz="2400" b="1" dirty="0">
                <a:solidFill>
                  <a:schemeClr val="tx1"/>
                </a:solidFill>
                <a:latin typeface="Times New Roman" pitchFamily="18" charset="0"/>
              </a:rPr>
              <a:t>Module Description for the Validation and Optimization</a:t>
            </a:r>
            <a:endParaRPr lang="en-US" sz="2400" dirty="0"/>
          </a:p>
        </p:txBody>
      </p:sp>
      <p:sp>
        <p:nvSpPr>
          <p:cNvPr id="6" name="Content Placeholder 2">
            <a:extLst>
              <a:ext uri="{FF2B5EF4-FFF2-40B4-BE49-F238E27FC236}">
                <a16:creationId xmlns:a16="http://schemas.microsoft.com/office/drawing/2014/main" id="{47367387-2154-0E23-8E65-88C51E0D2654}"/>
              </a:ext>
            </a:extLst>
          </p:cNvPr>
          <p:cNvSpPr>
            <a:spLocks noGrp="1"/>
          </p:cNvSpPr>
          <p:nvPr>
            <p:ph sz="quarter" idx="1"/>
          </p:nvPr>
        </p:nvSpPr>
        <p:spPr>
          <a:xfrm>
            <a:off x="228600" y="1371600"/>
            <a:ext cx="8610600" cy="5029200"/>
          </a:xfrm>
        </p:spPr>
        <p:txBody>
          <a:bodyPr>
            <a:noAutofit/>
          </a:bodyPr>
          <a:lstStyle/>
          <a:p>
            <a:pPr algn="just" rtl="0" fontAlgn="ctr">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"Validation and Optimization" module validates and fine-tunes the predictive model to ensure accuracy and reliability. It involves assessing the trained model's performance against historical data. If necessary, optimization techniques are applied to adjust model parameters, algorithms, or feature selections, improving predictive precision. </a:t>
            </a:r>
          </a:p>
          <a:p>
            <a:pPr algn="just" rtl="0" fontAlgn="ctr">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This iterative process ensures the model aligns with real-world outcomes and enhances its effectiveness in offering actionable recommendations. </a:t>
            </a:r>
          </a:p>
          <a:p>
            <a:pPr algn="just" rtl="0" fontAlgn="ctr">
              <a:lnSpc>
                <a:spcPct val="200000"/>
              </a:lnSpc>
              <a:spcBef>
                <a:spcPts val="0"/>
              </a:spcBef>
              <a:spcAft>
                <a:spcPts val="0"/>
              </a:spcAft>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rPr>
              <a:t>The module's outcome is a refined and validated predictive model that provides trustworthy insights for plant suggestions based on soil health and food prices.</a:t>
            </a:r>
            <a:endParaRPr lang="en-IN" sz="18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4750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82000" cy="797858"/>
          </a:xfrm>
        </p:spPr>
        <p:txBody>
          <a:bodyPr>
            <a:noAutofit/>
          </a:bodyPr>
          <a:lstStyle/>
          <a:p>
            <a:pPr algn="ctr"/>
            <a:r>
              <a:rPr lang="en-US" sz="2400" b="1" dirty="0" err="1">
                <a:solidFill>
                  <a:schemeClr val="tx1"/>
                </a:solidFill>
                <a:latin typeface="Times New Roman" pitchFamily="18" charset="0"/>
              </a:rPr>
              <a:t>DFD</a:t>
            </a:r>
            <a:r>
              <a:rPr lang="en-US" sz="2400" b="1" dirty="0">
                <a:solidFill>
                  <a:schemeClr val="tx1"/>
                </a:solidFill>
                <a:latin typeface="Times New Roman" pitchFamily="18" charset="0"/>
              </a:rPr>
              <a:t> for Validation and Optimization Module</a:t>
            </a:r>
            <a:endParaRPr lang="en-US" sz="2400" dirty="0"/>
          </a:p>
        </p:txBody>
      </p:sp>
      <p:pic>
        <p:nvPicPr>
          <p:cNvPr id="7" name="Picture 6">
            <a:extLst>
              <a:ext uri="{FF2B5EF4-FFF2-40B4-BE49-F238E27FC236}">
                <a16:creationId xmlns:a16="http://schemas.microsoft.com/office/drawing/2014/main" id="{EFB7487C-0507-D1D1-FCED-4714991FF84B}"/>
              </a:ext>
            </a:extLst>
          </p:cNvPr>
          <p:cNvPicPr>
            <a:picLocks noChangeAspect="1"/>
          </p:cNvPicPr>
          <p:nvPr/>
        </p:nvPicPr>
        <p:blipFill>
          <a:blip r:embed="rId2"/>
          <a:stretch>
            <a:fillRect/>
          </a:stretch>
        </p:blipFill>
        <p:spPr>
          <a:xfrm>
            <a:off x="889879" y="1371600"/>
            <a:ext cx="7364242" cy="4930297"/>
          </a:xfrm>
          <a:prstGeom prst="rect">
            <a:avLst/>
          </a:prstGeom>
        </p:spPr>
      </p:pic>
    </p:spTree>
    <p:extLst>
      <p:ext uri="{BB962C8B-B14F-4D97-AF65-F5344CB8AC3E}">
        <p14:creationId xmlns:p14="http://schemas.microsoft.com/office/powerpoint/2010/main" val="1181608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8229600" cy="715962"/>
          </a:xfrm>
        </p:spPr>
        <p:txBody>
          <a:bodyPr>
            <a:normAutofit fontScale="90000"/>
          </a:bodyPr>
          <a:lstStyle/>
          <a:p>
            <a:r>
              <a:rPr lang="en-US" sz="4000" b="1" dirty="0">
                <a:solidFill>
                  <a:schemeClr val="tx1"/>
                </a:solidFill>
                <a:latin typeface="Times New Roman" pitchFamily="18" charset="0"/>
                <a:cs typeface="Times New Roman" pitchFamily="18" charset="0"/>
              </a:rPr>
              <a:t>References</a:t>
            </a:r>
            <a:endParaRPr lang="en-US" sz="1600" dirty="0"/>
          </a:p>
        </p:txBody>
      </p:sp>
      <p:grpSp>
        <p:nvGrpSpPr>
          <p:cNvPr id="14" name="Group 9">
            <a:extLst>
              <a:ext uri="{FF2B5EF4-FFF2-40B4-BE49-F238E27FC236}">
                <a16:creationId xmlns:a16="http://schemas.microsoft.com/office/drawing/2014/main" id="{EA6D08D7-7DAB-A152-361F-F933CDE357BF}"/>
              </a:ext>
            </a:extLst>
          </p:cNvPr>
          <p:cNvGrpSpPr/>
          <p:nvPr/>
        </p:nvGrpSpPr>
        <p:grpSpPr>
          <a:xfrm>
            <a:off x="665382" y="1905000"/>
            <a:ext cx="8072145" cy="1007620"/>
            <a:chOff x="0" y="45747"/>
            <a:chExt cx="9193921" cy="1343492"/>
          </a:xfrm>
        </p:grpSpPr>
        <p:sp>
          <p:nvSpPr>
            <p:cNvPr id="15" name="TextBox 10">
              <a:extLst>
                <a:ext uri="{FF2B5EF4-FFF2-40B4-BE49-F238E27FC236}">
                  <a16:creationId xmlns:a16="http://schemas.microsoft.com/office/drawing/2014/main" id="{E045D5BD-4FA0-328D-5B8A-538B3E66C2E5}"/>
                </a:ext>
              </a:extLst>
            </p:cNvPr>
            <p:cNvSpPr txBox="1"/>
            <p:nvPr/>
          </p:nvSpPr>
          <p:spPr>
            <a:xfrm>
              <a:off x="0" y="310489"/>
              <a:ext cx="9179051" cy="858098"/>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Machine Learning Approach for the Prediction of Consumer Food Price Index</a:t>
              </a:r>
            </a:p>
          </p:txBody>
        </p:sp>
        <p:sp>
          <p:nvSpPr>
            <p:cNvPr id="16" name="TextBox 11">
              <a:extLst>
                <a:ext uri="{FF2B5EF4-FFF2-40B4-BE49-F238E27FC236}">
                  <a16:creationId xmlns:a16="http://schemas.microsoft.com/office/drawing/2014/main" id="{DA8CD9A3-7A71-C6F9-8486-E5A3DD3EB87A}"/>
                </a:ext>
              </a:extLst>
            </p:cNvPr>
            <p:cNvSpPr txBox="1"/>
            <p:nvPr/>
          </p:nvSpPr>
          <p:spPr>
            <a:xfrm>
              <a:off x="0" y="1156869"/>
              <a:ext cx="9179051" cy="232370"/>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 2021 9th International Conference on Reliability, Infocom Technologies and Optimization (Trends and Future Directions) (</a:t>
              </a:r>
              <a:r>
                <a:rPr lang="en-US" sz="999" dirty="0" err="1">
                  <a:latin typeface="Times New Roman" panose="02020603050405020304" pitchFamily="18" charset="0"/>
                  <a:cs typeface="Times New Roman" panose="02020603050405020304" pitchFamily="18" charset="0"/>
                </a:rPr>
                <a:t>ICRITO</a:t>
              </a:r>
              <a:r>
                <a:rPr lang="en-US" sz="999" dirty="0">
                  <a:latin typeface="Times New Roman" panose="02020603050405020304" pitchFamily="18" charset="0"/>
                  <a:cs typeface="Times New Roman" panose="02020603050405020304" pitchFamily="18" charset="0"/>
                </a:rPr>
                <a:t>)</a:t>
              </a:r>
            </a:p>
          </p:txBody>
        </p:sp>
        <p:sp>
          <p:nvSpPr>
            <p:cNvPr id="17" name="TextBox 12">
              <a:extLst>
                <a:ext uri="{FF2B5EF4-FFF2-40B4-BE49-F238E27FC236}">
                  <a16:creationId xmlns:a16="http://schemas.microsoft.com/office/drawing/2014/main" id="{DFF27CF7-04E6-DF48-74A6-30D12B836C29}"/>
                </a:ext>
              </a:extLst>
            </p:cNvPr>
            <p:cNvSpPr txBox="1"/>
            <p:nvPr/>
          </p:nvSpPr>
          <p:spPr>
            <a:xfrm>
              <a:off x="14870" y="45747"/>
              <a:ext cx="9179051" cy="281940"/>
            </a:xfrm>
            <a:prstGeom prst="rect">
              <a:avLst/>
            </a:prstGeom>
          </p:spPr>
          <p:txBody>
            <a:bodyPr lIns="0" tIns="0" rIns="0" bIns="0" rtlCol="0" anchor="t">
              <a:spAutoFit/>
            </a:bodyPr>
            <a:lstStyle/>
            <a:p>
              <a:pPr>
                <a:lnSpc>
                  <a:spcPts val="1800"/>
                </a:lnSpc>
              </a:pPr>
              <a:r>
                <a:rPr lang="en-US" sz="1200" dirty="0">
                  <a:latin typeface="Times New Roman" panose="02020603050405020304" pitchFamily="18" charset="0"/>
                  <a:cs typeface="Times New Roman" panose="02020603050405020304" pitchFamily="18" charset="0"/>
                </a:rPr>
                <a:t>Pradeepta Kumar Sarangi; Deepti Sinha; Sachin Sinha; Neetu Mittal</a:t>
              </a:r>
            </a:p>
          </p:txBody>
        </p:sp>
      </p:grpSp>
      <p:grpSp>
        <p:nvGrpSpPr>
          <p:cNvPr id="20" name="Group 26">
            <a:extLst>
              <a:ext uri="{FF2B5EF4-FFF2-40B4-BE49-F238E27FC236}">
                <a16:creationId xmlns:a16="http://schemas.microsoft.com/office/drawing/2014/main" id="{390B52B4-5A20-85C5-3286-57BC0A29336D}"/>
              </a:ext>
            </a:extLst>
          </p:cNvPr>
          <p:cNvGrpSpPr/>
          <p:nvPr/>
        </p:nvGrpSpPr>
        <p:grpSpPr>
          <a:xfrm>
            <a:off x="667788" y="4194553"/>
            <a:ext cx="8024272" cy="987047"/>
            <a:chOff x="0" y="122241"/>
            <a:chExt cx="9752038" cy="1316062"/>
          </a:xfrm>
        </p:grpSpPr>
        <p:sp>
          <p:nvSpPr>
            <p:cNvPr id="21" name="TextBox 27">
              <a:extLst>
                <a:ext uri="{FF2B5EF4-FFF2-40B4-BE49-F238E27FC236}">
                  <a16:creationId xmlns:a16="http://schemas.microsoft.com/office/drawing/2014/main" id="{B36B1126-1872-AA24-949A-088EEDA36734}"/>
                </a:ext>
              </a:extLst>
            </p:cNvPr>
            <p:cNvSpPr txBox="1"/>
            <p:nvPr/>
          </p:nvSpPr>
          <p:spPr>
            <a:xfrm>
              <a:off x="0" y="405362"/>
              <a:ext cx="9752038" cy="858100"/>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Time Series: Predicting Nigerian Food Prices using ARIMA Model and R-Programming</a:t>
              </a:r>
            </a:p>
          </p:txBody>
        </p:sp>
        <p:sp>
          <p:nvSpPr>
            <p:cNvPr id="22" name="TextBox 28">
              <a:extLst>
                <a:ext uri="{FF2B5EF4-FFF2-40B4-BE49-F238E27FC236}">
                  <a16:creationId xmlns:a16="http://schemas.microsoft.com/office/drawing/2014/main" id="{BE3BB63B-B636-086C-E01D-FD0655EC8226}"/>
                </a:ext>
              </a:extLst>
            </p:cNvPr>
            <p:cNvSpPr txBox="1"/>
            <p:nvPr/>
          </p:nvSpPr>
          <p:spPr>
            <a:xfrm>
              <a:off x="0" y="1205932"/>
              <a:ext cx="9752038" cy="232371"/>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2022 5th Information Technology for Education and Development (</a:t>
              </a:r>
              <a:r>
                <a:rPr lang="en-US" sz="999" dirty="0" err="1">
                  <a:latin typeface="Times New Roman" panose="02020603050405020304" pitchFamily="18" charset="0"/>
                  <a:cs typeface="Times New Roman" panose="02020603050405020304" pitchFamily="18" charset="0"/>
                </a:rPr>
                <a:t>ITED</a:t>
              </a:r>
              <a:r>
                <a:rPr lang="en-US" sz="999" dirty="0">
                  <a:latin typeface="Times New Roman" panose="02020603050405020304" pitchFamily="18" charset="0"/>
                  <a:cs typeface="Times New Roman" panose="02020603050405020304" pitchFamily="18" charset="0"/>
                </a:rPr>
                <a:t>)</a:t>
              </a:r>
            </a:p>
          </p:txBody>
        </p:sp>
        <p:sp>
          <p:nvSpPr>
            <p:cNvPr id="23" name="TextBox 29">
              <a:extLst>
                <a:ext uri="{FF2B5EF4-FFF2-40B4-BE49-F238E27FC236}">
                  <a16:creationId xmlns:a16="http://schemas.microsoft.com/office/drawing/2014/main" id="{FE385AD5-9712-7CF2-B8AB-860060CED821}"/>
                </a:ext>
              </a:extLst>
            </p:cNvPr>
            <p:cNvSpPr txBox="1"/>
            <p:nvPr/>
          </p:nvSpPr>
          <p:spPr>
            <a:xfrm>
              <a:off x="0" y="122241"/>
              <a:ext cx="9179051" cy="278880"/>
            </a:xfrm>
            <a:prstGeom prst="rect">
              <a:avLst/>
            </a:prstGeom>
          </p:spPr>
          <p:txBody>
            <a:bodyPr lIns="0" tIns="0" rIns="0" bIns="0" rtlCol="0" anchor="t">
              <a:spAutoFit/>
            </a:bodyPr>
            <a:lstStyle/>
            <a:p>
              <a:pPr>
                <a:lnSpc>
                  <a:spcPts val="1799"/>
                </a:lnSpc>
              </a:pPr>
              <a:r>
                <a:rPr lang="en-US" sz="1199" dirty="0">
                  <a:latin typeface="Times New Roman" panose="02020603050405020304" pitchFamily="18" charset="0"/>
                  <a:cs typeface="Times New Roman" panose="02020603050405020304" pitchFamily="18" charset="0"/>
                </a:rPr>
                <a:t>Juliana Ngozi </a:t>
              </a:r>
              <a:r>
                <a:rPr lang="en-US" sz="1199" dirty="0" err="1">
                  <a:latin typeface="Times New Roman" panose="02020603050405020304" pitchFamily="18" charset="0"/>
                  <a:cs typeface="Times New Roman" panose="02020603050405020304" pitchFamily="18" charset="0"/>
                </a:rPr>
                <a:t>Ndunagu</a:t>
              </a:r>
              <a:r>
                <a:rPr lang="en-US" sz="1199" dirty="0">
                  <a:latin typeface="Times New Roman" panose="02020603050405020304" pitchFamily="18" charset="0"/>
                  <a:cs typeface="Times New Roman" panose="02020603050405020304" pitchFamily="18" charset="0"/>
                </a:rPr>
                <a:t>; Helen </a:t>
              </a:r>
              <a:r>
                <a:rPr lang="en-US" sz="1199" dirty="0" err="1">
                  <a:latin typeface="Times New Roman" panose="02020603050405020304" pitchFamily="18" charset="0"/>
                  <a:cs typeface="Times New Roman" panose="02020603050405020304" pitchFamily="18" charset="0"/>
                </a:rPr>
                <a:t>Aderemi</a:t>
              </a:r>
              <a:r>
                <a:rPr lang="en-US" sz="1199" dirty="0">
                  <a:latin typeface="Times New Roman" panose="02020603050405020304" pitchFamily="18" charset="0"/>
                  <a:cs typeface="Times New Roman" panose="02020603050405020304" pitchFamily="18" charset="0"/>
                </a:rPr>
                <a:t>; Joseph Bamidele </a:t>
              </a:r>
              <a:r>
                <a:rPr lang="en-US" sz="1199" dirty="0" err="1">
                  <a:latin typeface="Times New Roman" panose="02020603050405020304" pitchFamily="18" charset="0"/>
                  <a:cs typeface="Times New Roman" panose="02020603050405020304" pitchFamily="18" charset="0"/>
                </a:rPr>
                <a:t>Awotunde</a:t>
              </a:r>
              <a:endParaRPr lang="en-US" sz="1199" dirty="0">
                <a:latin typeface="Times New Roman" panose="02020603050405020304" pitchFamily="18" charset="0"/>
                <a:cs typeface="Times New Roman" panose="02020603050405020304" pitchFamily="18" charset="0"/>
              </a:endParaRPr>
            </a:p>
          </p:txBody>
        </p:sp>
      </p:grpSp>
      <p:grpSp>
        <p:nvGrpSpPr>
          <p:cNvPr id="24" name="Group 30">
            <a:extLst>
              <a:ext uri="{FF2B5EF4-FFF2-40B4-BE49-F238E27FC236}">
                <a16:creationId xmlns:a16="http://schemas.microsoft.com/office/drawing/2014/main" id="{2593F2DE-B9D9-A1CD-E098-9739B445386F}"/>
              </a:ext>
            </a:extLst>
          </p:cNvPr>
          <p:cNvGrpSpPr/>
          <p:nvPr/>
        </p:nvGrpSpPr>
        <p:grpSpPr>
          <a:xfrm>
            <a:off x="665382" y="3133097"/>
            <a:ext cx="8173818" cy="753103"/>
            <a:chOff x="-15578" y="174246"/>
            <a:chExt cx="9752038" cy="1004137"/>
          </a:xfrm>
        </p:grpSpPr>
        <p:sp>
          <p:nvSpPr>
            <p:cNvPr id="25" name="TextBox 31">
              <a:extLst>
                <a:ext uri="{FF2B5EF4-FFF2-40B4-BE49-F238E27FC236}">
                  <a16:creationId xmlns:a16="http://schemas.microsoft.com/office/drawing/2014/main" id="{E1690216-85B4-6A14-EB5A-08FD0CE133C3}"/>
                </a:ext>
              </a:extLst>
            </p:cNvPr>
            <p:cNvSpPr txBox="1"/>
            <p:nvPr/>
          </p:nvSpPr>
          <p:spPr>
            <a:xfrm>
              <a:off x="-15578" y="467273"/>
              <a:ext cx="9752038" cy="413533"/>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SWOT-4Ps analysis of UAE Organic food market</a:t>
              </a:r>
            </a:p>
          </p:txBody>
        </p:sp>
        <p:sp>
          <p:nvSpPr>
            <p:cNvPr id="26" name="TextBox 32">
              <a:extLst>
                <a:ext uri="{FF2B5EF4-FFF2-40B4-BE49-F238E27FC236}">
                  <a16:creationId xmlns:a16="http://schemas.microsoft.com/office/drawing/2014/main" id="{DFE2FCD8-7432-CF13-A260-184D68B5621C}"/>
                </a:ext>
              </a:extLst>
            </p:cNvPr>
            <p:cNvSpPr txBox="1"/>
            <p:nvPr/>
          </p:nvSpPr>
          <p:spPr>
            <a:xfrm>
              <a:off x="-15578" y="946012"/>
              <a:ext cx="9752038" cy="232371"/>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2022 Advances in Science and Engineering Technology International Conferences (</a:t>
              </a:r>
              <a:r>
                <a:rPr lang="en-US" sz="999" dirty="0" err="1">
                  <a:latin typeface="Times New Roman" panose="02020603050405020304" pitchFamily="18" charset="0"/>
                  <a:cs typeface="Times New Roman" panose="02020603050405020304" pitchFamily="18" charset="0"/>
                </a:rPr>
                <a:t>ASET</a:t>
              </a:r>
              <a:r>
                <a:rPr lang="en-US" sz="999" dirty="0">
                  <a:latin typeface="Times New Roman" panose="02020603050405020304" pitchFamily="18" charset="0"/>
                  <a:cs typeface="Times New Roman" panose="02020603050405020304" pitchFamily="18" charset="0"/>
                </a:rPr>
                <a:t>)</a:t>
              </a:r>
            </a:p>
          </p:txBody>
        </p:sp>
        <p:sp>
          <p:nvSpPr>
            <p:cNvPr id="27" name="TextBox 33">
              <a:extLst>
                <a:ext uri="{FF2B5EF4-FFF2-40B4-BE49-F238E27FC236}">
                  <a16:creationId xmlns:a16="http://schemas.microsoft.com/office/drawing/2014/main" id="{C945E96E-5A78-E153-8C9A-DEA7747273C5}"/>
                </a:ext>
              </a:extLst>
            </p:cNvPr>
            <p:cNvSpPr txBox="1"/>
            <p:nvPr/>
          </p:nvSpPr>
          <p:spPr>
            <a:xfrm>
              <a:off x="-10385" y="174246"/>
              <a:ext cx="9179051" cy="278880"/>
            </a:xfrm>
            <a:prstGeom prst="rect">
              <a:avLst/>
            </a:prstGeom>
          </p:spPr>
          <p:txBody>
            <a:bodyPr lIns="0" tIns="0" rIns="0" bIns="0" rtlCol="0" anchor="t">
              <a:spAutoFit/>
            </a:bodyPr>
            <a:lstStyle/>
            <a:p>
              <a:pPr>
                <a:lnSpc>
                  <a:spcPts val="1799"/>
                </a:lnSpc>
              </a:pPr>
              <a:r>
                <a:rPr lang="en-US" sz="1199" dirty="0">
                  <a:latin typeface="Times New Roman" panose="02020603050405020304" pitchFamily="18" charset="0"/>
                  <a:cs typeface="Times New Roman" panose="02020603050405020304" pitchFamily="18" charset="0"/>
                </a:rPr>
                <a:t>Kartika </a:t>
              </a:r>
              <a:r>
                <a:rPr lang="en-US" sz="1199" dirty="0" err="1">
                  <a:latin typeface="Times New Roman" panose="02020603050405020304" pitchFamily="18" charset="0"/>
                  <a:cs typeface="Times New Roman" panose="02020603050405020304" pitchFamily="18" charset="0"/>
                </a:rPr>
                <a:t>CanFatima</a:t>
              </a:r>
              <a:r>
                <a:rPr lang="en-US" sz="1199" dirty="0">
                  <a:latin typeface="Times New Roman" panose="02020603050405020304" pitchFamily="18" charset="0"/>
                  <a:cs typeface="Times New Roman" panose="02020603050405020304" pitchFamily="18" charset="0"/>
                </a:rPr>
                <a:t> A.S </a:t>
              </a:r>
              <a:r>
                <a:rPr lang="en-US" sz="1199" dirty="0" err="1">
                  <a:latin typeface="Times New Roman" panose="02020603050405020304" pitchFamily="18" charset="0"/>
                  <a:cs typeface="Times New Roman" panose="02020603050405020304" pitchFamily="18" charset="0"/>
                </a:rPr>
                <a:t>Binofai</a:t>
              </a:r>
              <a:r>
                <a:rPr lang="en-US" sz="1199" dirty="0">
                  <a:latin typeface="Times New Roman" panose="02020603050405020304" pitchFamily="18" charset="0"/>
                  <a:cs typeface="Times New Roman" panose="02020603050405020304" pitchFamily="18" charset="0"/>
                </a:rPr>
                <a:t>; Maha O. A </a:t>
              </a:r>
              <a:r>
                <a:rPr lang="en-US" sz="1199" dirty="0" err="1">
                  <a:latin typeface="Times New Roman" panose="02020603050405020304" pitchFamily="18" charset="0"/>
                  <a:cs typeface="Times New Roman" panose="02020603050405020304" pitchFamily="18" charset="0"/>
                </a:rPr>
                <a:t>Mohamad;Mustapha</a:t>
              </a:r>
              <a:r>
                <a:rPr lang="en-US" sz="1199" dirty="0">
                  <a:latin typeface="Times New Roman" panose="02020603050405020304" pitchFamily="18" charset="0"/>
                  <a:cs typeface="Times New Roman" panose="02020603050405020304" pitchFamily="18" charset="0"/>
                </a:rPr>
                <a:t> D. Ibrahim</a:t>
              </a:r>
            </a:p>
          </p:txBody>
        </p:sp>
      </p:grpSp>
      <p:grpSp>
        <p:nvGrpSpPr>
          <p:cNvPr id="28" name="Group 34">
            <a:extLst>
              <a:ext uri="{FF2B5EF4-FFF2-40B4-BE49-F238E27FC236}">
                <a16:creationId xmlns:a16="http://schemas.microsoft.com/office/drawing/2014/main" id="{D412AE18-5394-F581-A602-07D587331F1A}"/>
              </a:ext>
            </a:extLst>
          </p:cNvPr>
          <p:cNvGrpSpPr/>
          <p:nvPr/>
        </p:nvGrpSpPr>
        <p:grpSpPr>
          <a:xfrm>
            <a:off x="703536" y="5355457"/>
            <a:ext cx="8036403" cy="1350143"/>
            <a:chOff x="5976" y="91808"/>
            <a:chExt cx="9802869" cy="1800192"/>
          </a:xfrm>
        </p:grpSpPr>
        <p:sp>
          <p:nvSpPr>
            <p:cNvPr id="29" name="TextBox 35">
              <a:extLst>
                <a:ext uri="{FF2B5EF4-FFF2-40B4-BE49-F238E27FC236}">
                  <a16:creationId xmlns:a16="http://schemas.microsoft.com/office/drawing/2014/main" id="{DF035A63-F900-6E25-2E3C-430C86366626}"/>
                </a:ext>
              </a:extLst>
            </p:cNvPr>
            <p:cNvSpPr txBox="1"/>
            <p:nvPr/>
          </p:nvSpPr>
          <p:spPr>
            <a:xfrm>
              <a:off x="26084" y="356963"/>
              <a:ext cx="9752038" cy="1302666"/>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How to Prepare for the Next Pandemic - Investigation of Correlation Between Food Prices and COVID-19 From Global and Local Perspectives</a:t>
              </a:r>
            </a:p>
          </p:txBody>
        </p:sp>
        <p:sp>
          <p:nvSpPr>
            <p:cNvPr id="30" name="TextBox 36">
              <a:extLst>
                <a:ext uri="{FF2B5EF4-FFF2-40B4-BE49-F238E27FC236}">
                  <a16:creationId xmlns:a16="http://schemas.microsoft.com/office/drawing/2014/main" id="{FCBFE492-B028-E874-77FE-48FC9877309A}"/>
                </a:ext>
              </a:extLst>
            </p:cNvPr>
            <p:cNvSpPr txBox="1"/>
            <p:nvPr/>
          </p:nvSpPr>
          <p:spPr>
            <a:xfrm>
              <a:off x="56807" y="1659629"/>
              <a:ext cx="9752038" cy="232371"/>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2022 IEEE International Conference on Big Data (Big Data)</a:t>
              </a:r>
            </a:p>
          </p:txBody>
        </p:sp>
        <p:sp>
          <p:nvSpPr>
            <p:cNvPr id="31" name="TextBox 37">
              <a:extLst>
                <a:ext uri="{FF2B5EF4-FFF2-40B4-BE49-F238E27FC236}">
                  <a16:creationId xmlns:a16="http://schemas.microsoft.com/office/drawing/2014/main" id="{9CEF3A20-D1CF-9F72-C721-05B6092333AD}"/>
                </a:ext>
              </a:extLst>
            </p:cNvPr>
            <p:cNvSpPr txBox="1"/>
            <p:nvPr/>
          </p:nvSpPr>
          <p:spPr>
            <a:xfrm>
              <a:off x="5976" y="91808"/>
              <a:ext cx="9179051" cy="278880"/>
            </a:xfrm>
            <a:prstGeom prst="rect">
              <a:avLst/>
            </a:prstGeom>
          </p:spPr>
          <p:txBody>
            <a:bodyPr lIns="0" tIns="0" rIns="0" bIns="0" rtlCol="0" anchor="t">
              <a:spAutoFit/>
            </a:bodyPr>
            <a:lstStyle/>
            <a:p>
              <a:pPr>
                <a:lnSpc>
                  <a:spcPts val="1799"/>
                </a:lnSpc>
              </a:pPr>
              <a:r>
                <a:rPr lang="en-US" sz="1199" dirty="0" err="1">
                  <a:latin typeface="Times New Roman" panose="02020603050405020304" pitchFamily="18" charset="0"/>
                  <a:cs typeface="Times New Roman" panose="02020603050405020304" pitchFamily="18" charset="0"/>
                </a:rPr>
                <a:t>Yufei</a:t>
              </a:r>
              <a:r>
                <a:rPr lang="en-US" sz="1199" dirty="0">
                  <a:latin typeface="Times New Roman" panose="02020603050405020304" pitchFamily="18" charset="0"/>
                  <a:cs typeface="Times New Roman" panose="02020603050405020304" pitchFamily="18" charset="0"/>
                </a:rPr>
                <a:t> Zhao; Chao Huang; </a:t>
              </a:r>
              <a:r>
                <a:rPr lang="en-US" sz="1199" dirty="0" err="1">
                  <a:latin typeface="Times New Roman" panose="02020603050405020304" pitchFamily="18" charset="0"/>
                  <a:cs typeface="Times New Roman" panose="02020603050405020304" pitchFamily="18" charset="0"/>
                </a:rPr>
                <a:t>Jiebo</a:t>
              </a:r>
              <a:r>
                <a:rPr lang="en-US" sz="1199" dirty="0">
                  <a:latin typeface="Times New Roman" panose="02020603050405020304" pitchFamily="18" charset="0"/>
                  <a:cs typeface="Times New Roman" panose="02020603050405020304" pitchFamily="18" charset="0"/>
                </a:rPr>
                <a:t> Luo</a:t>
              </a:r>
            </a:p>
          </p:txBody>
        </p:sp>
      </p:grpSp>
      <p:grpSp>
        <p:nvGrpSpPr>
          <p:cNvPr id="35" name="Group 3">
            <a:extLst>
              <a:ext uri="{FF2B5EF4-FFF2-40B4-BE49-F238E27FC236}">
                <a16:creationId xmlns:a16="http://schemas.microsoft.com/office/drawing/2014/main" id="{A77F3FAF-3E67-3C87-B742-B767923DB295}"/>
              </a:ext>
            </a:extLst>
          </p:cNvPr>
          <p:cNvGrpSpPr/>
          <p:nvPr/>
        </p:nvGrpSpPr>
        <p:grpSpPr>
          <a:xfrm>
            <a:off x="335280" y="2362894"/>
            <a:ext cx="121920" cy="121920"/>
            <a:chOff x="0" y="0"/>
            <a:chExt cx="6350000" cy="6350000"/>
          </a:xfrm>
          <a:solidFill>
            <a:schemeClr val="tx1"/>
          </a:solidFill>
        </p:grpSpPr>
        <p:sp>
          <p:nvSpPr>
            <p:cNvPr id="36" name="Freeform 4">
              <a:extLst>
                <a:ext uri="{FF2B5EF4-FFF2-40B4-BE49-F238E27FC236}">
                  <a16:creationId xmlns:a16="http://schemas.microsoft.com/office/drawing/2014/main" id="{D3631DE1-FC6D-5D01-C047-A4AB3EB01F51}"/>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grpSp>
        <p:nvGrpSpPr>
          <p:cNvPr id="37" name="Group 3">
            <a:extLst>
              <a:ext uri="{FF2B5EF4-FFF2-40B4-BE49-F238E27FC236}">
                <a16:creationId xmlns:a16="http://schemas.microsoft.com/office/drawing/2014/main" id="{98ADAE16-A6BA-5025-CA13-D7FD844F2DDC}"/>
              </a:ext>
            </a:extLst>
          </p:cNvPr>
          <p:cNvGrpSpPr/>
          <p:nvPr/>
        </p:nvGrpSpPr>
        <p:grpSpPr>
          <a:xfrm>
            <a:off x="324128" y="3581400"/>
            <a:ext cx="121920" cy="121920"/>
            <a:chOff x="0" y="0"/>
            <a:chExt cx="6350000" cy="6350000"/>
          </a:xfrm>
          <a:solidFill>
            <a:schemeClr val="tx1"/>
          </a:solidFill>
        </p:grpSpPr>
        <p:sp>
          <p:nvSpPr>
            <p:cNvPr id="38" name="Freeform 4">
              <a:extLst>
                <a:ext uri="{FF2B5EF4-FFF2-40B4-BE49-F238E27FC236}">
                  <a16:creationId xmlns:a16="http://schemas.microsoft.com/office/drawing/2014/main" id="{0352F3EB-AA1A-EE80-B9AD-35A3C2E9C9AB}"/>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grpSp>
        <p:nvGrpSpPr>
          <p:cNvPr id="39" name="Group 3">
            <a:extLst>
              <a:ext uri="{FF2B5EF4-FFF2-40B4-BE49-F238E27FC236}">
                <a16:creationId xmlns:a16="http://schemas.microsoft.com/office/drawing/2014/main" id="{FD59265C-FF89-1493-8FC7-6A76C2876EC0}"/>
              </a:ext>
            </a:extLst>
          </p:cNvPr>
          <p:cNvGrpSpPr/>
          <p:nvPr/>
        </p:nvGrpSpPr>
        <p:grpSpPr>
          <a:xfrm>
            <a:off x="335280" y="4621273"/>
            <a:ext cx="121920" cy="121920"/>
            <a:chOff x="0" y="0"/>
            <a:chExt cx="6350000" cy="6350000"/>
          </a:xfrm>
          <a:solidFill>
            <a:schemeClr val="tx1"/>
          </a:solidFill>
        </p:grpSpPr>
        <p:sp>
          <p:nvSpPr>
            <p:cNvPr id="40" name="Freeform 4">
              <a:extLst>
                <a:ext uri="{FF2B5EF4-FFF2-40B4-BE49-F238E27FC236}">
                  <a16:creationId xmlns:a16="http://schemas.microsoft.com/office/drawing/2014/main" id="{239F9626-3485-987A-AE4A-5AC220B816B0}"/>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grpSp>
        <p:nvGrpSpPr>
          <p:cNvPr id="41" name="Group 3">
            <a:extLst>
              <a:ext uri="{FF2B5EF4-FFF2-40B4-BE49-F238E27FC236}">
                <a16:creationId xmlns:a16="http://schemas.microsoft.com/office/drawing/2014/main" id="{040E2C33-350C-1995-68C9-E49A12FB8CE2}"/>
              </a:ext>
            </a:extLst>
          </p:cNvPr>
          <p:cNvGrpSpPr/>
          <p:nvPr/>
        </p:nvGrpSpPr>
        <p:grpSpPr>
          <a:xfrm>
            <a:off x="335280" y="5791200"/>
            <a:ext cx="121920" cy="121920"/>
            <a:chOff x="0" y="0"/>
            <a:chExt cx="6350000" cy="6350000"/>
          </a:xfrm>
          <a:solidFill>
            <a:schemeClr val="tx1"/>
          </a:solidFill>
        </p:grpSpPr>
        <p:sp>
          <p:nvSpPr>
            <p:cNvPr id="42" name="Freeform 4">
              <a:extLst>
                <a:ext uri="{FF2B5EF4-FFF2-40B4-BE49-F238E27FC236}">
                  <a16:creationId xmlns:a16="http://schemas.microsoft.com/office/drawing/2014/main" id="{8033D527-38B9-383A-A4C8-D28395BAFFC0}"/>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grpSp>
        <p:nvGrpSpPr>
          <p:cNvPr id="9" name="Group 9">
            <a:extLst>
              <a:ext uri="{FF2B5EF4-FFF2-40B4-BE49-F238E27FC236}">
                <a16:creationId xmlns:a16="http://schemas.microsoft.com/office/drawing/2014/main" id="{5ECC816F-9A41-83D6-6257-820F2CEBE412}"/>
              </a:ext>
            </a:extLst>
          </p:cNvPr>
          <p:cNvGrpSpPr/>
          <p:nvPr/>
        </p:nvGrpSpPr>
        <p:grpSpPr>
          <a:xfrm>
            <a:off x="614655" y="940241"/>
            <a:ext cx="8313858" cy="736159"/>
            <a:chOff x="0" y="45747"/>
            <a:chExt cx="9193921" cy="981543"/>
          </a:xfrm>
        </p:grpSpPr>
        <p:sp>
          <p:nvSpPr>
            <p:cNvPr id="10" name="TextBox 10">
              <a:extLst>
                <a:ext uri="{FF2B5EF4-FFF2-40B4-BE49-F238E27FC236}">
                  <a16:creationId xmlns:a16="http://schemas.microsoft.com/office/drawing/2014/main" id="{12ECFAE5-1EDA-3BAA-C69C-C4B4B5333500}"/>
                </a:ext>
              </a:extLst>
            </p:cNvPr>
            <p:cNvSpPr txBox="1"/>
            <p:nvPr/>
          </p:nvSpPr>
          <p:spPr>
            <a:xfrm>
              <a:off x="0" y="310489"/>
              <a:ext cx="9179051" cy="413533"/>
            </a:xfrm>
            <a:prstGeom prst="rect">
              <a:avLst/>
            </a:prstGeom>
          </p:spPr>
          <p:txBody>
            <a:bodyPr lIns="0" tIns="0" rIns="0" bIns="0" rtlCol="0" anchor="t">
              <a:spAutoFit/>
            </a:bodyPr>
            <a:lstStyle/>
            <a:p>
              <a:pPr>
                <a:lnSpc>
                  <a:spcPts val="2600"/>
                </a:lnSpc>
              </a:pPr>
              <a:r>
                <a:rPr lang="en-US" sz="2000" spc="200" dirty="0">
                  <a:latin typeface="Times New Roman" panose="02020603050405020304" pitchFamily="18" charset="0"/>
                  <a:cs typeface="Times New Roman" panose="02020603050405020304" pitchFamily="18" charset="0"/>
                </a:rPr>
                <a:t>Soil Fertilizer Recommendation System using Fuzzy Logic</a:t>
              </a:r>
            </a:p>
          </p:txBody>
        </p:sp>
        <p:sp>
          <p:nvSpPr>
            <p:cNvPr id="11" name="TextBox 11">
              <a:extLst>
                <a:ext uri="{FF2B5EF4-FFF2-40B4-BE49-F238E27FC236}">
                  <a16:creationId xmlns:a16="http://schemas.microsoft.com/office/drawing/2014/main" id="{F650A5EC-B57B-8215-36E9-060F9D19B6A1}"/>
                </a:ext>
              </a:extLst>
            </p:cNvPr>
            <p:cNvSpPr txBox="1"/>
            <p:nvPr/>
          </p:nvSpPr>
          <p:spPr>
            <a:xfrm>
              <a:off x="0" y="794920"/>
              <a:ext cx="9179051" cy="232370"/>
            </a:xfrm>
            <a:prstGeom prst="rect">
              <a:avLst/>
            </a:prstGeom>
          </p:spPr>
          <p:txBody>
            <a:bodyPr lIns="0" tIns="0" rIns="0" bIns="0" rtlCol="0" anchor="t">
              <a:spAutoFit/>
            </a:bodyPr>
            <a:lstStyle/>
            <a:p>
              <a:pPr>
                <a:lnSpc>
                  <a:spcPts val="1499"/>
                </a:lnSpc>
              </a:pPr>
              <a:r>
                <a:rPr lang="en-US" sz="999" dirty="0">
                  <a:latin typeface="Times New Roman" panose="02020603050405020304" pitchFamily="18" charset="0"/>
                  <a:cs typeface="Times New Roman" panose="02020603050405020304" pitchFamily="18" charset="0"/>
                </a:rPr>
                <a:t>2020 IEEE REGION 10 CONFERENCE (</a:t>
              </a:r>
              <a:r>
                <a:rPr lang="en-US" sz="999" dirty="0" err="1">
                  <a:latin typeface="Times New Roman" panose="02020603050405020304" pitchFamily="18" charset="0"/>
                  <a:cs typeface="Times New Roman" panose="02020603050405020304" pitchFamily="18" charset="0"/>
                </a:rPr>
                <a:t>TENCON</a:t>
              </a:r>
              <a:r>
                <a:rPr lang="en-US" sz="999" dirty="0">
                  <a:latin typeface="Times New Roman" panose="02020603050405020304" pitchFamily="18" charset="0"/>
                  <a:cs typeface="Times New Roman" panose="02020603050405020304" pitchFamily="18" charset="0"/>
                </a:rPr>
                <a:t>)</a:t>
              </a:r>
            </a:p>
          </p:txBody>
        </p:sp>
        <p:sp>
          <p:nvSpPr>
            <p:cNvPr id="12" name="TextBox 12">
              <a:extLst>
                <a:ext uri="{FF2B5EF4-FFF2-40B4-BE49-F238E27FC236}">
                  <a16:creationId xmlns:a16="http://schemas.microsoft.com/office/drawing/2014/main" id="{A039E9C4-5905-E98D-7E85-579D7E968F2E}"/>
                </a:ext>
              </a:extLst>
            </p:cNvPr>
            <p:cNvSpPr txBox="1"/>
            <p:nvPr/>
          </p:nvSpPr>
          <p:spPr>
            <a:xfrm>
              <a:off x="14870" y="45747"/>
              <a:ext cx="9179051" cy="292388"/>
            </a:xfrm>
            <a:prstGeom prst="rect">
              <a:avLst/>
            </a:prstGeom>
          </p:spPr>
          <p:txBody>
            <a:bodyPr lIns="0" tIns="0" rIns="0" bIns="0" rtlCol="0" anchor="t">
              <a:spAutoFit/>
            </a:bodyPr>
            <a:lstStyle/>
            <a:p>
              <a:pPr>
                <a:lnSpc>
                  <a:spcPts val="1800"/>
                </a:lnSpc>
              </a:pPr>
              <a:r>
                <a:rPr lang="es-ES" sz="1200" dirty="0" err="1"/>
                <a:t>Jenskie</a:t>
              </a:r>
              <a:r>
                <a:rPr lang="es-ES" sz="1200" dirty="0"/>
                <a:t> </a:t>
              </a:r>
              <a:r>
                <a:rPr lang="es-ES" sz="1200" dirty="0" err="1"/>
                <a:t>Jerlin</a:t>
              </a:r>
              <a:r>
                <a:rPr lang="es-ES" sz="1200" dirty="0"/>
                <a:t> I. </a:t>
              </a:r>
              <a:r>
                <a:rPr lang="es-ES" sz="1200" dirty="0" err="1"/>
                <a:t>Haban</a:t>
              </a:r>
              <a:r>
                <a:rPr lang="es-ES" sz="1200" dirty="0"/>
                <a:t> , John Carlo V. Puno</a:t>
              </a:r>
              <a:endParaRPr lang="en-US" sz="1200" dirty="0">
                <a:latin typeface="Times New Roman" panose="02020603050405020304" pitchFamily="18" charset="0"/>
                <a:cs typeface="Times New Roman" panose="02020603050405020304" pitchFamily="18" charset="0"/>
              </a:endParaRPr>
            </a:p>
          </p:txBody>
        </p:sp>
      </p:grpSp>
      <p:grpSp>
        <p:nvGrpSpPr>
          <p:cNvPr id="13" name="Group 3">
            <a:extLst>
              <a:ext uri="{FF2B5EF4-FFF2-40B4-BE49-F238E27FC236}">
                <a16:creationId xmlns:a16="http://schemas.microsoft.com/office/drawing/2014/main" id="{1F80B77E-3B9C-EBD2-E53C-798D2A5EE8B4}"/>
              </a:ext>
            </a:extLst>
          </p:cNvPr>
          <p:cNvGrpSpPr/>
          <p:nvPr/>
        </p:nvGrpSpPr>
        <p:grpSpPr>
          <a:xfrm>
            <a:off x="335280" y="1249680"/>
            <a:ext cx="121920" cy="121920"/>
            <a:chOff x="0" y="0"/>
            <a:chExt cx="6350000" cy="6350000"/>
          </a:xfrm>
          <a:solidFill>
            <a:schemeClr val="tx1"/>
          </a:solidFill>
        </p:grpSpPr>
        <p:sp>
          <p:nvSpPr>
            <p:cNvPr id="18" name="Freeform 4">
              <a:extLst>
                <a:ext uri="{FF2B5EF4-FFF2-40B4-BE49-F238E27FC236}">
                  <a16:creationId xmlns:a16="http://schemas.microsoft.com/office/drawing/2014/main" id="{A84C8E26-6517-4FDE-E380-B603A623F62E}"/>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a:ln>
              <a:solidFill>
                <a:schemeClr val="tx1"/>
              </a:solidFill>
            </a:ln>
          </p:spPr>
          <p:txBody>
            <a:bodyPr/>
            <a:lstStyle/>
            <a:p>
              <a:endParaRPr lang="en-IN"/>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00400" y="2667000"/>
            <a:ext cx="2438400" cy="646331"/>
          </a:xfrm>
          <a:prstGeom prst="rect">
            <a:avLst/>
          </a:prstGeom>
        </p:spPr>
        <p:txBody>
          <a:bodyPr wrap="square">
            <a:spAutoFit/>
          </a:bodyPr>
          <a:lstStyle/>
          <a:p>
            <a:r>
              <a:rPr lang="en-US" sz="3600" dirty="0">
                <a:latin typeface="Times New Roman" pitchFamily="18" charset="0"/>
                <a:cs typeface="Times New Roman" pitchFamily="18" charset="0"/>
              </a:rPr>
              <a:t>Thank You!</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792162"/>
          </a:xfrm>
        </p:spPr>
        <p:txBody>
          <a:bodyPr/>
          <a:lstStyle/>
          <a:p>
            <a:pPr eaLnBrk="1" hangingPunct="1"/>
            <a:r>
              <a:rPr lang="en-US" sz="3600" b="1" dirty="0">
                <a:solidFill>
                  <a:schemeClr val="tx1"/>
                </a:solidFill>
                <a:latin typeface="Times New Roman" pitchFamily="18" charset="0"/>
                <a:cs typeface="Times New Roman" pitchFamily="18" charset="0"/>
              </a:rPr>
              <a:t>OUTLINE</a:t>
            </a:r>
          </a:p>
        </p:txBody>
      </p:sp>
      <p:sp>
        <p:nvSpPr>
          <p:cNvPr id="3" name="Content Placeholder 2"/>
          <p:cNvSpPr>
            <a:spLocks noGrp="1"/>
          </p:cNvSpPr>
          <p:nvPr>
            <p:ph sz="quarter" idx="1"/>
          </p:nvPr>
        </p:nvSpPr>
        <p:spPr>
          <a:xfrm>
            <a:off x="457200" y="1295400"/>
            <a:ext cx="8229600" cy="4754563"/>
          </a:xfrm>
        </p:spPr>
        <p:txBody>
          <a:bodyPr/>
          <a:lstStyle/>
          <a:p>
            <a:pPr>
              <a:lnSpc>
                <a:spcPct val="130000"/>
              </a:lnSpc>
            </a:pPr>
            <a:r>
              <a:rPr lang="en-US" sz="2400" dirty="0">
                <a:latin typeface="Times New Roman" pitchFamily="18" charset="0"/>
              </a:rPr>
              <a:t>Abstract</a:t>
            </a:r>
          </a:p>
          <a:p>
            <a:pPr>
              <a:lnSpc>
                <a:spcPct val="130000"/>
              </a:lnSpc>
            </a:pPr>
            <a:r>
              <a:rPr lang="en-US" sz="2400" dirty="0">
                <a:latin typeface="Times New Roman" pitchFamily="18" charset="0"/>
              </a:rPr>
              <a:t>Scope of Project</a:t>
            </a:r>
          </a:p>
          <a:p>
            <a:pPr>
              <a:lnSpc>
                <a:spcPct val="130000"/>
              </a:lnSpc>
            </a:pPr>
            <a:r>
              <a:rPr lang="en-US" sz="2400" dirty="0">
                <a:latin typeface="Times New Roman" pitchFamily="18" charset="0"/>
              </a:rPr>
              <a:t>Introduction</a:t>
            </a:r>
          </a:p>
          <a:p>
            <a:pPr>
              <a:lnSpc>
                <a:spcPct val="130000"/>
              </a:lnSpc>
            </a:pPr>
            <a:r>
              <a:rPr lang="en-US" sz="2400" dirty="0">
                <a:latin typeface="Times New Roman" pitchFamily="18" charset="0"/>
              </a:rPr>
              <a:t>Existing System</a:t>
            </a:r>
          </a:p>
          <a:p>
            <a:pPr>
              <a:lnSpc>
                <a:spcPct val="130000"/>
              </a:lnSpc>
            </a:pPr>
            <a:r>
              <a:rPr lang="en-US" sz="2400" dirty="0">
                <a:latin typeface="Times New Roman" pitchFamily="18" charset="0"/>
              </a:rPr>
              <a:t>Proposed System</a:t>
            </a:r>
          </a:p>
          <a:p>
            <a:pPr>
              <a:lnSpc>
                <a:spcPct val="130000"/>
              </a:lnSpc>
            </a:pPr>
            <a:r>
              <a:rPr lang="en-US" sz="2400" dirty="0">
                <a:latin typeface="Times New Roman" pitchFamily="18" charset="0"/>
              </a:rPr>
              <a:t>Module Identification </a:t>
            </a:r>
          </a:p>
          <a:p>
            <a:pPr>
              <a:lnSpc>
                <a:spcPct val="130000"/>
              </a:lnSpc>
            </a:pPr>
            <a:r>
              <a:rPr lang="en-US" sz="2400" dirty="0">
                <a:latin typeface="Times New Roman" pitchFamily="18" charset="0"/>
              </a:rPr>
              <a:t>Data Flow Diagram for all Modules</a:t>
            </a:r>
          </a:p>
          <a:p>
            <a:pPr>
              <a:lnSpc>
                <a:spcPct val="130000"/>
              </a:lnSpc>
            </a:pPr>
            <a:r>
              <a:rPr lang="en-US" sz="2400" dirty="0">
                <a:latin typeface="Times New Roman" pitchFamily="18" charset="0"/>
              </a:rPr>
              <a:t>References </a:t>
            </a:r>
          </a:p>
          <a:p>
            <a:pPr>
              <a:lnSpc>
                <a:spcPct val="130000"/>
              </a:lnSpc>
            </a:pPr>
            <a:endParaRPr lang="en-US" sz="2400" dirty="0">
              <a:latin typeface="Times New Roman" pitchFamily="18" charset="0"/>
            </a:endParaRP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8790"/>
            <a:ext cx="8229600" cy="792162"/>
          </a:xfrm>
        </p:spPr>
        <p:txBody>
          <a:bodyPr/>
          <a:lstStyle/>
          <a:p>
            <a:r>
              <a:rPr lang="en-US" sz="3600" b="1" dirty="0">
                <a:solidFill>
                  <a:schemeClr val="tx1"/>
                </a:solidFill>
                <a:latin typeface="Times New Roman" panose="02020603050405020304" pitchFamily="18" charset="0"/>
                <a:cs typeface="Times New Roman" panose="02020603050405020304" pitchFamily="18" charset="0"/>
              </a:rPr>
              <a:t>ABSTRACT</a:t>
            </a:r>
            <a:r>
              <a:rPr lang="en-US" sz="3600" b="1" dirty="0"/>
              <a:t> </a:t>
            </a:r>
          </a:p>
        </p:txBody>
      </p:sp>
      <p:sp>
        <p:nvSpPr>
          <p:cNvPr id="3" name="Content Placeholder 2"/>
          <p:cNvSpPr>
            <a:spLocks noGrp="1"/>
          </p:cNvSpPr>
          <p:nvPr>
            <p:ph sz="quarter" idx="1"/>
          </p:nvPr>
        </p:nvSpPr>
        <p:spPr>
          <a:xfrm>
            <a:off x="266700" y="1131026"/>
            <a:ext cx="8610600" cy="5269774"/>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This research introduces a data-driven framework for suggesting suitable plants by analyzing soil health and food prices. It aims to enhance agricultural decision-making by integrating these factors. </a:t>
            </a:r>
          </a:p>
          <a:p>
            <a:pPr algn="just">
              <a:lnSpc>
                <a:spcPct val="150000"/>
              </a:lnSpc>
            </a:pPr>
            <a:r>
              <a:rPr lang="en-US" sz="2400" dirty="0">
                <a:latin typeface="Times New Roman" panose="02020603050405020304" pitchFamily="18" charset="0"/>
                <a:cs typeface="Times New Roman" panose="02020603050405020304" pitchFamily="18" charset="0"/>
              </a:rPr>
              <a:t>Through data collection, preprocessing, and feature engineering, a predictive model is developed, correlating soil attributes and market costs with plant performance. This model aids in identifying optimal crops for specific locations. By omitting the user interface aspect, the focus remains on technical aspects. </a:t>
            </a:r>
          </a:p>
          <a:p>
            <a:pPr algn="just">
              <a:lnSpc>
                <a:spcPct val="150000"/>
              </a:lnSpc>
            </a:pPr>
            <a:r>
              <a:rPr lang="en-US" sz="2400" dirty="0">
                <a:latin typeface="Times New Roman" panose="02020603050405020304" pitchFamily="18" charset="0"/>
                <a:cs typeface="Times New Roman" panose="02020603050405020304" pitchFamily="18" charset="0"/>
              </a:rPr>
              <a:t>The project holds potential for optimizing crop choices, leading to improved agricultural yield and economic outcomes.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715962"/>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SCOPE OF THE PROJECT</a:t>
            </a:r>
          </a:p>
        </p:txBody>
      </p:sp>
      <p:sp>
        <p:nvSpPr>
          <p:cNvPr id="3" name="Content Placeholder 2"/>
          <p:cNvSpPr>
            <a:spLocks noGrp="1"/>
          </p:cNvSpPr>
          <p:nvPr>
            <p:ph sz="quarter" idx="1"/>
          </p:nvPr>
        </p:nvSpPr>
        <p:spPr>
          <a:xfrm>
            <a:off x="457200" y="1371600"/>
            <a:ext cx="8229600" cy="4678363"/>
          </a:xfrm>
        </p:spPr>
        <p:txBody>
          <a:bodyPr>
            <a:normAutofit fontScale="77500" lnSpcReduction="20000"/>
          </a:bodyPr>
          <a:lstStyle/>
          <a:p>
            <a:pPr>
              <a:lnSpc>
                <a:spcPct val="150000"/>
              </a:lnSpc>
            </a:pPr>
            <a:r>
              <a:rPr lang="en-US" dirty="0">
                <a:latin typeface="Times New Roman" panose="02020603050405020304" pitchFamily="18" charset="0"/>
                <a:cs typeface="Times New Roman" panose="02020603050405020304" pitchFamily="18" charset="0"/>
              </a:rPr>
              <a:t>The project's scope encompasses the creation of a data-driven system to recommend plants based on the analysis of soil health and food prices. It involves collecting and preprocessing relevant data, identifying crucial features, and developing a predictive model through machine learning techniques. </a:t>
            </a:r>
          </a:p>
          <a:p>
            <a:pPr>
              <a:lnSpc>
                <a:spcPct val="150000"/>
              </a:lnSpc>
            </a:pPr>
            <a:r>
              <a:rPr lang="en-US" dirty="0">
                <a:latin typeface="Times New Roman" panose="02020603050405020304" pitchFamily="18" charset="0"/>
                <a:cs typeface="Times New Roman" panose="02020603050405020304" pitchFamily="18" charset="0"/>
              </a:rPr>
              <a:t>The model will correlate soil characteristics and market costs with plant growth patterns. However, the scope excludes the user interface, focusing on technical aspects. </a:t>
            </a:r>
          </a:p>
          <a:p>
            <a:pPr>
              <a:lnSpc>
                <a:spcPct val="150000"/>
              </a:lnSpc>
            </a:pPr>
            <a:r>
              <a:rPr lang="en-US" dirty="0">
                <a:latin typeface="Times New Roman" panose="02020603050405020304" pitchFamily="18" charset="0"/>
                <a:cs typeface="Times New Roman" panose="02020603050405020304" pitchFamily="18" charset="0"/>
              </a:rPr>
              <a:t>The project aims to provide valuable insights for optimizing plant choices in agriculture, considering both soil quality and economic factors, contributing to enhanced productivity and informed decision-making.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a:solidFill>
                  <a:schemeClr val="tx1"/>
                </a:solidFill>
                <a:latin typeface="Times New Roman" pitchFamily="18" charset="0"/>
                <a:cs typeface="Times New Roman" pitchFamily="18" charset="0"/>
              </a:rPr>
              <a:t>Introduction</a:t>
            </a:r>
            <a:endParaRPr lang="en-US" sz="1200"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36756" y="1143000"/>
            <a:ext cx="8326244" cy="5181600"/>
          </a:xfrm>
        </p:spPr>
        <p:txBody>
          <a:bodyPr>
            <a:noAutofit/>
          </a:bodyPr>
          <a:lstStyle/>
          <a:p>
            <a:pPr marL="0" indent="0" algn="just">
              <a:lnSpc>
                <a:spcPct val="150000"/>
              </a:lnSpc>
              <a:buNone/>
            </a:pPr>
            <a:r>
              <a:rPr lang="en-US" sz="1600" b="1" dirty="0">
                <a:latin typeface="Times New Roman" panose="02020603050405020304" pitchFamily="18" charset="0"/>
                <a:cs typeface="Times New Roman" panose="02020603050405020304" pitchFamily="18" charset="0"/>
              </a:rPr>
              <a:t>Agricultural Challenges: </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Balancing population growth and environmental concerns, this research addresses farmers' dilemmas in crop selection. Data-driven insights promise sustainable solutions by considering soil health and food market dynamics.</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Soil Health Integration: </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Unveiling soil's role in crop success, this study employs data from sensors and satellites, alongside historical records. Relationships between soil health and plant performance are quantified for informed planting decisions.</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Economic Viability through Data: </a:t>
            </a:r>
          </a:p>
          <a:p>
            <a:pPr marL="0" indent="0" algn="just">
              <a:lnSpc>
                <a:spcPct val="150000"/>
              </a:lnSpc>
              <a:buNone/>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Merging soil health and food price data, this approach uncovers correlations between crop yields, soil health, and market prices. Empowering farmers with data-driven choices enhances both ecology and economics.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5080"/>
            <a:ext cx="7467600" cy="715962"/>
          </a:xfrm>
        </p:spPr>
        <p:txBody>
          <a:bodyPr>
            <a:normAutofit/>
          </a:bodyPr>
          <a:lstStyle/>
          <a:p>
            <a:r>
              <a:rPr lang="en-US" sz="3600" b="1" dirty="0">
                <a:solidFill>
                  <a:schemeClr val="tx1"/>
                </a:solidFill>
                <a:latin typeface="Times New Roman" pitchFamily="18" charset="0"/>
                <a:cs typeface="Times New Roman" pitchFamily="18" charset="0"/>
              </a:rPr>
              <a:t>Problem  Identification</a:t>
            </a:r>
            <a:endParaRPr lang="en-US" sz="12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464916" y="1164423"/>
            <a:ext cx="8229600" cy="5388777"/>
          </a:xfrm>
        </p:spPr>
        <p:txBody>
          <a:bodyPr>
            <a:noAutofit/>
          </a:bodyPr>
          <a:lstStyle/>
          <a:p>
            <a:pPr>
              <a:lnSpc>
                <a:spcPct val="160000"/>
              </a:lnSpc>
            </a:pPr>
            <a:r>
              <a:rPr lang="en-US" sz="1600" b="1" dirty="0">
                <a:latin typeface="Times New Roman" panose="02020603050405020304" pitchFamily="18" charset="0"/>
                <a:cs typeface="Times New Roman" panose="02020603050405020304" pitchFamily="18" charset="0"/>
              </a:rPr>
              <a:t>Lack of Data-Driven Insights: </a:t>
            </a:r>
            <a:r>
              <a:rPr lang="en-US" sz="1600" dirty="0">
                <a:latin typeface="Times New Roman" panose="02020603050405020304" pitchFamily="18" charset="0"/>
                <a:cs typeface="Times New Roman" panose="02020603050405020304" pitchFamily="18" charset="0"/>
              </a:rPr>
              <a:t>The current agricultural system relies heavily on traditional knowledge and experience, often resulting in suboptimal crop choices. Without harnessing the power of data analytics, farmers miss out on valuable insights into soil health and market trends, leading to inefficiencies in crop selection and reduced profitability.</a:t>
            </a:r>
            <a:endParaRPr lang="en-US" sz="1600" b="1" dirty="0">
              <a:latin typeface="Times New Roman" panose="02020603050405020304" pitchFamily="18" charset="0"/>
              <a:cs typeface="Times New Roman" panose="02020603050405020304" pitchFamily="18" charset="0"/>
            </a:endParaRPr>
          </a:p>
          <a:p>
            <a:pPr>
              <a:lnSpc>
                <a:spcPct val="160000"/>
              </a:lnSpc>
            </a:pPr>
            <a:r>
              <a:rPr lang="en-US" sz="1600" b="1" dirty="0">
                <a:latin typeface="Times New Roman" panose="02020603050405020304" pitchFamily="18" charset="0"/>
                <a:cs typeface="Times New Roman" panose="02020603050405020304" pitchFamily="18" charset="0"/>
              </a:rPr>
              <a:t>Limited Integration of Soil Health Metrics: </a:t>
            </a:r>
            <a:r>
              <a:rPr lang="en-US" sz="1600" dirty="0">
                <a:latin typeface="Times New Roman" panose="02020603050405020304" pitchFamily="18" charset="0"/>
                <a:cs typeface="Times New Roman" panose="02020603050405020304" pitchFamily="18" charset="0"/>
              </a:rPr>
              <a:t>Soil health indicators significantly impact crop outcomes, yet the existing system often lacks comprehensive integration of these metrics. Farmers might not have access to real-time data on soil composition, fertility, and moisture levels, leading to uninformed decisions and potentially lower yields.</a:t>
            </a:r>
            <a:endParaRPr lang="en-US" sz="1600" b="1" dirty="0">
              <a:latin typeface="Times New Roman" panose="02020603050405020304" pitchFamily="18" charset="0"/>
              <a:cs typeface="Times New Roman" panose="02020603050405020304" pitchFamily="18" charset="0"/>
            </a:endParaRPr>
          </a:p>
          <a:p>
            <a:pPr>
              <a:lnSpc>
                <a:spcPct val="160000"/>
              </a:lnSpc>
            </a:pPr>
            <a:r>
              <a:rPr lang="en-US" sz="1600" b="1" dirty="0">
                <a:latin typeface="Times New Roman" panose="02020603050405020304" pitchFamily="18" charset="0"/>
                <a:cs typeface="Times New Roman" panose="02020603050405020304" pitchFamily="18" charset="0"/>
              </a:rPr>
              <a:t>Market-Blind Cultivation: </a:t>
            </a:r>
            <a:r>
              <a:rPr lang="en-US" sz="1600" dirty="0">
                <a:latin typeface="Times New Roman" panose="02020603050405020304" pitchFamily="18" charset="0"/>
                <a:cs typeface="Times New Roman" panose="02020603050405020304" pitchFamily="18" charset="0"/>
              </a:rPr>
              <a:t>Farmers often lack up-to-date information on food market dynamics, including fluctuating prices and shifting consumer preferences. This disconnect between cultivation and market demand results in situations where crops may be grown in excess or not enough, leading to wastage and financial losses.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3606"/>
            <a:ext cx="8229600" cy="944562"/>
          </a:xfrm>
        </p:spPr>
        <p:txBody>
          <a:bodyPr>
            <a:normAutofit/>
          </a:bodyPr>
          <a:lstStyle/>
          <a:p>
            <a:r>
              <a:rPr lang="en-US" sz="3600" b="1" dirty="0">
                <a:solidFill>
                  <a:schemeClr val="tx1"/>
                </a:solidFill>
                <a:latin typeface="Times New Roman" pitchFamily="18" charset="0"/>
                <a:cs typeface="Times New Roman" pitchFamily="18" charset="0"/>
              </a:rPr>
              <a:t>Proposed Work</a:t>
            </a:r>
            <a:endParaRPr lang="en-US" sz="16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381000" y="1219200"/>
            <a:ext cx="8458200" cy="5029200"/>
          </a:xfrm>
        </p:spPr>
        <p:txBody>
          <a:bodyPr>
            <a:noAutofit/>
          </a:bodyPr>
          <a:lstStyle/>
          <a:p>
            <a:pPr algn="just">
              <a:lnSpc>
                <a:spcPct val="160000"/>
              </a:lnSpc>
            </a:pPr>
            <a:r>
              <a:rPr lang="en-US" sz="1500" b="1" dirty="0">
                <a:latin typeface="Times New Roman" panose="02020603050405020304" pitchFamily="18" charset="0"/>
                <a:cs typeface="Times New Roman" panose="02020603050405020304" pitchFamily="18" charset="0"/>
              </a:rPr>
              <a:t>Regression and Decision Trees Combination:</a:t>
            </a:r>
          </a:p>
          <a:p>
            <a:pPr marL="0" indent="0" algn="just">
              <a:lnSpc>
                <a:spcPct val="160000"/>
              </a:lnSpc>
              <a:buNone/>
            </a:pPr>
            <a:r>
              <a:rPr lang="en-US" sz="1500" dirty="0">
                <a:latin typeface="Times New Roman" panose="02020603050405020304" pitchFamily="18" charset="0"/>
                <a:cs typeface="Times New Roman" panose="02020603050405020304" pitchFamily="18" charset="0"/>
              </a:rPr>
              <a:t>	Combining regression and decision trees leverages regression's ability to capture linear relationships between soil metrics and crop yields, while decision trees handle non-linear patterns in market demand and economic factors. This ensures a more comprehensive understanding of crop performance and desirability.</a:t>
            </a:r>
          </a:p>
          <a:p>
            <a:pPr algn="just">
              <a:lnSpc>
                <a:spcPct val="160000"/>
              </a:lnSpc>
            </a:pPr>
            <a:r>
              <a:rPr lang="en-US" sz="1500" b="1" dirty="0">
                <a:latin typeface="Times New Roman" panose="02020603050405020304" pitchFamily="18" charset="0"/>
                <a:cs typeface="Times New Roman" panose="02020603050405020304" pitchFamily="18" charset="0"/>
              </a:rPr>
              <a:t>Holistic Recommendations:</a:t>
            </a:r>
          </a:p>
          <a:p>
            <a:pPr marL="0" indent="0" algn="just">
              <a:lnSpc>
                <a:spcPct val="160000"/>
              </a:lnSpc>
              <a:buNone/>
            </a:pPr>
            <a:r>
              <a:rPr lang="en-US" sz="1500" dirty="0">
                <a:latin typeface="Times New Roman" panose="02020603050405020304" pitchFamily="18" charset="0"/>
                <a:cs typeface="Times New Roman" panose="02020603050405020304" pitchFamily="18" charset="0"/>
              </a:rPr>
              <a:t>	The integrated approach provides holistic recommendations by assessing both agronomic factors (yield prediction from regression) and economic factors (demand prediction from decision trees). This results in well-rounded crop suggestions that align with both soil health and market dynamics.</a:t>
            </a:r>
          </a:p>
          <a:p>
            <a:pPr algn="just">
              <a:lnSpc>
                <a:spcPct val="160000"/>
              </a:lnSpc>
            </a:pPr>
            <a:r>
              <a:rPr lang="en-US" sz="1500" b="1" dirty="0">
                <a:latin typeface="Times New Roman" panose="02020603050405020304" pitchFamily="18" charset="0"/>
                <a:cs typeface="Times New Roman" panose="02020603050405020304" pitchFamily="18" charset="0"/>
              </a:rPr>
              <a:t>Interpretability and Practicality:</a:t>
            </a:r>
          </a:p>
          <a:p>
            <a:pPr marL="0" indent="0" algn="just">
              <a:lnSpc>
                <a:spcPct val="160000"/>
              </a:lnSpc>
              <a:buNone/>
            </a:pPr>
            <a:r>
              <a:rPr lang="en-US" sz="1500" dirty="0">
                <a:latin typeface="Times New Roman" panose="02020603050405020304" pitchFamily="18" charset="0"/>
                <a:cs typeface="Times New Roman" panose="02020603050405020304" pitchFamily="18" charset="0"/>
              </a:rPr>
              <a:t>	Decision trees offer transparent decision paths, making it easier for farmers to understand why certain crops are recommended based on market trends. This transparency enhances user trust and aids in making practical, informed planting decisions, promoting sustainable and profitable agriculture.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675C6EB-0774-51D7-124A-BFF4C0B54CB4}"/>
              </a:ext>
            </a:extLst>
          </p:cNvPr>
          <p:cNvSpPr txBox="1">
            <a:spLocks/>
          </p:cNvSpPr>
          <p:nvPr/>
        </p:nvSpPr>
        <p:spPr>
          <a:xfrm>
            <a:off x="457200" y="274638"/>
            <a:ext cx="4800600" cy="715962"/>
          </a:xfrm>
          <a:prstGeom prst="rect">
            <a:avLst/>
          </a:prstGeom>
        </p:spPr>
        <p:txBody>
          <a:bodyPr bIns="91440" anchor="b" anchorCtr="0">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800" b="1" dirty="0">
                <a:solidFill>
                  <a:schemeClr val="tx1"/>
                </a:solidFill>
                <a:latin typeface="Times New Roman" pitchFamily="18" charset="0"/>
                <a:cs typeface="Times New Roman" pitchFamily="18" charset="0"/>
              </a:rPr>
              <a:t>SYSTEM ARCHITECTURE</a:t>
            </a:r>
            <a:endParaRPr lang="en-US" sz="2800" b="1" dirty="0">
              <a:solidFill>
                <a:schemeClr val="tx1"/>
              </a:solidFill>
            </a:endParaRPr>
          </a:p>
        </p:txBody>
      </p:sp>
      <p:pic>
        <p:nvPicPr>
          <p:cNvPr id="2" name="Picture 1">
            <a:extLst>
              <a:ext uri="{FF2B5EF4-FFF2-40B4-BE49-F238E27FC236}">
                <a16:creationId xmlns:a16="http://schemas.microsoft.com/office/drawing/2014/main" id="{AD4106D6-B5BF-6BE2-A46B-1D1121F20407}"/>
              </a:ext>
            </a:extLst>
          </p:cNvPr>
          <p:cNvPicPr>
            <a:picLocks noChangeAspect="1"/>
          </p:cNvPicPr>
          <p:nvPr/>
        </p:nvPicPr>
        <p:blipFill rotWithShape="1">
          <a:blip r:embed="rId2">
            <a:extLst>
              <a:ext uri="{28A0092B-C50C-407E-A947-70E740481C1C}">
                <a14:useLocalDpi xmlns:a14="http://schemas.microsoft.com/office/drawing/2010/main" val="0"/>
              </a:ext>
            </a:extLst>
          </a:blip>
          <a:srcRect l="16666" r="15833"/>
          <a:stretch/>
        </p:blipFill>
        <p:spPr>
          <a:xfrm>
            <a:off x="1752600" y="1295400"/>
            <a:ext cx="6172200"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46858"/>
            <a:ext cx="4572000" cy="596142"/>
          </a:xfrm>
        </p:spPr>
        <p:txBody>
          <a:bodyPr>
            <a:normAutofit/>
          </a:bodyPr>
          <a:lstStyle/>
          <a:p>
            <a:r>
              <a:rPr lang="en-US" sz="2800" b="1" dirty="0">
                <a:solidFill>
                  <a:schemeClr val="tx1"/>
                </a:solidFill>
                <a:latin typeface="Times New Roman" pitchFamily="18" charset="0"/>
              </a:rPr>
              <a:t>MODULES IDENTIFIED </a:t>
            </a:r>
            <a:endParaRPr lang="en-US" sz="2800" b="1" dirty="0">
              <a:solidFill>
                <a:schemeClr val="tx1"/>
              </a:solidFill>
            </a:endParaRPr>
          </a:p>
        </p:txBody>
      </p:sp>
      <p:sp>
        <p:nvSpPr>
          <p:cNvPr id="7" name="AutoShape 2">
            <a:extLst>
              <a:ext uri="{FF2B5EF4-FFF2-40B4-BE49-F238E27FC236}">
                <a16:creationId xmlns:a16="http://schemas.microsoft.com/office/drawing/2014/main" id="{AF7C9B4C-3B61-9658-34A1-D741934B0703}"/>
              </a:ext>
            </a:extLst>
          </p:cNvPr>
          <p:cNvSpPr/>
          <p:nvPr/>
        </p:nvSpPr>
        <p:spPr>
          <a:xfrm>
            <a:off x="4542062" y="1447800"/>
            <a:ext cx="45719" cy="4648200"/>
          </a:xfrm>
          <a:prstGeom prst="rect">
            <a:avLst/>
          </a:prstGeom>
          <a:solidFill>
            <a:schemeClr val="tx1"/>
          </a:solidFill>
        </p:spPr>
        <p:txBody>
          <a:bodyPr/>
          <a:lstStyle/>
          <a:p>
            <a:endParaRPr lang="en-IN"/>
          </a:p>
        </p:txBody>
      </p:sp>
      <p:grpSp>
        <p:nvGrpSpPr>
          <p:cNvPr id="8" name="Group 3">
            <a:extLst>
              <a:ext uri="{FF2B5EF4-FFF2-40B4-BE49-F238E27FC236}">
                <a16:creationId xmlns:a16="http://schemas.microsoft.com/office/drawing/2014/main" id="{84A68C8E-C310-93C9-BCC4-A68EE4A092BA}"/>
              </a:ext>
            </a:extLst>
          </p:cNvPr>
          <p:cNvGrpSpPr/>
          <p:nvPr/>
        </p:nvGrpSpPr>
        <p:grpSpPr>
          <a:xfrm>
            <a:off x="4496072" y="1955133"/>
            <a:ext cx="121920" cy="121920"/>
            <a:chOff x="0" y="0"/>
            <a:chExt cx="6350000" cy="6350000"/>
          </a:xfrm>
          <a:solidFill>
            <a:schemeClr val="tx1"/>
          </a:solidFill>
        </p:grpSpPr>
        <p:sp>
          <p:nvSpPr>
            <p:cNvPr id="9" name="Freeform 4">
              <a:extLst>
                <a:ext uri="{FF2B5EF4-FFF2-40B4-BE49-F238E27FC236}">
                  <a16:creationId xmlns:a16="http://schemas.microsoft.com/office/drawing/2014/main" id="{9A1C297D-9C3C-7F7D-7AC2-EE59EA6EFD9C}"/>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txBody>
            <a:bodyPr/>
            <a:lstStyle/>
            <a:p>
              <a:endParaRPr lang="en-IN"/>
            </a:p>
          </p:txBody>
        </p:sp>
      </p:grpSp>
      <p:grpSp>
        <p:nvGrpSpPr>
          <p:cNvPr id="10" name="Group 5">
            <a:extLst>
              <a:ext uri="{FF2B5EF4-FFF2-40B4-BE49-F238E27FC236}">
                <a16:creationId xmlns:a16="http://schemas.microsoft.com/office/drawing/2014/main" id="{038732D6-25B7-D032-C6F0-24246B33BA1C}"/>
              </a:ext>
            </a:extLst>
          </p:cNvPr>
          <p:cNvGrpSpPr/>
          <p:nvPr/>
        </p:nvGrpSpPr>
        <p:grpSpPr>
          <a:xfrm>
            <a:off x="4495800" y="4181955"/>
            <a:ext cx="121920" cy="121920"/>
            <a:chOff x="0" y="0"/>
            <a:chExt cx="6350000" cy="6350000"/>
          </a:xfrm>
          <a:solidFill>
            <a:schemeClr val="tx1"/>
          </a:solidFill>
        </p:grpSpPr>
        <p:sp>
          <p:nvSpPr>
            <p:cNvPr id="11" name="Freeform 6">
              <a:extLst>
                <a:ext uri="{FF2B5EF4-FFF2-40B4-BE49-F238E27FC236}">
                  <a16:creationId xmlns:a16="http://schemas.microsoft.com/office/drawing/2014/main" id="{E25AE3A3-4FF5-4F30-CB35-8BAE4E850BFC}"/>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txBody>
            <a:bodyPr/>
            <a:lstStyle/>
            <a:p>
              <a:endParaRPr lang="en-IN"/>
            </a:p>
          </p:txBody>
        </p:sp>
      </p:grpSp>
      <p:grpSp>
        <p:nvGrpSpPr>
          <p:cNvPr id="12" name="Group 7">
            <a:extLst>
              <a:ext uri="{FF2B5EF4-FFF2-40B4-BE49-F238E27FC236}">
                <a16:creationId xmlns:a16="http://schemas.microsoft.com/office/drawing/2014/main" id="{8A9FD813-755A-AD52-C0C1-B1F2B96D53B2}"/>
              </a:ext>
            </a:extLst>
          </p:cNvPr>
          <p:cNvGrpSpPr/>
          <p:nvPr/>
        </p:nvGrpSpPr>
        <p:grpSpPr>
          <a:xfrm>
            <a:off x="4496344" y="2977995"/>
            <a:ext cx="121920" cy="121920"/>
            <a:chOff x="0" y="0"/>
            <a:chExt cx="6350000" cy="6350000"/>
          </a:xfrm>
          <a:solidFill>
            <a:schemeClr val="tx1"/>
          </a:solidFill>
        </p:grpSpPr>
        <p:sp>
          <p:nvSpPr>
            <p:cNvPr id="13" name="Freeform 8">
              <a:extLst>
                <a:ext uri="{FF2B5EF4-FFF2-40B4-BE49-F238E27FC236}">
                  <a16:creationId xmlns:a16="http://schemas.microsoft.com/office/drawing/2014/main" id="{D38D5CB1-3FAB-EBE5-E1D1-39614248787F}"/>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txBody>
            <a:bodyPr/>
            <a:lstStyle/>
            <a:p>
              <a:endParaRPr lang="en-IN"/>
            </a:p>
          </p:txBody>
        </p:sp>
      </p:grpSp>
      <p:sp>
        <p:nvSpPr>
          <p:cNvPr id="14" name="TextBox 9">
            <a:extLst>
              <a:ext uri="{FF2B5EF4-FFF2-40B4-BE49-F238E27FC236}">
                <a16:creationId xmlns:a16="http://schemas.microsoft.com/office/drawing/2014/main" id="{11DBA1B6-CF73-1E8E-EEA9-5962D4C8EF7E}"/>
              </a:ext>
            </a:extLst>
          </p:cNvPr>
          <p:cNvSpPr txBox="1"/>
          <p:nvPr/>
        </p:nvSpPr>
        <p:spPr>
          <a:xfrm>
            <a:off x="152669" y="1707721"/>
            <a:ext cx="4145975" cy="738664"/>
          </a:xfrm>
          <a:prstGeom prst="rect">
            <a:avLst/>
          </a:prstGeom>
        </p:spPr>
        <p:txBody>
          <a:bodyPr wrap="square" lIns="0" tIns="0" rIns="0" bIns="0" rtlCol="0" anchor="t">
            <a:spAutoFit/>
          </a:bodyPr>
          <a:lstStyle/>
          <a:p>
            <a:pPr algn="r"/>
            <a:r>
              <a:rPr lang="en-US" sz="2400" dirty="0">
                <a:latin typeface="Times New Roman" panose="02020603050405020304" pitchFamily="18" charset="0"/>
                <a:cs typeface="Times New Roman" panose="02020603050405020304" pitchFamily="18" charset="0"/>
              </a:rPr>
              <a:t>Data Collection and Preprocessing (Module 1)</a:t>
            </a:r>
          </a:p>
        </p:txBody>
      </p:sp>
      <p:sp>
        <p:nvSpPr>
          <p:cNvPr id="15" name="TextBox 10">
            <a:extLst>
              <a:ext uri="{FF2B5EF4-FFF2-40B4-BE49-F238E27FC236}">
                <a16:creationId xmlns:a16="http://schemas.microsoft.com/office/drawing/2014/main" id="{D313E829-8215-F5A0-4CC4-64C36A29531A}"/>
              </a:ext>
            </a:extLst>
          </p:cNvPr>
          <p:cNvSpPr txBox="1"/>
          <p:nvPr/>
        </p:nvSpPr>
        <p:spPr>
          <a:xfrm>
            <a:off x="457201" y="3886200"/>
            <a:ext cx="3963018" cy="1107996"/>
          </a:xfrm>
          <a:prstGeom prst="rect">
            <a:avLst/>
          </a:prstGeom>
        </p:spPr>
        <p:txBody>
          <a:bodyPr wrap="square" lIns="0" tIns="0" rIns="0" bIns="0" rtlCol="0" anchor="t">
            <a:spAutoFit/>
          </a:bodyPr>
          <a:lstStyle/>
          <a:p>
            <a:pPr algn="r"/>
            <a:r>
              <a:rPr lang="en-US" sz="2400" spc="210" dirty="0">
                <a:latin typeface="Times New Roman" panose="02020603050405020304" pitchFamily="18" charset="0"/>
                <a:cs typeface="Times New Roman" panose="02020603050405020304" pitchFamily="18" charset="0"/>
              </a:rPr>
              <a:t>Model Development and Training Module</a:t>
            </a:r>
          </a:p>
          <a:p>
            <a:pPr algn="r"/>
            <a:r>
              <a:rPr lang="en-US" sz="2400" spc="140" dirty="0">
                <a:latin typeface="Times New Roman" panose="02020603050405020304" pitchFamily="18" charset="0"/>
                <a:cs typeface="Times New Roman" panose="02020603050405020304" pitchFamily="18" charset="0"/>
              </a:rPr>
              <a:t>(Module 3)</a:t>
            </a:r>
          </a:p>
        </p:txBody>
      </p:sp>
      <p:sp>
        <p:nvSpPr>
          <p:cNvPr id="16" name="TextBox 11">
            <a:extLst>
              <a:ext uri="{FF2B5EF4-FFF2-40B4-BE49-F238E27FC236}">
                <a16:creationId xmlns:a16="http://schemas.microsoft.com/office/drawing/2014/main" id="{7921831F-34D1-4364-FA31-CE3240A2AC42}"/>
              </a:ext>
            </a:extLst>
          </p:cNvPr>
          <p:cNvSpPr txBox="1"/>
          <p:nvPr/>
        </p:nvSpPr>
        <p:spPr>
          <a:xfrm>
            <a:off x="4831199" y="2743200"/>
            <a:ext cx="3962282" cy="692497"/>
          </a:xfrm>
          <a:prstGeom prst="rect">
            <a:avLst/>
          </a:prstGeom>
        </p:spPr>
        <p:txBody>
          <a:bodyPr wrap="square" lIns="0" tIns="0" rIns="0" bIns="0" rtlCol="0" anchor="t">
            <a:spAutoFit/>
          </a:bodyPr>
          <a:lstStyle/>
          <a:p>
            <a:pPr>
              <a:lnSpc>
                <a:spcPts val="2730"/>
              </a:lnSpc>
            </a:pPr>
            <a:r>
              <a:rPr lang="en-US" sz="2400" dirty="0">
                <a:latin typeface="Times New Roman" panose="02020603050405020304" pitchFamily="18" charset="0"/>
                <a:cs typeface="Times New Roman" panose="02020603050405020304" pitchFamily="18" charset="0"/>
              </a:rPr>
              <a:t>Feature Engineering and Selection Module (Module 2)</a:t>
            </a:r>
          </a:p>
        </p:txBody>
      </p:sp>
      <p:grpSp>
        <p:nvGrpSpPr>
          <p:cNvPr id="3" name="Group 7">
            <a:extLst>
              <a:ext uri="{FF2B5EF4-FFF2-40B4-BE49-F238E27FC236}">
                <a16:creationId xmlns:a16="http://schemas.microsoft.com/office/drawing/2014/main" id="{B4CF01C4-66EF-1935-54D8-833D218D3408}"/>
              </a:ext>
            </a:extLst>
          </p:cNvPr>
          <p:cNvGrpSpPr/>
          <p:nvPr/>
        </p:nvGrpSpPr>
        <p:grpSpPr>
          <a:xfrm>
            <a:off x="4495800" y="5485898"/>
            <a:ext cx="121920" cy="121920"/>
            <a:chOff x="0" y="0"/>
            <a:chExt cx="6350000" cy="6350000"/>
          </a:xfrm>
          <a:solidFill>
            <a:schemeClr val="tx1"/>
          </a:solidFill>
        </p:grpSpPr>
        <p:sp>
          <p:nvSpPr>
            <p:cNvPr id="4" name="Freeform 8">
              <a:extLst>
                <a:ext uri="{FF2B5EF4-FFF2-40B4-BE49-F238E27FC236}">
                  <a16:creationId xmlns:a16="http://schemas.microsoft.com/office/drawing/2014/main" id="{DC60F50C-9D50-9DE2-1726-0B2FD3F41065}"/>
                </a:ext>
              </a:extLst>
            </p:cNvPr>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grpFill/>
          </p:spPr>
          <p:txBody>
            <a:bodyPr/>
            <a:lstStyle/>
            <a:p>
              <a:endParaRPr lang="en-IN"/>
            </a:p>
          </p:txBody>
        </p:sp>
      </p:grpSp>
      <p:sp>
        <p:nvSpPr>
          <p:cNvPr id="5" name="TextBox 11">
            <a:extLst>
              <a:ext uri="{FF2B5EF4-FFF2-40B4-BE49-F238E27FC236}">
                <a16:creationId xmlns:a16="http://schemas.microsoft.com/office/drawing/2014/main" id="{59CC0A32-EBD0-A51A-5768-8B971A4AF959}"/>
              </a:ext>
            </a:extLst>
          </p:cNvPr>
          <p:cNvSpPr txBox="1"/>
          <p:nvPr/>
        </p:nvSpPr>
        <p:spPr>
          <a:xfrm>
            <a:off x="4830655" y="5251103"/>
            <a:ext cx="3962282" cy="692497"/>
          </a:xfrm>
          <a:prstGeom prst="rect">
            <a:avLst/>
          </a:prstGeom>
        </p:spPr>
        <p:txBody>
          <a:bodyPr wrap="square" lIns="0" tIns="0" rIns="0" bIns="0" rtlCol="0" anchor="t">
            <a:spAutoFit/>
          </a:bodyPr>
          <a:lstStyle/>
          <a:p>
            <a:pPr>
              <a:lnSpc>
                <a:spcPts val="2730"/>
              </a:lnSpc>
            </a:pPr>
            <a:r>
              <a:rPr lang="en-US" sz="2400" dirty="0">
                <a:latin typeface="Times New Roman" panose="02020603050405020304" pitchFamily="18" charset="0"/>
                <a:cs typeface="Times New Roman" panose="02020603050405020304" pitchFamily="18" charset="0"/>
              </a:rPr>
              <a:t>Validation and Optimization Module (Module 4)</a:t>
            </a:r>
          </a:p>
        </p:txBody>
      </p:sp>
    </p:spTree>
    <p:extLst>
      <p:ext uri="{BB962C8B-B14F-4D97-AF65-F5344CB8AC3E}">
        <p14:creationId xmlns:p14="http://schemas.microsoft.com/office/powerpoint/2010/main" val="8728681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962</TotalTime>
  <Words>1312</Words>
  <Application>Microsoft Macintosh PowerPoint</Application>
  <PresentationFormat>On-screen Show (4:3)</PresentationFormat>
  <Paragraphs>91</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Franklin Gothic Book</vt:lpstr>
      <vt:lpstr>Perpetua</vt:lpstr>
      <vt:lpstr>Times New Roman</vt:lpstr>
      <vt:lpstr>Wingdings 2</vt:lpstr>
      <vt:lpstr>Equity</vt:lpstr>
      <vt:lpstr>A Data-Driven Approach to Plant Suggestions using Soil Health and Food Price Data</vt:lpstr>
      <vt:lpstr>OUTLINE</vt:lpstr>
      <vt:lpstr>ABSTRACT </vt:lpstr>
      <vt:lpstr>SCOPE OF THE PROJECT</vt:lpstr>
      <vt:lpstr>Introduction</vt:lpstr>
      <vt:lpstr>Problem  Identification</vt:lpstr>
      <vt:lpstr>Proposed Work</vt:lpstr>
      <vt:lpstr>PowerPoint Presentation</vt:lpstr>
      <vt:lpstr>MODULES IDENTIFIED </vt:lpstr>
      <vt:lpstr>Module Description for the Data Collection and Preprocessing Module</vt:lpstr>
      <vt:lpstr>DFD for the Data Collection and Preprocessing Module</vt:lpstr>
      <vt:lpstr>DFD and Module Description for the  Feature Engineering and Selection Module</vt:lpstr>
      <vt:lpstr>DFD and Module Description for the Model Development</vt:lpstr>
      <vt:lpstr>Module Description for the Validation and Optimization</vt:lpstr>
      <vt:lpstr>DFD for Validation and Optimization Module</vt:lpstr>
      <vt:lpstr>References</vt:lpstr>
      <vt:lpstr>PowerPoint Presentation</vt:lpstr>
    </vt:vector>
  </TitlesOfParts>
  <Company>snsceit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(Times bold /36 points )</dc:title>
  <dc:creator>anandakumar</dc:creator>
  <cp:lastModifiedBy>LINKEDH S</cp:lastModifiedBy>
  <cp:revision>48</cp:revision>
  <dcterms:created xsi:type="dcterms:W3CDTF">2014-07-30T05:52:09Z</dcterms:created>
  <dcterms:modified xsi:type="dcterms:W3CDTF">2023-11-01T06:48:26Z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2023-10-06T02:14:00Z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200c4137-a9bb-4e74-bb48-478d1a3c6515</vt:lpwstr>
  </property>
  <property fmtid="{D5CDD505-2E9C-101B-9397-08002B2CF9AE}" pid="7" name="MSIP_Label_defa4170-0d19-0005-0004-bc88714345d2_ActionId">
    <vt:lpwstr>dbd087ef-41b8-4659-a9a8-0935698eeb40</vt:lpwstr>
  </property>
  <property fmtid="{D5CDD505-2E9C-101B-9397-08002B2CF9AE}" pid="8" name="MSIP_Label_defa4170-0d19-0005-0004-bc88714345d2_ContentBits">
    <vt:lpwstr>0</vt:lpwstr>
  </property>
</Properties>
</file>