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3"/>
  </p:notesMasterIdLst>
  <p:sldIdLst>
    <p:sldId id="307" r:id="rId2"/>
    <p:sldId id="275" r:id="rId3"/>
    <p:sldId id="274" r:id="rId4"/>
    <p:sldId id="276" r:id="rId5"/>
    <p:sldId id="281" r:id="rId6"/>
    <p:sldId id="282" r:id="rId7"/>
    <p:sldId id="297" r:id="rId8"/>
    <p:sldId id="302" r:id="rId9"/>
    <p:sldId id="285" r:id="rId10"/>
    <p:sldId id="286" r:id="rId11"/>
    <p:sldId id="298" r:id="rId12"/>
    <p:sldId id="287" r:id="rId13"/>
    <p:sldId id="289" r:id="rId14"/>
    <p:sldId id="290" r:id="rId15"/>
    <p:sldId id="299" r:id="rId16"/>
    <p:sldId id="291" r:id="rId17"/>
    <p:sldId id="304" r:id="rId18"/>
    <p:sldId id="306" r:id="rId19"/>
    <p:sldId id="305" r:id="rId20"/>
    <p:sldId id="303"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15" autoAdjust="0"/>
    <p:restoredTop sz="86430" autoAdjust="0"/>
  </p:normalViewPr>
  <p:slideViewPr>
    <p:cSldViewPr>
      <p:cViewPr varScale="1">
        <p:scale>
          <a:sx n="119" d="100"/>
          <a:sy n="119" d="100"/>
        </p:scale>
        <p:origin x="1080" y="184"/>
      </p:cViewPr>
      <p:guideLst>
        <p:guide orient="horz" pos="2160"/>
        <p:guide pos="2880"/>
      </p:guideLst>
    </p:cSldViewPr>
  </p:slideViewPr>
  <p:outlineViewPr>
    <p:cViewPr>
      <p:scale>
        <a:sx n="33" d="100"/>
        <a:sy n="33" d="100"/>
      </p:scale>
      <p:origin x="240" y="8408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652679-3773-43FB-926C-C2F5E2F834E4}" type="datetimeFigureOut">
              <a:rPr lang="en-US" smtClean="0"/>
              <a:pPr/>
              <a:t>11/21/23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8C650A-8888-429F-83D9-4217BEE97D12}" type="slidenum">
              <a:rPr lang="en-US" smtClean="0"/>
              <a:pPr/>
              <a:t>‹#›</a:t>
            </a:fld>
            <a:endParaRPr lang="en-US"/>
          </a:p>
        </p:txBody>
      </p:sp>
    </p:spTree>
    <p:extLst>
      <p:ext uri="{BB962C8B-B14F-4D97-AF65-F5344CB8AC3E}">
        <p14:creationId xmlns:p14="http://schemas.microsoft.com/office/powerpoint/2010/main" val="3087599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8C650A-8888-429F-83D9-4217BEE97D1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8C650A-8888-429F-83D9-4217BEE97D1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9E29976-1A7C-407B-B506-BDEB945CFD05}" type="datetime1">
              <a:rPr lang="en-US" smtClean="0"/>
              <a:t>11/21/23</a:t>
            </a:fld>
            <a:endParaRPr lang="en-US"/>
          </a:p>
        </p:txBody>
      </p:sp>
      <p:sp>
        <p:nvSpPr>
          <p:cNvPr id="5" name="Footer Placeholder 4"/>
          <p:cNvSpPr>
            <a:spLocks noGrp="1"/>
          </p:cNvSpPr>
          <p:nvPr>
            <p:ph type="ftr" sz="quarter" idx="11"/>
          </p:nvPr>
        </p:nvSpPr>
        <p:spPr/>
        <p:txBody>
          <a:bodyPr/>
          <a:lstStyle>
            <a:lvl1pPr>
              <a:defRPr/>
            </a:lvl1pPr>
          </a:lstStyle>
          <a:p>
            <a:r>
              <a:rPr lang="en-US"/>
              <a:t>ACET/BE-CSE/ 2016-2017/Project/Review 4</a:t>
            </a:r>
          </a:p>
        </p:txBody>
      </p:sp>
      <p:sp>
        <p:nvSpPr>
          <p:cNvPr id="6" name="Slide Number Placeholder 5"/>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9714C7A-C066-4A6A-9909-4E719DA9F6E6}" type="datetime1">
              <a:rPr lang="en-US" smtClean="0"/>
              <a:t>11/21/23</a:t>
            </a:fld>
            <a:endParaRPr lang="en-US"/>
          </a:p>
        </p:txBody>
      </p:sp>
      <p:sp>
        <p:nvSpPr>
          <p:cNvPr id="5" name="Footer Placeholder 4"/>
          <p:cNvSpPr>
            <a:spLocks noGrp="1"/>
          </p:cNvSpPr>
          <p:nvPr>
            <p:ph type="ftr" sz="quarter" idx="11"/>
          </p:nvPr>
        </p:nvSpPr>
        <p:spPr/>
        <p:txBody>
          <a:bodyPr/>
          <a:lstStyle>
            <a:lvl1pPr>
              <a:defRPr/>
            </a:lvl1pPr>
          </a:lstStyle>
          <a:p>
            <a:r>
              <a:rPr lang="en-US"/>
              <a:t>ACET/BE-CSE/ 2016-2017/Project/Review 4</a:t>
            </a:r>
          </a:p>
        </p:txBody>
      </p:sp>
      <p:sp>
        <p:nvSpPr>
          <p:cNvPr id="6" name="Slide Number Placeholder 5"/>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28528E2-D16F-4E18-BF4D-269DEEDC42AD}" type="datetime1">
              <a:rPr lang="en-US" smtClean="0"/>
              <a:t>11/21/23</a:t>
            </a:fld>
            <a:endParaRPr lang="en-US"/>
          </a:p>
        </p:txBody>
      </p:sp>
      <p:sp>
        <p:nvSpPr>
          <p:cNvPr id="5" name="Footer Placeholder 4"/>
          <p:cNvSpPr>
            <a:spLocks noGrp="1"/>
          </p:cNvSpPr>
          <p:nvPr>
            <p:ph type="ftr" sz="quarter" idx="11"/>
          </p:nvPr>
        </p:nvSpPr>
        <p:spPr/>
        <p:txBody>
          <a:bodyPr/>
          <a:lstStyle>
            <a:lvl1pPr>
              <a:defRPr/>
            </a:lvl1pPr>
          </a:lstStyle>
          <a:p>
            <a:r>
              <a:rPr lang="en-US"/>
              <a:t>ACET/BE-CSE/ 2016-2017/Project/Review 4</a:t>
            </a:r>
          </a:p>
        </p:txBody>
      </p:sp>
      <p:sp>
        <p:nvSpPr>
          <p:cNvPr id="6" name="Slide Number Placeholder 5"/>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9BA5C28-9F1A-4675-96F7-D53F68549D70}" type="datetime1">
              <a:rPr lang="en-US" smtClean="0"/>
              <a:t>11/21/23</a:t>
            </a:fld>
            <a:endParaRPr lang="en-US"/>
          </a:p>
        </p:txBody>
      </p:sp>
      <p:sp>
        <p:nvSpPr>
          <p:cNvPr id="5" name="Footer Placeholder 4"/>
          <p:cNvSpPr>
            <a:spLocks noGrp="1"/>
          </p:cNvSpPr>
          <p:nvPr>
            <p:ph type="ftr" sz="quarter" idx="11"/>
          </p:nvPr>
        </p:nvSpPr>
        <p:spPr/>
        <p:txBody>
          <a:bodyPr/>
          <a:lstStyle>
            <a:lvl1pPr>
              <a:defRPr/>
            </a:lvl1pPr>
          </a:lstStyle>
          <a:p>
            <a:r>
              <a:rPr lang="en-US"/>
              <a:t>ACET/BE-CSE/ 2016-2017/Project/Review 4</a:t>
            </a:r>
          </a:p>
        </p:txBody>
      </p:sp>
      <p:sp>
        <p:nvSpPr>
          <p:cNvPr id="6" name="Slide Number Placeholder 5"/>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95B7339-12B1-4E05-B3F8-F57FD1B6C236}" type="datetime1">
              <a:rPr lang="en-US" smtClean="0"/>
              <a:t>11/21/23</a:t>
            </a:fld>
            <a:endParaRPr lang="en-US"/>
          </a:p>
        </p:txBody>
      </p:sp>
      <p:sp>
        <p:nvSpPr>
          <p:cNvPr id="5" name="Footer Placeholder 4"/>
          <p:cNvSpPr>
            <a:spLocks noGrp="1"/>
          </p:cNvSpPr>
          <p:nvPr>
            <p:ph type="ftr" sz="quarter" idx="11"/>
          </p:nvPr>
        </p:nvSpPr>
        <p:spPr/>
        <p:txBody>
          <a:bodyPr/>
          <a:lstStyle>
            <a:lvl1pPr>
              <a:defRPr/>
            </a:lvl1pPr>
          </a:lstStyle>
          <a:p>
            <a:r>
              <a:rPr lang="en-US"/>
              <a:t>ACET/BE-CSE/ 2016-2017/Project/Review 4</a:t>
            </a:r>
          </a:p>
        </p:txBody>
      </p:sp>
      <p:sp>
        <p:nvSpPr>
          <p:cNvPr id="6" name="Slide Number Placeholder 5"/>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5C5EDF65-2102-43F4-9A64-F9E19AA6EFED}" type="datetime1">
              <a:rPr lang="en-US" smtClean="0"/>
              <a:t>11/21/23</a:t>
            </a:fld>
            <a:endParaRPr lang="en-US"/>
          </a:p>
        </p:txBody>
      </p:sp>
      <p:sp>
        <p:nvSpPr>
          <p:cNvPr id="6" name="Footer Placeholder 5"/>
          <p:cNvSpPr>
            <a:spLocks noGrp="1"/>
          </p:cNvSpPr>
          <p:nvPr>
            <p:ph type="ftr" sz="quarter" idx="11"/>
          </p:nvPr>
        </p:nvSpPr>
        <p:spPr/>
        <p:txBody>
          <a:bodyPr/>
          <a:lstStyle>
            <a:lvl1pPr>
              <a:defRPr/>
            </a:lvl1pPr>
          </a:lstStyle>
          <a:p>
            <a:r>
              <a:rPr lang="en-US"/>
              <a:t>ACET/BE-CSE/ 2016-2017/Project/Review 4</a:t>
            </a:r>
          </a:p>
        </p:txBody>
      </p:sp>
      <p:sp>
        <p:nvSpPr>
          <p:cNvPr id="7" name="Slide Number Placeholder 6"/>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2AA9D101-23C5-499B-8B61-8E5C04C52266}" type="datetime1">
              <a:rPr lang="en-US" smtClean="0"/>
              <a:t>11/21/23</a:t>
            </a:fld>
            <a:endParaRPr lang="en-US"/>
          </a:p>
        </p:txBody>
      </p:sp>
      <p:sp>
        <p:nvSpPr>
          <p:cNvPr id="8" name="Footer Placeholder 7"/>
          <p:cNvSpPr>
            <a:spLocks noGrp="1"/>
          </p:cNvSpPr>
          <p:nvPr>
            <p:ph type="ftr" sz="quarter" idx="11"/>
          </p:nvPr>
        </p:nvSpPr>
        <p:spPr/>
        <p:txBody>
          <a:bodyPr/>
          <a:lstStyle>
            <a:lvl1pPr>
              <a:defRPr/>
            </a:lvl1pPr>
          </a:lstStyle>
          <a:p>
            <a:r>
              <a:rPr lang="en-US"/>
              <a:t>ACET/BE-CSE/ 2016-2017/Project/Review 4</a:t>
            </a:r>
          </a:p>
        </p:txBody>
      </p:sp>
      <p:sp>
        <p:nvSpPr>
          <p:cNvPr id="9" name="Slide Number Placeholder 8"/>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9B4ADE4E-0568-4580-9ADF-2DD2050E0AA1}" type="datetime1">
              <a:rPr lang="en-US" smtClean="0"/>
              <a:t>11/21/23</a:t>
            </a:fld>
            <a:endParaRPr lang="en-US"/>
          </a:p>
        </p:txBody>
      </p:sp>
      <p:sp>
        <p:nvSpPr>
          <p:cNvPr id="4" name="Footer Placeholder 3"/>
          <p:cNvSpPr>
            <a:spLocks noGrp="1"/>
          </p:cNvSpPr>
          <p:nvPr>
            <p:ph type="ftr" sz="quarter" idx="11"/>
          </p:nvPr>
        </p:nvSpPr>
        <p:spPr/>
        <p:txBody>
          <a:bodyPr/>
          <a:lstStyle>
            <a:lvl1pPr>
              <a:defRPr/>
            </a:lvl1pPr>
          </a:lstStyle>
          <a:p>
            <a:r>
              <a:rPr lang="en-US"/>
              <a:t>ACET/BE-CSE/ 2016-2017/Project/Review 4</a:t>
            </a:r>
          </a:p>
        </p:txBody>
      </p:sp>
      <p:sp>
        <p:nvSpPr>
          <p:cNvPr id="5" name="Slide Number Placeholder 4"/>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91AF4F5-4878-4812-AB98-694046AFF0C8}" type="datetime1">
              <a:rPr lang="en-US" smtClean="0"/>
              <a:t>11/21/23</a:t>
            </a:fld>
            <a:endParaRPr lang="en-US"/>
          </a:p>
        </p:txBody>
      </p:sp>
      <p:sp>
        <p:nvSpPr>
          <p:cNvPr id="3" name="Footer Placeholder 2"/>
          <p:cNvSpPr>
            <a:spLocks noGrp="1"/>
          </p:cNvSpPr>
          <p:nvPr>
            <p:ph type="ftr" sz="quarter" idx="11"/>
          </p:nvPr>
        </p:nvSpPr>
        <p:spPr/>
        <p:txBody>
          <a:bodyPr/>
          <a:lstStyle>
            <a:lvl1pPr>
              <a:defRPr/>
            </a:lvl1pPr>
          </a:lstStyle>
          <a:p>
            <a:r>
              <a:rPr lang="en-US"/>
              <a:t>ACET/BE-CSE/ 2016-2017/Project/Review 4</a:t>
            </a:r>
          </a:p>
        </p:txBody>
      </p:sp>
      <p:sp>
        <p:nvSpPr>
          <p:cNvPr id="4" name="Slide Number Placeholder 3"/>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C6B4679-B1A7-4C5E-8ADB-AF83A50A6362}" type="datetime1">
              <a:rPr lang="en-US" smtClean="0"/>
              <a:t>11/21/23</a:t>
            </a:fld>
            <a:endParaRPr lang="en-US"/>
          </a:p>
        </p:txBody>
      </p:sp>
      <p:sp>
        <p:nvSpPr>
          <p:cNvPr id="6" name="Footer Placeholder 5"/>
          <p:cNvSpPr>
            <a:spLocks noGrp="1"/>
          </p:cNvSpPr>
          <p:nvPr>
            <p:ph type="ftr" sz="quarter" idx="11"/>
          </p:nvPr>
        </p:nvSpPr>
        <p:spPr/>
        <p:txBody>
          <a:bodyPr/>
          <a:lstStyle>
            <a:lvl1pPr>
              <a:defRPr/>
            </a:lvl1pPr>
          </a:lstStyle>
          <a:p>
            <a:r>
              <a:rPr lang="en-US"/>
              <a:t>ACET/BE-CSE/ 2016-2017/Project/Review 4</a:t>
            </a:r>
          </a:p>
        </p:txBody>
      </p:sp>
      <p:sp>
        <p:nvSpPr>
          <p:cNvPr id="7" name="Slide Number Placeholder 6"/>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0CA7467-4784-4E75-A0C9-982A75B060E0}" type="datetime1">
              <a:rPr lang="en-US" smtClean="0"/>
              <a:t>11/21/23</a:t>
            </a:fld>
            <a:endParaRPr lang="en-US"/>
          </a:p>
        </p:txBody>
      </p:sp>
      <p:sp>
        <p:nvSpPr>
          <p:cNvPr id="6" name="Footer Placeholder 5"/>
          <p:cNvSpPr>
            <a:spLocks noGrp="1"/>
          </p:cNvSpPr>
          <p:nvPr>
            <p:ph type="ftr" sz="quarter" idx="11"/>
          </p:nvPr>
        </p:nvSpPr>
        <p:spPr/>
        <p:txBody>
          <a:bodyPr/>
          <a:lstStyle>
            <a:lvl1pPr>
              <a:defRPr/>
            </a:lvl1pPr>
          </a:lstStyle>
          <a:p>
            <a:r>
              <a:rPr lang="en-US"/>
              <a:t>ACET/BE-CSE/ 2016-2017/Project/Review 4</a:t>
            </a:r>
          </a:p>
        </p:txBody>
      </p:sp>
      <p:sp>
        <p:nvSpPr>
          <p:cNvPr id="7" name="Slide Number Placeholder 6"/>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C6AA26BD-ED85-4224-9B19-FC56A650CA9C}" type="datetime1">
              <a:rPr lang="en-US" smtClean="0"/>
              <a:t>11/21/23</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ACET/BE-CSE/ 2016-2017/Project/Review 4</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58504DA-5028-4CF0-A96C-FBE2D0E7C1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3600" y="304800"/>
            <a:ext cx="4630026" cy="707886"/>
          </a:xfrm>
          <a:prstGeom prst="rect">
            <a:avLst/>
          </a:prstGeom>
        </p:spPr>
        <p:txBody>
          <a:bodyPr wrap="square">
            <a:spAutoFit/>
          </a:bodyPr>
          <a:lstStyle/>
          <a:p>
            <a:pPr algn="ctr"/>
            <a:r>
              <a:rPr lang="en-US" sz="4000" b="1" dirty="0">
                <a:latin typeface="Times New Roman" pitchFamily="18" charset="0"/>
                <a:cs typeface="Times New Roman" pitchFamily="18" charset="0"/>
              </a:rPr>
              <a:t>THIRD REVIEW</a:t>
            </a:r>
            <a:endParaRPr lang="en-US" sz="4000" dirty="0"/>
          </a:p>
        </p:txBody>
      </p:sp>
      <p:cxnSp>
        <p:nvCxnSpPr>
          <p:cNvPr id="10" name="Straight Connector 9">
            <a:extLst>
              <a:ext uri="{FF2B5EF4-FFF2-40B4-BE49-F238E27FC236}">
                <a16:creationId xmlns:a16="http://schemas.microsoft.com/office/drawing/2014/main" id="{5467473E-975C-FE07-61C5-C7C012B929F9}"/>
              </a:ext>
            </a:extLst>
          </p:cNvPr>
          <p:cNvCxnSpPr>
            <a:cxnSpLocks/>
          </p:cNvCxnSpPr>
          <p:nvPr/>
        </p:nvCxnSpPr>
        <p:spPr>
          <a:xfrm>
            <a:off x="4716016" y="3744193"/>
            <a:ext cx="0" cy="2362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DF68B38A-2AC7-BB2E-0943-C80BB9FDAD5F}"/>
              </a:ext>
            </a:extLst>
          </p:cNvPr>
          <p:cNvSpPr txBox="1">
            <a:spLocks/>
          </p:cNvSpPr>
          <p:nvPr/>
        </p:nvSpPr>
        <p:spPr>
          <a:xfrm>
            <a:off x="152400" y="3717032"/>
            <a:ext cx="4419600" cy="2667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200" b="1" i="1" dirty="0">
                <a:solidFill>
                  <a:schemeClr val="tx1"/>
                </a:solidFill>
                <a:latin typeface="Times New Roman" panose="02020603050405020304" pitchFamily="18" charset="0"/>
                <a:cs typeface="Times New Roman" panose="02020603050405020304" pitchFamily="18" charset="0"/>
              </a:rPr>
              <a:t>Guided by, </a:t>
            </a:r>
          </a:p>
          <a:p>
            <a:pPr algn="l"/>
            <a:r>
              <a:rPr lang="en-US" sz="1800" b="1" dirty="0" err="1">
                <a:solidFill>
                  <a:schemeClr val="tx1"/>
                </a:solidFill>
                <a:latin typeface="Times New Roman" panose="02020603050405020304" pitchFamily="18" charset="0"/>
                <a:cs typeface="Times New Roman" panose="02020603050405020304" pitchFamily="18" charset="0"/>
              </a:rPr>
              <a:t>Dr.R.Nallakumar</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M.E</a:t>
            </a:r>
            <a:r>
              <a:rPr lang="en-US" sz="1800" b="1" dirty="0">
                <a:solidFill>
                  <a:schemeClr val="tx1"/>
                </a:solidFill>
                <a:latin typeface="Times New Roman" panose="02020603050405020304" pitchFamily="18" charset="0"/>
                <a:cs typeface="Times New Roman" panose="02020603050405020304" pitchFamily="18" charset="0"/>
              </a:rPr>
              <a:t>, MBA, Ph.D.,</a:t>
            </a:r>
          </a:p>
          <a:p>
            <a:pPr algn="l"/>
            <a:r>
              <a:rPr lang="en-US" sz="1800" b="1" dirty="0">
                <a:solidFill>
                  <a:schemeClr val="tx1"/>
                </a:solidFill>
                <a:latin typeface="Times New Roman" panose="02020603050405020304" pitchFamily="18" charset="0"/>
                <a:cs typeface="Times New Roman" panose="02020603050405020304" pitchFamily="18" charset="0"/>
              </a:rPr>
              <a:t>Associate Professor, </a:t>
            </a:r>
          </a:p>
          <a:p>
            <a:pPr algn="l"/>
            <a:r>
              <a:rPr lang="en-US" sz="1400" b="1" dirty="0">
                <a:solidFill>
                  <a:schemeClr val="tx1"/>
                </a:solidFill>
                <a:latin typeface="Times New Roman" panose="02020603050405020304" pitchFamily="18" charset="0"/>
                <a:cs typeface="Times New Roman" panose="02020603050405020304" pitchFamily="18" charset="0"/>
              </a:rPr>
              <a:t>Department of  Artificial Intelligence and Data Science, </a:t>
            </a:r>
          </a:p>
          <a:p>
            <a:pPr algn="l"/>
            <a:r>
              <a:rPr lang="en-US" sz="1400" b="1" dirty="0">
                <a:solidFill>
                  <a:schemeClr val="tx1"/>
                </a:solidFill>
                <a:latin typeface="Times New Roman" panose="02020603050405020304" pitchFamily="18" charset="0"/>
                <a:cs typeface="Times New Roman" panose="02020603050405020304" pitchFamily="18" charset="0"/>
              </a:rPr>
              <a:t>Karpagam Institute of Technology, </a:t>
            </a:r>
          </a:p>
          <a:p>
            <a:pPr algn="l"/>
            <a:r>
              <a:rPr lang="en-US" sz="1400" b="1" dirty="0">
                <a:solidFill>
                  <a:schemeClr val="tx1"/>
                </a:solidFill>
                <a:latin typeface="Times New Roman" panose="02020603050405020304" pitchFamily="18" charset="0"/>
                <a:cs typeface="Times New Roman" panose="02020603050405020304" pitchFamily="18" charset="0"/>
              </a:rPr>
              <a:t>Coimbatore.</a:t>
            </a:r>
          </a:p>
        </p:txBody>
      </p:sp>
      <p:sp>
        <p:nvSpPr>
          <p:cNvPr id="8" name="Title 1">
            <a:extLst>
              <a:ext uri="{FF2B5EF4-FFF2-40B4-BE49-F238E27FC236}">
                <a16:creationId xmlns:a16="http://schemas.microsoft.com/office/drawing/2014/main" id="{12C75FFE-16EC-A84C-99A7-8050EDF469BF}"/>
              </a:ext>
            </a:extLst>
          </p:cNvPr>
          <p:cNvSpPr txBox="1">
            <a:spLocks/>
          </p:cNvSpPr>
          <p:nvPr/>
        </p:nvSpPr>
        <p:spPr bwMode="auto">
          <a:xfrm>
            <a:off x="343881" y="1742951"/>
            <a:ext cx="8456238"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a:lstStyle>
          <a:p>
            <a:r>
              <a:rPr lang="en-US" sz="2800" b="1" kern="0" dirty="0">
                <a:latin typeface="Times New Roman" panose="02020603050405020304" pitchFamily="18" charset="0"/>
                <a:cs typeface="Times New Roman" panose="02020603050405020304" pitchFamily="18" charset="0"/>
              </a:rPr>
              <a:t>A Data-Driven Approach for Crop Selection using Soil Health and Food Price Data</a:t>
            </a:r>
            <a:endParaRPr lang="en-US" sz="2800" kern="0" dirty="0"/>
          </a:p>
        </p:txBody>
      </p:sp>
      <p:sp>
        <p:nvSpPr>
          <p:cNvPr id="9" name="Subtitle 2">
            <a:extLst>
              <a:ext uri="{FF2B5EF4-FFF2-40B4-BE49-F238E27FC236}">
                <a16:creationId xmlns:a16="http://schemas.microsoft.com/office/drawing/2014/main" id="{7B5AA96D-A4F3-9988-E89F-4873FAAE7BDE}"/>
              </a:ext>
            </a:extLst>
          </p:cNvPr>
          <p:cNvSpPr>
            <a:spLocks noGrp="1"/>
          </p:cNvSpPr>
          <p:nvPr>
            <p:ph type="subTitle" idx="1"/>
          </p:nvPr>
        </p:nvSpPr>
        <p:spPr>
          <a:xfrm>
            <a:off x="4648200" y="3581400"/>
            <a:ext cx="4343400" cy="2438400"/>
          </a:xfrm>
        </p:spPr>
        <p:txBody>
          <a:bodyPr>
            <a:normAutofit fontScale="77500" lnSpcReduction="20000"/>
          </a:bodyPr>
          <a:lstStyle/>
          <a:p>
            <a:pPr algn="r"/>
            <a:r>
              <a:rPr lang="en-US" sz="2900" b="1" i="1" dirty="0">
                <a:latin typeface="Times New Roman" panose="02020603050405020304" pitchFamily="18" charset="0"/>
                <a:cs typeface="Times New Roman" pitchFamily="18" charset="0"/>
              </a:rPr>
              <a:t>Presented by</a:t>
            </a:r>
          </a:p>
          <a:p>
            <a:pPr algn="r"/>
            <a:r>
              <a:rPr lang="en-IN" sz="2300" b="1" dirty="0">
                <a:latin typeface="Times New Roman" panose="02020603050405020304" pitchFamily="18" charset="0"/>
                <a:cs typeface="Times New Roman" panose="02020603050405020304" pitchFamily="18" charset="0"/>
              </a:rPr>
              <a:t>S.ARCHANA (721220243003),</a:t>
            </a:r>
          </a:p>
          <a:p>
            <a:pPr algn="r"/>
            <a:r>
              <a:rPr lang="en-IN" sz="2300" b="1" dirty="0">
                <a:latin typeface="Times New Roman" panose="02020603050405020304" pitchFamily="18" charset="0"/>
                <a:cs typeface="Times New Roman" panose="02020603050405020304" pitchFamily="18" charset="0"/>
              </a:rPr>
              <a:t>S.LINKEDH (721220243028),</a:t>
            </a:r>
          </a:p>
          <a:p>
            <a:pPr algn="r"/>
            <a:r>
              <a:rPr lang="en-IN" sz="2300" b="1" dirty="0">
                <a:latin typeface="Times New Roman" panose="02020603050405020304" pitchFamily="18" charset="0"/>
                <a:cs typeface="Times New Roman" panose="02020603050405020304" pitchFamily="18" charset="0"/>
              </a:rPr>
              <a:t>M.PRASANTH(721220243045),</a:t>
            </a:r>
          </a:p>
          <a:p>
            <a:pPr algn="r"/>
            <a:r>
              <a:rPr lang="en-IN" sz="2300" b="1" dirty="0">
                <a:latin typeface="Times New Roman" panose="02020603050405020304" pitchFamily="18" charset="0"/>
                <a:cs typeface="Times New Roman" panose="02020603050405020304" pitchFamily="18" charset="0"/>
              </a:rPr>
              <a:t>K.SRIKANTH(721220243053),</a:t>
            </a:r>
          </a:p>
          <a:p>
            <a:pPr algn="r"/>
            <a:r>
              <a:rPr lang="en-IN" sz="1800" b="1" dirty="0">
                <a:latin typeface="Times New Roman" panose="02020603050405020304" pitchFamily="18" charset="0"/>
                <a:cs typeface="Times New Roman" panose="02020603050405020304" pitchFamily="18" charset="0"/>
              </a:rPr>
              <a:t>Department of Artificial Intelligence and Data Science, </a:t>
            </a:r>
          </a:p>
          <a:p>
            <a:pPr algn="r"/>
            <a:r>
              <a:rPr lang="en-IN" sz="1800" b="1" dirty="0">
                <a:latin typeface="Times New Roman" panose="02020603050405020304" pitchFamily="18" charset="0"/>
                <a:cs typeface="Times New Roman" panose="02020603050405020304" pitchFamily="18" charset="0"/>
              </a:rPr>
              <a:t>Karpagam Institute of Technology, </a:t>
            </a:r>
          </a:p>
          <a:p>
            <a:pPr algn="r"/>
            <a:r>
              <a:rPr lang="en-IN" sz="1800" b="1" dirty="0">
                <a:latin typeface="Times New Roman" panose="02020603050405020304" pitchFamily="18" charset="0"/>
                <a:cs typeface="Times New Roman" panose="02020603050405020304" pitchFamily="18" charset="0"/>
              </a:rPr>
              <a:t>Coimbatore.</a:t>
            </a:r>
            <a:r>
              <a:rPr lang="en-US" sz="1800" b="1" dirty="0">
                <a:latin typeface="Times New Roman" panose="02020603050405020304" pitchFamily="18" charset="0"/>
                <a:cs typeface="Times New Roman" pitchFamily="18" charset="0"/>
              </a:rPr>
              <a:t> </a:t>
            </a:r>
          </a:p>
        </p:txBody>
      </p:sp>
      <p:pic>
        <p:nvPicPr>
          <p:cNvPr id="11" name="Picture 10" descr="A white background with black and white clouds&#10;&#10;Description automatically generated">
            <a:extLst>
              <a:ext uri="{FF2B5EF4-FFF2-40B4-BE49-F238E27FC236}">
                <a16:creationId xmlns:a16="http://schemas.microsoft.com/office/drawing/2014/main" id="{2F1E0429-9639-DB69-BC68-015BE0222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1" y="6233809"/>
            <a:ext cx="1549400" cy="60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7010400" y="6585792"/>
            <a:ext cx="2133600" cy="476250"/>
          </a:xfrm>
        </p:spPr>
        <p:txBody>
          <a:bodyPr/>
          <a:lstStyle/>
          <a:p>
            <a:fld id="{158504DA-5028-4CF0-A96C-FBE2D0E7C16E}" type="slidenum">
              <a:rPr lang="en-US" smtClean="0"/>
              <a:pPr/>
              <a:t>10</a:t>
            </a:fld>
            <a:endParaRPr lang="en-US" dirty="0"/>
          </a:p>
        </p:txBody>
      </p:sp>
      <p:sp>
        <p:nvSpPr>
          <p:cNvPr id="5" name="Title 1">
            <a:extLst>
              <a:ext uri="{FF2B5EF4-FFF2-40B4-BE49-F238E27FC236}">
                <a16:creationId xmlns:a16="http://schemas.microsoft.com/office/drawing/2014/main" id="{5A3DCF0E-7B36-CB6E-A665-4CF0D774FA1F}"/>
              </a:ext>
            </a:extLst>
          </p:cNvPr>
          <p:cNvSpPr>
            <a:spLocks noGrp="1"/>
          </p:cNvSpPr>
          <p:nvPr>
            <p:ph type="title"/>
          </p:nvPr>
        </p:nvSpPr>
        <p:spPr>
          <a:xfrm>
            <a:off x="457200" y="136525"/>
            <a:ext cx="8229600" cy="944562"/>
          </a:xfrm>
        </p:spPr>
        <p:txBody>
          <a:bodyPr/>
          <a:lstStyle/>
          <a:p>
            <a:r>
              <a:rPr lang="en-US" sz="2400" b="1" dirty="0">
                <a:solidFill>
                  <a:schemeClr val="tx1"/>
                </a:solidFill>
                <a:latin typeface="Times New Roman" pitchFamily="18" charset="0"/>
              </a:rPr>
              <a:t>Feature Engineering and Selection Module</a:t>
            </a:r>
            <a:endParaRPr lang="en-US"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B70CD4-F947-154C-860C-0108B1BE4E09}"/>
              </a:ext>
            </a:extLst>
          </p:cNvPr>
          <p:cNvSpPr txBox="1"/>
          <p:nvPr/>
        </p:nvSpPr>
        <p:spPr>
          <a:xfrm>
            <a:off x="457200" y="1104111"/>
            <a:ext cx="8001000" cy="5547865"/>
          </a:xfrm>
          <a:prstGeom prst="rect">
            <a:avLst/>
          </a:prstGeom>
          <a:noFill/>
        </p:spPr>
        <p:txBody>
          <a:bodyPr wrap="square">
            <a:spAutoFit/>
          </a:bodyPr>
          <a:lstStyle/>
          <a:p>
            <a:pPr marL="342900" indent="-342900" algn="just">
              <a:lnSpc>
                <a:spcPct val="200000"/>
              </a:lnSpc>
              <a:buFont typeface="Wingdings" pitchFamily="2" charset="2"/>
              <a:buChar char="Ø"/>
            </a:pPr>
            <a:r>
              <a:rPr lang="en-IN" b="1" i="1" u="none" strike="noStrike" dirty="0">
                <a:effectLst/>
                <a:latin typeface="Times New Roman" panose="02020603050405020304" pitchFamily="18" charset="0"/>
                <a:cs typeface="Times New Roman" panose="02020603050405020304" pitchFamily="18" charset="0"/>
              </a:rPr>
              <a:t>Feature Engineering</a:t>
            </a:r>
            <a:r>
              <a:rPr lang="en-IN" b="0" i="1" u="none" strike="noStrike" dirty="0">
                <a:effectLst/>
                <a:latin typeface="Times New Roman" panose="02020603050405020304" pitchFamily="18" charset="0"/>
                <a:cs typeface="Times New Roman" panose="02020603050405020304" pitchFamily="18" charset="0"/>
              </a:rPr>
              <a:t>:</a:t>
            </a:r>
          </a:p>
          <a:p>
            <a:pPr lvl="1" algn="just">
              <a:lnSpc>
                <a:spcPct val="200000"/>
              </a:lnSpc>
              <a:buFont typeface="Arial" panose="020B0604020202020204" pitchFamily="34" charset="0"/>
              <a:buChar char="•"/>
            </a:pPr>
            <a:r>
              <a:rPr lang="en-IN" b="1" i="0" u="none" strike="noStrike" dirty="0">
                <a:effectLst/>
                <a:latin typeface="Times New Roman" panose="02020603050405020304" pitchFamily="18" charset="0"/>
                <a:cs typeface="Times New Roman" panose="02020603050405020304" pitchFamily="18" charset="0"/>
              </a:rPr>
              <a:t>  Data Transformation : </a:t>
            </a:r>
            <a:r>
              <a:rPr lang="en-IN" i="0" u="none" strike="noStrike" dirty="0">
                <a:effectLst/>
                <a:latin typeface="Times New Roman" panose="02020603050405020304" pitchFamily="18" charset="0"/>
                <a:cs typeface="Times New Roman" panose="02020603050405020304" pitchFamily="18" charset="0"/>
              </a:rPr>
              <a:t>Raw data, including soil health and food price data, often requires </a:t>
            </a:r>
            <a:r>
              <a:rPr lang="en-IN" i="0" u="none" strike="noStrike" dirty="0" err="1">
                <a:effectLst/>
                <a:latin typeface="Times New Roman" panose="02020603050405020304" pitchFamily="18" charset="0"/>
                <a:cs typeface="Times New Roman" panose="02020603050405020304" pitchFamily="18" charset="0"/>
              </a:rPr>
              <a:t>preprocessing</a:t>
            </a:r>
            <a:r>
              <a:rPr lang="en-IN" i="0" u="none" strike="noStrike" dirty="0">
                <a:effectLst/>
                <a:latin typeface="Times New Roman" panose="02020603050405020304" pitchFamily="18" charset="0"/>
                <a:cs typeface="Times New Roman" panose="02020603050405020304" pitchFamily="18" charset="0"/>
              </a:rPr>
              <a:t>. </a:t>
            </a:r>
          </a:p>
          <a:p>
            <a:pPr lvl="1" algn="just">
              <a:lnSpc>
                <a:spcPct val="200000"/>
              </a:lnSpc>
              <a:buFont typeface="Arial" panose="020B0604020202020204" pitchFamily="34" charset="0"/>
              <a:buChar char="•"/>
            </a:pPr>
            <a:r>
              <a:rPr lang="en-IN" b="1" i="0" u="none" strike="noStrike" dirty="0">
                <a:effectLst/>
                <a:latin typeface="Times New Roman" panose="02020603050405020304" pitchFamily="18" charset="0"/>
                <a:cs typeface="Times New Roman" panose="02020603050405020304" pitchFamily="18" charset="0"/>
              </a:rPr>
              <a:t>  Feature Creation :</a:t>
            </a:r>
            <a:r>
              <a:rPr lang="en-IN" b="0" i="0" u="none" strike="noStrike" dirty="0">
                <a:effectLst/>
                <a:latin typeface="Times New Roman" panose="02020603050405020304" pitchFamily="18" charset="0"/>
                <a:cs typeface="Times New Roman" panose="02020603050405020304" pitchFamily="18" charset="0"/>
              </a:rPr>
              <a:t> Engineers may create new features from the existing data to capture valuable information.</a:t>
            </a:r>
          </a:p>
          <a:p>
            <a:pPr marL="342900" indent="-342900" algn="just">
              <a:lnSpc>
                <a:spcPct val="200000"/>
              </a:lnSpc>
              <a:buFont typeface="Wingdings" pitchFamily="2" charset="2"/>
              <a:buChar char="Ø"/>
            </a:pPr>
            <a:r>
              <a:rPr lang="en-IN" b="1" i="1" u="none" strike="noStrike" dirty="0">
                <a:effectLst/>
                <a:latin typeface="Times New Roman" panose="02020603050405020304" pitchFamily="18" charset="0"/>
                <a:cs typeface="Times New Roman" panose="02020603050405020304" pitchFamily="18" charset="0"/>
              </a:rPr>
              <a:t>Feature Selection</a:t>
            </a:r>
            <a:r>
              <a:rPr lang="en-IN" b="0" i="1" u="none" strike="noStrike" dirty="0">
                <a:effectLst/>
                <a:latin typeface="Times New Roman" panose="02020603050405020304" pitchFamily="18" charset="0"/>
                <a:cs typeface="Times New Roman" panose="02020603050405020304" pitchFamily="18" charset="0"/>
              </a:rPr>
              <a:t>:</a:t>
            </a:r>
          </a:p>
          <a:p>
            <a:pPr lvl="1" algn="just">
              <a:lnSpc>
                <a:spcPct val="200000"/>
              </a:lnSpc>
              <a:buFont typeface="Arial" panose="020B0604020202020204" pitchFamily="34" charset="0"/>
              <a:buChar char="•"/>
            </a:pPr>
            <a:r>
              <a:rPr lang="en-IN" b="1" i="0" u="none" strike="noStrike" dirty="0">
                <a:effectLst/>
                <a:latin typeface="Times New Roman" panose="02020603050405020304" pitchFamily="18" charset="0"/>
                <a:cs typeface="Times New Roman" panose="02020603050405020304" pitchFamily="18" charset="0"/>
              </a:rPr>
              <a:t>  Dimensionality Reduction : </a:t>
            </a:r>
            <a:r>
              <a:rPr lang="en-IN" dirty="0">
                <a:latin typeface="Times New Roman" panose="02020603050405020304" pitchFamily="18" charset="0"/>
                <a:cs typeface="Times New Roman" panose="02020603050405020304" pitchFamily="18" charset="0"/>
              </a:rPr>
              <a:t>A</a:t>
            </a:r>
            <a:r>
              <a:rPr lang="en-IN" i="0" u="none" strike="noStrike" dirty="0">
                <a:effectLst/>
                <a:latin typeface="Times New Roman" panose="02020603050405020304" pitchFamily="18" charset="0"/>
                <a:cs typeface="Times New Roman" panose="02020603050405020304" pitchFamily="18" charset="0"/>
              </a:rPr>
              <a:t>pplied to reduce the dimensionality of the dataset while retaining important information.</a:t>
            </a:r>
          </a:p>
          <a:p>
            <a:pPr lvl="1" algn="just">
              <a:lnSpc>
                <a:spcPct val="200000"/>
              </a:lnSpc>
              <a:buFont typeface="Arial" panose="020B0604020202020204" pitchFamily="34" charset="0"/>
              <a:buChar char="•"/>
            </a:pPr>
            <a:r>
              <a:rPr lang="en-IN" b="1" i="0" u="none" strike="noStrike" dirty="0">
                <a:effectLst/>
                <a:latin typeface="Times New Roman" panose="02020603050405020304" pitchFamily="18" charset="0"/>
                <a:cs typeface="Times New Roman" panose="02020603050405020304" pitchFamily="18" charset="0"/>
              </a:rPr>
              <a:t>  Machine Learning-Based Selection</a:t>
            </a:r>
            <a:r>
              <a:rPr lang="en-IN" b="0" i="0" u="none" strike="noStrike" dirty="0">
                <a:effectLst/>
                <a:latin typeface="Times New Roman" panose="02020603050405020304" pitchFamily="18" charset="0"/>
                <a:cs typeface="Times New Roman" panose="02020603050405020304" pitchFamily="18" charset="0"/>
              </a:rPr>
              <a:t>: Some feature selection can be automated using machine learning models.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483624" cy="868362"/>
          </a:xfrm>
        </p:spPr>
        <p:txBody>
          <a:bodyPr/>
          <a:lstStyle/>
          <a:p>
            <a:pPr algn="ctr"/>
            <a:r>
              <a:rPr lang="en-US" sz="2400" b="1" kern="0" dirty="0">
                <a:solidFill>
                  <a:sysClr val="windowText" lastClr="000000"/>
                </a:solidFill>
                <a:latin typeface="Times New Roman" pitchFamily="18" charset="0"/>
                <a:cs typeface="Times New Roman" pitchFamily="18" charset="0"/>
              </a:rPr>
              <a:t>DATA PREPROCESSING AND FEATURE ENGINEERING</a:t>
            </a:r>
            <a:br>
              <a:rPr lang="en-US" sz="2400" b="1" kern="0" dirty="0">
                <a:solidFill>
                  <a:sysClr val="windowText" lastClr="000000"/>
                </a:solidFill>
                <a:latin typeface="Times New Roman" pitchFamily="18" charset="0"/>
                <a:cs typeface="Times New Roman" pitchFamily="18" charset="0"/>
              </a:rPr>
            </a:br>
            <a:r>
              <a:rPr lang="en-US" sz="2400" b="1" kern="0" dirty="0">
                <a:solidFill>
                  <a:sysClr val="windowText" lastClr="000000"/>
                </a:solidFill>
                <a:latin typeface="Times New Roman" pitchFamily="18" charset="0"/>
                <a:cs typeface="Times New Roman" pitchFamily="18" charset="0"/>
              </a:rPr>
              <a:t>Screenshot</a:t>
            </a:r>
            <a:endParaRPr lang="en-IN" sz="24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7046912" y="6597352"/>
            <a:ext cx="2133600" cy="476250"/>
          </a:xfrm>
        </p:spPr>
        <p:txBody>
          <a:bodyPr/>
          <a:lstStyle/>
          <a:p>
            <a:fld id="{158504DA-5028-4CF0-A96C-FBE2D0E7C16E}" type="slidenum">
              <a:rPr lang="en-US" smtClean="0"/>
              <a:pPr/>
              <a:t>11</a:t>
            </a:fld>
            <a:endParaRPr lang="en-US" dirty="0"/>
          </a:p>
        </p:txBody>
      </p:sp>
      <p:pic>
        <p:nvPicPr>
          <p:cNvPr id="3" name="Picture 2" descr="A screen shot of a computer&#10;&#10;Description automatically generated">
            <a:extLst>
              <a:ext uri="{FF2B5EF4-FFF2-40B4-BE49-F238E27FC236}">
                <a16:creationId xmlns:a16="http://schemas.microsoft.com/office/drawing/2014/main" id="{8262FC39-BF93-90BF-12F6-54637ECEE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58683"/>
            <a:ext cx="4038600" cy="2493434"/>
          </a:xfrm>
          <a:prstGeom prst="rect">
            <a:avLst/>
          </a:prstGeom>
        </p:spPr>
      </p:pic>
      <p:pic>
        <p:nvPicPr>
          <p:cNvPr id="4" name="Picture 3" descr="A line graph with different colored squares&#10;&#10;Description automatically generated">
            <a:extLst>
              <a:ext uri="{FF2B5EF4-FFF2-40B4-BE49-F238E27FC236}">
                <a16:creationId xmlns:a16="http://schemas.microsoft.com/office/drawing/2014/main" id="{47D3FD50-E07D-A930-2724-E780FFB56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084" y="1295400"/>
            <a:ext cx="3944716" cy="3165887"/>
          </a:xfrm>
          <a:prstGeom prst="rect">
            <a:avLst/>
          </a:prstGeom>
        </p:spPr>
      </p:pic>
      <p:sp>
        <p:nvSpPr>
          <p:cNvPr id="5" name="TextBox 4">
            <a:extLst>
              <a:ext uri="{FF2B5EF4-FFF2-40B4-BE49-F238E27FC236}">
                <a16:creationId xmlns:a16="http://schemas.microsoft.com/office/drawing/2014/main" id="{0959766E-4E31-1D6E-7004-995E3E320968}"/>
              </a:ext>
            </a:extLst>
          </p:cNvPr>
          <p:cNvSpPr txBox="1"/>
          <p:nvPr/>
        </p:nvSpPr>
        <p:spPr>
          <a:xfrm>
            <a:off x="683068" y="4506051"/>
            <a:ext cx="7772400" cy="152541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By analyzing the box plot against pH, Nitrogen content, Phosphorous content and Potassium content, we infer a concise an informative representation of data distribution, enabling soil scientists and agricultural experts to gain insights into key statistics and variations within these essential soil properties.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948264" y="6525344"/>
            <a:ext cx="2133600" cy="476250"/>
          </a:xfrm>
        </p:spPr>
        <p:txBody>
          <a:bodyPr/>
          <a:lstStyle/>
          <a:p>
            <a:fld id="{158504DA-5028-4CF0-A96C-FBE2D0E7C16E}" type="slidenum">
              <a:rPr lang="en-US" smtClean="0"/>
              <a:pPr/>
              <a:t>12</a:t>
            </a:fld>
            <a:endParaRPr lang="en-US" dirty="0"/>
          </a:p>
        </p:txBody>
      </p:sp>
      <p:sp>
        <p:nvSpPr>
          <p:cNvPr id="10" name="Title 1">
            <a:extLst>
              <a:ext uri="{FF2B5EF4-FFF2-40B4-BE49-F238E27FC236}">
                <a16:creationId xmlns:a16="http://schemas.microsoft.com/office/drawing/2014/main" id="{76DFA747-8A17-4530-DA38-FDBA94838A93}"/>
              </a:ext>
            </a:extLst>
          </p:cNvPr>
          <p:cNvSpPr>
            <a:spLocks noGrp="1"/>
          </p:cNvSpPr>
          <p:nvPr>
            <p:ph type="title"/>
          </p:nvPr>
        </p:nvSpPr>
        <p:spPr>
          <a:xfrm>
            <a:off x="179512" y="188640"/>
            <a:ext cx="8483624" cy="868362"/>
          </a:xfrm>
        </p:spPr>
        <p:txBody>
          <a:bodyPr/>
          <a:lstStyle/>
          <a:p>
            <a:r>
              <a:rPr lang="en-US" sz="2400" b="1" kern="0" dirty="0">
                <a:solidFill>
                  <a:sysClr val="windowText" lastClr="000000"/>
                </a:solidFill>
                <a:latin typeface="Times New Roman" pitchFamily="18" charset="0"/>
                <a:cs typeface="Times New Roman" pitchFamily="18" charset="0"/>
              </a:rPr>
              <a:t>Feature Engineering and Selection Module</a:t>
            </a:r>
            <a:br>
              <a:rPr lang="en-US" sz="2400" b="1" kern="0" dirty="0">
                <a:solidFill>
                  <a:sysClr val="windowText" lastClr="000000"/>
                </a:solidFill>
                <a:latin typeface="Times New Roman" pitchFamily="18" charset="0"/>
                <a:cs typeface="Times New Roman" pitchFamily="18" charset="0"/>
              </a:rPr>
            </a:br>
            <a:r>
              <a:rPr lang="en-US" sz="2400" b="1" kern="0" dirty="0">
                <a:solidFill>
                  <a:sysClr val="windowText" lastClr="000000"/>
                </a:solidFill>
                <a:latin typeface="Times New Roman" pitchFamily="18" charset="0"/>
                <a:cs typeface="Times New Roman" pitchFamily="18" charset="0"/>
              </a:rPr>
              <a:t>Data Flow Diagram</a:t>
            </a:r>
            <a:endParaRPr lang="en-IN" sz="24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84CC6AA-C65F-288F-D32B-4885120BA454}"/>
              </a:ext>
            </a:extLst>
          </p:cNvPr>
          <p:cNvPicPr>
            <a:picLocks noChangeAspect="1"/>
          </p:cNvPicPr>
          <p:nvPr/>
        </p:nvPicPr>
        <p:blipFill rotWithShape="1">
          <a:blip r:embed="rId2">
            <a:extLst>
              <a:ext uri="{28A0092B-C50C-407E-A947-70E740481C1C}">
                <a14:useLocalDpi xmlns:a14="http://schemas.microsoft.com/office/drawing/2010/main" val="0"/>
              </a:ext>
            </a:extLst>
          </a:blip>
          <a:srcRect l="30833" t="12222" r="22500" b="14444"/>
          <a:stretch/>
        </p:blipFill>
        <p:spPr>
          <a:xfrm>
            <a:off x="3098822" y="1943100"/>
            <a:ext cx="2946355" cy="3619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563562"/>
          </a:xfrm>
        </p:spPr>
        <p:txBody>
          <a:bodyPr/>
          <a:lstStyle/>
          <a:p>
            <a:r>
              <a:rPr lang="en-US" sz="3600" b="1" dirty="0">
                <a:latin typeface="Times New Roman" panose="02020603050405020304" pitchFamily="18" charset="0"/>
                <a:cs typeface="Times New Roman" panose="02020603050405020304" pitchFamily="18" charset="0"/>
              </a:rPr>
              <a:t>Module 3 </a:t>
            </a:r>
          </a:p>
        </p:txBody>
      </p:sp>
      <p:sp>
        <p:nvSpPr>
          <p:cNvPr id="8" name="Slide Number Placeholder 7"/>
          <p:cNvSpPr>
            <a:spLocks noGrp="1"/>
          </p:cNvSpPr>
          <p:nvPr>
            <p:ph type="sldNum" sz="quarter" idx="12"/>
          </p:nvPr>
        </p:nvSpPr>
        <p:spPr>
          <a:xfrm>
            <a:off x="7010400" y="6553200"/>
            <a:ext cx="2133600" cy="476250"/>
          </a:xfrm>
        </p:spPr>
        <p:txBody>
          <a:bodyPr/>
          <a:lstStyle/>
          <a:p>
            <a:fld id="{158504DA-5028-4CF0-A96C-FBE2D0E7C16E}" type="slidenum">
              <a:rPr lang="en-US" smtClean="0"/>
              <a:pPr/>
              <a:t>13</a:t>
            </a:fld>
            <a:endParaRPr lang="en-US" dirty="0"/>
          </a:p>
        </p:txBody>
      </p:sp>
      <p:sp>
        <p:nvSpPr>
          <p:cNvPr id="4" name="Title 1">
            <a:extLst>
              <a:ext uri="{FF2B5EF4-FFF2-40B4-BE49-F238E27FC236}">
                <a16:creationId xmlns:a16="http://schemas.microsoft.com/office/drawing/2014/main" id="{74C0EBD4-A9A4-4ED3-2DF3-173B3893A69C}"/>
              </a:ext>
            </a:extLst>
          </p:cNvPr>
          <p:cNvSpPr txBox="1">
            <a:spLocks/>
          </p:cNvSpPr>
          <p:nvPr/>
        </p:nvSpPr>
        <p:spPr bwMode="auto">
          <a:xfrm>
            <a:off x="457200" y="1448019"/>
            <a:ext cx="8382000" cy="533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a:lstStyle>
          <a:p>
            <a:r>
              <a:rPr lang="en-US" sz="2400" b="1" kern="0" dirty="0">
                <a:solidFill>
                  <a:schemeClr val="tx1"/>
                </a:solidFill>
                <a:latin typeface="Times New Roman" pitchFamily="18" charset="0"/>
              </a:rPr>
              <a:t>Model Development </a:t>
            </a:r>
            <a:r>
              <a:rPr lang="en-US" sz="2400" b="1" spc="210" dirty="0">
                <a:latin typeface="Times New Roman" panose="02020603050405020304" pitchFamily="18" charset="0"/>
                <a:cs typeface="Times New Roman" panose="02020603050405020304" pitchFamily="18" charset="0"/>
              </a:rPr>
              <a:t>and Training Module</a:t>
            </a:r>
            <a:endParaRPr lang="en-US" sz="2400" b="1" kern="0" dirty="0"/>
          </a:p>
        </p:txBody>
      </p:sp>
      <p:sp>
        <p:nvSpPr>
          <p:cNvPr id="5" name="Content Placeholder 2">
            <a:extLst>
              <a:ext uri="{FF2B5EF4-FFF2-40B4-BE49-F238E27FC236}">
                <a16:creationId xmlns:a16="http://schemas.microsoft.com/office/drawing/2014/main" id="{C24F5978-9E5F-B05B-E127-DE8DC353CC33}"/>
              </a:ext>
            </a:extLst>
          </p:cNvPr>
          <p:cNvSpPr>
            <a:spLocks noGrp="1"/>
          </p:cNvSpPr>
          <p:nvPr>
            <p:ph sz="quarter" idx="1"/>
          </p:nvPr>
        </p:nvSpPr>
        <p:spPr>
          <a:xfrm>
            <a:off x="228600" y="2011362"/>
            <a:ext cx="8458200" cy="4160838"/>
          </a:xfrm>
        </p:spPr>
        <p:txBody>
          <a:bodyPr>
            <a:noAutofit/>
          </a:bodyPr>
          <a:lstStyle/>
          <a:p>
            <a:pPr algn="just"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"Model Development and Training" module creates a predictive model using machine learning techniques. It employs the refined dataset to establish correlations between soil health, food prices, and plant growth. </a:t>
            </a:r>
          </a:p>
          <a:p>
            <a:pPr algn="just"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model undergoes training using historical data, learning patterns and relationships. By utilizing advanced algorithms, the module enables the model to make accurate predictions about optimal plant choices based on soil characteristics and market conditions. </a:t>
            </a:r>
            <a:endParaRPr lang="en-IN" sz="20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944562"/>
          </a:xfrm>
        </p:spPr>
        <p:txBody>
          <a:bodyPr/>
          <a:lstStyle/>
          <a:p>
            <a:r>
              <a:rPr lang="en-US" sz="2800" b="1" kern="0" dirty="0">
                <a:solidFill>
                  <a:sysClr val="windowText" lastClr="000000"/>
                </a:solidFill>
                <a:latin typeface="Times New Roman" pitchFamily="18" charset="0"/>
                <a:cs typeface="Times New Roman" pitchFamily="18" charset="0"/>
              </a:rPr>
              <a:t>MODEL DEVELOPMENT </a:t>
            </a:r>
            <a:r>
              <a:rPr lang="en-US" sz="2800" b="1" dirty="0">
                <a:latin typeface="Times New Roman" panose="02020603050405020304" pitchFamily="18" charset="0"/>
                <a:cs typeface="Times New Roman" panose="02020603050405020304" pitchFamily="18" charset="0"/>
              </a:rPr>
              <a:t>– Algorithm Implemented  </a:t>
            </a:r>
          </a:p>
        </p:txBody>
      </p:sp>
      <p:sp>
        <p:nvSpPr>
          <p:cNvPr id="8" name="Slide Number Placeholder 7"/>
          <p:cNvSpPr>
            <a:spLocks noGrp="1"/>
          </p:cNvSpPr>
          <p:nvPr>
            <p:ph type="sldNum" sz="quarter" idx="12"/>
          </p:nvPr>
        </p:nvSpPr>
        <p:spPr>
          <a:xfrm>
            <a:off x="7010400" y="6534150"/>
            <a:ext cx="2133600" cy="476250"/>
          </a:xfrm>
        </p:spPr>
        <p:txBody>
          <a:bodyPr/>
          <a:lstStyle/>
          <a:p>
            <a:fld id="{158504DA-5028-4CF0-A96C-FBE2D0E7C16E}" type="slidenum">
              <a:rPr lang="en-US" smtClean="0"/>
              <a:pPr/>
              <a:t>14</a:t>
            </a:fld>
            <a:endParaRPr lang="en-US"/>
          </a:p>
        </p:txBody>
      </p:sp>
      <p:sp>
        <p:nvSpPr>
          <p:cNvPr id="9" name="Content Placeholder 8">
            <a:extLst>
              <a:ext uri="{FF2B5EF4-FFF2-40B4-BE49-F238E27FC236}">
                <a16:creationId xmlns:a16="http://schemas.microsoft.com/office/drawing/2014/main" id="{BBB471B3-A19C-345D-C60B-0ED9D24067E0}"/>
              </a:ext>
            </a:extLst>
          </p:cNvPr>
          <p:cNvSpPr>
            <a:spLocks noGrp="1"/>
          </p:cNvSpPr>
          <p:nvPr>
            <p:ph idx="1"/>
          </p:nvPr>
        </p:nvSpPr>
        <p:spPr/>
        <p:txBody>
          <a:bodyPr/>
          <a:lstStyle/>
          <a:p>
            <a:pPr marL="0" indent="0">
              <a:buNone/>
            </a:pPr>
            <a:r>
              <a:rPr lang="en-US" sz="2200" b="1" dirty="0">
                <a:latin typeface="Times New Roman" panose="02020603050405020304" pitchFamily="18" charset="0"/>
                <a:cs typeface="Times New Roman" panose="02020603050405020304" pitchFamily="18" charset="0"/>
              </a:rPr>
              <a:t>Decision Tree:</a:t>
            </a:r>
          </a:p>
          <a:p>
            <a:r>
              <a:rPr lang="en-US" sz="2200" dirty="0">
                <a:latin typeface="Times New Roman" panose="02020603050405020304" pitchFamily="18" charset="0"/>
                <a:cs typeface="Times New Roman" panose="02020603050405020304" pitchFamily="18" charset="0"/>
              </a:rPr>
              <a:t>A decision tree algorithm partitions the data based on features to create a tree-like structure for classification or regression. It splits data based on attributes to maximize information gain or minimize impurity, resulting in a series of decisions that lead to predictions.</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K-nearest neighbors (KNN):</a:t>
            </a:r>
          </a:p>
          <a:p>
            <a:r>
              <a:rPr lang="en-US" sz="2200" dirty="0">
                <a:latin typeface="Times New Roman" panose="02020603050405020304" pitchFamily="18" charset="0"/>
                <a:cs typeface="Times New Roman" panose="02020603050405020304" pitchFamily="18" charset="0"/>
              </a:rPr>
              <a:t>KNN is a non-parametric algorithm that classifies data based on the majority vote of its neighbors. It calculates distances between data points and assigns a class label based on the class of its K nearest neighbors. KNN is effective for both classification and regression tasks and requires no training phase.</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92162"/>
          </a:xfrm>
        </p:spPr>
        <p:txBody>
          <a:bodyPr/>
          <a:lstStyle/>
          <a:p>
            <a:r>
              <a:rPr lang="en-US" sz="2800" b="1" kern="0" dirty="0">
                <a:solidFill>
                  <a:sysClr val="windowText" lastClr="000000"/>
                </a:solidFill>
                <a:latin typeface="Times New Roman" pitchFamily="18" charset="0"/>
                <a:cs typeface="Times New Roman" pitchFamily="18" charset="0"/>
              </a:rPr>
              <a:t>MODEL DEVELOPMENT</a:t>
            </a:r>
            <a:r>
              <a:rPr lang="en-IN" sz="2800" b="1" kern="0" dirty="0">
                <a:solidFill>
                  <a:sysClr val="windowText" lastClr="000000"/>
                </a:solidFill>
                <a:latin typeface="Times New Roman" panose="02020603050405020304" pitchFamily="18" charset="0"/>
                <a:cs typeface="Times New Roman" panose="02020603050405020304" pitchFamily="18" charset="0"/>
              </a:rPr>
              <a:t> AND TRAINING MODULE </a:t>
            </a:r>
            <a:r>
              <a:rPr lang="en-US" sz="2800" b="1" dirty="0">
                <a:latin typeface="Times New Roman" panose="02020603050405020304" pitchFamily="18" charset="0"/>
                <a:cs typeface="Times New Roman" panose="02020603050405020304" pitchFamily="18" charset="0"/>
              </a:rPr>
              <a:t>Data Flow Diagram </a:t>
            </a:r>
          </a:p>
        </p:txBody>
      </p:sp>
      <p:sp>
        <p:nvSpPr>
          <p:cNvPr id="6" name="Slide Number Placeholder 5"/>
          <p:cNvSpPr>
            <a:spLocks noGrp="1"/>
          </p:cNvSpPr>
          <p:nvPr>
            <p:ph type="sldNum" sz="quarter" idx="12"/>
          </p:nvPr>
        </p:nvSpPr>
        <p:spPr>
          <a:xfrm>
            <a:off x="7010400" y="6477000"/>
            <a:ext cx="2133600" cy="476250"/>
          </a:xfrm>
        </p:spPr>
        <p:txBody>
          <a:bodyPr/>
          <a:lstStyle/>
          <a:p>
            <a:fld id="{158504DA-5028-4CF0-A96C-FBE2D0E7C16E}" type="slidenum">
              <a:rPr lang="en-US" smtClean="0"/>
              <a:pPr/>
              <a:t>15</a:t>
            </a:fld>
            <a:endParaRPr lang="en-US" dirty="0"/>
          </a:p>
        </p:txBody>
      </p:sp>
      <p:pic>
        <p:nvPicPr>
          <p:cNvPr id="3" name="Picture 2">
            <a:extLst>
              <a:ext uri="{FF2B5EF4-FFF2-40B4-BE49-F238E27FC236}">
                <a16:creationId xmlns:a16="http://schemas.microsoft.com/office/drawing/2014/main" id="{D15AEE5B-1A65-5A69-501F-2F893C2F5048}"/>
              </a:ext>
            </a:extLst>
          </p:cNvPr>
          <p:cNvPicPr>
            <a:picLocks noChangeAspect="1"/>
          </p:cNvPicPr>
          <p:nvPr/>
        </p:nvPicPr>
        <p:blipFill rotWithShape="1">
          <a:blip r:embed="rId2">
            <a:extLst>
              <a:ext uri="{28A0092B-C50C-407E-A947-70E740481C1C}">
                <a14:useLocalDpi xmlns:a14="http://schemas.microsoft.com/office/drawing/2010/main" val="0"/>
              </a:ext>
            </a:extLst>
          </a:blip>
          <a:srcRect l="25834" t="3072" r="25833"/>
          <a:stretch/>
        </p:blipFill>
        <p:spPr>
          <a:xfrm>
            <a:off x="3144894" y="1752600"/>
            <a:ext cx="2854212" cy="42928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6525"/>
            <a:ext cx="8534400" cy="944562"/>
          </a:xfrm>
        </p:spPr>
        <p:txBody>
          <a:bodyPr/>
          <a:lstStyle/>
          <a:p>
            <a:r>
              <a:rPr lang="en-US" sz="2400" b="1" kern="0" dirty="0">
                <a:solidFill>
                  <a:sysClr val="windowText" lastClr="000000"/>
                </a:solidFill>
                <a:latin typeface="Times New Roman" pitchFamily="18" charset="0"/>
                <a:cs typeface="Times New Roman" pitchFamily="18" charset="0"/>
              </a:rPr>
              <a:t>MODEL DEVELOPMENT </a:t>
            </a:r>
            <a:r>
              <a:rPr lang="en-IN" sz="2400" b="1" kern="0" dirty="0">
                <a:solidFill>
                  <a:sysClr val="windowText" lastClr="000000"/>
                </a:solidFill>
                <a:latin typeface="Times New Roman" panose="02020603050405020304" pitchFamily="18" charset="0"/>
                <a:cs typeface="Times New Roman" panose="02020603050405020304" pitchFamily="18" charset="0"/>
              </a:rPr>
              <a:t>AND TRAINING MODULE</a:t>
            </a:r>
            <a:r>
              <a:rPr lang="en-US" sz="2400" b="1" dirty="0">
                <a:latin typeface="Times New Roman" panose="02020603050405020304" pitchFamily="18" charset="0"/>
                <a:cs typeface="Times New Roman" panose="02020603050405020304" pitchFamily="18" charset="0"/>
              </a:rPr>
              <a:t> Implementation / Results </a:t>
            </a:r>
          </a:p>
        </p:txBody>
      </p:sp>
      <p:sp>
        <p:nvSpPr>
          <p:cNvPr id="8" name="Slide Number Placeholder 7"/>
          <p:cNvSpPr>
            <a:spLocks noGrp="1"/>
          </p:cNvSpPr>
          <p:nvPr>
            <p:ph type="sldNum" sz="quarter" idx="12"/>
          </p:nvPr>
        </p:nvSpPr>
        <p:spPr/>
        <p:txBody>
          <a:bodyPr/>
          <a:lstStyle/>
          <a:p>
            <a:fld id="{158504DA-5028-4CF0-A96C-FBE2D0E7C16E}" type="slidenum">
              <a:rPr lang="en-US" smtClean="0"/>
              <a:pPr/>
              <a:t>16</a:t>
            </a:fld>
            <a:endParaRPr lang="en-US"/>
          </a:p>
        </p:txBody>
      </p:sp>
      <p:pic>
        <p:nvPicPr>
          <p:cNvPr id="3" name="Picture 2" descr="A screenshot of a computer program&#10;&#10;Description automatically generated">
            <a:extLst>
              <a:ext uri="{FF2B5EF4-FFF2-40B4-BE49-F238E27FC236}">
                <a16:creationId xmlns:a16="http://schemas.microsoft.com/office/drawing/2014/main" id="{73D8AC81-26DE-A112-FA1A-120F96384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117497"/>
            <a:ext cx="7772400" cy="50547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563562"/>
          </a:xfrm>
        </p:spPr>
        <p:txBody>
          <a:bodyPr/>
          <a:lstStyle/>
          <a:p>
            <a:r>
              <a:rPr lang="en-US" sz="3600" b="1" dirty="0">
                <a:latin typeface="Times New Roman" panose="02020603050405020304" pitchFamily="18" charset="0"/>
                <a:cs typeface="Times New Roman" panose="02020603050405020304" pitchFamily="18" charset="0"/>
              </a:rPr>
              <a:t>Module 4</a:t>
            </a:r>
          </a:p>
        </p:txBody>
      </p:sp>
      <p:sp>
        <p:nvSpPr>
          <p:cNvPr id="8" name="Slide Number Placeholder 7"/>
          <p:cNvSpPr>
            <a:spLocks noGrp="1"/>
          </p:cNvSpPr>
          <p:nvPr>
            <p:ph type="sldNum" sz="quarter" idx="12"/>
          </p:nvPr>
        </p:nvSpPr>
        <p:spPr>
          <a:xfrm>
            <a:off x="7010400" y="6553200"/>
            <a:ext cx="2133600" cy="476250"/>
          </a:xfrm>
        </p:spPr>
        <p:txBody>
          <a:bodyPr/>
          <a:lstStyle/>
          <a:p>
            <a:fld id="{158504DA-5028-4CF0-A96C-FBE2D0E7C16E}" type="slidenum">
              <a:rPr lang="en-US" smtClean="0"/>
              <a:pPr/>
              <a:t>17</a:t>
            </a:fld>
            <a:endParaRPr lang="en-US" dirty="0"/>
          </a:p>
        </p:txBody>
      </p:sp>
      <p:sp>
        <p:nvSpPr>
          <p:cNvPr id="6" name="TextBox 5">
            <a:extLst>
              <a:ext uri="{FF2B5EF4-FFF2-40B4-BE49-F238E27FC236}">
                <a16:creationId xmlns:a16="http://schemas.microsoft.com/office/drawing/2014/main" id="{24A09D45-8773-7A0D-37BF-BE3437B2EEBE}"/>
              </a:ext>
            </a:extLst>
          </p:cNvPr>
          <p:cNvSpPr txBox="1"/>
          <p:nvPr/>
        </p:nvSpPr>
        <p:spPr>
          <a:xfrm>
            <a:off x="914400" y="1381780"/>
            <a:ext cx="6858000" cy="523220"/>
          </a:xfrm>
          <a:prstGeom prst="rect">
            <a:avLst/>
          </a:prstGeom>
          <a:noFill/>
        </p:spPr>
        <p:txBody>
          <a:bodyPr wrap="square">
            <a:spAutoFit/>
          </a:bodyPr>
          <a:lstStyle/>
          <a:p>
            <a:pPr marL="0" lvl="3" algn="ctr" rtl="0">
              <a:spcBef>
                <a:spcPct val="0"/>
              </a:spcBef>
            </a:pPr>
            <a:r>
              <a:rPr lang="en-US" sz="2800" b="1" dirty="0">
                <a:latin typeface="Times New Roman" panose="02020603050405020304" pitchFamily="18" charset="0"/>
                <a:cs typeface="Times New Roman" panose="02020603050405020304" pitchFamily="18" charset="0"/>
              </a:rPr>
              <a:t>Validation and Optimization Module</a:t>
            </a:r>
            <a:endParaRPr lang="en-US" sz="2600" b="1" kern="0" dirty="0">
              <a:solidFill>
                <a:sysClr val="windowText" lastClr="000000"/>
              </a:solidFill>
              <a:latin typeface="Times New Roman" pitchFamily="18" charset="0"/>
              <a:cs typeface="Times New Roman" pitchFamily="18" charset="0"/>
            </a:endParaRPr>
          </a:p>
        </p:txBody>
      </p:sp>
      <p:sp>
        <p:nvSpPr>
          <p:cNvPr id="4" name="Content Placeholder 2">
            <a:extLst>
              <a:ext uri="{FF2B5EF4-FFF2-40B4-BE49-F238E27FC236}">
                <a16:creationId xmlns:a16="http://schemas.microsoft.com/office/drawing/2014/main" id="{ED83E1E2-912D-B1D7-1A76-074917AB56F6}"/>
              </a:ext>
            </a:extLst>
          </p:cNvPr>
          <p:cNvSpPr>
            <a:spLocks noGrp="1"/>
          </p:cNvSpPr>
          <p:nvPr>
            <p:ph sz="quarter" idx="1"/>
          </p:nvPr>
        </p:nvSpPr>
        <p:spPr>
          <a:xfrm>
            <a:off x="266700" y="1975882"/>
            <a:ext cx="8610600" cy="4156364"/>
          </a:xfrm>
        </p:spPr>
        <p:txBody>
          <a:bodyPr>
            <a:noAutofit/>
          </a:bodyPr>
          <a:lstStyle/>
          <a:p>
            <a:pPr algn="just" rtl="0" fontAlgn="ctr">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"Validation and Optimization" module validates and fine-tunes the predictive model to ensure accuracy and reliability. It involves assessing the trained model's performance against historical data. If necessary, optimization techniques are applied to adjust model parameters, algorithms, or feature selections, improving predictive precision. </a:t>
            </a:r>
          </a:p>
          <a:p>
            <a:pPr algn="just" rtl="0" fontAlgn="ctr">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module's outcome is a refined and validated predictive model that provides trustworthy insights for plant suggestions based on soil health and food prices.</a:t>
            </a:r>
            <a:endParaRPr lang="en-IN"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948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2400" b="1" dirty="0">
                <a:latin typeface="Times New Roman" panose="02020603050405020304" pitchFamily="18" charset="0"/>
                <a:cs typeface="Times New Roman" panose="02020603050405020304" pitchFamily="18" charset="0"/>
              </a:rPr>
              <a:t>Validation and Optimization Module</a:t>
            </a:r>
            <a:br>
              <a:rPr lang="en-US" sz="2400" b="1" kern="0" dirty="0">
                <a:solidFill>
                  <a:sysClr val="windowText" lastClr="000000"/>
                </a:solidFill>
                <a:latin typeface="Times New Roman" pitchFamily="18" charset="0"/>
                <a:cs typeface="Times New Roman" pitchFamily="18" charset="0"/>
              </a:rPr>
            </a:br>
            <a:r>
              <a:rPr lang="en-US" sz="2400" b="1" dirty="0">
                <a:latin typeface="Times New Roman" panose="02020603050405020304" pitchFamily="18" charset="0"/>
                <a:cs typeface="Times New Roman" panose="02020603050405020304" pitchFamily="18" charset="0"/>
              </a:rPr>
              <a:t> Data Flow Diagram </a:t>
            </a:r>
          </a:p>
        </p:txBody>
      </p:sp>
      <p:sp>
        <p:nvSpPr>
          <p:cNvPr id="6" name="Slide Number Placeholder 5"/>
          <p:cNvSpPr>
            <a:spLocks noGrp="1"/>
          </p:cNvSpPr>
          <p:nvPr>
            <p:ph type="sldNum" sz="quarter" idx="12"/>
          </p:nvPr>
        </p:nvSpPr>
        <p:spPr>
          <a:xfrm>
            <a:off x="7010400" y="6477000"/>
            <a:ext cx="2133600" cy="476250"/>
          </a:xfrm>
        </p:spPr>
        <p:txBody>
          <a:bodyPr/>
          <a:lstStyle/>
          <a:p>
            <a:fld id="{158504DA-5028-4CF0-A96C-FBE2D0E7C16E}" type="slidenum">
              <a:rPr lang="en-US" smtClean="0"/>
              <a:pPr/>
              <a:t>18</a:t>
            </a:fld>
            <a:endParaRPr lang="en-US" dirty="0"/>
          </a:p>
        </p:txBody>
      </p:sp>
      <p:pic>
        <p:nvPicPr>
          <p:cNvPr id="3" name="Picture 2">
            <a:extLst>
              <a:ext uri="{FF2B5EF4-FFF2-40B4-BE49-F238E27FC236}">
                <a16:creationId xmlns:a16="http://schemas.microsoft.com/office/drawing/2014/main" id="{24E3EE9F-E6EF-0476-DDB5-D0DA6A9C33F0}"/>
              </a:ext>
            </a:extLst>
          </p:cNvPr>
          <p:cNvPicPr>
            <a:picLocks noChangeAspect="1"/>
          </p:cNvPicPr>
          <p:nvPr/>
        </p:nvPicPr>
        <p:blipFill>
          <a:blip r:embed="rId2"/>
          <a:stretch>
            <a:fillRect/>
          </a:stretch>
        </p:blipFill>
        <p:spPr>
          <a:xfrm>
            <a:off x="889879" y="1371600"/>
            <a:ext cx="7364242" cy="4930297"/>
          </a:xfrm>
          <a:prstGeom prst="rect">
            <a:avLst/>
          </a:prstGeom>
        </p:spPr>
      </p:pic>
    </p:spTree>
    <p:extLst>
      <p:ext uri="{BB962C8B-B14F-4D97-AF65-F5344CB8AC3E}">
        <p14:creationId xmlns:p14="http://schemas.microsoft.com/office/powerpoint/2010/main" val="2189439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364" y="198438"/>
            <a:ext cx="8363272" cy="944562"/>
          </a:xfrm>
        </p:spPr>
        <p:txBody>
          <a:bodyPr/>
          <a:lstStyle/>
          <a:p>
            <a:r>
              <a:rPr lang="en-US" sz="2000" b="1" dirty="0">
                <a:solidFill>
                  <a:schemeClr val="tx1"/>
                </a:solidFill>
                <a:latin typeface="Times New Roman" pitchFamily="18" charset="0"/>
              </a:rPr>
              <a:t>DEPLOYMENT AND MONITORING</a:t>
            </a:r>
            <a:br>
              <a:rPr lang="en-IN" sz="2000" b="1" kern="0" dirty="0">
                <a:solidFill>
                  <a:sysClr val="windowText" lastClr="000000"/>
                </a:solidFill>
              </a:rPr>
            </a:br>
            <a:r>
              <a:rPr lang="en-IN" sz="2000" b="1" kern="0" dirty="0">
                <a:solidFill>
                  <a:sysClr val="windowText" lastClr="00000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Results </a:t>
            </a:r>
          </a:p>
        </p:txBody>
      </p:sp>
      <p:sp>
        <p:nvSpPr>
          <p:cNvPr id="9" name="Slide Number Placeholder 8"/>
          <p:cNvSpPr>
            <a:spLocks noGrp="1"/>
          </p:cNvSpPr>
          <p:nvPr>
            <p:ph type="sldNum" sz="quarter" idx="12"/>
          </p:nvPr>
        </p:nvSpPr>
        <p:spPr>
          <a:xfrm>
            <a:off x="6948264" y="6525344"/>
            <a:ext cx="2133600" cy="476250"/>
          </a:xfrm>
        </p:spPr>
        <p:txBody>
          <a:bodyPr/>
          <a:lstStyle/>
          <a:p>
            <a:fld id="{158504DA-5028-4CF0-A96C-FBE2D0E7C16E}" type="slidenum">
              <a:rPr lang="en-US" smtClean="0"/>
              <a:pPr/>
              <a:t>19</a:t>
            </a:fld>
            <a:endParaRPr lang="en-US" dirty="0"/>
          </a:p>
        </p:txBody>
      </p:sp>
      <p:pic>
        <p:nvPicPr>
          <p:cNvPr id="3" name="Picture 2" descr="A screenshot of a computer&#10;&#10;Description automatically generated">
            <a:extLst>
              <a:ext uri="{FF2B5EF4-FFF2-40B4-BE49-F238E27FC236}">
                <a16:creationId xmlns:a16="http://schemas.microsoft.com/office/drawing/2014/main" id="{58697922-7488-32B9-071E-CD4E17679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17497"/>
            <a:ext cx="7772400" cy="5054703"/>
          </a:xfrm>
          <a:prstGeom prst="rect">
            <a:avLst/>
          </a:prstGeom>
        </p:spPr>
      </p:pic>
    </p:spTree>
    <p:extLst>
      <p:ext uri="{BB962C8B-B14F-4D97-AF65-F5344CB8AC3E}">
        <p14:creationId xmlns:p14="http://schemas.microsoft.com/office/powerpoint/2010/main" val="302166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754563"/>
          </a:xfrm>
        </p:spPr>
        <p:txBody>
          <a:bodyPr/>
          <a:lstStyle/>
          <a:p>
            <a:pPr>
              <a:lnSpc>
                <a:spcPct val="130000"/>
              </a:lnSpc>
            </a:pPr>
            <a:r>
              <a:rPr lang="en-US" sz="2400" dirty="0">
                <a:latin typeface="Times New Roman" pitchFamily="18" charset="0"/>
                <a:cs typeface="Times New Roman" pitchFamily="18" charset="0"/>
              </a:rPr>
              <a:t>Abstract</a:t>
            </a:r>
          </a:p>
          <a:p>
            <a:pPr>
              <a:lnSpc>
                <a:spcPct val="130000"/>
              </a:lnSpc>
            </a:pPr>
            <a:r>
              <a:rPr lang="en-US" sz="2400" dirty="0">
                <a:latin typeface="Times New Roman" pitchFamily="18" charset="0"/>
                <a:cs typeface="Times New Roman" pitchFamily="18" charset="0"/>
              </a:rPr>
              <a:t>Module Description and Implementation</a:t>
            </a:r>
          </a:p>
          <a:p>
            <a:pPr>
              <a:lnSpc>
                <a:spcPct val="130000"/>
              </a:lnSpc>
            </a:pPr>
            <a:r>
              <a:rPr lang="en-US" sz="2400" dirty="0">
                <a:latin typeface="Times New Roman" pitchFamily="18" charset="0"/>
                <a:cs typeface="Times New Roman" pitchFamily="18" charset="0"/>
              </a:rPr>
              <a:t>Module Diagrams (DFD) </a:t>
            </a:r>
          </a:p>
          <a:p>
            <a:pPr>
              <a:lnSpc>
                <a:spcPct val="130000"/>
              </a:lnSpc>
            </a:pPr>
            <a:r>
              <a:rPr lang="en-US" sz="2400" dirty="0">
                <a:latin typeface="Times New Roman" pitchFamily="18" charset="0"/>
                <a:cs typeface="Times New Roman" pitchFamily="18" charset="0"/>
              </a:rPr>
              <a:t>Algorithm Explanations</a:t>
            </a:r>
          </a:p>
          <a:p>
            <a:pPr>
              <a:lnSpc>
                <a:spcPct val="130000"/>
              </a:lnSpc>
            </a:pPr>
            <a:r>
              <a:rPr lang="en-US" sz="2400" dirty="0">
                <a:latin typeface="Times New Roman" pitchFamily="18" charset="0"/>
                <a:cs typeface="Times New Roman" pitchFamily="18" charset="0"/>
              </a:rPr>
              <a:t>Project Screen Shots and Demo</a:t>
            </a:r>
          </a:p>
          <a:p>
            <a:pPr>
              <a:lnSpc>
                <a:spcPct val="130000"/>
              </a:lnSpc>
            </a:pPr>
            <a:r>
              <a:rPr lang="en-US" sz="2400" dirty="0">
                <a:latin typeface="Times New Roman" pitchFamily="18" charset="0"/>
                <a:cs typeface="Times New Roman" pitchFamily="18" charset="0"/>
              </a:rPr>
              <a:t>Publication Details </a:t>
            </a:r>
          </a:p>
          <a:p>
            <a:pPr lvl="1">
              <a:lnSpc>
                <a:spcPct val="130000"/>
              </a:lnSpc>
            </a:pPr>
            <a:r>
              <a:rPr lang="en-US" sz="2000" dirty="0">
                <a:latin typeface="Times New Roman" pitchFamily="18" charset="0"/>
                <a:cs typeface="Times New Roman" pitchFamily="18" charset="0"/>
              </a:rPr>
              <a:t>International Conference </a:t>
            </a:r>
          </a:p>
          <a:p>
            <a:pPr lvl="1">
              <a:lnSpc>
                <a:spcPct val="130000"/>
              </a:lnSpc>
            </a:pPr>
            <a:r>
              <a:rPr lang="en-US" sz="2000" dirty="0">
                <a:latin typeface="Times New Roman" pitchFamily="18" charset="0"/>
                <a:cs typeface="Times New Roman" pitchFamily="18" charset="0"/>
              </a:rPr>
              <a:t>International Journal</a:t>
            </a:r>
          </a:p>
          <a:p>
            <a:pPr>
              <a:lnSpc>
                <a:spcPct val="130000"/>
              </a:lnSpc>
            </a:pPr>
            <a:r>
              <a:rPr lang="en-US" sz="2400" dirty="0">
                <a:latin typeface="Times New Roman" pitchFamily="18" charset="0"/>
                <a:cs typeface="Times New Roman" pitchFamily="18" charset="0"/>
              </a:rPr>
              <a:t>References </a:t>
            </a:r>
          </a:p>
          <a:p>
            <a:pPr>
              <a:lnSpc>
                <a:spcPct val="130000"/>
              </a:lnSpc>
            </a:pPr>
            <a:endParaRPr lang="en-US" sz="2400" dirty="0">
              <a:latin typeface="Times New Roman" pitchFamily="18" charset="0"/>
            </a:endParaRPr>
          </a:p>
          <a:p>
            <a:endParaRPr lang="en-US" dirty="0"/>
          </a:p>
        </p:txBody>
      </p:sp>
      <p:sp>
        <p:nvSpPr>
          <p:cNvPr id="7" name="Title 1"/>
          <p:cNvSpPr>
            <a:spLocks noGrp="1"/>
          </p:cNvSpPr>
          <p:nvPr>
            <p:ph type="title"/>
          </p:nvPr>
        </p:nvSpPr>
        <p:spPr>
          <a:xfrm>
            <a:off x="457200" y="274638"/>
            <a:ext cx="8229600" cy="792162"/>
          </a:xfrm>
        </p:spPr>
        <p:txBody>
          <a:bodyPr/>
          <a:lstStyle/>
          <a:p>
            <a:pPr eaLnBrk="1" hangingPunct="1"/>
            <a:r>
              <a:rPr lang="en-US" sz="3600" b="1" dirty="0">
                <a:latin typeface="Times New Roman" pitchFamily="18" charset="0"/>
                <a:cs typeface="Times New Roman" pitchFamily="18" charset="0"/>
              </a:rPr>
              <a:t>Outline</a:t>
            </a:r>
          </a:p>
        </p:txBody>
      </p:sp>
      <p:sp>
        <p:nvSpPr>
          <p:cNvPr id="11" name="Slide Number Placeholder 10"/>
          <p:cNvSpPr>
            <a:spLocks noGrp="1"/>
          </p:cNvSpPr>
          <p:nvPr>
            <p:ph type="sldNum" sz="quarter" idx="12"/>
          </p:nvPr>
        </p:nvSpPr>
        <p:spPr>
          <a:xfrm>
            <a:off x="6987540" y="6583362"/>
            <a:ext cx="2133600" cy="476250"/>
          </a:xfrm>
        </p:spPr>
        <p:txBody>
          <a:bodyPr/>
          <a:lstStyle/>
          <a:p>
            <a:fld id="{158504DA-5028-4CF0-A96C-FBE2D0E7C16E}"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white background with black and white clouds&#10;&#10;Description automatically generated">
            <a:extLst>
              <a:ext uri="{FF2B5EF4-FFF2-40B4-BE49-F238E27FC236}">
                <a16:creationId xmlns:a16="http://schemas.microsoft.com/office/drawing/2014/main" id="{D4E98FAA-BC55-18AD-A8F9-B6663EA78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1" y="6233809"/>
            <a:ext cx="1549400" cy="609600"/>
          </a:xfrm>
          <a:prstGeom prst="rect">
            <a:avLst/>
          </a:prstGeom>
        </p:spPr>
      </p:pic>
      <p:sp>
        <p:nvSpPr>
          <p:cNvPr id="7" name="Title 1">
            <a:extLst>
              <a:ext uri="{FF2B5EF4-FFF2-40B4-BE49-F238E27FC236}">
                <a16:creationId xmlns:a16="http://schemas.microsoft.com/office/drawing/2014/main" id="{A07D3C8F-185E-B23D-82CF-0F85457FF8C1}"/>
              </a:ext>
            </a:extLst>
          </p:cNvPr>
          <p:cNvSpPr>
            <a:spLocks noGrp="1"/>
          </p:cNvSpPr>
          <p:nvPr>
            <p:ph type="title"/>
          </p:nvPr>
        </p:nvSpPr>
        <p:spPr>
          <a:xfrm>
            <a:off x="457200" y="274638"/>
            <a:ext cx="8229600" cy="715962"/>
          </a:xfrm>
        </p:spPr>
        <p:txBody>
          <a:bodyPr>
            <a:normAutofit/>
          </a:bodyPr>
          <a:lstStyle/>
          <a:p>
            <a:r>
              <a:rPr lang="en-US" sz="3600" b="1" dirty="0">
                <a:latin typeface="Times New Roman" pitchFamily="18" charset="0"/>
                <a:cs typeface="Times New Roman" pitchFamily="18" charset="0"/>
              </a:rPr>
              <a:t>REFERENCES</a:t>
            </a:r>
            <a:endParaRPr lang="en-US" sz="1800" b="1" dirty="0"/>
          </a:p>
        </p:txBody>
      </p:sp>
      <p:sp>
        <p:nvSpPr>
          <p:cNvPr id="8" name="Slide Number Placeholder 9">
            <a:extLst>
              <a:ext uri="{FF2B5EF4-FFF2-40B4-BE49-F238E27FC236}">
                <a16:creationId xmlns:a16="http://schemas.microsoft.com/office/drawing/2014/main" id="{9084FE28-15D5-781B-141C-8C9128EED965}"/>
              </a:ext>
            </a:extLst>
          </p:cNvPr>
          <p:cNvSpPr>
            <a:spLocks noGrp="1"/>
          </p:cNvSpPr>
          <p:nvPr>
            <p:ph type="sldNum" sz="quarter" idx="12"/>
          </p:nvPr>
        </p:nvSpPr>
        <p:spPr>
          <a:xfrm>
            <a:off x="7042847" y="6525344"/>
            <a:ext cx="2133600" cy="476250"/>
          </a:xfrm>
        </p:spPr>
        <p:txBody>
          <a:bodyPr/>
          <a:lstStyle/>
          <a:p>
            <a:fld id="{158504DA-5028-4CF0-A96C-FBE2D0E7C16E}" type="slidenum">
              <a:rPr lang="en-US" smtClean="0"/>
              <a:pPr/>
              <a:t>20</a:t>
            </a:fld>
            <a:endParaRPr lang="en-US" dirty="0"/>
          </a:p>
        </p:txBody>
      </p:sp>
      <p:grpSp>
        <p:nvGrpSpPr>
          <p:cNvPr id="9" name="Group 9">
            <a:extLst>
              <a:ext uri="{FF2B5EF4-FFF2-40B4-BE49-F238E27FC236}">
                <a16:creationId xmlns:a16="http://schemas.microsoft.com/office/drawing/2014/main" id="{C52CAA2B-E90B-E760-ECC6-D32184DCDD88}"/>
              </a:ext>
            </a:extLst>
          </p:cNvPr>
          <p:cNvGrpSpPr/>
          <p:nvPr/>
        </p:nvGrpSpPr>
        <p:grpSpPr>
          <a:xfrm>
            <a:off x="665382" y="1989332"/>
            <a:ext cx="8072145" cy="1007620"/>
            <a:chOff x="0" y="45747"/>
            <a:chExt cx="9193921" cy="1343492"/>
          </a:xfrm>
        </p:grpSpPr>
        <p:sp>
          <p:nvSpPr>
            <p:cNvPr id="11" name="TextBox 10">
              <a:extLst>
                <a:ext uri="{FF2B5EF4-FFF2-40B4-BE49-F238E27FC236}">
                  <a16:creationId xmlns:a16="http://schemas.microsoft.com/office/drawing/2014/main" id="{2DA19A79-F130-2BDB-B19A-57938152D6B9}"/>
                </a:ext>
              </a:extLst>
            </p:cNvPr>
            <p:cNvSpPr txBox="1"/>
            <p:nvPr/>
          </p:nvSpPr>
          <p:spPr>
            <a:xfrm>
              <a:off x="0" y="310489"/>
              <a:ext cx="9179051" cy="858098"/>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Machine Learning Approach for the Prediction of Consumer Food Price Index</a:t>
              </a:r>
            </a:p>
          </p:txBody>
        </p:sp>
        <p:sp>
          <p:nvSpPr>
            <p:cNvPr id="12" name="TextBox 11">
              <a:extLst>
                <a:ext uri="{FF2B5EF4-FFF2-40B4-BE49-F238E27FC236}">
                  <a16:creationId xmlns:a16="http://schemas.microsoft.com/office/drawing/2014/main" id="{867B5A93-0C6D-C2F4-06D6-761D04659B70}"/>
                </a:ext>
              </a:extLst>
            </p:cNvPr>
            <p:cNvSpPr txBox="1"/>
            <p:nvPr/>
          </p:nvSpPr>
          <p:spPr>
            <a:xfrm>
              <a:off x="0" y="1156869"/>
              <a:ext cx="9179051" cy="232370"/>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 2021 9th International Conference on Reliability, Infocom Technologies and Optimization (Trends and Future Directions) (</a:t>
              </a:r>
              <a:r>
                <a:rPr lang="en-US" sz="999" dirty="0" err="1">
                  <a:latin typeface="Times New Roman" panose="02020603050405020304" pitchFamily="18" charset="0"/>
                  <a:cs typeface="Times New Roman" panose="02020603050405020304" pitchFamily="18" charset="0"/>
                </a:rPr>
                <a:t>ICRITO</a:t>
              </a:r>
              <a:r>
                <a:rPr lang="en-US" sz="999" dirty="0">
                  <a:latin typeface="Times New Roman" panose="02020603050405020304" pitchFamily="18" charset="0"/>
                  <a:cs typeface="Times New Roman" panose="02020603050405020304" pitchFamily="18" charset="0"/>
                </a:rPr>
                <a:t>)</a:t>
              </a:r>
            </a:p>
          </p:txBody>
        </p:sp>
        <p:sp>
          <p:nvSpPr>
            <p:cNvPr id="13" name="TextBox 12">
              <a:extLst>
                <a:ext uri="{FF2B5EF4-FFF2-40B4-BE49-F238E27FC236}">
                  <a16:creationId xmlns:a16="http://schemas.microsoft.com/office/drawing/2014/main" id="{3A9D2FDE-E8E4-E8C1-1343-5370BF2BF2DB}"/>
                </a:ext>
              </a:extLst>
            </p:cNvPr>
            <p:cNvSpPr txBox="1"/>
            <p:nvPr/>
          </p:nvSpPr>
          <p:spPr>
            <a:xfrm>
              <a:off x="14870" y="45747"/>
              <a:ext cx="9179051" cy="281940"/>
            </a:xfrm>
            <a:prstGeom prst="rect">
              <a:avLst/>
            </a:prstGeom>
          </p:spPr>
          <p:txBody>
            <a:bodyPr lIns="0" tIns="0" rIns="0" bIns="0" rtlCol="0" anchor="t">
              <a:spAutoFit/>
            </a:bodyPr>
            <a:lstStyle/>
            <a:p>
              <a:pPr>
                <a:lnSpc>
                  <a:spcPts val="1800"/>
                </a:lnSpc>
              </a:pPr>
              <a:r>
                <a:rPr lang="en-US" sz="1200" dirty="0">
                  <a:latin typeface="Times New Roman" panose="02020603050405020304" pitchFamily="18" charset="0"/>
                  <a:cs typeface="Times New Roman" panose="02020603050405020304" pitchFamily="18" charset="0"/>
                </a:rPr>
                <a:t>Pradeepta Kumar Sarangi; Deepti Sinha; Sachin Sinha; Neetu Mittal</a:t>
              </a:r>
            </a:p>
          </p:txBody>
        </p:sp>
      </p:grpSp>
      <p:grpSp>
        <p:nvGrpSpPr>
          <p:cNvPr id="14" name="Group 26">
            <a:extLst>
              <a:ext uri="{FF2B5EF4-FFF2-40B4-BE49-F238E27FC236}">
                <a16:creationId xmlns:a16="http://schemas.microsoft.com/office/drawing/2014/main" id="{E1DA5B8E-915A-FA1B-12D1-BF19C61ADAE0}"/>
              </a:ext>
            </a:extLst>
          </p:cNvPr>
          <p:cNvGrpSpPr/>
          <p:nvPr/>
        </p:nvGrpSpPr>
        <p:grpSpPr>
          <a:xfrm>
            <a:off x="667788" y="4098137"/>
            <a:ext cx="8024272" cy="987047"/>
            <a:chOff x="0" y="122241"/>
            <a:chExt cx="9752038" cy="1316062"/>
          </a:xfrm>
        </p:grpSpPr>
        <p:sp>
          <p:nvSpPr>
            <p:cNvPr id="15" name="TextBox 27">
              <a:extLst>
                <a:ext uri="{FF2B5EF4-FFF2-40B4-BE49-F238E27FC236}">
                  <a16:creationId xmlns:a16="http://schemas.microsoft.com/office/drawing/2014/main" id="{5FA861BE-5102-3241-DE93-454DF93AFAB4}"/>
                </a:ext>
              </a:extLst>
            </p:cNvPr>
            <p:cNvSpPr txBox="1"/>
            <p:nvPr/>
          </p:nvSpPr>
          <p:spPr>
            <a:xfrm>
              <a:off x="0" y="405362"/>
              <a:ext cx="9752038" cy="858100"/>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Time Series: Predicting Nigerian Food Prices using ARIMA Model and R-Programming</a:t>
              </a:r>
            </a:p>
          </p:txBody>
        </p:sp>
        <p:sp>
          <p:nvSpPr>
            <p:cNvPr id="16" name="TextBox 28">
              <a:extLst>
                <a:ext uri="{FF2B5EF4-FFF2-40B4-BE49-F238E27FC236}">
                  <a16:creationId xmlns:a16="http://schemas.microsoft.com/office/drawing/2014/main" id="{915D3405-959B-0960-092A-1649719B0E11}"/>
                </a:ext>
              </a:extLst>
            </p:cNvPr>
            <p:cNvSpPr txBox="1"/>
            <p:nvPr/>
          </p:nvSpPr>
          <p:spPr>
            <a:xfrm>
              <a:off x="0" y="1205932"/>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2022 5th Information Technology for Education and Development (</a:t>
              </a:r>
              <a:r>
                <a:rPr lang="en-US" sz="999" dirty="0" err="1">
                  <a:latin typeface="Times New Roman" panose="02020603050405020304" pitchFamily="18" charset="0"/>
                  <a:cs typeface="Times New Roman" panose="02020603050405020304" pitchFamily="18" charset="0"/>
                </a:rPr>
                <a:t>ITED</a:t>
              </a:r>
              <a:r>
                <a:rPr lang="en-US" sz="999" dirty="0">
                  <a:latin typeface="Times New Roman" panose="02020603050405020304" pitchFamily="18" charset="0"/>
                  <a:cs typeface="Times New Roman" panose="02020603050405020304" pitchFamily="18" charset="0"/>
                </a:rPr>
                <a:t>)</a:t>
              </a:r>
            </a:p>
          </p:txBody>
        </p:sp>
        <p:sp>
          <p:nvSpPr>
            <p:cNvPr id="17" name="TextBox 29">
              <a:extLst>
                <a:ext uri="{FF2B5EF4-FFF2-40B4-BE49-F238E27FC236}">
                  <a16:creationId xmlns:a16="http://schemas.microsoft.com/office/drawing/2014/main" id="{20D7EE0A-9CD8-5EFB-A79A-BD67249BCAD5}"/>
                </a:ext>
              </a:extLst>
            </p:cNvPr>
            <p:cNvSpPr txBox="1"/>
            <p:nvPr/>
          </p:nvSpPr>
          <p:spPr>
            <a:xfrm>
              <a:off x="0" y="122241"/>
              <a:ext cx="9179051" cy="278880"/>
            </a:xfrm>
            <a:prstGeom prst="rect">
              <a:avLst/>
            </a:prstGeom>
          </p:spPr>
          <p:txBody>
            <a:bodyPr lIns="0" tIns="0" rIns="0" bIns="0" rtlCol="0" anchor="t">
              <a:spAutoFit/>
            </a:bodyPr>
            <a:lstStyle/>
            <a:p>
              <a:pPr>
                <a:lnSpc>
                  <a:spcPts val="1799"/>
                </a:lnSpc>
              </a:pPr>
              <a:r>
                <a:rPr lang="en-US" sz="1199" dirty="0">
                  <a:latin typeface="Times New Roman" panose="02020603050405020304" pitchFamily="18" charset="0"/>
                  <a:cs typeface="Times New Roman" panose="02020603050405020304" pitchFamily="18" charset="0"/>
                </a:rPr>
                <a:t>Juliana Ngozi </a:t>
              </a:r>
              <a:r>
                <a:rPr lang="en-US" sz="1199" dirty="0" err="1">
                  <a:latin typeface="Times New Roman" panose="02020603050405020304" pitchFamily="18" charset="0"/>
                  <a:cs typeface="Times New Roman" panose="02020603050405020304" pitchFamily="18" charset="0"/>
                </a:rPr>
                <a:t>Ndunagu</a:t>
              </a:r>
              <a:r>
                <a:rPr lang="en-US" sz="1199" dirty="0">
                  <a:latin typeface="Times New Roman" panose="02020603050405020304" pitchFamily="18" charset="0"/>
                  <a:cs typeface="Times New Roman" panose="02020603050405020304" pitchFamily="18" charset="0"/>
                </a:rPr>
                <a:t>; Helen </a:t>
              </a:r>
              <a:r>
                <a:rPr lang="en-US" sz="1199" dirty="0" err="1">
                  <a:latin typeface="Times New Roman" panose="02020603050405020304" pitchFamily="18" charset="0"/>
                  <a:cs typeface="Times New Roman" panose="02020603050405020304" pitchFamily="18" charset="0"/>
                </a:rPr>
                <a:t>Aderemi</a:t>
              </a:r>
              <a:r>
                <a:rPr lang="en-US" sz="1199" dirty="0">
                  <a:latin typeface="Times New Roman" panose="02020603050405020304" pitchFamily="18" charset="0"/>
                  <a:cs typeface="Times New Roman" panose="02020603050405020304" pitchFamily="18" charset="0"/>
                </a:rPr>
                <a:t>; Joseph Bamidele </a:t>
              </a:r>
              <a:r>
                <a:rPr lang="en-US" sz="1199" dirty="0" err="1">
                  <a:latin typeface="Times New Roman" panose="02020603050405020304" pitchFamily="18" charset="0"/>
                  <a:cs typeface="Times New Roman" panose="02020603050405020304" pitchFamily="18" charset="0"/>
                </a:rPr>
                <a:t>Awotunde</a:t>
              </a:r>
              <a:endParaRPr lang="en-US" sz="1199" dirty="0">
                <a:latin typeface="Times New Roman" panose="02020603050405020304" pitchFamily="18" charset="0"/>
                <a:cs typeface="Times New Roman" panose="02020603050405020304" pitchFamily="18" charset="0"/>
              </a:endParaRPr>
            </a:p>
          </p:txBody>
        </p:sp>
      </p:grpSp>
      <p:grpSp>
        <p:nvGrpSpPr>
          <p:cNvPr id="18" name="Group 30">
            <a:extLst>
              <a:ext uri="{FF2B5EF4-FFF2-40B4-BE49-F238E27FC236}">
                <a16:creationId xmlns:a16="http://schemas.microsoft.com/office/drawing/2014/main" id="{F93FF552-62B5-4D03-E1CF-994C117BD1D8}"/>
              </a:ext>
            </a:extLst>
          </p:cNvPr>
          <p:cNvGrpSpPr/>
          <p:nvPr/>
        </p:nvGrpSpPr>
        <p:grpSpPr>
          <a:xfrm>
            <a:off x="665382" y="3140968"/>
            <a:ext cx="8173818" cy="753103"/>
            <a:chOff x="-15578" y="174246"/>
            <a:chExt cx="9752038" cy="1004137"/>
          </a:xfrm>
        </p:grpSpPr>
        <p:sp>
          <p:nvSpPr>
            <p:cNvPr id="19" name="TextBox 31">
              <a:extLst>
                <a:ext uri="{FF2B5EF4-FFF2-40B4-BE49-F238E27FC236}">
                  <a16:creationId xmlns:a16="http://schemas.microsoft.com/office/drawing/2014/main" id="{7CA28F14-A395-3400-68E0-08430EE3472E}"/>
                </a:ext>
              </a:extLst>
            </p:cNvPr>
            <p:cNvSpPr txBox="1"/>
            <p:nvPr/>
          </p:nvSpPr>
          <p:spPr>
            <a:xfrm>
              <a:off x="-15578" y="467273"/>
              <a:ext cx="9752038" cy="413533"/>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SWOT-4Ps analysis of UAE Organic food market</a:t>
              </a:r>
            </a:p>
          </p:txBody>
        </p:sp>
        <p:sp>
          <p:nvSpPr>
            <p:cNvPr id="20" name="TextBox 32">
              <a:extLst>
                <a:ext uri="{FF2B5EF4-FFF2-40B4-BE49-F238E27FC236}">
                  <a16:creationId xmlns:a16="http://schemas.microsoft.com/office/drawing/2014/main" id="{CD1FE9D3-5C3C-8ADA-36AC-0E924DE6DFAF}"/>
                </a:ext>
              </a:extLst>
            </p:cNvPr>
            <p:cNvSpPr txBox="1"/>
            <p:nvPr/>
          </p:nvSpPr>
          <p:spPr>
            <a:xfrm>
              <a:off x="-15578" y="946012"/>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2022 Advances in Science and Engineering Technology International Conferences (</a:t>
              </a:r>
              <a:r>
                <a:rPr lang="en-US" sz="999" dirty="0" err="1">
                  <a:latin typeface="Times New Roman" panose="02020603050405020304" pitchFamily="18" charset="0"/>
                  <a:cs typeface="Times New Roman" panose="02020603050405020304" pitchFamily="18" charset="0"/>
                </a:rPr>
                <a:t>ASET</a:t>
              </a:r>
              <a:r>
                <a:rPr lang="en-US" sz="999" dirty="0">
                  <a:latin typeface="Times New Roman" panose="02020603050405020304" pitchFamily="18" charset="0"/>
                  <a:cs typeface="Times New Roman" panose="02020603050405020304" pitchFamily="18" charset="0"/>
                </a:rPr>
                <a:t>)</a:t>
              </a:r>
            </a:p>
          </p:txBody>
        </p:sp>
        <p:sp>
          <p:nvSpPr>
            <p:cNvPr id="21" name="TextBox 33">
              <a:extLst>
                <a:ext uri="{FF2B5EF4-FFF2-40B4-BE49-F238E27FC236}">
                  <a16:creationId xmlns:a16="http://schemas.microsoft.com/office/drawing/2014/main" id="{E8ED4572-53CE-6021-F14C-75C2E42E6F52}"/>
                </a:ext>
              </a:extLst>
            </p:cNvPr>
            <p:cNvSpPr txBox="1"/>
            <p:nvPr/>
          </p:nvSpPr>
          <p:spPr>
            <a:xfrm>
              <a:off x="-10385" y="174246"/>
              <a:ext cx="9179051" cy="278880"/>
            </a:xfrm>
            <a:prstGeom prst="rect">
              <a:avLst/>
            </a:prstGeom>
          </p:spPr>
          <p:txBody>
            <a:bodyPr lIns="0" tIns="0" rIns="0" bIns="0" rtlCol="0" anchor="t">
              <a:spAutoFit/>
            </a:bodyPr>
            <a:lstStyle/>
            <a:p>
              <a:pPr>
                <a:lnSpc>
                  <a:spcPts val="1799"/>
                </a:lnSpc>
              </a:pPr>
              <a:r>
                <a:rPr lang="en-US" sz="1199" dirty="0">
                  <a:latin typeface="Times New Roman" panose="02020603050405020304" pitchFamily="18" charset="0"/>
                  <a:cs typeface="Times New Roman" panose="02020603050405020304" pitchFamily="18" charset="0"/>
                </a:rPr>
                <a:t>Kartika </a:t>
              </a:r>
              <a:r>
                <a:rPr lang="en-US" sz="1199" dirty="0" err="1">
                  <a:latin typeface="Times New Roman" panose="02020603050405020304" pitchFamily="18" charset="0"/>
                  <a:cs typeface="Times New Roman" panose="02020603050405020304" pitchFamily="18" charset="0"/>
                </a:rPr>
                <a:t>CanFatima</a:t>
              </a:r>
              <a:r>
                <a:rPr lang="en-US" sz="1199" dirty="0">
                  <a:latin typeface="Times New Roman" panose="02020603050405020304" pitchFamily="18" charset="0"/>
                  <a:cs typeface="Times New Roman" panose="02020603050405020304" pitchFamily="18" charset="0"/>
                </a:rPr>
                <a:t> A.S </a:t>
              </a:r>
              <a:r>
                <a:rPr lang="en-US" sz="1199" dirty="0" err="1">
                  <a:latin typeface="Times New Roman" panose="02020603050405020304" pitchFamily="18" charset="0"/>
                  <a:cs typeface="Times New Roman" panose="02020603050405020304" pitchFamily="18" charset="0"/>
                </a:rPr>
                <a:t>Binofai</a:t>
              </a:r>
              <a:r>
                <a:rPr lang="en-US" sz="1199" dirty="0">
                  <a:latin typeface="Times New Roman" panose="02020603050405020304" pitchFamily="18" charset="0"/>
                  <a:cs typeface="Times New Roman" panose="02020603050405020304" pitchFamily="18" charset="0"/>
                </a:rPr>
                <a:t>; Maha O. A </a:t>
              </a:r>
              <a:r>
                <a:rPr lang="en-US" sz="1199" dirty="0" err="1">
                  <a:latin typeface="Times New Roman" panose="02020603050405020304" pitchFamily="18" charset="0"/>
                  <a:cs typeface="Times New Roman" panose="02020603050405020304" pitchFamily="18" charset="0"/>
                </a:rPr>
                <a:t>Mohamad;Mustapha</a:t>
              </a:r>
              <a:r>
                <a:rPr lang="en-US" sz="1199" dirty="0">
                  <a:latin typeface="Times New Roman" panose="02020603050405020304" pitchFamily="18" charset="0"/>
                  <a:cs typeface="Times New Roman" panose="02020603050405020304" pitchFamily="18" charset="0"/>
                </a:rPr>
                <a:t> D. Ibrahim</a:t>
              </a:r>
            </a:p>
          </p:txBody>
        </p:sp>
      </p:grpSp>
      <p:grpSp>
        <p:nvGrpSpPr>
          <p:cNvPr id="22" name="Group 34">
            <a:extLst>
              <a:ext uri="{FF2B5EF4-FFF2-40B4-BE49-F238E27FC236}">
                <a16:creationId xmlns:a16="http://schemas.microsoft.com/office/drawing/2014/main" id="{E0D10A64-EE95-23B3-84A2-B5EAFF461F85}"/>
              </a:ext>
            </a:extLst>
          </p:cNvPr>
          <p:cNvGrpSpPr/>
          <p:nvPr/>
        </p:nvGrpSpPr>
        <p:grpSpPr>
          <a:xfrm>
            <a:off x="703536" y="5319217"/>
            <a:ext cx="8036403" cy="1350143"/>
            <a:chOff x="5976" y="91808"/>
            <a:chExt cx="9802869" cy="1800192"/>
          </a:xfrm>
        </p:grpSpPr>
        <p:sp>
          <p:nvSpPr>
            <p:cNvPr id="23" name="TextBox 35">
              <a:extLst>
                <a:ext uri="{FF2B5EF4-FFF2-40B4-BE49-F238E27FC236}">
                  <a16:creationId xmlns:a16="http://schemas.microsoft.com/office/drawing/2014/main" id="{BAE0FBD5-FCD9-6F2E-2E0E-7091642A0018}"/>
                </a:ext>
              </a:extLst>
            </p:cNvPr>
            <p:cNvSpPr txBox="1"/>
            <p:nvPr/>
          </p:nvSpPr>
          <p:spPr>
            <a:xfrm>
              <a:off x="26084" y="356963"/>
              <a:ext cx="9752038" cy="1302666"/>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How to Prepare for the Next Pandemic - Investigation of Correlation Between Food Prices and COVID-19 From Global and Local Perspectives</a:t>
              </a:r>
            </a:p>
          </p:txBody>
        </p:sp>
        <p:sp>
          <p:nvSpPr>
            <p:cNvPr id="24" name="TextBox 36">
              <a:extLst>
                <a:ext uri="{FF2B5EF4-FFF2-40B4-BE49-F238E27FC236}">
                  <a16:creationId xmlns:a16="http://schemas.microsoft.com/office/drawing/2014/main" id="{1CA23016-160E-7D9B-11E1-CCB60E3784E0}"/>
                </a:ext>
              </a:extLst>
            </p:cNvPr>
            <p:cNvSpPr txBox="1"/>
            <p:nvPr/>
          </p:nvSpPr>
          <p:spPr>
            <a:xfrm>
              <a:off x="56807" y="1659629"/>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2022 IEEE International Conference on Big Data (Big Data)</a:t>
              </a:r>
            </a:p>
          </p:txBody>
        </p:sp>
        <p:sp>
          <p:nvSpPr>
            <p:cNvPr id="25" name="TextBox 37">
              <a:extLst>
                <a:ext uri="{FF2B5EF4-FFF2-40B4-BE49-F238E27FC236}">
                  <a16:creationId xmlns:a16="http://schemas.microsoft.com/office/drawing/2014/main" id="{23AA6806-2206-F4F4-D1BA-BE13BEE6409D}"/>
                </a:ext>
              </a:extLst>
            </p:cNvPr>
            <p:cNvSpPr txBox="1"/>
            <p:nvPr/>
          </p:nvSpPr>
          <p:spPr>
            <a:xfrm>
              <a:off x="5976" y="91808"/>
              <a:ext cx="9179051" cy="278880"/>
            </a:xfrm>
            <a:prstGeom prst="rect">
              <a:avLst/>
            </a:prstGeom>
          </p:spPr>
          <p:txBody>
            <a:bodyPr lIns="0" tIns="0" rIns="0" bIns="0" rtlCol="0" anchor="t">
              <a:spAutoFit/>
            </a:bodyPr>
            <a:lstStyle/>
            <a:p>
              <a:pPr>
                <a:lnSpc>
                  <a:spcPts val="1799"/>
                </a:lnSpc>
              </a:pPr>
              <a:r>
                <a:rPr lang="en-US" sz="1199" dirty="0" err="1">
                  <a:latin typeface="Times New Roman" panose="02020603050405020304" pitchFamily="18" charset="0"/>
                  <a:cs typeface="Times New Roman" panose="02020603050405020304" pitchFamily="18" charset="0"/>
                </a:rPr>
                <a:t>Yufei</a:t>
              </a:r>
              <a:r>
                <a:rPr lang="en-US" sz="1199" dirty="0">
                  <a:latin typeface="Times New Roman" panose="02020603050405020304" pitchFamily="18" charset="0"/>
                  <a:cs typeface="Times New Roman" panose="02020603050405020304" pitchFamily="18" charset="0"/>
                </a:rPr>
                <a:t> Zhao; Chao Huang; </a:t>
              </a:r>
              <a:r>
                <a:rPr lang="en-US" sz="1199" dirty="0" err="1">
                  <a:latin typeface="Times New Roman" panose="02020603050405020304" pitchFamily="18" charset="0"/>
                  <a:cs typeface="Times New Roman" panose="02020603050405020304" pitchFamily="18" charset="0"/>
                </a:rPr>
                <a:t>Jiebo</a:t>
              </a:r>
              <a:r>
                <a:rPr lang="en-US" sz="1199" dirty="0">
                  <a:latin typeface="Times New Roman" panose="02020603050405020304" pitchFamily="18" charset="0"/>
                  <a:cs typeface="Times New Roman" panose="02020603050405020304" pitchFamily="18" charset="0"/>
                </a:rPr>
                <a:t> Luo</a:t>
              </a:r>
            </a:p>
          </p:txBody>
        </p:sp>
      </p:grpSp>
      <p:grpSp>
        <p:nvGrpSpPr>
          <p:cNvPr id="26" name="Group 3">
            <a:extLst>
              <a:ext uri="{FF2B5EF4-FFF2-40B4-BE49-F238E27FC236}">
                <a16:creationId xmlns:a16="http://schemas.microsoft.com/office/drawing/2014/main" id="{957EABF3-0B33-706A-90B2-91A587A4151E}"/>
              </a:ext>
            </a:extLst>
          </p:cNvPr>
          <p:cNvGrpSpPr/>
          <p:nvPr/>
        </p:nvGrpSpPr>
        <p:grpSpPr>
          <a:xfrm>
            <a:off x="417632" y="2276872"/>
            <a:ext cx="121920" cy="121920"/>
            <a:chOff x="0" y="0"/>
            <a:chExt cx="6350000" cy="6350000"/>
          </a:xfrm>
          <a:solidFill>
            <a:schemeClr val="tx1"/>
          </a:solidFill>
        </p:grpSpPr>
        <p:sp>
          <p:nvSpPr>
            <p:cNvPr id="27" name="Freeform 4">
              <a:extLst>
                <a:ext uri="{FF2B5EF4-FFF2-40B4-BE49-F238E27FC236}">
                  <a16:creationId xmlns:a16="http://schemas.microsoft.com/office/drawing/2014/main" id="{CA8FD8F7-98F5-1375-48D6-FE05CA612A63}"/>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28" name="Group 3">
            <a:extLst>
              <a:ext uri="{FF2B5EF4-FFF2-40B4-BE49-F238E27FC236}">
                <a16:creationId xmlns:a16="http://schemas.microsoft.com/office/drawing/2014/main" id="{ED9FE29D-C9C2-BD3A-CAFB-0583E47750BB}"/>
              </a:ext>
            </a:extLst>
          </p:cNvPr>
          <p:cNvGrpSpPr/>
          <p:nvPr/>
        </p:nvGrpSpPr>
        <p:grpSpPr>
          <a:xfrm>
            <a:off x="356672" y="3477400"/>
            <a:ext cx="121920" cy="121920"/>
            <a:chOff x="0" y="0"/>
            <a:chExt cx="6350000" cy="6350000"/>
          </a:xfrm>
          <a:solidFill>
            <a:schemeClr val="tx1"/>
          </a:solidFill>
        </p:grpSpPr>
        <p:sp>
          <p:nvSpPr>
            <p:cNvPr id="29" name="Freeform 4">
              <a:extLst>
                <a:ext uri="{FF2B5EF4-FFF2-40B4-BE49-F238E27FC236}">
                  <a16:creationId xmlns:a16="http://schemas.microsoft.com/office/drawing/2014/main" id="{20EDB2A6-2AE3-5890-6190-D0D871093308}"/>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30" name="Group 3">
            <a:extLst>
              <a:ext uri="{FF2B5EF4-FFF2-40B4-BE49-F238E27FC236}">
                <a16:creationId xmlns:a16="http://schemas.microsoft.com/office/drawing/2014/main" id="{B4AC202C-E190-B04D-F1E7-48B1A3473981}"/>
              </a:ext>
            </a:extLst>
          </p:cNvPr>
          <p:cNvGrpSpPr/>
          <p:nvPr/>
        </p:nvGrpSpPr>
        <p:grpSpPr>
          <a:xfrm>
            <a:off x="395536" y="4437112"/>
            <a:ext cx="121920" cy="121920"/>
            <a:chOff x="0" y="0"/>
            <a:chExt cx="6350000" cy="6350000"/>
          </a:xfrm>
          <a:solidFill>
            <a:schemeClr val="tx1"/>
          </a:solidFill>
        </p:grpSpPr>
        <p:sp>
          <p:nvSpPr>
            <p:cNvPr id="31" name="Freeform 4">
              <a:extLst>
                <a:ext uri="{FF2B5EF4-FFF2-40B4-BE49-F238E27FC236}">
                  <a16:creationId xmlns:a16="http://schemas.microsoft.com/office/drawing/2014/main" id="{26DF2DE2-0D1F-A6CD-C883-6F2AB931A96D}"/>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32" name="Group 3">
            <a:extLst>
              <a:ext uri="{FF2B5EF4-FFF2-40B4-BE49-F238E27FC236}">
                <a16:creationId xmlns:a16="http://schemas.microsoft.com/office/drawing/2014/main" id="{4AA4ADC0-0A2F-0A24-1564-625714E6D968}"/>
              </a:ext>
            </a:extLst>
          </p:cNvPr>
          <p:cNvGrpSpPr/>
          <p:nvPr/>
        </p:nvGrpSpPr>
        <p:grpSpPr>
          <a:xfrm>
            <a:off x="417632" y="5611336"/>
            <a:ext cx="121920" cy="121920"/>
            <a:chOff x="0" y="0"/>
            <a:chExt cx="6350000" cy="6350000"/>
          </a:xfrm>
          <a:solidFill>
            <a:schemeClr val="tx1"/>
          </a:solidFill>
        </p:grpSpPr>
        <p:sp>
          <p:nvSpPr>
            <p:cNvPr id="33" name="Freeform 4">
              <a:extLst>
                <a:ext uri="{FF2B5EF4-FFF2-40B4-BE49-F238E27FC236}">
                  <a16:creationId xmlns:a16="http://schemas.microsoft.com/office/drawing/2014/main" id="{8127ACB9-F39C-FB93-1EE7-6BAA942465FF}"/>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34" name="Group 9">
            <a:extLst>
              <a:ext uri="{FF2B5EF4-FFF2-40B4-BE49-F238E27FC236}">
                <a16:creationId xmlns:a16="http://schemas.microsoft.com/office/drawing/2014/main" id="{869F6E39-2A77-C82D-4EDD-13F999FE6808}"/>
              </a:ext>
            </a:extLst>
          </p:cNvPr>
          <p:cNvGrpSpPr/>
          <p:nvPr/>
        </p:nvGrpSpPr>
        <p:grpSpPr>
          <a:xfrm>
            <a:off x="614655" y="1124744"/>
            <a:ext cx="8313858" cy="736159"/>
            <a:chOff x="0" y="45747"/>
            <a:chExt cx="9193921" cy="981543"/>
          </a:xfrm>
        </p:grpSpPr>
        <p:sp>
          <p:nvSpPr>
            <p:cNvPr id="35" name="TextBox 10">
              <a:extLst>
                <a:ext uri="{FF2B5EF4-FFF2-40B4-BE49-F238E27FC236}">
                  <a16:creationId xmlns:a16="http://schemas.microsoft.com/office/drawing/2014/main" id="{22682BF2-982D-B548-752D-ECE428655755}"/>
                </a:ext>
              </a:extLst>
            </p:cNvPr>
            <p:cNvSpPr txBox="1"/>
            <p:nvPr/>
          </p:nvSpPr>
          <p:spPr>
            <a:xfrm>
              <a:off x="0" y="310489"/>
              <a:ext cx="9179051" cy="413533"/>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Soil Fertilizer Recommendation System using Fuzzy Logic</a:t>
              </a:r>
            </a:p>
          </p:txBody>
        </p:sp>
        <p:sp>
          <p:nvSpPr>
            <p:cNvPr id="36" name="TextBox 11">
              <a:extLst>
                <a:ext uri="{FF2B5EF4-FFF2-40B4-BE49-F238E27FC236}">
                  <a16:creationId xmlns:a16="http://schemas.microsoft.com/office/drawing/2014/main" id="{49CCA0E8-D87E-7B0D-83E7-10A6E6C17E67}"/>
                </a:ext>
              </a:extLst>
            </p:cNvPr>
            <p:cNvSpPr txBox="1"/>
            <p:nvPr/>
          </p:nvSpPr>
          <p:spPr>
            <a:xfrm>
              <a:off x="0" y="794920"/>
              <a:ext cx="9179051" cy="232370"/>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2020 IEEE REGION 10 CONFERENCE (</a:t>
              </a:r>
              <a:r>
                <a:rPr lang="en-US" sz="999" dirty="0" err="1">
                  <a:latin typeface="Times New Roman" panose="02020603050405020304" pitchFamily="18" charset="0"/>
                  <a:cs typeface="Times New Roman" panose="02020603050405020304" pitchFamily="18" charset="0"/>
                </a:rPr>
                <a:t>TENCON</a:t>
              </a:r>
              <a:r>
                <a:rPr lang="en-US" sz="999" dirty="0">
                  <a:latin typeface="Times New Roman" panose="02020603050405020304" pitchFamily="18" charset="0"/>
                  <a:cs typeface="Times New Roman" panose="02020603050405020304" pitchFamily="18" charset="0"/>
                </a:rPr>
                <a:t>)</a:t>
              </a:r>
            </a:p>
          </p:txBody>
        </p:sp>
        <p:sp>
          <p:nvSpPr>
            <p:cNvPr id="37" name="TextBox 12">
              <a:extLst>
                <a:ext uri="{FF2B5EF4-FFF2-40B4-BE49-F238E27FC236}">
                  <a16:creationId xmlns:a16="http://schemas.microsoft.com/office/drawing/2014/main" id="{F3B62CA0-4D97-7B29-D4E1-4A608F3D2AC5}"/>
                </a:ext>
              </a:extLst>
            </p:cNvPr>
            <p:cNvSpPr txBox="1"/>
            <p:nvPr/>
          </p:nvSpPr>
          <p:spPr>
            <a:xfrm>
              <a:off x="14870" y="45747"/>
              <a:ext cx="9179051" cy="292388"/>
            </a:xfrm>
            <a:prstGeom prst="rect">
              <a:avLst/>
            </a:prstGeom>
          </p:spPr>
          <p:txBody>
            <a:bodyPr lIns="0" tIns="0" rIns="0" bIns="0" rtlCol="0" anchor="t">
              <a:spAutoFit/>
            </a:bodyPr>
            <a:lstStyle/>
            <a:p>
              <a:pPr>
                <a:lnSpc>
                  <a:spcPts val="1800"/>
                </a:lnSpc>
              </a:pPr>
              <a:r>
                <a:rPr lang="es-ES" sz="1200" dirty="0" err="1"/>
                <a:t>Jenskie</a:t>
              </a:r>
              <a:r>
                <a:rPr lang="es-ES" sz="1200" dirty="0"/>
                <a:t> </a:t>
              </a:r>
              <a:r>
                <a:rPr lang="es-ES" sz="1200" dirty="0" err="1"/>
                <a:t>Jerlin</a:t>
              </a:r>
              <a:r>
                <a:rPr lang="es-ES" sz="1200" dirty="0"/>
                <a:t> I. </a:t>
              </a:r>
              <a:r>
                <a:rPr lang="es-ES" sz="1200" dirty="0" err="1"/>
                <a:t>Haban</a:t>
              </a:r>
              <a:r>
                <a:rPr lang="es-ES" sz="1200" dirty="0"/>
                <a:t> , John Carlo V. Puno</a:t>
              </a:r>
              <a:endParaRPr lang="en-US" sz="1200" dirty="0">
                <a:latin typeface="Times New Roman" panose="02020603050405020304" pitchFamily="18" charset="0"/>
                <a:cs typeface="Times New Roman" panose="02020603050405020304" pitchFamily="18" charset="0"/>
              </a:endParaRPr>
            </a:p>
          </p:txBody>
        </p:sp>
      </p:grpSp>
      <p:grpSp>
        <p:nvGrpSpPr>
          <p:cNvPr id="38" name="Group 3">
            <a:extLst>
              <a:ext uri="{FF2B5EF4-FFF2-40B4-BE49-F238E27FC236}">
                <a16:creationId xmlns:a16="http://schemas.microsoft.com/office/drawing/2014/main" id="{3CC77275-4BFE-A862-7D73-76C31901E60E}"/>
              </a:ext>
            </a:extLst>
          </p:cNvPr>
          <p:cNvGrpSpPr/>
          <p:nvPr/>
        </p:nvGrpSpPr>
        <p:grpSpPr>
          <a:xfrm>
            <a:off x="335280" y="1434872"/>
            <a:ext cx="121920" cy="121920"/>
            <a:chOff x="0" y="0"/>
            <a:chExt cx="6350000" cy="6350000"/>
          </a:xfrm>
          <a:solidFill>
            <a:schemeClr val="tx1"/>
          </a:solidFill>
        </p:grpSpPr>
        <p:sp>
          <p:nvSpPr>
            <p:cNvPr id="39" name="Freeform 4">
              <a:extLst>
                <a:ext uri="{FF2B5EF4-FFF2-40B4-BE49-F238E27FC236}">
                  <a16:creationId xmlns:a16="http://schemas.microsoft.com/office/drawing/2014/main" id="{CD23B895-BF7B-D53C-93FB-232874E5AB84}"/>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spTree>
    <p:extLst>
      <p:ext uri="{BB962C8B-B14F-4D97-AF65-F5344CB8AC3E}">
        <p14:creationId xmlns:p14="http://schemas.microsoft.com/office/powerpoint/2010/main" val="3970943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62300" y="3105834"/>
            <a:ext cx="2819400" cy="646331"/>
          </a:xfrm>
          <a:prstGeom prst="rect">
            <a:avLst/>
          </a:prstGeom>
        </p:spPr>
        <p:txBody>
          <a:bodyPr wrap="square">
            <a:spAutoFit/>
          </a:bodyPr>
          <a:lstStyle/>
          <a:p>
            <a:r>
              <a:rPr lang="en-US" sz="3600" b="1" dirty="0">
                <a:latin typeface="Times New Roman" pitchFamily="18" charset="0"/>
                <a:cs typeface="Times New Roman" pitchFamily="18" charset="0"/>
              </a:rPr>
              <a:t>Thank You!</a:t>
            </a:r>
            <a:endParaRPr lang="en-US" sz="3600" b="1" dirty="0"/>
          </a:p>
        </p:txBody>
      </p:sp>
      <p:sp>
        <p:nvSpPr>
          <p:cNvPr id="10" name="Slide Number Placeholder 9"/>
          <p:cNvSpPr>
            <a:spLocks noGrp="1"/>
          </p:cNvSpPr>
          <p:nvPr>
            <p:ph type="sldNum" sz="quarter" idx="12"/>
          </p:nvPr>
        </p:nvSpPr>
        <p:spPr/>
        <p:txBody>
          <a:bodyPr/>
          <a:lstStyle/>
          <a:p>
            <a:fld id="{158504DA-5028-4CF0-A96C-FBE2D0E7C16E}" type="slidenum">
              <a:rPr lang="en-US" smtClean="0"/>
              <a:pPr/>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600" b="1" dirty="0"/>
              <a:t>ABSTRACT </a:t>
            </a:r>
          </a:p>
        </p:txBody>
      </p:sp>
      <p:sp>
        <p:nvSpPr>
          <p:cNvPr id="10" name="Slide Number Placeholder 9"/>
          <p:cNvSpPr>
            <a:spLocks noGrp="1"/>
          </p:cNvSpPr>
          <p:nvPr>
            <p:ph type="sldNum" sz="quarter" idx="12"/>
          </p:nvPr>
        </p:nvSpPr>
        <p:spPr>
          <a:xfrm>
            <a:off x="6991350" y="6481739"/>
            <a:ext cx="2133600" cy="476250"/>
          </a:xfrm>
        </p:spPr>
        <p:txBody>
          <a:bodyPr/>
          <a:lstStyle/>
          <a:p>
            <a:fld id="{158504DA-5028-4CF0-A96C-FBE2D0E7C16E}" type="slidenum">
              <a:rPr lang="en-US" smtClean="0"/>
              <a:pPr/>
              <a:t>3</a:t>
            </a:fld>
            <a:endParaRPr lang="en-US" dirty="0"/>
          </a:p>
        </p:txBody>
      </p:sp>
      <p:sp>
        <p:nvSpPr>
          <p:cNvPr id="5" name="Content Placeholder 2">
            <a:extLst>
              <a:ext uri="{FF2B5EF4-FFF2-40B4-BE49-F238E27FC236}">
                <a16:creationId xmlns:a16="http://schemas.microsoft.com/office/drawing/2014/main" id="{1F06F5A5-2BB3-3E68-5B4D-A4A336010A11}"/>
              </a:ext>
            </a:extLst>
          </p:cNvPr>
          <p:cNvSpPr>
            <a:spLocks noGrp="1"/>
          </p:cNvSpPr>
          <p:nvPr>
            <p:ph sz="quarter" idx="1"/>
          </p:nvPr>
        </p:nvSpPr>
        <p:spPr>
          <a:xfrm>
            <a:off x="266700" y="1131026"/>
            <a:ext cx="8610600" cy="5269774"/>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This research introduces a data-driven framework for suggesting suitable plants by analyzing soil health and food prices. It aims to enhance agricultural decision-making by integrating these factors. </a:t>
            </a:r>
          </a:p>
          <a:p>
            <a:pPr algn="just">
              <a:lnSpc>
                <a:spcPct val="150000"/>
              </a:lnSpc>
            </a:pPr>
            <a:r>
              <a:rPr lang="en-US" sz="2400" dirty="0">
                <a:latin typeface="Times New Roman" panose="02020603050405020304" pitchFamily="18" charset="0"/>
                <a:cs typeface="Times New Roman" panose="02020603050405020304" pitchFamily="18" charset="0"/>
              </a:rPr>
              <a:t>Through data collection, preprocessing, and feature engineering, a predictive model is developed, correlating soil attributes and market costs with plant performance. This model aids in identifying optimal crops for specific locations. By omitting the user interface aspect, the focus remains on technical aspects. </a:t>
            </a:r>
          </a:p>
          <a:p>
            <a:pPr algn="just">
              <a:lnSpc>
                <a:spcPct val="150000"/>
              </a:lnSpc>
            </a:pPr>
            <a:r>
              <a:rPr lang="en-US" sz="2400" dirty="0">
                <a:latin typeface="Times New Roman" panose="02020603050405020304" pitchFamily="18" charset="0"/>
                <a:cs typeface="Times New Roman" panose="02020603050405020304" pitchFamily="18" charset="0"/>
              </a:rPr>
              <a:t>The project holds potential for optimizing crop choices, leading to improved agricultural yield and economic outcomes.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600" b="1" dirty="0">
                <a:latin typeface="Times New Roman" pitchFamily="18" charset="0"/>
              </a:rPr>
              <a:t>LIST OF MODULES </a:t>
            </a:r>
            <a:endParaRPr lang="en-US" dirty="0"/>
          </a:p>
        </p:txBody>
      </p:sp>
      <p:sp>
        <p:nvSpPr>
          <p:cNvPr id="10" name="Slide Number Placeholder 9"/>
          <p:cNvSpPr>
            <a:spLocks noGrp="1"/>
          </p:cNvSpPr>
          <p:nvPr>
            <p:ph type="sldNum" sz="quarter" idx="12"/>
          </p:nvPr>
        </p:nvSpPr>
        <p:spPr>
          <a:xfrm>
            <a:off x="7010400" y="6583362"/>
            <a:ext cx="2133600" cy="476250"/>
          </a:xfrm>
        </p:spPr>
        <p:txBody>
          <a:bodyPr/>
          <a:lstStyle/>
          <a:p>
            <a:fld id="{158504DA-5028-4CF0-A96C-FBE2D0E7C16E}" type="slidenum">
              <a:rPr lang="en-US" smtClean="0"/>
              <a:pPr/>
              <a:t>4</a:t>
            </a:fld>
            <a:endParaRPr lang="en-US"/>
          </a:p>
        </p:txBody>
      </p:sp>
      <p:sp>
        <p:nvSpPr>
          <p:cNvPr id="3" name="AutoShape 2">
            <a:extLst>
              <a:ext uri="{FF2B5EF4-FFF2-40B4-BE49-F238E27FC236}">
                <a16:creationId xmlns:a16="http://schemas.microsoft.com/office/drawing/2014/main" id="{32DD052F-22ED-5CFF-4B4E-744A63E71C4D}"/>
              </a:ext>
            </a:extLst>
          </p:cNvPr>
          <p:cNvSpPr/>
          <p:nvPr/>
        </p:nvSpPr>
        <p:spPr>
          <a:xfrm>
            <a:off x="4542062" y="1447800"/>
            <a:ext cx="45719" cy="4648200"/>
          </a:xfrm>
          <a:prstGeom prst="rect">
            <a:avLst/>
          </a:prstGeom>
          <a:solidFill>
            <a:schemeClr val="tx1"/>
          </a:solidFill>
        </p:spPr>
        <p:txBody>
          <a:bodyPr/>
          <a:lstStyle/>
          <a:p>
            <a:endParaRPr lang="en-US"/>
          </a:p>
        </p:txBody>
      </p:sp>
      <p:grpSp>
        <p:nvGrpSpPr>
          <p:cNvPr id="6" name="Group 3">
            <a:extLst>
              <a:ext uri="{FF2B5EF4-FFF2-40B4-BE49-F238E27FC236}">
                <a16:creationId xmlns:a16="http://schemas.microsoft.com/office/drawing/2014/main" id="{96F72AAA-E47F-81B4-AE12-3D324374AD35}"/>
              </a:ext>
            </a:extLst>
          </p:cNvPr>
          <p:cNvGrpSpPr/>
          <p:nvPr/>
        </p:nvGrpSpPr>
        <p:grpSpPr>
          <a:xfrm>
            <a:off x="4496072" y="1955133"/>
            <a:ext cx="121920" cy="121920"/>
            <a:chOff x="0" y="0"/>
            <a:chExt cx="6350000" cy="6350000"/>
          </a:xfrm>
          <a:solidFill>
            <a:schemeClr val="tx1"/>
          </a:solidFill>
        </p:grpSpPr>
        <p:sp>
          <p:nvSpPr>
            <p:cNvPr id="7" name="Freeform 4">
              <a:extLst>
                <a:ext uri="{FF2B5EF4-FFF2-40B4-BE49-F238E27FC236}">
                  <a16:creationId xmlns:a16="http://schemas.microsoft.com/office/drawing/2014/main" id="{5B6851BE-0DC2-7DE8-9E0D-0802C687A145}"/>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txBody>
            <a:bodyPr/>
            <a:lstStyle/>
            <a:p>
              <a:endParaRPr lang="en-US"/>
            </a:p>
          </p:txBody>
        </p:sp>
      </p:grpSp>
      <p:grpSp>
        <p:nvGrpSpPr>
          <p:cNvPr id="9" name="Group 5">
            <a:extLst>
              <a:ext uri="{FF2B5EF4-FFF2-40B4-BE49-F238E27FC236}">
                <a16:creationId xmlns:a16="http://schemas.microsoft.com/office/drawing/2014/main" id="{B9B48F99-8AC9-3FC2-E459-CFDAC16D0785}"/>
              </a:ext>
            </a:extLst>
          </p:cNvPr>
          <p:cNvGrpSpPr/>
          <p:nvPr/>
        </p:nvGrpSpPr>
        <p:grpSpPr>
          <a:xfrm>
            <a:off x="4495800" y="4181955"/>
            <a:ext cx="121920" cy="121920"/>
            <a:chOff x="0" y="0"/>
            <a:chExt cx="6350000" cy="6350000"/>
          </a:xfrm>
          <a:solidFill>
            <a:schemeClr val="tx1"/>
          </a:solidFill>
        </p:grpSpPr>
        <p:sp>
          <p:nvSpPr>
            <p:cNvPr id="11" name="Freeform 6">
              <a:extLst>
                <a:ext uri="{FF2B5EF4-FFF2-40B4-BE49-F238E27FC236}">
                  <a16:creationId xmlns:a16="http://schemas.microsoft.com/office/drawing/2014/main" id="{7FB7A4B8-07A3-3EE3-B62F-81F455139D25}"/>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txBody>
            <a:bodyPr/>
            <a:lstStyle/>
            <a:p>
              <a:endParaRPr lang="en-US"/>
            </a:p>
          </p:txBody>
        </p:sp>
      </p:grpSp>
      <p:grpSp>
        <p:nvGrpSpPr>
          <p:cNvPr id="12" name="Group 7">
            <a:extLst>
              <a:ext uri="{FF2B5EF4-FFF2-40B4-BE49-F238E27FC236}">
                <a16:creationId xmlns:a16="http://schemas.microsoft.com/office/drawing/2014/main" id="{FDC95B9E-4519-1362-6328-F9E31AC8DF41}"/>
              </a:ext>
            </a:extLst>
          </p:cNvPr>
          <p:cNvGrpSpPr/>
          <p:nvPr/>
        </p:nvGrpSpPr>
        <p:grpSpPr>
          <a:xfrm>
            <a:off x="4496344" y="2977995"/>
            <a:ext cx="121920" cy="121920"/>
            <a:chOff x="0" y="0"/>
            <a:chExt cx="6350000" cy="6350000"/>
          </a:xfrm>
          <a:solidFill>
            <a:schemeClr val="tx1"/>
          </a:solidFill>
        </p:grpSpPr>
        <p:sp>
          <p:nvSpPr>
            <p:cNvPr id="13" name="Freeform 8">
              <a:extLst>
                <a:ext uri="{FF2B5EF4-FFF2-40B4-BE49-F238E27FC236}">
                  <a16:creationId xmlns:a16="http://schemas.microsoft.com/office/drawing/2014/main" id="{79E635AF-945E-BB28-5942-BD2196078354}"/>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txBody>
            <a:bodyPr/>
            <a:lstStyle/>
            <a:p>
              <a:endParaRPr lang="en-US"/>
            </a:p>
          </p:txBody>
        </p:sp>
      </p:grpSp>
      <p:grpSp>
        <p:nvGrpSpPr>
          <p:cNvPr id="14" name="Group 7">
            <a:extLst>
              <a:ext uri="{FF2B5EF4-FFF2-40B4-BE49-F238E27FC236}">
                <a16:creationId xmlns:a16="http://schemas.microsoft.com/office/drawing/2014/main" id="{8D5C99CD-2B2D-5A9E-ADC8-092789B908D6}"/>
              </a:ext>
            </a:extLst>
          </p:cNvPr>
          <p:cNvGrpSpPr/>
          <p:nvPr/>
        </p:nvGrpSpPr>
        <p:grpSpPr>
          <a:xfrm>
            <a:off x="4495800" y="5485898"/>
            <a:ext cx="121920" cy="121920"/>
            <a:chOff x="0" y="0"/>
            <a:chExt cx="6350000" cy="6350000"/>
          </a:xfrm>
          <a:solidFill>
            <a:schemeClr val="tx1"/>
          </a:solidFill>
        </p:grpSpPr>
        <p:sp>
          <p:nvSpPr>
            <p:cNvPr id="15" name="Freeform 8">
              <a:extLst>
                <a:ext uri="{FF2B5EF4-FFF2-40B4-BE49-F238E27FC236}">
                  <a16:creationId xmlns:a16="http://schemas.microsoft.com/office/drawing/2014/main" id="{738FCC4A-7244-1F40-6949-990C72208A5C}"/>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txBody>
            <a:bodyPr/>
            <a:lstStyle/>
            <a:p>
              <a:endParaRPr lang="en-US"/>
            </a:p>
          </p:txBody>
        </p:sp>
      </p:grpSp>
      <p:sp>
        <p:nvSpPr>
          <p:cNvPr id="16" name="TextBox 9">
            <a:extLst>
              <a:ext uri="{FF2B5EF4-FFF2-40B4-BE49-F238E27FC236}">
                <a16:creationId xmlns:a16="http://schemas.microsoft.com/office/drawing/2014/main" id="{DE311E6B-6AC0-E081-F93F-E5AA253B250D}"/>
              </a:ext>
            </a:extLst>
          </p:cNvPr>
          <p:cNvSpPr txBox="1"/>
          <p:nvPr/>
        </p:nvSpPr>
        <p:spPr>
          <a:xfrm>
            <a:off x="152669" y="1707721"/>
            <a:ext cx="4145975" cy="738664"/>
          </a:xfrm>
          <a:prstGeom prst="rect">
            <a:avLst/>
          </a:prstGeom>
        </p:spPr>
        <p:txBody>
          <a:bodyPr wrap="square" lIns="0" tIns="0" rIns="0" bIns="0" rtlCol="0" anchor="t">
            <a:spAutoFit/>
          </a:bodyPr>
          <a:lstStyle/>
          <a:p>
            <a:pPr algn="r"/>
            <a:r>
              <a:rPr lang="en-US" sz="2400" dirty="0">
                <a:latin typeface="Times New Roman" panose="02020603050405020304" pitchFamily="18" charset="0"/>
                <a:cs typeface="Times New Roman" panose="02020603050405020304" pitchFamily="18" charset="0"/>
              </a:rPr>
              <a:t>Data Collection and Preprocessing (Module 1)</a:t>
            </a:r>
          </a:p>
        </p:txBody>
      </p:sp>
      <p:sp>
        <p:nvSpPr>
          <p:cNvPr id="17" name="TextBox 11">
            <a:extLst>
              <a:ext uri="{FF2B5EF4-FFF2-40B4-BE49-F238E27FC236}">
                <a16:creationId xmlns:a16="http://schemas.microsoft.com/office/drawing/2014/main" id="{AB17191C-AC07-FC42-EDF0-C7BEAE9A5166}"/>
              </a:ext>
            </a:extLst>
          </p:cNvPr>
          <p:cNvSpPr txBox="1"/>
          <p:nvPr/>
        </p:nvSpPr>
        <p:spPr>
          <a:xfrm>
            <a:off x="4831199" y="2743200"/>
            <a:ext cx="3962282" cy="692497"/>
          </a:xfrm>
          <a:prstGeom prst="rect">
            <a:avLst/>
          </a:prstGeom>
        </p:spPr>
        <p:txBody>
          <a:bodyPr wrap="square" lIns="0" tIns="0" rIns="0" bIns="0" rtlCol="0" anchor="t">
            <a:spAutoFit/>
          </a:bodyPr>
          <a:lstStyle/>
          <a:p>
            <a:pPr>
              <a:lnSpc>
                <a:spcPts val="2730"/>
              </a:lnSpc>
            </a:pPr>
            <a:r>
              <a:rPr lang="en-US" sz="2400" dirty="0">
                <a:latin typeface="Times New Roman" panose="02020603050405020304" pitchFamily="18" charset="0"/>
                <a:cs typeface="Times New Roman" panose="02020603050405020304" pitchFamily="18" charset="0"/>
              </a:rPr>
              <a:t>Feature Engineering and Selection Module (Module 2)</a:t>
            </a:r>
          </a:p>
        </p:txBody>
      </p:sp>
      <p:sp>
        <p:nvSpPr>
          <p:cNvPr id="29" name="TextBox 10">
            <a:extLst>
              <a:ext uri="{FF2B5EF4-FFF2-40B4-BE49-F238E27FC236}">
                <a16:creationId xmlns:a16="http://schemas.microsoft.com/office/drawing/2014/main" id="{CD5CB894-5B21-713C-F648-550145A0509E}"/>
              </a:ext>
            </a:extLst>
          </p:cNvPr>
          <p:cNvSpPr txBox="1"/>
          <p:nvPr/>
        </p:nvSpPr>
        <p:spPr>
          <a:xfrm>
            <a:off x="457201" y="3886200"/>
            <a:ext cx="3963018" cy="1107996"/>
          </a:xfrm>
          <a:prstGeom prst="rect">
            <a:avLst/>
          </a:prstGeom>
        </p:spPr>
        <p:txBody>
          <a:bodyPr wrap="square" lIns="0" tIns="0" rIns="0" bIns="0" rtlCol="0" anchor="t">
            <a:spAutoFit/>
          </a:bodyPr>
          <a:lstStyle/>
          <a:p>
            <a:pPr algn="r"/>
            <a:r>
              <a:rPr lang="en-US" sz="2400" spc="210" dirty="0">
                <a:latin typeface="Times New Roman" panose="02020603050405020304" pitchFamily="18" charset="0"/>
                <a:cs typeface="Times New Roman" panose="02020603050405020304" pitchFamily="18" charset="0"/>
              </a:rPr>
              <a:t>Model Development and Training Module</a:t>
            </a:r>
          </a:p>
          <a:p>
            <a:pPr algn="r"/>
            <a:r>
              <a:rPr lang="en-US" sz="2400" spc="140" dirty="0">
                <a:latin typeface="Times New Roman" panose="02020603050405020304" pitchFamily="18" charset="0"/>
                <a:cs typeface="Times New Roman" panose="02020603050405020304" pitchFamily="18" charset="0"/>
              </a:rPr>
              <a:t>(Module 3)</a:t>
            </a:r>
          </a:p>
        </p:txBody>
      </p:sp>
      <p:sp>
        <p:nvSpPr>
          <p:cNvPr id="30" name="TextBox 11">
            <a:extLst>
              <a:ext uri="{FF2B5EF4-FFF2-40B4-BE49-F238E27FC236}">
                <a16:creationId xmlns:a16="http://schemas.microsoft.com/office/drawing/2014/main" id="{C0646D84-F6AD-6B20-3732-4857E92ED16B}"/>
              </a:ext>
            </a:extLst>
          </p:cNvPr>
          <p:cNvSpPr txBox="1"/>
          <p:nvPr/>
        </p:nvSpPr>
        <p:spPr>
          <a:xfrm>
            <a:off x="4830655" y="5251103"/>
            <a:ext cx="3962282" cy="692497"/>
          </a:xfrm>
          <a:prstGeom prst="rect">
            <a:avLst/>
          </a:prstGeom>
        </p:spPr>
        <p:txBody>
          <a:bodyPr wrap="square" lIns="0" tIns="0" rIns="0" bIns="0" rtlCol="0" anchor="t">
            <a:spAutoFit/>
          </a:bodyPr>
          <a:lstStyle/>
          <a:p>
            <a:pPr>
              <a:lnSpc>
                <a:spcPts val="2730"/>
              </a:lnSpc>
            </a:pPr>
            <a:r>
              <a:rPr lang="en-US" sz="2400" dirty="0">
                <a:latin typeface="Times New Roman" panose="02020603050405020304" pitchFamily="18" charset="0"/>
                <a:cs typeface="Times New Roman" panose="02020603050405020304" pitchFamily="18" charset="0"/>
              </a:rPr>
              <a:t>Validation and Optimization Module (Module 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144"/>
            <a:ext cx="8229600" cy="563562"/>
          </a:xfrm>
        </p:spPr>
        <p:txBody>
          <a:bodyPr/>
          <a:lstStyle/>
          <a:p>
            <a:r>
              <a:rPr lang="en-US" sz="3600" b="1" dirty="0">
                <a:latin typeface="Times New Roman" panose="02020603050405020304" pitchFamily="18" charset="0"/>
                <a:cs typeface="Times New Roman" panose="02020603050405020304" pitchFamily="18" charset="0"/>
              </a:rPr>
              <a:t>MODULE 1 </a:t>
            </a:r>
          </a:p>
        </p:txBody>
      </p:sp>
      <p:sp>
        <p:nvSpPr>
          <p:cNvPr id="8" name="Slide Number Placeholder 7"/>
          <p:cNvSpPr>
            <a:spLocks noGrp="1"/>
          </p:cNvSpPr>
          <p:nvPr>
            <p:ph type="sldNum" sz="quarter" idx="12"/>
          </p:nvPr>
        </p:nvSpPr>
        <p:spPr>
          <a:xfrm>
            <a:off x="7010400" y="6563309"/>
            <a:ext cx="2133600" cy="476250"/>
          </a:xfrm>
        </p:spPr>
        <p:txBody>
          <a:bodyPr/>
          <a:lstStyle/>
          <a:p>
            <a:fld id="{158504DA-5028-4CF0-A96C-FBE2D0E7C16E}" type="slidenum">
              <a:rPr lang="en-US" smtClean="0"/>
              <a:pPr/>
              <a:t>5</a:t>
            </a:fld>
            <a:endParaRPr lang="en-US"/>
          </a:p>
        </p:txBody>
      </p:sp>
      <p:sp>
        <p:nvSpPr>
          <p:cNvPr id="3" name="TextBox 2">
            <a:extLst>
              <a:ext uri="{FF2B5EF4-FFF2-40B4-BE49-F238E27FC236}">
                <a16:creationId xmlns:a16="http://schemas.microsoft.com/office/drawing/2014/main" id="{9BA4CBB0-042E-1DDF-9ED1-C840EF0B0FC3}"/>
              </a:ext>
            </a:extLst>
          </p:cNvPr>
          <p:cNvSpPr txBox="1"/>
          <p:nvPr/>
        </p:nvSpPr>
        <p:spPr>
          <a:xfrm>
            <a:off x="2286000" y="1124744"/>
            <a:ext cx="4572000"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Data Collection and Preprocessing</a:t>
            </a:r>
            <a:endParaRPr lang="en-US" sz="2400" b="1" dirty="0">
              <a:latin typeface="Times New Roman" pitchFamily="18" charset="0"/>
              <a:cs typeface="Times New Roman" pitchFamily="18" charset="0"/>
            </a:endParaRPr>
          </a:p>
        </p:txBody>
      </p:sp>
      <p:sp>
        <p:nvSpPr>
          <p:cNvPr id="4" name="Content Placeholder 2">
            <a:extLst>
              <a:ext uri="{FF2B5EF4-FFF2-40B4-BE49-F238E27FC236}">
                <a16:creationId xmlns:a16="http://schemas.microsoft.com/office/drawing/2014/main" id="{6340AE15-03E0-65F4-7F49-FCE48396A1EA}"/>
              </a:ext>
            </a:extLst>
          </p:cNvPr>
          <p:cNvSpPr>
            <a:spLocks noGrp="1"/>
          </p:cNvSpPr>
          <p:nvPr>
            <p:ph sz="quarter" idx="1"/>
          </p:nvPr>
        </p:nvSpPr>
        <p:spPr>
          <a:xfrm>
            <a:off x="381000" y="1509409"/>
            <a:ext cx="8382000" cy="5029200"/>
          </a:xfrm>
        </p:spPr>
        <p:txBody>
          <a:bodyPr>
            <a:noAutofit/>
          </a:bodyPr>
          <a:lstStyle/>
          <a:p>
            <a:pPr algn="just"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"Data Collection and Preprocessing" module involves gathering soil health and food price data, ensuring its accuracy through cleaning and integration. </a:t>
            </a:r>
          </a:p>
          <a:p>
            <a:pPr algn="just"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data is then transformed into a consistent format and stored for subsequent analysis. </a:t>
            </a:r>
          </a:p>
          <a:p>
            <a:pPr algn="just"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This module lays the foundation for building a predictive model by providing high-quality, structured data that encompasses both soil characteristics and market costs.</a:t>
            </a:r>
            <a:endParaRPr lang="en-IN" sz="20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7010400" y="6553150"/>
            <a:ext cx="2133600" cy="476250"/>
          </a:xfrm>
        </p:spPr>
        <p:txBody>
          <a:bodyPr/>
          <a:lstStyle/>
          <a:p>
            <a:fld id="{158504DA-5028-4CF0-A96C-FBE2D0E7C16E}" type="slidenum">
              <a:rPr lang="en-US" smtClean="0"/>
              <a:pPr/>
              <a:t>6</a:t>
            </a:fld>
            <a:endParaRPr lang="en-US"/>
          </a:p>
        </p:txBody>
      </p:sp>
      <p:sp>
        <p:nvSpPr>
          <p:cNvPr id="5" name="Title 1">
            <a:extLst>
              <a:ext uri="{FF2B5EF4-FFF2-40B4-BE49-F238E27FC236}">
                <a16:creationId xmlns:a16="http://schemas.microsoft.com/office/drawing/2014/main" id="{D313D6FA-217D-0C41-F968-F057B00413E1}"/>
              </a:ext>
            </a:extLst>
          </p:cNvPr>
          <p:cNvSpPr>
            <a:spLocks noGrp="1"/>
          </p:cNvSpPr>
          <p:nvPr>
            <p:ph type="title"/>
          </p:nvPr>
        </p:nvSpPr>
        <p:spPr>
          <a:xfrm>
            <a:off x="434952" y="146161"/>
            <a:ext cx="8229600" cy="944562"/>
          </a:xfrm>
        </p:spPr>
        <p:txBody>
          <a:bodyPr/>
          <a:lstStyle/>
          <a:p>
            <a:pPr algn="ctr"/>
            <a:r>
              <a:rPr lang="en-US" sz="3600" b="1" dirty="0">
                <a:latin typeface="Times New Roman" pitchFamily="18" charset="0"/>
                <a:cs typeface="Times New Roman" pitchFamily="18" charset="0"/>
              </a:rPr>
              <a:t>Data Collection and Preprocessing</a:t>
            </a:r>
          </a:p>
        </p:txBody>
      </p:sp>
      <p:sp>
        <p:nvSpPr>
          <p:cNvPr id="6" name="TextBox 5">
            <a:extLst>
              <a:ext uri="{FF2B5EF4-FFF2-40B4-BE49-F238E27FC236}">
                <a16:creationId xmlns:a16="http://schemas.microsoft.com/office/drawing/2014/main" id="{BA70B64E-F7A7-E0A0-86AD-F2D7FBDCB8C7}"/>
              </a:ext>
            </a:extLst>
          </p:cNvPr>
          <p:cNvSpPr txBox="1"/>
          <p:nvPr/>
        </p:nvSpPr>
        <p:spPr>
          <a:xfrm>
            <a:off x="457200" y="1556792"/>
            <a:ext cx="7931224" cy="4455066"/>
          </a:xfrm>
          <a:prstGeom prst="rect">
            <a:avLst/>
          </a:prstGeom>
          <a:noFill/>
        </p:spPr>
        <p:txBody>
          <a:bodyPr wrap="square">
            <a:spAutoFit/>
          </a:bodyPr>
          <a:lstStyle/>
          <a:p>
            <a:pPr algn="just" fontAlgn="ctr">
              <a:lnSpc>
                <a:spcPct val="200000"/>
              </a:lnSpc>
              <a:buFont typeface="Arial" panose="020B0604020202020204" pitchFamily="34" charset="0"/>
              <a:buChar char="•"/>
            </a:pPr>
            <a:r>
              <a:rPr lang="en-US" sz="1800" b="1" i="1" dirty="0">
                <a:effectLst/>
                <a:latin typeface="Times New Roman" panose="02020603050405020304" pitchFamily="18" charset="0"/>
                <a:cs typeface="Times New Roman" panose="02020603050405020304" pitchFamily="18" charset="0"/>
              </a:rPr>
              <a:t> Soil Health Data Gathering: </a:t>
            </a:r>
            <a:r>
              <a:rPr lang="en-US" sz="1800" dirty="0">
                <a:effectLst/>
                <a:latin typeface="Times New Roman" panose="02020603050405020304" pitchFamily="18" charset="0"/>
                <a:cs typeface="Times New Roman" panose="02020603050405020304" pitchFamily="18" charset="0"/>
              </a:rPr>
              <a:t>This component involves collecting soil-related data, such as soil composition, pH levels, nutrient content, moisture levels, and other relevant soil parameters. This data is crucial for determining the suitability of specific plant species in different areas.</a:t>
            </a:r>
          </a:p>
          <a:p>
            <a:pPr algn="just" fontAlgn="ctr">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Food Price Data Acquisition:</a:t>
            </a:r>
            <a:r>
              <a:rPr lang="en-US" dirty="0">
                <a:latin typeface="Times New Roman" panose="02020603050405020304" pitchFamily="18" charset="0"/>
                <a:cs typeface="Times New Roman" panose="02020603050405020304" pitchFamily="18" charset="0"/>
              </a:rPr>
              <a:t> This part focuses on acquiring data related to food prices, which can include historical and current price information for various agricultural products in different regions. This data can be obtained from government sources, agricultural market reports, or data providers.</a:t>
            </a:r>
            <a:endParaRPr lang="en-US"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07859" y="6498977"/>
            <a:ext cx="2133600" cy="476250"/>
          </a:xfrm>
        </p:spPr>
        <p:txBody>
          <a:bodyPr/>
          <a:lstStyle/>
          <a:p>
            <a:fld id="{158504DA-5028-4CF0-A96C-FBE2D0E7C16E}" type="slidenum">
              <a:rPr lang="en-US" smtClean="0"/>
              <a:pPr/>
              <a:t>7</a:t>
            </a:fld>
            <a:endParaRPr lang="en-US"/>
          </a:p>
        </p:txBody>
      </p:sp>
      <p:sp>
        <p:nvSpPr>
          <p:cNvPr id="5" name="Title 1">
            <a:extLst>
              <a:ext uri="{FF2B5EF4-FFF2-40B4-BE49-F238E27FC236}">
                <a16:creationId xmlns:a16="http://schemas.microsoft.com/office/drawing/2014/main" id="{2FE7252D-A5AF-B6FF-4DF7-241A840F5998}"/>
              </a:ext>
            </a:extLst>
          </p:cNvPr>
          <p:cNvSpPr>
            <a:spLocks noGrp="1"/>
          </p:cNvSpPr>
          <p:nvPr>
            <p:ph type="title"/>
          </p:nvPr>
        </p:nvSpPr>
        <p:spPr>
          <a:xfrm>
            <a:off x="323528" y="188640"/>
            <a:ext cx="8229600" cy="868362"/>
          </a:xfrm>
        </p:spPr>
        <p:txBody>
          <a:bodyPr/>
          <a:lstStyle/>
          <a:p>
            <a:r>
              <a:rPr lang="en-US" sz="2400" b="1" dirty="0">
                <a:latin typeface="Times New Roman" panose="02020603050405020304" pitchFamily="18" charset="0"/>
                <a:cs typeface="Times New Roman" panose="02020603050405020304" pitchFamily="18" charset="0"/>
              </a:rPr>
              <a:t>Data Collection and Preprocessing – Data Flow Diagram</a:t>
            </a:r>
          </a:p>
        </p:txBody>
      </p:sp>
      <p:pic>
        <p:nvPicPr>
          <p:cNvPr id="8" name="Picture 7">
            <a:extLst>
              <a:ext uri="{FF2B5EF4-FFF2-40B4-BE49-F238E27FC236}">
                <a16:creationId xmlns:a16="http://schemas.microsoft.com/office/drawing/2014/main" id="{3D88FE48-8D67-C4CE-461C-2661F9D92910}"/>
              </a:ext>
            </a:extLst>
          </p:cNvPr>
          <p:cNvPicPr>
            <a:picLocks noChangeAspect="1"/>
          </p:cNvPicPr>
          <p:nvPr/>
        </p:nvPicPr>
        <p:blipFill>
          <a:blip r:embed="rId2"/>
          <a:stretch>
            <a:fillRect/>
          </a:stretch>
        </p:blipFill>
        <p:spPr>
          <a:xfrm>
            <a:off x="1027645" y="1508607"/>
            <a:ext cx="7088709" cy="45873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7010400" y="6504270"/>
            <a:ext cx="2133600" cy="476250"/>
          </a:xfrm>
        </p:spPr>
        <p:txBody>
          <a:bodyPr/>
          <a:lstStyle/>
          <a:p>
            <a:fld id="{158504DA-5028-4CF0-A96C-FBE2D0E7C16E}" type="slidenum">
              <a:rPr lang="en-US" smtClean="0"/>
              <a:pPr/>
              <a:t>8</a:t>
            </a:fld>
            <a:endParaRPr lang="en-US" dirty="0"/>
          </a:p>
        </p:txBody>
      </p:sp>
      <p:sp>
        <p:nvSpPr>
          <p:cNvPr id="6" name="Title 1">
            <a:extLst>
              <a:ext uri="{FF2B5EF4-FFF2-40B4-BE49-F238E27FC236}">
                <a16:creationId xmlns:a16="http://schemas.microsoft.com/office/drawing/2014/main" id="{4DC6AA66-7EF3-FD5F-3EFB-26C77A87DDF0}"/>
              </a:ext>
            </a:extLst>
          </p:cNvPr>
          <p:cNvSpPr>
            <a:spLocks noGrp="1"/>
          </p:cNvSpPr>
          <p:nvPr>
            <p:ph type="title"/>
          </p:nvPr>
        </p:nvSpPr>
        <p:spPr>
          <a:xfrm>
            <a:off x="395536" y="136525"/>
            <a:ext cx="8229600" cy="944562"/>
          </a:xfrm>
        </p:spPr>
        <p:txBody>
          <a:bodyPr/>
          <a:lstStyle/>
          <a:p>
            <a:r>
              <a:rPr lang="en-US" sz="2800" b="1" dirty="0">
                <a:latin typeface="Times New Roman" panose="02020603050405020304" pitchFamily="18" charset="0"/>
                <a:cs typeface="Times New Roman" panose="02020603050405020304" pitchFamily="18" charset="0"/>
              </a:rPr>
              <a:t>Data Collection and Preprocessing – Screen Shots  </a:t>
            </a:r>
          </a:p>
        </p:txBody>
      </p:sp>
      <p:pic>
        <p:nvPicPr>
          <p:cNvPr id="2" name="Picture 1" descr="A screen shot of a computer&#10;&#10;Description automatically generated">
            <a:extLst>
              <a:ext uri="{FF2B5EF4-FFF2-40B4-BE49-F238E27FC236}">
                <a16:creationId xmlns:a16="http://schemas.microsoft.com/office/drawing/2014/main" id="{ED24907A-0B7B-CFE2-98C9-220CFFA4F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468966"/>
            <a:ext cx="4038600" cy="2493434"/>
          </a:xfrm>
          <a:prstGeom prst="rect">
            <a:avLst/>
          </a:prstGeom>
        </p:spPr>
      </p:pic>
      <p:pic>
        <p:nvPicPr>
          <p:cNvPr id="3" name="Picture 2" descr="A computer screen with text and numbers&#10;&#10;Description automatically generated">
            <a:extLst>
              <a:ext uri="{FF2B5EF4-FFF2-40B4-BE49-F238E27FC236}">
                <a16:creationId xmlns:a16="http://schemas.microsoft.com/office/drawing/2014/main" id="{664BD23A-70B3-0BF9-78E3-1E6D9BCED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468966"/>
            <a:ext cx="4267200" cy="2493434"/>
          </a:xfrm>
          <a:prstGeom prst="rect">
            <a:avLst/>
          </a:prstGeom>
        </p:spPr>
      </p:pic>
      <p:sp>
        <p:nvSpPr>
          <p:cNvPr id="4" name="TextBox 3">
            <a:extLst>
              <a:ext uri="{FF2B5EF4-FFF2-40B4-BE49-F238E27FC236}">
                <a16:creationId xmlns:a16="http://schemas.microsoft.com/office/drawing/2014/main" id="{21DCA2F4-5016-D6FF-8C08-13F732BBC1FA}"/>
              </a:ext>
            </a:extLst>
          </p:cNvPr>
          <p:cNvSpPr txBox="1"/>
          <p:nvPr/>
        </p:nvSpPr>
        <p:spPr>
          <a:xfrm>
            <a:off x="620448" y="5168514"/>
            <a:ext cx="7903104" cy="115608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dirty="0">
                <a:solidFill>
                  <a:srgbClr val="000000"/>
                </a:solidFill>
                <a:effectLst/>
                <a:latin typeface="Times New Roman" panose="02020603050405020304" pitchFamily="18" charset="0"/>
              </a:rPr>
              <a:t>The input data comprising various plant features like sunlight exposure, water needs, soil pH, temperature range, and growth habits. Each plant is represented as a data point with these features as attributes.</a:t>
            </a:r>
          </a:p>
        </p:txBody>
      </p:sp>
      <p:sp>
        <p:nvSpPr>
          <p:cNvPr id="5" name="TextBox 4">
            <a:extLst>
              <a:ext uri="{FF2B5EF4-FFF2-40B4-BE49-F238E27FC236}">
                <a16:creationId xmlns:a16="http://schemas.microsoft.com/office/drawing/2014/main" id="{90905C99-B2C9-807E-049A-649CC9D1678C}"/>
              </a:ext>
            </a:extLst>
          </p:cNvPr>
          <p:cNvSpPr txBox="1"/>
          <p:nvPr/>
        </p:nvSpPr>
        <p:spPr>
          <a:xfrm>
            <a:off x="2838450" y="4406514"/>
            <a:ext cx="3467100"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Input Dataset for Training the Model</a:t>
            </a:r>
          </a:p>
        </p:txBody>
      </p:sp>
    </p:spTree>
    <p:extLst>
      <p:ext uri="{BB962C8B-B14F-4D97-AF65-F5344CB8AC3E}">
        <p14:creationId xmlns:p14="http://schemas.microsoft.com/office/powerpoint/2010/main" val="229522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563562"/>
          </a:xfrm>
        </p:spPr>
        <p:txBody>
          <a:bodyPr/>
          <a:lstStyle/>
          <a:p>
            <a:r>
              <a:rPr lang="en-US" sz="3600" b="1" dirty="0">
                <a:latin typeface="Times New Roman" panose="02020603050405020304" pitchFamily="18" charset="0"/>
                <a:cs typeface="Times New Roman" panose="02020603050405020304" pitchFamily="18" charset="0"/>
              </a:rPr>
              <a:t>MODULE 2</a:t>
            </a:r>
          </a:p>
        </p:txBody>
      </p:sp>
      <p:sp>
        <p:nvSpPr>
          <p:cNvPr id="8" name="Slide Number Placeholder 7"/>
          <p:cNvSpPr>
            <a:spLocks noGrp="1"/>
          </p:cNvSpPr>
          <p:nvPr>
            <p:ph type="sldNum" sz="quarter" idx="12"/>
          </p:nvPr>
        </p:nvSpPr>
        <p:spPr>
          <a:xfrm>
            <a:off x="6998895" y="6532185"/>
            <a:ext cx="2133600" cy="476250"/>
          </a:xfrm>
        </p:spPr>
        <p:txBody>
          <a:bodyPr/>
          <a:lstStyle/>
          <a:p>
            <a:fld id="{158504DA-5028-4CF0-A96C-FBE2D0E7C16E}" type="slidenum">
              <a:rPr lang="en-US" smtClean="0"/>
              <a:pPr/>
              <a:t>9</a:t>
            </a:fld>
            <a:endParaRPr lang="en-US"/>
          </a:p>
        </p:txBody>
      </p:sp>
      <p:sp>
        <p:nvSpPr>
          <p:cNvPr id="3" name="TextBox 2">
            <a:extLst>
              <a:ext uri="{FF2B5EF4-FFF2-40B4-BE49-F238E27FC236}">
                <a16:creationId xmlns:a16="http://schemas.microsoft.com/office/drawing/2014/main" id="{25F99B04-235B-2DFD-6B08-BA86D56974E1}"/>
              </a:ext>
            </a:extLst>
          </p:cNvPr>
          <p:cNvSpPr txBox="1"/>
          <p:nvPr/>
        </p:nvSpPr>
        <p:spPr>
          <a:xfrm>
            <a:off x="449250" y="1567301"/>
            <a:ext cx="8147248" cy="523220"/>
          </a:xfrm>
          <a:prstGeom prst="rect">
            <a:avLst/>
          </a:prstGeom>
          <a:noFill/>
        </p:spPr>
        <p:txBody>
          <a:bodyPr wrap="square">
            <a:spAutoFit/>
          </a:bodyPr>
          <a:lstStyle/>
          <a:p>
            <a:pPr algn="ctr"/>
            <a:r>
              <a:rPr lang="en-US" sz="2800" b="1" dirty="0">
                <a:solidFill>
                  <a:schemeClr val="tx1"/>
                </a:solidFill>
                <a:latin typeface="Times New Roman" pitchFamily="18" charset="0"/>
              </a:rPr>
              <a:t>Feature Engineering and Selection Module</a:t>
            </a:r>
            <a:endParaRPr lang="en-IN" sz="28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8147414-D520-972C-5965-6B8B49F69311}"/>
              </a:ext>
            </a:extLst>
          </p:cNvPr>
          <p:cNvSpPr>
            <a:spLocks noGrp="1"/>
          </p:cNvSpPr>
          <p:nvPr>
            <p:ph sz="quarter" idx="1"/>
          </p:nvPr>
        </p:nvSpPr>
        <p:spPr>
          <a:xfrm>
            <a:off x="357975" y="2655088"/>
            <a:ext cx="8428049" cy="3110130"/>
          </a:xfrm>
        </p:spPr>
        <p:txBody>
          <a:bodyPr>
            <a:noAutofit/>
          </a:bodyPr>
          <a:lstStyle/>
          <a:p>
            <a:pPr algn="just" rtl="0" fontAlgn="ctr">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"Feature Engineering and Selection" module refines data for model development. Relevant features are identified from the integrated data, such as nutrient levels and </a:t>
            </a:r>
            <a:r>
              <a:rPr lang="en-US" sz="1800" dirty="0" err="1">
                <a:effectLst/>
                <a:latin typeface="Times New Roman" panose="02020603050405020304" pitchFamily="18" charset="0"/>
                <a:cs typeface="Times New Roman" panose="02020603050405020304" pitchFamily="18" charset="0"/>
              </a:rPr>
              <a:t>pH.</a:t>
            </a:r>
            <a:r>
              <a:rPr lang="en-US" sz="1800" dirty="0">
                <a:effectLst/>
                <a:latin typeface="Times New Roman" panose="02020603050405020304" pitchFamily="18" charset="0"/>
                <a:cs typeface="Times New Roman" panose="02020603050405020304" pitchFamily="18" charset="0"/>
              </a:rPr>
              <a:t> Unnecessary attributes are removed, and if required, new features are generated. </a:t>
            </a:r>
          </a:p>
          <a:p>
            <a:pPr algn="just" rtl="0" fontAlgn="ctr">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resulting dataset forms the basis for training the predictive model, ensuring that only the most impactful and meaningful features are considered in the analysis.</a:t>
            </a: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842</Template>
  <TotalTime>622</TotalTime>
  <Words>1221</Words>
  <Application>Microsoft Macintosh PowerPoint</Application>
  <PresentationFormat>On-screen Show (4:3)</PresentationFormat>
  <Paragraphs>119</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Wingdings</vt:lpstr>
      <vt:lpstr>Wingdings 2</vt:lpstr>
      <vt:lpstr>Diseño predeterminado</vt:lpstr>
      <vt:lpstr>PowerPoint Presentation</vt:lpstr>
      <vt:lpstr>Outline</vt:lpstr>
      <vt:lpstr>ABSTRACT </vt:lpstr>
      <vt:lpstr>LIST OF MODULES </vt:lpstr>
      <vt:lpstr>MODULE 1 </vt:lpstr>
      <vt:lpstr>Data Collection and Preprocessing</vt:lpstr>
      <vt:lpstr>Data Collection and Preprocessing – Data Flow Diagram</vt:lpstr>
      <vt:lpstr>Data Collection and Preprocessing – Screen Shots  </vt:lpstr>
      <vt:lpstr>MODULE 2</vt:lpstr>
      <vt:lpstr>Feature Engineering and Selection Module</vt:lpstr>
      <vt:lpstr>DATA PREPROCESSING AND FEATURE ENGINEERING Screenshot</vt:lpstr>
      <vt:lpstr>Feature Engineering and Selection Module Data Flow Diagram</vt:lpstr>
      <vt:lpstr>Module 3 </vt:lpstr>
      <vt:lpstr>MODEL DEVELOPMENT – Algorithm Implemented  </vt:lpstr>
      <vt:lpstr>MODEL DEVELOPMENT AND TRAINING MODULE Data Flow Diagram </vt:lpstr>
      <vt:lpstr>MODEL DEVELOPMENT AND TRAINING MODULE Implementation / Results </vt:lpstr>
      <vt:lpstr>Module 4</vt:lpstr>
      <vt:lpstr>Validation and Optimization Module  Data Flow Diagram </vt:lpstr>
      <vt:lpstr>DEPLOYMENT AND MONITORING  Results </vt:lpstr>
      <vt:lpstr>REFERENCES</vt:lpstr>
      <vt:lpstr>PowerPoint Presentation</vt:lpstr>
    </vt:vector>
  </TitlesOfParts>
  <Company>snsceit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(Times bold /36 points )</dc:title>
  <dc:creator>anandakumar</dc:creator>
  <cp:lastModifiedBy>LINKEDH S</cp:lastModifiedBy>
  <cp:revision>50</cp:revision>
  <dcterms:created xsi:type="dcterms:W3CDTF">2014-07-30T05:52:09Z</dcterms:created>
  <dcterms:modified xsi:type="dcterms:W3CDTF">2023-11-21T04:14:01Z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2023-11-01T06:58:27Z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200c4137-a9bb-4e74-bb48-478d1a3c6515</vt:lpwstr>
  </property>
  <property fmtid="{D5CDD505-2E9C-101B-9397-08002B2CF9AE}" pid="7" name="MSIP_Label_defa4170-0d19-0005-0004-bc88714345d2_ActionId">
    <vt:lpwstr>d60ce846-6119-43ce-b75c-4d2d6cc385e0</vt:lpwstr>
  </property>
  <property fmtid="{D5CDD505-2E9C-101B-9397-08002B2CF9AE}" pid="8" name="MSIP_Label_defa4170-0d19-0005-0004-bc88714345d2_ContentBits">
    <vt:lpwstr>0</vt:lpwstr>
  </property>
</Properties>
</file>