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2" r:id="rId4"/>
    <p:sldId id="258" r:id="rId5"/>
    <p:sldId id="259" r:id="rId6"/>
    <p:sldId id="265" r:id="rId7"/>
    <p:sldId id="260" r:id="rId8"/>
    <p:sldId id="277" r:id="rId9"/>
    <p:sldId id="266" r:id="rId10"/>
    <p:sldId id="278" r:id="rId11"/>
    <p:sldId id="279" r:id="rId12"/>
    <p:sldId id="288" r:id="rId13"/>
    <p:sldId id="287" r:id="rId14"/>
    <p:sldId id="291" r:id="rId15"/>
    <p:sldId id="284" r:id="rId16"/>
    <p:sldId id="272" r:id="rId17"/>
    <p:sldId id="281" r:id="rId18"/>
    <p:sldId id="282" r:id="rId19"/>
    <p:sldId id="289" r:id="rId20"/>
    <p:sldId id="270" r:id="rId21"/>
    <p:sldId id="2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91" autoAdjust="0"/>
    <p:restoredTop sz="94672" autoAdjust="0"/>
  </p:normalViewPr>
  <p:slideViewPr>
    <p:cSldViewPr>
      <p:cViewPr varScale="1">
        <p:scale>
          <a:sx n="112" d="100"/>
          <a:sy n="112" d="100"/>
        </p:scale>
        <p:origin x="1928"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74348-21BF-454B-91F8-F6FC6FD70723}" type="datetimeFigureOut">
              <a:rPr lang="en-IN" smtClean="0"/>
              <a:t>21/11/23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174D2-CD8E-450F-8805-AC883672BE0E}" type="slidenum">
              <a:rPr lang="en-IN" smtClean="0"/>
              <a:t>‹#›</a:t>
            </a:fld>
            <a:endParaRPr lang="en-IN"/>
          </a:p>
        </p:txBody>
      </p:sp>
    </p:spTree>
    <p:extLst>
      <p:ext uri="{BB962C8B-B14F-4D97-AF65-F5344CB8AC3E}">
        <p14:creationId xmlns:p14="http://schemas.microsoft.com/office/powerpoint/2010/main" val="341882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7174D2-CD8E-450F-8805-AC883672BE0E}" type="slidenum">
              <a:rPr lang="en-IN" smtClean="0"/>
              <a:t>1</a:t>
            </a:fld>
            <a:endParaRPr lang="en-IN"/>
          </a:p>
        </p:txBody>
      </p:sp>
    </p:spTree>
    <p:extLst>
      <p:ext uri="{BB962C8B-B14F-4D97-AF65-F5344CB8AC3E}">
        <p14:creationId xmlns:p14="http://schemas.microsoft.com/office/powerpoint/2010/main" val="186515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16</a:t>
            </a:fld>
            <a:endParaRPr lang="en-IN"/>
          </a:p>
        </p:txBody>
      </p:sp>
    </p:spTree>
    <p:extLst>
      <p:ext uri="{BB962C8B-B14F-4D97-AF65-F5344CB8AC3E}">
        <p14:creationId xmlns:p14="http://schemas.microsoft.com/office/powerpoint/2010/main" val="216197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17</a:t>
            </a:fld>
            <a:endParaRPr lang="en-IN"/>
          </a:p>
        </p:txBody>
      </p:sp>
    </p:spTree>
    <p:extLst>
      <p:ext uri="{BB962C8B-B14F-4D97-AF65-F5344CB8AC3E}">
        <p14:creationId xmlns:p14="http://schemas.microsoft.com/office/powerpoint/2010/main" val="18770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18</a:t>
            </a:fld>
            <a:endParaRPr lang="en-IN"/>
          </a:p>
        </p:txBody>
      </p:sp>
    </p:spTree>
    <p:extLst>
      <p:ext uri="{BB962C8B-B14F-4D97-AF65-F5344CB8AC3E}">
        <p14:creationId xmlns:p14="http://schemas.microsoft.com/office/powerpoint/2010/main" val="384974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174D2-CD8E-450F-8805-AC883672BE0E}" type="slidenum">
              <a:rPr lang="en-IN" smtClean="0"/>
              <a:t>19</a:t>
            </a:fld>
            <a:endParaRPr lang="en-IN"/>
          </a:p>
        </p:txBody>
      </p:sp>
    </p:spTree>
    <p:extLst>
      <p:ext uri="{BB962C8B-B14F-4D97-AF65-F5344CB8AC3E}">
        <p14:creationId xmlns:p14="http://schemas.microsoft.com/office/powerpoint/2010/main" val="387438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21/11/23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97530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21/11/23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71274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21/11/23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30802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49CD7C-F46E-4B0B-8218-5077BB2C7E00}" type="datetimeFigureOut">
              <a:rPr lang="en-IN" smtClean="0"/>
              <a:t>21/11/23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1544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9CD7C-F46E-4B0B-8218-5077BB2C7E00}" type="datetimeFigureOut">
              <a:rPr lang="en-IN" smtClean="0"/>
              <a:t>21/11/23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417960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49CD7C-F46E-4B0B-8218-5077BB2C7E00}" type="datetimeFigureOut">
              <a:rPr lang="en-IN" smtClean="0"/>
              <a:t>21/11/23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8864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49CD7C-F46E-4B0B-8218-5077BB2C7E00}" type="datetimeFigureOut">
              <a:rPr lang="en-IN" smtClean="0"/>
              <a:t>21/11/23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08768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49CD7C-F46E-4B0B-8218-5077BB2C7E00}" type="datetimeFigureOut">
              <a:rPr lang="en-IN" smtClean="0"/>
              <a:t>21/11/23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397073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9CD7C-F46E-4B0B-8218-5077BB2C7E00}" type="datetimeFigureOut">
              <a:rPr lang="en-IN" smtClean="0"/>
              <a:t>21/11/23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06997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21/11/23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222460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9CD7C-F46E-4B0B-8218-5077BB2C7E00}" type="datetimeFigureOut">
              <a:rPr lang="en-IN" smtClean="0"/>
              <a:t>21/11/23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FBBA4-CA4B-42C9-A184-AA9F663DDDC5}" type="slidenum">
              <a:rPr lang="en-IN" smtClean="0"/>
              <a:t>‹#›</a:t>
            </a:fld>
            <a:endParaRPr lang="en-IN"/>
          </a:p>
        </p:txBody>
      </p:sp>
    </p:spTree>
    <p:extLst>
      <p:ext uri="{BB962C8B-B14F-4D97-AF65-F5344CB8AC3E}">
        <p14:creationId xmlns:p14="http://schemas.microsoft.com/office/powerpoint/2010/main" val="12282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9CD7C-F46E-4B0B-8218-5077BB2C7E00}" type="datetimeFigureOut">
              <a:rPr lang="en-IN" smtClean="0"/>
              <a:t>21/11/23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BFBBA4-CA4B-42C9-A184-AA9F663DDDC5}" type="slidenum">
              <a:rPr lang="en-IN" smtClean="0"/>
              <a:t>‹#›</a:t>
            </a:fld>
            <a:endParaRPr lang="en-IN"/>
          </a:p>
        </p:txBody>
      </p:sp>
    </p:spTree>
    <p:extLst>
      <p:ext uri="{BB962C8B-B14F-4D97-AF65-F5344CB8AC3E}">
        <p14:creationId xmlns:p14="http://schemas.microsoft.com/office/powerpoint/2010/main" val="295896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57400"/>
            <a:ext cx="7772400" cy="1219200"/>
          </a:xfrm>
          <a:solidFill>
            <a:schemeClr val="bg1">
              <a:lumMod val="85000"/>
            </a:schemeClr>
          </a:solidFill>
        </p:spPr>
        <p:style>
          <a:lnRef idx="2">
            <a:schemeClr val="dk1"/>
          </a:lnRef>
          <a:fillRef idx="1">
            <a:schemeClr val="lt1"/>
          </a:fillRef>
          <a:effectRef idx="0">
            <a:schemeClr val="dk1"/>
          </a:effectRef>
          <a:fontRef idx="minor">
            <a:schemeClr val="dk1"/>
          </a:fontRef>
        </p:style>
        <p:txBody>
          <a:bodyPr>
            <a:noAutofit/>
          </a:bodyPr>
          <a:lstStyle/>
          <a:p>
            <a:pPr>
              <a:lnSpc>
                <a:spcPct val="150000"/>
              </a:lnSpc>
            </a:pPr>
            <a:r>
              <a:rPr lang="en-US" sz="2200" b="1" dirty="0">
                <a:latin typeface="Times New Roman" pitchFamily="18" charset="0"/>
                <a:cs typeface="Times New Roman" pitchFamily="18" charset="0"/>
              </a:rPr>
              <a:t>A DATA-DRIVEN APPROACH TO CROP SELECTION USING SOIL HEALTH AND FOOD PRICE DATA</a:t>
            </a:r>
            <a:endParaRPr lang="en-IN" sz="2200" dirty="0"/>
          </a:p>
        </p:txBody>
      </p:sp>
      <p:cxnSp>
        <p:nvCxnSpPr>
          <p:cNvPr id="5" name="Straight Connector 4">
            <a:extLst>
              <a:ext uri="{FF2B5EF4-FFF2-40B4-BE49-F238E27FC236}">
                <a16:creationId xmlns:a16="http://schemas.microsoft.com/office/drawing/2014/main" id="{46072D4F-BA43-18BA-06B0-71393BA597BE}"/>
              </a:ext>
            </a:extLst>
          </p:cNvPr>
          <p:cNvCxnSpPr>
            <a:cxnSpLocks/>
          </p:cNvCxnSpPr>
          <p:nvPr/>
        </p:nvCxnSpPr>
        <p:spPr>
          <a:xfrm>
            <a:off x="4572000" y="3962400"/>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282E819-2C89-E3EA-9E95-D1C2495CE381}"/>
              </a:ext>
            </a:extLst>
          </p:cNvPr>
          <p:cNvSpPr/>
          <p:nvPr/>
        </p:nvSpPr>
        <p:spPr>
          <a:xfrm>
            <a:off x="152400" y="152400"/>
            <a:ext cx="8839200" cy="655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2">
            <a:extLst>
              <a:ext uri="{FF2B5EF4-FFF2-40B4-BE49-F238E27FC236}">
                <a16:creationId xmlns:a16="http://schemas.microsoft.com/office/drawing/2014/main" id="{F5446F88-CC42-5408-EDE1-26BD2B8A68CD}"/>
              </a:ext>
            </a:extLst>
          </p:cNvPr>
          <p:cNvSpPr txBox="1">
            <a:spLocks/>
          </p:cNvSpPr>
          <p:nvPr/>
        </p:nvSpPr>
        <p:spPr>
          <a:xfrm>
            <a:off x="152400" y="4038600"/>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solidFill>
                  <a:schemeClr val="tx1"/>
                </a:solidFill>
                <a:latin typeface="Times New Roman" panose="02020603050405020304" pitchFamily="18" charset="0"/>
                <a:cs typeface="Times New Roman" panose="02020603050405020304" pitchFamily="18" charset="0"/>
              </a:rPr>
              <a:t>Guided by, </a:t>
            </a:r>
          </a:p>
          <a:p>
            <a:pPr algn="l"/>
            <a:r>
              <a:rPr lang="en-US" sz="1800" b="1" dirty="0" err="1">
                <a:solidFill>
                  <a:schemeClr val="tx1"/>
                </a:solidFill>
                <a:latin typeface="Times New Roman" panose="02020603050405020304" pitchFamily="18" charset="0"/>
                <a:cs typeface="Times New Roman" panose="02020603050405020304" pitchFamily="18" charset="0"/>
              </a:rPr>
              <a:t>Dr.R.Nallakumar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M.E</a:t>
            </a:r>
            <a:r>
              <a:rPr lang="en-US" sz="1800" b="1" dirty="0">
                <a:solidFill>
                  <a:schemeClr val="tx1"/>
                </a:solidFill>
                <a:latin typeface="Times New Roman" panose="02020603050405020304" pitchFamily="18" charset="0"/>
                <a:cs typeface="Times New Roman" panose="02020603050405020304" pitchFamily="18" charset="0"/>
              </a:rPr>
              <a:t>, MBA, Ph.D.,</a:t>
            </a:r>
          </a:p>
          <a:p>
            <a:pPr algn="l"/>
            <a:r>
              <a:rPr lang="en-US" sz="1800" b="1" dirty="0">
                <a:solidFill>
                  <a:schemeClr val="tx1"/>
                </a:solidFill>
                <a:latin typeface="Times New Roman" panose="02020603050405020304" pitchFamily="18" charset="0"/>
                <a:cs typeface="Times New Roman" panose="02020603050405020304" pitchFamily="18" charset="0"/>
              </a:rPr>
              <a:t>Associate Professor, </a:t>
            </a:r>
          </a:p>
          <a:p>
            <a:pPr algn="l"/>
            <a:r>
              <a:rPr lang="en-US" sz="14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l"/>
            <a:r>
              <a:rPr lang="en-US" sz="1400" b="1" dirty="0">
                <a:solidFill>
                  <a:schemeClr val="tx1"/>
                </a:solidFill>
                <a:latin typeface="Times New Roman" panose="02020603050405020304" pitchFamily="18" charset="0"/>
                <a:cs typeface="Times New Roman" panose="02020603050405020304" pitchFamily="18" charset="0"/>
              </a:rPr>
              <a:t>Karpagam Institute of Technology, </a:t>
            </a:r>
          </a:p>
          <a:p>
            <a:pPr algn="l"/>
            <a:r>
              <a:rPr lang="en-US" sz="1400" b="1" dirty="0">
                <a:solidFill>
                  <a:schemeClr val="tx1"/>
                </a:solidFill>
                <a:latin typeface="Times New Roman" panose="02020603050405020304" pitchFamily="18" charset="0"/>
                <a:cs typeface="Times New Roman" panose="02020603050405020304" pitchFamily="18" charset="0"/>
              </a:rPr>
              <a:t>Coimbatore.</a:t>
            </a:r>
          </a:p>
        </p:txBody>
      </p:sp>
      <p:sp>
        <p:nvSpPr>
          <p:cNvPr id="6" name="Subtitle 2">
            <a:extLst>
              <a:ext uri="{FF2B5EF4-FFF2-40B4-BE49-F238E27FC236}">
                <a16:creationId xmlns:a16="http://schemas.microsoft.com/office/drawing/2014/main" id="{BC30088C-CF7B-991C-5B50-E78C9EBE1491}"/>
              </a:ext>
            </a:extLst>
          </p:cNvPr>
          <p:cNvSpPr>
            <a:spLocks noGrp="1"/>
          </p:cNvSpPr>
          <p:nvPr>
            <p:ph type="subTitle" idx="1"/>
          </p:nvPr>
        </p:nvSpPr>
        <p:spPr>
          <a:xfrm>
            <a:off x="4572000" y="3962400"/>
            <a:ext cx="4343400" cy="2438400"/>
          </a:xfrm>
        </p:spPr>
        <p:txBody>
          <a:bodyPr>
            <a:normAutofit fontScale="77500" lnSpcReduction="20000"/>
          </a:bodyPr>
          <a:lstStyle/>
          <a:p>
            <a:pPr algn="r"/>
            <a:r>
              <a:rPr lang="en-US" sz="2900" b="1" i="1" dirty="0">
                <a:solidFill>
                  <a:schemeClr val="tx1"/>
                </a:solidFill>
                <a:latin typeface="Times New Roman" panose="02020603050405020304" pitchFamily="18" charset="0"/>
                <a:cs typeface="Times New Roman" pitchFamily="18" charset="0"/>
              </a:rPr>
              <a:t>Presented by</a:t>
            </a:r>
          </a:p>
          <a:p>
            <a:pPr algn="r"/>
            <a:r>
              <a:rPr lang="en-IN" sz="2300" b="1" dirty="0">
                <a:solidFill>
                  <a:schemeClr val="tx1"/>
                </a:solidFill>
                <a:latin typeface="Times New Roman" panose="02020603050405020304" pitchFamily="18" charset="0"/>
                <a:cs typeface="Times New Roman" panose="02020603050405020304" pitchFamily="18" charset="0"/>
              </a:rPr>
              <a:t>S.ARCHANA (721220243003),</a:t>
            </a:r>
          </a:p>
          <a:p>
            <a:pPr algn="r"/>
            <a:r>
              <a:rPr lang="en-IN" sz="2300" b="1" dirty="0">
                <a:solidFill>
                  <a:schemeClr val="tx1"/>
                </a:solidFill>
                <a:latin typeface="Times New Roman" panose="02020603050405020304" pitchFamily="18" charset="0"/>
                <a:cs typeface="Times New Roman" panose="02020603050405020304" pitchFamily="18" charset="0"/>
              </a:rPr>
              <a:t>S.LINKEDH (721220243028),</a:t>
            </a:r>
          </a:p>
          <a:p>
            <a:pPr algn="r"/>
            <a:r>
              <a:rPr lang="en-IN" sz="2300" b="1" dirty="0">
                <a:solidFill>
                  <a:schemeClr val="tx1"/>
                </a:solidFill>
                <a:latin typeface="Times New Roman" panose="02020603050405020304" pitchFamily="18" charset="0"/>
                <a:cs typeface="Times New Roman" panose="02020603050405020304" pitchFamily="18" charset="0"/>
              </a:rPr>
              <a:t>M.PRASANTH(721220243045),</a:t>
            </a:r>
          </a:p>
          <a:p>
            <a:pPr algn="r"/>
            <a:r>
              <a:rPr lang="en-IN" sz="2300" b="1" dirty="0">
                <a:solidFill>
                  <a:schemeClr val="tx1"/>
                </a:solidFill>
                <a:latin typeface="Times New Roman" panose="02020603050405020304" pitchFamily="18" charset="0"/>
                <a:cs typeface="Times New Roman" panose="02020603050405020304" pitchFamily="18" charset="0"/>
              </a:rPr>
              <a:t>K.SRIKANTH(721220243053),</a:t>
            </a:r>
          </a:p>
          <a:p>
            <a:pPr algn="r"/>
            <a:r>
              <a:rPr lang="en-IN" sz="18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r"/>
            <a:r>
              <a:rPr lang="en-IN" sz="1800" b="1" dirty="0">
                <a:solidFill>
                  <a:schemeClr val="tx1"/>
                </a:solidFill>
                <a:latin typeface="Times New Roman" panose="02020603050405020304" pitchFamily="18" charset="0"/>
                <a:cs typeface="Times New Roman" panose="02020603050405020304" pitchFamily="18" charset="0"/>
              </a:rPr>
              <a:t>Karpagam Institute of Technology, </a:t>
            </a:r>
          </a:p>
          <a:p>
            <a:pPr algn="r"/>
            <a:r>
              <a:rPr lang="en-IN" sz="1800" b="1" dirty="0">
                <a:solidFill>
                  <a:schemeClr val="tx1"/>
                </a:solidFill>
                <a:latin typeface="Times New Roman" panose="02020603050405020304" pitchFamily="18" charset="0"/>
                <a:cs typeface="Times New Roman" panose="02020603050405020304" pitchFamily="18" charset="0"/>
              </a:rPr>
              <a:t>Coimbatore.</a:t>
            </a:r>
            <a:r>
              <a:rPr lang="en-US" sz="1800" b="1" dirty="0">
                <a:latin typeface="Times New Roman" panose="02020603050405020304" pitchFamily="18" charset="0"/>
                <a:cs typeface="Times New Roman" pitchFamily="18" charset="0"/>
              </a:rPr>
              <a:t> </a:t>
            </a:r>
          </a:p>
        </p:txBody>
      </p:sp>
      <p:pic>
        <p:nvPicPr>
          <p:cNvPr id="7" name="Picture 6">
            <a:extLst>
              <a:ext uri="{FF2B5EF4-FFF2-40B4-BE49-F238E27FC236}">
                <a16:creationId xmlns:a16="http://schemas.microsoft.com/office/drawing/2014/main" id="{B454215C-6337-5113-7C65-24F761EEED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52400"/>
            <a:ext cx="2315852" cy="1678000"/>
          </a:xfrm>
          <a:prstGeom prst="rect">
            <a:avLst/>
          </a:prstGeom>
        </p:spPr>
      </p:pic>
      <p:pic>
        <p:nvPicPr>
          <p:cNvPr id="12" name="Picture 11" descr="A black and blue text with orange letters&#10;&#10;Description automatically generated">
            <a:extLst>
              <a:ext uri="{FF2B5EF4-FFF2-40B4-BE49-F238E27FC236}">
                <a16:creationId xmlns:a16="http://schemas.microsoft.com/office/drawing/2014/main" id="{B7B85962-C4A7-CDCE-4D50-5CAE99B83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4147" y="457200"/>
            <a:ext cx="3672926" cy="1113008"/>
          </a:xfrm>
          <a:prstGeom prst="rect">
            <a:avLst/>
          </a:prstGeom>
        </p:spPr>
      </p:pic>
    </p:spTree>
    <p:extLst>
      <p:ext uri="{BB962C8B-B14F-4D97-AF65-F5344CB8AC3E}">
        <p14:creationId xmlns:p14="http://schemas.microsoft.com/office/powerpoint/2010/main" val="116227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9FD0CD82-9911-8FAD-370C-D4CDB42CB39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402C294-D60C-2116-7436-51C747BB2822}"/>
              </a:ext>
            </a:extLst>
          </p:cNvPr>
          <p:cNvPicPr>
            <a:picLocks noChangeAspect="1"/>
          </p:cNvPicPr>
          <p:nvPr/>
        </p:nvPicPr>
        <p:blipFill rotWithShape="1">
          <a:blip r:embed="rId2">
            <a:extLst>
              <a:ext uri="{28A0092B-C50C-407E-A947-70E740481C1C}">
                <a14:useLocalDpi xmlns:a14="http://schemas.microsoft.com/office/drawing/2010/main" val="0"/>
              </a:ext>
            </a:extLst>
          </a:blip>
          <a:srcRect l="30833" t="12222" r="22500" b="14444"/>
          <a:stretch/>
        </p:blipFill>
        <p:spPr>
          <a:xfrm>
            <a:off x="6019800" y="2057400"/>
            <a:ext cx="2946355" cy="3619500"/>
          </a:xfrm>
          <a:prstGeom prst="rect">
            <a:avLst/>
          </a:prstGeom>
        </p:spPr>
      </p:pic>
      <p:sp>
        <p:nvSpPr>
          <p:cNvPr id="5" name="Content Placeholder 2">
            <a:extLst>
              <a:ext uri="{FF2B5EF4-FFF2-40B4-BE49-F238E27FC236}">
                <a16:creationId xmlns:a16="http://schemas.microsoft.com/office/drawing/2014/main" id="{ABF37E50-FC98-B4AA-4DCF-CF4B98DFC581}"/>
              </a:ext>
            </a:extLst>
          </p:cNvPr>
          <p:cNvSpPr>
            <a:spLocks noGrp="1"/>
          </p:cNvSpPr>
          <p:nvPr>
            <p:ph sz="quarter" idx="1"/>
          </p:nvPr>
        </p:nvSpPr>
        <p:spPr>
          <a:xfrm>
            <a:off x="266701" y="1657350"/>
            <a:ext cx="5867400" cy="459105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"Feature Engineering and Selection" module refines data for model development. Relevant features are identified from the integrated data, such as nutrient levels and </a:t>
            </a:r>
            <a:r>
              <a:rPr lang="en-US" sz="1800" dirty="0" err="1">
                <a:effectLst/>
                <a:latin typeface="Times New Roman" panose="02020603050405020304" pitchFamily="18" charset="0"/>
                <a:cs typeface="Times New Roman" panose="02020603050405020304" pitchFamily="18" charset="0"/>
              </a:rPr>
              <a:t>pH.</a:t>
            </a:r>
            <a:r>
              <a:rPr lang="en-US" sz="1800" dirty="0">
                <a:effectLst/>
                <a:latin typeface="Times New Roman" panose="02020603050405020304" pitchFamily="18" charset="0"/>
                <a:cs typeface="Times New Roman" panose="02020603050405020304" pitchFamily="18" charset="0"/>
              </a:rPr>
              <a:t> Unnecessary attributes are removed, and if required, new features are generated.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resulting dataset forms the basis for training the predictive model, ensuring that only the most impactful and meaningful features are considered in the analysis.</a:t>
            </a:r>
          </a:p>
        </p:txBody>
      </p:sp>
      <p:sp>
        <p:nvSpPr>
          <p:cNvPr id="8" name="Title 1">
            <a:extLst>
              <a:ext uri="{FF2B5EF4-FFF2-40B4-BE49-F238E27FC236}">
                <a16:creationId xmlns:a16="http://schemas.microsoft.com/office/drawing/2014/main" id="{20ADFDDC-CFF7-B9D3-0F40-1565B18B5D06}"/>
              </a:ext>
            </a:extLst>
          </p:cNvPr>
          <p:cNvSpPr>
            <a:spLocks noGrp="1"/>
          </p:cNvSpPr>
          <p:nvPr>
            <p:ph type="title"/>
          </p:nvPr>
        </p:nvSpPr>
        <p:spPr>
          <a:xfrm>
            <a:off x="457200" y="274638"/>
            <a:ext cx="8382000" cy="1096962"/>
          </a:xfrm>
        </p:spPr>
        <p:txBody>
          <a:bodyPr>
            <a:noAutofit/>
          </a:bodyPr>
          <a:lstStyle/>
          <a:p>
            <a:pPr algn="ctr"/>
            <a:r>
              <a:rPr lang="en-US" sz="2400" b="1" dirty="0">
                <a:solidFill>
                  <a:schemeClr val="tx1"/>
                </a:solidFill>
                <a:latin typeface="Times New Roman" pitchFamily="18" charset="0"/>
              </a:rPr>
              <a:t>DFD and Module Description for the </a:t>
            </a:r>
            <a:br>
              <a:rPr lang="en-US" sz="2400" b="1" dirty="0">
                <a:solidFill>
                  <a:schemeClr val="tx1"/>
                </a:solidFill>
                <a:latin typeface="Times New Roman" pitchFamily="18" charset="0"/>
              </a:rPr>
            </a:br>
            <a:r>
              <a:rPr lang="en-US" sz="2400" b="1" dirty="0">
                <a:solidFill>
                  <a:schemeClr val="tx1"/>
                </a:solidFill>
                <a:latin typeface="Times New Roman" pitchFamily="18" charset="0"/>
              </a:rPr>
              <a:t>Feature Engineering and Selection Module</a:t>
            </a:r>
            <a:endParaRPr lang="en-US" sz="2400" dirty="0"/>
          </a:p>
        </p:txBody>
      </p:sp>
    </p:spTree>
    <p:extLst>
      <p:ext uri="{BB962C8B-B14F-4D97-AF65-F5344CB8AC3E}">
        <p14:creationId xmlns:p14="http://schemas.microsoft.com/office/powerpoint/2010/main" val="328018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781F4F90-ACF0-27B0-1917-D5A70B99B8A9}"/>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C0A86D1-ED2C-6CD4-1E0E-5FE314584DAF}"/>
              </a:ext>
            </a:extLst>
          </p:cNvPr>
          <p:cNvSpPr>
            <a:spLocks noGrp="1"/>
          </p:cNvSpPr>
          <p:nvPr>
            <p:ph type="title"/>
          </p:nvPr>
        </p:nvSpPr>
        <p:spPr>
          <a:xfrm>
            <a:off x="457200" y="228600"/>
            <a:ext cx="8382000" cy="944562"/>
          </a:xfrm>
        </p:spPr>
        <p:txBody>
          <a:bodyPr>
            <a:noAutofit/>
          </a:bodyPr>
          <a:lstStyle/>
          <a:p>
            <a:pPr algn="ctr"/>
            <a:r>
              <a:rPr lang="en-US" sz="2400" b="1" dirty="0">
                <a:solidFill>
                  <a:schemeClr val="tx1"/>
                </a:solidFill>
                <a:latin typeface="Times New Roman" pitchFamily="18" charset="0"/>
              </a:rPr>
              <a:t>DFD and Module Description for the Model Development</a:t>
            </a:r>
            <a:endParaRPr lang="en-US" sz="2400" dirty="0"/>
          </a:p>
        </p:txBody>
      </p:sp>
      <p:sp>
        <p:nvSpPr>
          <p:cNvPr id="7" name="Content Placeholder 2">
            <a:extLst>
              <a:ext uri="{FF2B5EF4-FFF2-40B4-BE49-F238E27FC236}">
                <a16:creationId xmlns:a16="http://schemas.microsoft.com/office/drawing/2014/main" id="{2BAAD9A2-41A2-1FD5-D364-F70DD43487A2}"/>
              </a:ext>
            </a:extLst>
          </p:cNvPr>
          <p:cNvSpPr>
            <a:spLocks noGrp="1"/>
          </p:cNvSpPr>
          <p:nvPr>
            <p:ph sz="quarter" idx="1"/>
          </p:nvPr>
        </p:nvSpPr>
        <p:spPr>
          <a:xfrm>
            <a:off x="228600" y="1407459"/>
            <a:ext cx="5715000" cy="5145741"/>
          </a:xfrm>
        </p:spPr>
        <p:txBody>
          <a:bodyPr>
            <a:noAutofit/>
          </a:bodyPr>
          <a:lstStyle/>
          <a:p>
            <a:pPr algn="just" rtl="0" fontAlgn="ctr">
              <a:lnSpc>
                <a:spcPct val="15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"Model Development and Training" module creates a predictive model using machine learning techniques. It employs the refined dataset to establish correlations between soil health, food prices, and plant growth. </a:t>
            </a:r>
          </a:p>
          <a:p>
            <a:pPr algn="just" rtl="0" fontAlgn="ctr">
              <a:lnSpc>
                <a:spcPct val="15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model undergoes training using historical data, learning patterns and relationships. By utilizing advanced algorithms, the module enables the model to make accurate predictions about optimal plant choices based on soil characteristics and market conditions. </a:t>
            </a:r>
            <a:endParaRPr lang="en-IN" sz="200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6D42A1-7B5E-A9D3-53D6-4068E06216C1}"/>
              </a:ext>
            </a:extLst>
          </p:cNvPr>
          <p:cNvPicPr>
            <a:picLocks noChangeAspect="1"/>
          </p:cNvPicPr>
          <p:nvPr/>
        </p:nvPicPr>
        <p:blipFill rotWithShape="1">
          <a:blip r:embed="rId2">
            <a:extLst>
              <a:ext uri="{28A0092B-C50C-407E-A947-70E740481C1C}">
                <a14:useLocalDpi xmlns:a14="http://schemas.microsoft.com/office/drawing/2010/main" val="0"/>
              </a:ext>
            </a:extLst>
          </a:blip>
          <a:srcRect l="25834" t="3072" r="25833"/>
          <a:stretch/>
        </p:blipFill>
        <p:spPr>
          <a:xfrm>
            <a:off x="6061188" y="1676400"/>
            <a:ext cx="2854212" cy="4292895"/>
          </a:xfrm>
          <a:prstGeom prst="rect">
            <a:avLst/>
          </a:prstGeom>
        </p:spPr>
      </p:pic>
    </p:spTree>
    <p:extLst>
      <p:ext uri="{BB962C8B-B14F-4D97-AF65-F5344CB8AC3E}">
        <p14:creationId xmlns:p14="http://schemas.microsoft.com/office/powerpoint/2010/main" val="154901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781F4F90-ACF0-27B0-1917-D5A70B99B8A9}"/>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DB2EF6AD-D7C8-D013-D01F-79966D38A59A}"/>
              </a:ext>
            </a:extLst>
          </p:cNvPr>
          <p:cNvSpPr>
            <a:spLocks noGrp="1"/>
          </p:cNvSpPr>
          <p:nvPr>
            <p:ph type="title"/>
          </p:nvPr>
        </p:nvSpPr>
        <p:spPr>
          <a:xfrm>
            <a:off x="457200" y="381000"/>
            <a:ext cx="8382000" cy="797858"/>
          </a:xfrm>
        </p:spPr>
        <p:txBody>
          <a:bodyPr>
            <a:noAutofit/>
          </a:bodyPr>
          <a:lstStyle/>
          <a:p>
            <a:pPr algn="ctr"/>
            <a:r>
              <a:rPr lang="en-US" sz="2400" b="1" dirty="0">
                <a:solidFill>
                  <a:schemeClr val="tx1"/>
                </a:solidFill>
                <a:latin typeface="Times New Roman" pitchFamily="18" charset="0"/>
              </a:rPr>
              <a:t>Module Description for the Validation and Optimization</a:t>
            </a:r>
            <a:endParaRPr lang="en-US" sz="2400" dirty="0"/>
          </a:p>
        </p:txBody>
      </p:sp>
      <p:sp>
        <p:nvSpPr>
          <p:cNvPr id="8" name="Content Placeholder 2">
            <a:extLst>
              <a:ext uri="{FF2B5EF4-FFF2-40B4-BE49-F238E27FC236}">
                <a16:creationId xmlns:a16="http://schemas.microsoft.com/office/drawing/2014/main" id="{F8ADBC9C-5261-33EC-41A6-92E3A8D9046B}"/>
              </a:ext>
            </a:extLst>
          </p:cNvPr>
          <p:cNvSpPr>
            <a:spLocks noGrp="1"/>
          </p:cNvSpPr>
          <p:nvPr>
            <p:ph sz="quarter" idx="1"/>
          </p:nvPr>
        </p:nvSpPr>
        <p:spPr>
          <a:xfrm>
            <a:off x="228600" y="1219200"/>
            <a:ext cx="8610600" cy="502920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"Validation and Optimization" module validates and fine-tunes the predictive model to ensure accuracy and reliability. It involves assessing the trained model's performance against historical data. If necessary, optimization techniques are applied to adjust model parameters, algorithms, or feature selections, improving predictive precision.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This iterative process ensures the model aligns with real-world outcomes and enhances its effectiveness in offering actionable recommendations.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module's outcome is a refined and validated predictive model that provides trustworthy insights for plant suggestions based on soil health and food prices.</a:t>
            </a: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63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9FD0CD82-9911-8FAD-370C-D4CDB42CB39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F9322B00-B6D4-F6AC-CC11-0295A04A9D26}"/>
              </a:ext>
            </a:extLst>
          </p:cNvPr>
          <p:cNvSpPr>
            <a:spLocks noGrp="1"/>
          </p:cNvSpPr>
          <p:nvPr>
            <p:ph type="title"/>
          </p:nvPr>
        </p:nvSpPr>
        <p:spPr>
          <a:xfrm>
            <a:off x="457200" y="381000"/>
            <a:ext cx="8382000" cy="797858"/>
          </a:xfrm>
        </p:spPr>
        <p:txBody>
          <a:bodyPr>
            <a:noAutofit/>
          </a:bodyPr>
          <a:lstStyle/>
          <a:p>
            <a:pPr algn="ctr"/>
            <a:r>
              <a:rPr lang="en-US" sz="2400" b="1" dirty="0" err="1">
                <a:solidFill>
                  <a:schemeClr val="tx1"/>
                </a:solidFill>
                <a:latin typeface="Times New Roman" pitchFamily="18" charset="0"/>
              </a:rPr>
              <a:t>DFD</a:t>
            </a:r>
            <a:r>
              <a:rPr lang="en-US" sz="2400" b="1" dirty="0">
                <a:solidFill>
                  <a:schemeClr val="tx1"/>
                </a:solidFill>
                <a:latin typeface="Times New Roman" pitchFamily="18" charset="0"/>
              </a:rPr>
              <a:t> for Validation and Optimization Module</a:t>
            </a:r>
            <a:endParaRPr lang="en-US" sz="2400" dirty="0"/>
          </a:p>
        </p:txBody>
      </p:sp>
      <p:pic>
        <p:nvPicPr>
          <p:cNvPr id="7" name="Picture 6">
            <a:extLst>
              <a:ext uri="{FF2B5EF4-FFF2-40B4-BE49-F238E27FC236}">
                <a16:creationId xmlns:a16="http://schemas.microsoft.com/office/drawing/2014/main" id="{6D3719BB-CADA-1847-5CAA-BE36A7AFADBE}"/>
              </a:ext>
            </a:extLst>
          </p:cNvPr>
          <p:cNvPicPr>
            <a:picLocks noChangeAspect="1"/>
          </p:cNvPicPr>
          <p:nvPr/>
        </p:nvPicPr>
        <p:blipFill>
          <a:blip r:embed="rId2"/>
          <a:stretch>
            <a:fillRect/>
          </a:stretch>
        </p:blipFill>
        <p:spPr>
          <a:xfrm>
            <a:off x="889879" y="1371600"/>
            <a:ext cx="7364242" cy="4930297"/>
          </a:xfrm>
          <a:prstGeom prst="rect">
            <a:avLst/>
          </a:prstGeom>
        </p:spPr>
      </p:pic>
    </p:spTree>
    <p:extLst>
      <p:ext uri="{BB962C8B-B14F-4D97-AF65-F5344CB8AC3E}">
        <p14:creationId xmlns:p14="http://schemas.microsoft.com/office/powerpoint/2010/main" val="273513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248"/>
            <a:ext cx="8305800" cy="655637"/>
          </a:xfrm>
        </p:spPr>
        <p:txBody>
          <a:bodyPr>
            <a:normAutofit/>
          </a:bodyPr>
          <a:lstStyle/>
          <a:p>
            <a:r>
              <a:rPr lang="en-US" sz="2600" b="1" dirty="0">
                <a:latin typeface="Times New Roman" panose="02020603050405020304" pitchFamily="18" charset="0"/>
                <a:cs typeface="Times New Roman" panose="02020603050405020304" pitchFamily="18" charset="0"/>
              </a:rPr>
              <a:t>SAMPLE SOURCE CODE</a:t>
            </a:r>
            <a:endParaRPr lang="en-IN" sz="2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32E11803-48FB-2839-4471-561EF1014A21}"/>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 program&#10;&#10;Description automatically generated">
            <a:extLst>
              <a:ext uri="{FF2B5EF4-FFF2-40B4-BE49-F238E27FC236}">
                <a16:creationId xmlns:a16="http://schemas.microsoft.com/office/drawing/2014/main" id="{8267C516-B674-D2AA-2E7C-0984CB976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117497"/>
            <a:ext cx="7772400" cy="5054703"/>
          </a:xfrm>
          <a:prstGeom prst="rect">
            <a:avLst/>
          </a:prstGeom>
        </p:spPr>
      </p:pic>
    </p:spTree>
    <p:extLst>
      <p:ext uri="{BB962C8B-B14F-4D97-AF65-F5344CB8AC3E}">
        <p14:creationId xmlns:p14="http://schemas.microsoft.com/office/powerpoint/2010/main" val="47199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248"/>
            <a:ext cx="8305800" cy="655637"/>
          </a:xfrm>
        </p:spPr>
        <p:txBody>
          <a:bodyPr>
            <a:normAutofit/>
          </a:bodyPr>
          <a:lstStyle/>
          <a:p>
            <a:r>
              <a:rPr lang="en-US" sz="2600" b="1" dirty="0">
                <a:latin typeface="Times New Roman" panose="02020603050405020304" pitchFamily="18" charset="0"/>
                <a:cs typeface="Times New Roman" panose="02020603050405020304" pitchFamily="18" charset="0"/>
              </a:rPr>
              <a:t>SAMPLE SOURCE CODE</a:t>
            </a:r>
            <a:endParaRPr lang="en-IN" sz="2600" b="1"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32E11803-48FB-2839-4471-561EF1014A21}"/>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screenshot of a computer&#10;&#10;Description automatically generated">
            <a:extLst>
              <a:ext uri="{FF2B5EF4-FFF2-40B4-BE49-F238E27FC236}">
                <a16:creationId xmlns:a16="http://schemas.microsoft.com/office/drawing/2014/main" id="{332DF9E2-1CA9-19AE-0685-07F203AC3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17497"/>
            <a:ext cx="7772400" cy="5054703"/>
          </a:xfrm>
          <a:prstGeom prst="rect">
            <a:avLst/>
          </a:prstGeom>
        </p:spPr>
      </p:pic>
    </p:spTree>
    <p:extLst>
      <p:ext uri="{BB962C8B-B14F-4D97-AF65-F5344CB8AC3E}">
        <p14:creationId xmlns:p14="http://schemas.microsoft.com/office/powerpoint/2010/main" val="249710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3610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C5E5A248-71D0-6E50-0A54-9235EB83F337}"/>
              </a:ext>
            </a:extLst>
          </p:cNvPr>
          <p:cNvSpPr txBox="1"/>
          <p:nvPr/>
        </p:nvSpPr>
        <p:spPr>
          <a:xfrm>
            <a:off x="620448" y="4876800"/>
            <a:ext cx="7903104" cy="115608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a:solidFill>
                  <a:srgbClr val="000000"/>
                </a:solidFill>
                <a:effectLst/>
                <a:latin typeface="Times New Roman" panose="02020603050405020304" pitchFamily="18" charset="0"/>
              </a:rPr>
              <a:t>The input data comprising various plant features like sunlight exposure, water needs, soil pH, temperature range, and growth habits. Each plant is represented as a data point with these features as attributes.</a:t>
            </a:r>
          </a:p>
        </p:txBody>
      </p:sp>
      <p:sp>
        <p:nvSpPr>
          <p:cNvPr id="16" name="TextBox 15">
            <a:extLst>
              <a:ext uri="{FF2B5EF4-FFF2-40B4-BE49-F238E27FC236}">
                <a16:creationId xmlns:a16="http://schemas.microsoft.com/office/drawing/2014/main" id="{21BFD8F9-2AF2-75C5-8250-16843D50B05E}"/>
              </a:ext>
            </a:extLst>
          </p:cNvPr>
          <p:cNvSpPr txBox="1"/>
          <p:nvPr/>
        </p:nvSpPr>
        <p:spPr>
          <a:xfrm>
            <a:off x="2838450" y="4114800"/>
            <a:ext cx="3467100"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Input Dataset for Training the Model</a:t>
            </a:r>
          </a:p>
        </p:txBody>
      </p:sp>
      <p:pic>
        <p:nvPicPr>
          <p:cNvPr id="6" name="Picture 5" descr="A screen shot of a computer&#10;&#10;Description automatically generated">
            <a:extLst>
              <a:ext uri="{FF2B5EF4-FFF2-40B4-BE49-F238E27FC236}">
                <a16:creationId xmlns:a16="http://schemas.microsoft.com/office/drawing/2014/main" id="{FC8D4835-CDBA-6C5F-8DA7-EF62FDEA2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58683"/>
            <a:ext cx="4038600" cy="2493434"/>
          </a:xfrm>
          <a:prstGeom prst="rect">
            <a:avLst/>
          </a:prstGeom>
        </p:spPr>
      </p:pic>
      <p:pic>
        <p:nvPicPr>
          <p:cNvPr id="7" name="Picture 6" descr="A computer screen with text and numbers&#10;&#10;Description automatically generated">
            <a:extLst>
              <a:ext uri="{FF2B5EF4-FFF2-40B4-BE49-F238E27FC236}">
                <a16:creationId xmlns:a16="http://schemas.microsoft.com/office/drawing/2014/main" id="{6FA09736-6203-24FB-CE82-0E55FC6C0F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58683"/>
            <a:ext cx="4267200" cy="2493434"/>
          </a:xfrm>
          <a:prstGeom prst="rect">
            <a:avLst/>
          </a:prstGeom>
        </p:spPr>
      </p:pic>
    </p:spTree>
    <p:extLst>
      <p:ext uri="{BB962C8B-B14F-4D97-AF65-F5344CB8AC3E}">
        <p14:creationId xmlns:p14="http://schemas.microsoft.com/office/powerpoint/2010/main" val="396472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2848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3101052" y="4060634"/>
            <a:ext cx="2936432" cy="338554"/>
          </a:xfrm>
          <a:prstGeom prst="rect">
            <a:avLst/>
          </a:prstGeom>
          <a:noFill/>
        </p:spPr>
        <p:txBody>
          <a:bodyPr wrap="square" rtlCol="0">
            <a:spAutoFit/>
          </a:bodyPr>
          <a:lstStyle/>
          <a:p>
            <a:pPr algn="ctr"/>
            <a:r>
              <a:rPr lang="en-IN" sz="1600" b="1" dirty="0">
                <a:solidFill>
                  <a:srgbClr val="000000"/>
                </a:solidFill>
                <a:effectLst/>
                <a:latin typeface="Times New Roman" panose="02020603050405020304" pitchFamily="18" charset="0"/>
              </a:rPr>
              <a:t>Analysis of Soil Health Data</a:t>
            </a: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91EBB0-8249-D681-A50D-FD940BBC6380}"/>
              </a:ext>
            </a:extLst>
          </p:cNvPr>
          <p:cNvSpPr txBox="1"/>
          <p:nvPr/>
        </p:nvSpPr>
        <p:spPr>
          <a:xfrm>
            <a:off x="683068" y="4506051"/>
            <a:ext cx="7772400" cy="18947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Box plots are invaluable tools for analyzing soil health data across various parameters, including Soil pH, Nutrient Content (N, P, and K). These plots offer a concise an informative representation of data distribution, enabling soil scientists and agricultural experts to gain insights into the key statistics and variations within these essential soil properties.</a:t>
            </a:r>
          </a:p>
        </p:txBody>
      </p:sp>
      <p:pic>
        <p:nvPicPr>
          <p:cNvPr id="9" name="Picture 8" descr="A line graph with different colored squares&#10;&#10;Description automatically generated">
            <a:extLst>
              <a:ext uri="{FF2B5EF4-FFF2-40B4-BE49-F238E27FC236}">
                <a16:creationId xmlns:a16="http://schemas.microsoft.com/office/drawing/2014/main" id="{E66D2CD2-F9B2-BF6D-EED8-FC3067170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642" y="791183"/>
            <a:ext cx="3944716" cy="3165887"/>
          </a:xfrm>
          <a:prstGeom prst="rect">
            <a:avLst/>
          </a:prstGeom>
        </p:spPr>
      </p:pic>
    </p:spTree>
    <p:extLst>
      <p:ext uri="{BB962C8B-B14F-4D97-AF65-F5344CB8AC3E}">
        <p14:creationId xmlns:p14="http://schemas.microsoft.com/office/powerpoint/2010/main" val="2475348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2086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1833356" y="2971800"/>
            <a:ext cx="5477288" cy="338554"/>
          </a:xfrm>
          <a:prstGeom prst="rect">
            <a:avLst/>
          </a:prstGeom>
          <a:noFill/>
        </p:spPr>
        <p:txBody>
          <a:bodyPr wrap="square" rtlCol="0">
            <a:spAutoFit/>
          </a:bodyPr>
          <a:lstStyle/>
          <a:p>
            <a:pPr algn="ctr"/>
            <a:r>
              <a:rPr lang="en-IN" sz="1600" b="1" dirty="0">
                <a:solidFill>
                  <a:srgbClr val="000000"/>
                </a:solidFill>
                <a:effectLst/>
                <a:latin typeface="Times New Roman" panose="02020603050405020304" pitchFamily="18" charset="0"/>
              </a:rPr>
              <a:t>Output of Phase 1 – Plant Suggestion</a:t>
            </a: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91EBB0-8249-D681-A50D-FD940BBC6380}"/>
              </a:ext>
            </a:extLst>
          </p:cNvPr>
          <p:cNvSpPr txBox="1"/>
          <p:nvPr/>
        </p:nvSpPr>
        <p:spPr>
          <a:xfrm>
            <a:off x="205011" y="3728888"/>
            <a:ext cx="8538186" cy="2479525"/>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Phase 1 of the plant suggestion process, the initial step involves a thorough analysis of soil data to suggest appropriate plant selections based on soil characteristics. This entails a comprehensive evaluation of key factors, including soil pH and nutrient content (N, P, K), to ascertain the soil's compatibility with various plant types. Recommendations are formulated by aligning these soil attributes with the specific preferences of different plant species. </a:t>
            </a:r>
          </a:p>
        </p:txBody>
      </p:sp>
      <p:pic>
        <p:nvPicPr>
          <p:cNvPr id="6" name="Picture 5" descr="A black and white sign with white text&#10;&#10;Description automatically generated">
            <a:extLst>
              <a:ext uri="{FF2B5EF4-FFF2-40B4-BE49-F238E27FC236}">
                <a16:creationId xmlns:a16="http://schemas.microsoft.com/office/drawing/2014/main" id="{1FFDC88F-03AA-8F3D-8CD9-85EEC1BAC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688" y="1275424"/>
            <a:ext cx="5880623" cy="1398190"/>
          </a:xfrm>
          <a:prstGeom prst="rect">
            <a:avLst/>
          </a:prstGeom>
        </p:spPr>
      </p:pic>
    </p:spTree>
    <p:extLst>
      <p:ext uri="{BB962C8B-B14F-4D97-AF65-F5344CB8AC3E}">
        <p14:creationId xmlns:p14="http://schemas.microsoft.com/office/powerpoint/2010/main" val="285917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304" y="361091"/>
            <a:ext cx="8229600" cy="553309"/>
          </a:xfrm>
        </p:spPr>
        <p:txBody>
          <a:bodyPr>
            <a:normAutofit/>
          </a:bodyPr>
          <a:lstStyle/>
          <a:p>
            <a:r>
              <a:rPr lang="en-US" sz="1800" b="1" dirty="0">
                <a:latin typeface="Times New Roman" pitchFamily="18" charset="0"/>
                <a:cs typeface="Times New Roman" pitchFamily="18" charset="0"/>
              </a:rPr>
              <a:t>IMPLEMENTATION SCREENSHOTS</a:t>
            </a:r>
            <a:endParaRPr lang="en-IN" sz="18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4F925CE3-1647-C91B-026D-9FD90DBB3B33}"/>
              </a:ext>
            </a:extLst>
          </p:cNvPr>
          <p:cNvSpPr txBox="1"/>
          <p:nvPr/>
        </p:nvSpPr>
        <p:spPr>
          <a:xfrm>
            <a:off x="1308660" y="2644477"/>
            <a:ext cx="6330886"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Output of Phase 2 – Plant suggestion with Price using Historical Data</a:t>
            </a:r>
          </a:p>
        </p:txBody>
      </p:sp>
      <p:sp>
        <p:nvSpPr>
          <p:cNvPr id="4" name="Rectangle: Diagonal Corners Rounded 3">
            <a:extLst>
              <a:ext uri="{FF2B5EF4-FFF2-40B4-BE49-F238E27FC236}">
                <a16:creationId xmlns:a16="http://schemas.microsoft.com/office/drawing/2014/main" id="{FF02174E-DA2B-2457-8C92-0BA105BB9E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91EBB0-8249-D681-A50D-FD940BBC6380}"/>
              </a:ext>
            </a:extLst>
          </p:cNvPr>
          <p:cNvSpPr txBox="1"/>
          <p:nvPr/>
        </p:nvSpPr>
        <p:spPr>
          <a:xfrm>
            <a:off x="205010" y="3196377"/>
            <a:ext cx="8538186" cy="33720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a:solidFill>
                  <a:srgbClr val="000000"/>
                </a:solidFill>
                <a:effectLst/>
                <a:latin typeface="Times New Roman" panose="02020603050405020304" pitchFamily="18" charset="0"/>
              </a:rPr>
              <a:t>Phase 2 of the plant suggestion process harnesses historical data to further enrich recommendations, introducing price considerations into the equation. The system delves into past pricing data for the suggested plant varieties, accounting for seasonal fluctuations and market dynamics. This phase goes beyond evaluating soil suitability alone, providing users with a more holistic perspective on plant choices by factoring in the cost dimension. </a:t>
            </a:r>
          </a:p>
          <a:p>
            <a:pPr marL="285750" indent="-285750" algn="just">
              <a:lnSpc>
                <a:spcPct val="150000"/>
              </a:lnSpc>
              <a:buFont typeface="Arial" panose="020B0604020202020204" pitchFamily="34" charset="0"/>
              <a:buChar char="•"/>
            </a:pPr>
            <a:r>
              <a:rPr lang="en-IN" sz="1600" dirty="0">
                <a:solidFill>
                  <a:srgbClr val="000000"/>
                </a:solidFill>
                <a:effectLst/>
                <a:latin typeface="Times New Roman" panose="02020603050405020304" pitchFamily="18" charset="0"/>
              </a:rPr>
              <a:t>This approach ensures a well-rounded and practical approach to successful gardening or agricultural planning, where considerations of soil conditions and financial limitations are harmoniously balanced, enabling users to achieve their objectives while managing their resources judiciously.</a:t>
            </a:r>
          </a:p>
        </p:txBody>
      </p:sp>
      <p:pic>
        <p:nvPicPr>
          <p:cNvPr id="8" name="Picture 7" descr="A screen shot of a black and white screen&#10;&#10;Description automatically generated">
            <a:extLst>
              <a:ext uri="{FF2B5EF4-FFF2-40B4-BE49-F238E27FC236}">
                <a16:creationId xmlns:a16="http://schemas.microsoft.com/office/drawing/2014/main" id="{0CFE0549-DBB5-7F0B-73E0-41D282714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132" y="983845"/>
            <a:ext cx="5087733" cy="1367064"/>
          </a:xfrm>
          <a:prstGeom prst="rect">
            <a:avLst/>
          </a:prstGeom>
        </p:spPr>
      </p:pic>
    </p:spTree>
    <p:extLst>
      <p:ext uri="{BB962C8B-B14F-4D97-AF65-F5344CB8AC3E}">
        <p14:creationId xmlns:p14="http://schemas.microsoft.com/office/powerpoint/2010/main" val="337961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IN" sz="2600" b="1" dirty="0">
                <a:latin typeface="Times New Roman" pitchFamily="18" charset="0"/>
                <a:cs typeface="Times New Roman" pitchFamily="18" charset="0"/>
              </a:rPr>
              <a:t>ABSTRACT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7" name="Rectangle: Diagonal Corners Rounded 6">
            <a:extLst>
              <a:ext uri="{FF2B5EF4-FFF2-40B4-BE49-F238E27FC236}">
                <a16:creationId xmlns:a16="http://schemas.microsoft.com/office/drawing/2014/main" id="{E4303240-21DA-910D-33F3-0C39E87AD96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2">
            <a:extLst>
              <a:ext uri="{FF2B5EF4-FFF2-40B4-BE49-F238E27FC236}">
                <a16:creationId xmlns:a16="http://schemas.microsoft.com/office/drawing/2014/main" id="{022FBDD2-E30F-E705-18BE-E160DC108925}"/>
              </a:ext>
            </a:extLst>
          </p:cNvPr>
          <p:cNvSpPr>
            <a:spLocks noGrp="1"/>
          </p:cNvSpPr>
          <p:nvPr>
            <p:ph sz="quarter" idx="1"/>
          </p:nvPr>
        </p:nvSpPr>
        <p:spPr>
          <a:xfrm>
            <a:off x="266700" y="1131026"/>
            <a:ext cx="8610600" cy="526977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This research introduces a data-driven framework for suggesting suitable plants by analyzing soil health and food prices. It aims to enhance agricultural decision-making by integrating these factors. </a:t>
            </a:r>
          </a:p>
          <a:p>
            <a:pPr algn="just">
              <a:lnSpc>
                <a:spcPct val="150000"/>
              </a:lnSpc>
            </a:pPr>
            <a:r>
              <a:rPr lang="en-US" sz="2400" dirty="0">
                <a:latin typeface="Times New Roman" panose="02020603050405020304" pitchFamily="18" charset="0"/>
                <a:cs typeface="Times New Roman" panose="02020603050405020304" pitchFamily="18" charset="0"/>
              </a:rPr>
              <a:t>Through data collection, preprocessing, and feature engineering, a predictive model is developed, correlating soil attributes and market costs with plant performance. This model aids in identifying optimal crops for specific locations. By omitting the user interface aspect, the focus remains on technical aspects. </a:t>
            </a:r>
          </a:p>
          <a:p>
            <a:pPr algn="just">
              <a:lnSpc>
                <a:spcPct val="150000"/>
              </a:lnSpc>
            </a:pPr>
            <a:r>
              <a:rPr lang="en-US" sz="2400" dirty="0">
                <a:latin typeface="Times New Roman" panose="02020603050405020304" pitchFamily="18" charset="0"/>
                <a:cs typeface="Times New Roman" panose="02020603050405020304" pitchFamily="18" charset="0"/>
              </a:rPr>
              <a:t>The project holds potential for optimizing crop choices, leading to improved agricultural yield and economic outcomes.</a:t>
            </a:r>
          </a:p>
        </p:txBody>
      </p:sp>
    </p:spTree>
    <p:extLst>
      <p:ext uri="{BB962C8B-B14F-4D97-AF65-F5344CB8AC3E}">
        <p14:creationId xmlns:p14="http://schemas.microsoft.com/office/powerpoint/2010/main" val="172122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a:bodyPr>
          <a:lstStyle/>
          <a:p>
            <a:r>
              <a:rPr lang="en-US" sz="4000" b="1" dirty="0">
                <a:solidFill>
                  <a:schemeClr val="tx1"/>
                </a:solidFill>
                <a:latin typeface="Times New Roman" pitchFamily="18" charset="0"/>
                <a:cs typeface="Times New Roman" pitchFamily="18" charset="0"/>
              </a:rPr>
              <a:t>References</a:t>
            </a:r>
            <a:endParaRPr lang="en-US" sz="1600" dirty="0"/>
          </a:p>
        </p:txBody>
      </p:sp>
      <p:grpSp>
        <p:nvGrpSpPr>
          <p:cNvPr id="14" name="Group 9">
            <a:extLst>
              <a:ext uri="{FF2B5EF4-FFF2-40B4-BE49-F238E27FC236}">
                <a16:creationId xmlns:a16="http://schemas.microsoft.com/office/drawing/2014/main" id="{EA6D08D7-7DAB-A152-361F-F933CDE357BF}"/>
              </a:ext>
            </a:extLst>
          </p:cNvPr>
          <p:cNvGrpSpPr/>
          <p:nvPr/>
        </p:nvGrpSpPr>
        <p:grpSpPr>
          <a:xfrm>
            <a:off x="665382" y="1905000"/>
            <a:ext cx="8072145" cy="1007620"/>
            <a:chOff x="0" y="45747"/>
            <a:chExt cx="9193921" cy="1343492"/>
          </a:xfrm>
        </p:grpSpPr>
        <p:sp>
          <p:nvSpPr>
            <p:cNvPr id="15" name="TextBox 10">
              <a:extLst>
                <a:ext uri="{FF2B5EF4-FFF2-40B4-BE49-F238E27FC236}">
                  <a16:creationId xmlns:a16="http://schemas.microsoft.com/office/drawing/2014/main" id="{E045D5BD-4FA0-328D-5B8A-538B3E66C2E5}"/>
                </a:ext>
              </a:extLst>
            </p:cNvPr>
            <p:cNvSpPr txBox="1"/>
            <p:nvPr/>
          </p:nvSpPr>
          <p:spPr>
            <a:xfrm>
              <a:off x="0" y="310489"/>
              <a:ext cx="9179051" cy="858098"/>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Machine Learning Approach for the Prediction of Consumer Food Price Index</a:t>
              </a:r>
            </a:p>
          </p:txBody>
        </p:sp>
        <p:sp>
          <p:nvSpPr>
            <p:cNvPr id="16" name="TextBox 11">
              <a:extLst>
                <a:ext uri="{FF2B5EF4-FFF2-40B4-BE49-F238E27FC236}">
                  <a16:creationId xmlns:a16="http://schemas.microsoft.com/office/drawing/2014/main" id="{DA8CD9A3-7A71-C6F9-8486-E5A3DD3EB87A}"/>
                </a:ext>
              </a:extLst>
            </p:cNvPr>
            <p:cNvSpPr txBox="1"/>
            <p:nvPr/>
          </p:nvSpPr>
          <p:spPr>
            <a:xfrm>
              <a:off x="0" y="1156869"/>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 2021 9th International Conference on Reliability, Infocom Technologies and Optimization (Trends and Future Directions) (</a:t>
              </a:r>
              <a:r>
                <a:rPr lang="en-US" sz="999" dirty="0" err="1">
                  <a:latin typeface="Times New Roman" panose="02020603050405020304" pitchFamily="18" charset="0"/>
                  <a:cs typeface="Times New Roman" panose="02020603050405020304" pitchFamily="18" charset="0"/>
                </a:rPr>
                <a:t>ICRITO</a:t>
              </a:r>
              <a:r>
                <a:rPr lang="en-US" sz="999" dirty="0">
                  <a:latin typeface="Times New Roman" panose="02020603050405020304" pitchFamily="18" charset="0"/>
                  <a:cs typeface="Times New Roman" panose="02020603050405020304" pitchFamily="18" charset="0"/>
                </a:rPr>
                <a:t>)</a:t>
              </a:r>
            </a:p>
          </p:txBody>
        </p:sp>
        <p:sp>
          <p:nvSpPr>
            <p:cNvPr id="17" name="TextBox 12">
              <a:extLst>
                <a:ext uri="{FF2B5EF4-FFF2-40B4-BE49-F238E27FC236}">
                  <a16:creationId xmlns:a16="http://schemas.microsoft.com/office/drawing/2014/main" id="{DFF27CF7-04E6-DF48-74A6-30D12B836C29}"/>
                </a:ext>
              </a:extLst>
            </p:cNvPr>
            <p:cNvSpPr txBox="1"/>
            <p:nvPr/>
          </p:nvSpPr>
          <p:spPr>
            <a:xfrm>
              <a:off x="14870" y="45747"/>
              <a:ext cx="9179051" cy="281940"/>
            </a:xfrm>
            <a:prstGeom prst="rect">
              <a:avLst/>
            </a:prstGeom>
          </p:spPr>
          <p:txBody>
            <a:bodyPr lIns="0" tIns="0" rIns="0" bIns="0" rtlCol="0" anchor="t">
              <a:spAutoFit/>
            </a:bodyPr>
            <a:lstStyle/>
            <a:p>
              <a:pPr>
                <a:lnSpc>
                  <a:spcPts val="1800"/>
                </a:lnSpc>
              </a:pPr>
              <a:r>
                <a:rPr lang="en-US" sz="1200" dirty="0">
                  <a:latin typeface="Times New Roman" panose="02020603050405020304" pitchFamily="18" charset="0"/>
                  <a:cs typeface="Times New Roman" panose="02020603050405020304" pitchFamily="18" charset="0"/>
                </a:rPr>
                <a:t>Pradeepta Kumar Sarangi; Deepti Sinha; Sachin Sinha; Neetu Mittal</a:t>
              </a:r>
            </a:p>
          </p:txBody>
        </p:sp>
      </p:grpSp>
      <p:grpSp>
        <p:nvGrpSpPr>
          <p:cNvPr id="20" name="Group 26">
            <a:extLst>
              <a:ext uri="{FF2B5EF4-FFF2-40B4-BE49-F238E27FC236}">
                <a16:creationId xmlns:a16="http://schemas.microsoft.com/office/drawing/2014/main" id="{390B52B4-5A20-85C5-3286-57BC0A29336D}"/>
              </a:ext>
            </a:extLst>
          </p:cNvPr>
          <p:cNvGrpSpPr/>
          <p:nvPr/>
        </p:nvGrpSpPr>
        <p:grpSpPr>
          <a:xfrm>
            <a:off x="667788" y="4194553"/>
            <a:ext cx="8024272" cy="987047"/>
            <a:chOff x="0" y="122241"/>
            <a:chExt cx="9752038" cy="1316062"/>
          </a:xfrm>
        </p:grpSpPr>
        <p:sp>
          <p:nvSpPr>
            <p:cNvPr id="21" name="TextBox 27">
              <a:extLst>
                <a:ext uri="{FF2B5EF4-FFF2-40B4-BE49-F238E27FC236}">
                  <a16:creationId xmlns:a16="http://schemas.microsoft.com/office/drawing/2014/main" id="{B36B1126-1872-AA24-949A-088EEDA36734}"/>
                </a:ext>
              </a:extLst>
            </p:cNvPr>
            <p:cNvSpPr txBox="1"/>
            <p:nvPr/>
          </p:nvSpPr>
          <p:spPr>
            <a:xfrm>
              <a:off x="0" y="405362"/>
              <a:ext cx="9752038" cy="858100"/>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Time Series: Predicting Nigerian Food Prices using ARIMA Model and R-Programming</a:t>
              </a:r>
            </a:p>
          </p:txBody>
        </p:sp>
        <p:sp>
          <p:nvSpPr>
            <p:cNvPr id="22" name="TextBox 28">
              <a:extLst>
                <a:ext uri="{FF2B5EF4-FFF2-40B4-BE49-F238E27FC236}">
                  <a16:creationId xmlns:a16="http://schemas.microsoft.com/office/drawing/2014/main" id="{BE3BB63B-B636-086C-E01D-FD0655EC8226}"/>
                </a:ext>
              </a:extLst>
            </p:cNvPr>
            <p:cNvSpPr txBox="1"/>
            <p:nvPr/>
          </p:nvSpPr>
          <p:spPr>
            <a:xfrm>
              <a:off x="0" y="120593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5th Information Technology for Education and Development (</a:t>
              </a:r>
              <a:r>
                <a:rPr lang="en-US" sz="999" dirty="0" err="1">
                  <a:latin typeface="Times New Roman" panose="02020603050405020304" pitchFamily="18" charset="0"/>
                  <a:cs typeface="Times New Roman" panose="02020603050405020304" pitchFamily="18" charset="0"/>
                </a:rPr>
                <a:t>ITED</a:t>
              </a:r>
              <a:r>
                <a:rPr lang="en-US" sz="999" dirty="0">
                  <a:latin typeface="Times New Roman" panose="02020603050405020304" pitchFamily="18" charset="0"/>
                  <a:cs typeface="Times New Roman" panose="02020603050405020304" pitchFamily="18" charset="0"/>
                </a:rPr>
                <a:t>)</a:t>
              </a:r>
            </a:p>
          </p:txBody>
        </p:sp>
        <p:sp>
          <p:nvSpPr>
            <p:cNvPr id="23" name="TextBox 29">
              <a:extLst>
                <a:ext uri="{FF2B5EF4-FFF2-40B4-BE49-F238E27FC236}">
                  <a16:creationId xmlns:a16="http://schemas.microsoft.com/office/drawing/2014/main" id="{FE385AD5-9712-7CF2-B8AB-860060CED821}"/>
                </a:ext>
              </a:extLst>
            </p:cNvPr>
            <p:cNvSpPr txBox="1"/>
            <p:nvPr/>
          </p:nvSpPr>
          <p:spPr>
            <a:xfrm>
              <a:off x="0" y="122241"/>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Juliana Ngozi </a:t>
              </a:r>
              <a:r>
                <a:rPr lang="en-US" sz="1199" dirty="0" err="1">
                  <a:latin typeface="Times New Roman" panose="02020603050405020304" pitchFamily="18" charset="0"/>
                  <a:cs typeface="Times New Roman" panose="02020603050405020304" pitchFamily="18" charset="0"/>
                </a:rPr>
                <a:t>Ndunagu</a:t>
              </a:r>
              <a:r>
                <a:rPr lang="en-US" sz="1199" dirty="0">
                  <a:latin typeface="Times New Roman" panose="02020603050405020304" pitchFamily="18" charset="0"/>
                  <a:cs typeface="Times New Roman" panose="02020603050405020304" pitchFamily="18" charset="0"/>
                </a:rPr>
                <a:t>; Helen </a:t>
              </a:r>
              <a:r>
                <a:rPr lang="en-US" sz="1199" dirty="0" err="1">
                  <a:latin typeface="Times New Roman" panose="02020603050405020304" pitchFamily="18" charset="0"/>
                  <a:cs typeface="Times New Roman" panose="02020603050405020304" pitchFamily="18" charset="0"/>
                </a:rPr>
                <a:t>Aderemi</a:t>
              </a:r>
              <a:r>
                <a:rPr lang="en-US" sz="1199" dirty="0">
                  <a:latin typeface="Times New Roman" panose="02020603050405020304" pitchFamily="18" charset="0"/>
                  <a:cs typeface="Times New Roman" panose="02020603050405020304" pitchFamily="18" charset="0"/>
                </a:rPr>
                <a:t>; Joseph Bamidele </a:t>
              </a:r>
              <a:r>
                <a:rPr lang="en-US" sz="1199" dirty="0" err="1">
                  <a:latin typeface="Times New Roman" panose="02020603050405020304" pitchFamily="18" charset="0"/>
                  <a:cs typeface="Times New Roman" panose="02020603050405020304" pitchFamily="18" charset="0"/>
                </a:rPr>
                <a:t>Awotunde</a:t>
              </a:r>
              <a:endParaRPr lang="en-US" sz="1199" dirty="0">
                <a:latin typeface="Times New Roman" panose="02020603050405020304" pitchFamily="18" charset="0"/>
                <a:cs typeface="Times New Roman" panose="02020603050405020304" pitchFamily="18" charset="0"/>
              </a:endParaRPr>
            </a:p>
          </p:txBody>
        </p:sp>
      </p:grpSp>
      <p:grpSp>
        <p:nvGrpSpPr>
          <p:cNvPr id="24" name="Group 30">
            <a:extLst>
              <a:ext uri="{FF2B5EF4-FFF2-40B4-BE49-F238E27FC236}">
                <a16:creationId xmlns:a16="http://schemas.microsoft.com/office/drawing/2014/main" id="{2593F2DE-B9D9-A1CD-E098-9739B445386F}"/>
              </a:ext>
            </a:extLst>
          </p:cNvPr>
          <p:cNvGrpSpPr/>
          <p:nvPr/>
        </p:nvGrpSpPr>
        <p:grpSpPr>
          <a:xfrm>
            <a:off x="665382" y="3133097"/>
            <a:ext cx="8173818" cy="753103"/>
            <a:chOff x="-15578" y="174246"/>
            <a:chExt cx="9752038" cy="1004137"/>
          </a:xfrm>
        </p:grpSpPr>
        <p:sp>
          <p:nvSpPr>
            <p:cNvPr id="25" name="TextBox 31">
              <a:extLst>
                <a:ext uri="{FF2B5EF4-FFF2-40B4-BE49-F238E27FC236}">
                  <a16:creationId xmlns:a16="http://schemas.microsoft.com/office/drawing/2014/main" id="{E1690216-85B4-6A14-EB5A-08FD0CE133C3}"/>
                </a:ext>
              </a:extLst>
            </p:cNvPr>
            <p:cNvSpPr txBox="1"/>
            <p:nvPr/>
          </p:nvSpPr>
          <p:spPr>
            <a:xfrm>
              <a:off x="-15578" y="467273"/>
              <a:ext cx="9752038"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SWOT-4Ps analysis of UAE Organic food market</a:t>
              </a:r>
            </a:p>
          </p:txBody>
        </p:sp>
        <p:sp>
          <p:nvSpPr>
            <p:cNvPr id="26" name="TextBox 32">
              <a:extLst>
                <a:ext uri="{FF2B5EF4-FFF2-40B4-BE49-F238E27FC236}">
                  <a16:creationId xmlns:a16="http://schemas.microsoft.com/office/drawing/2014/main" id="{DFE2FCD8-7432-CF13-A260-184D68B5621C}"/>
                </a:ext>
              </a:extLst>
            </p:cNvPr>
            <p:cNvSpPr txBox="1"/>
            <p:nvPr/>
          </p:nvSpPr>
          <p:spPr>
            <a:xfrm>
              <a:off x="-15578" y="94601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Advances in Science and Engineering Technology International Conferences (</a:t>
              </a:r>
              <a:r>
                <a:rPr lang="en-US" sz="999" dirty="0" err="1">
                  <a:latin typeface="Times New Roman" panose="02020603050405020304" pitchFamily="18" charset="0"/>
                  <a:cs typeface="Times New Roman" panose="02020603050405020304" pitchFamily="18" charset="0"/>
                </a:rPr>
                <a:t>ASET</a:t>
              </a:r>
              <a:r>
                <a:rPr lang="en-US" sz="999" dirty="0">
                  <a:latin typeface="Times New Roman" panose="02020603050405020304" pitchFamily="18" charset="0"/>
                  <a:cs typeface="Times New Roman" panose="02020603050405020304" pitchFamily="18" charset="0"/>
                </a:rPr>
                <a:t>)</a:t>
              </a:r>
            </a:p>
          </p:txBody>
        </p:sp>
        <p:sp>
          <p:nvSpPr>
            <p:cNvPr id="27" name="TextBox 33">
              <a:extLst>
                <a:ext uri="{FF2B5EF4-FFF2-40B4-BE49-F238E27FC236}">
                  <a16:creationId xmlns:a16="http://schemas.microsoft.com/office/drawing/2014/main" id="{C945E96E-5A78-E153-8C9A-DEA7747273C5}"/>
                </a:ext>
              </a:extLst>
            </p:cNvPr>
            <p:cNvSpPr txBox="1"/>
            <p:nvPr/>
          </p:nvSpPr>
          <p:spPr>
            <a:xfrm>
              <a:off x="-10385" y="174246"/>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Kartika </a:t>
              </a:r>
              <a:r>
                <a:rPr lang="en-US" sz="1199" dirty="0" err="1">
                  <a:latin typeface="Times New Roman" panose="02020603050405020304" pitchFamily="18" charset="0"/>
                  <a:cs typeface="Times New Roman" panose="02020603050405020304" pitchFamily="18" charset="0"/>
                </a:rPr>
                <a:t>CanFatima</a:t>
              </a:r>
              <a:r>
                <a:rPr lang="en-US" sz="1199" dirty="0">
                  <a:latin typeface="Times New Roman" panose="02020603050405020304" pitchFamily="18" charset="0"/>
                  <a:cs typeface="Times New Roman" panose="02020603050405020304" pitchFamily="18" charset="0"/>
                </a:rPr>
                <a:t> A.S </a:t>
              </a:r>
              <a:r>
                <a:rPr lang="en-US" sz="1199" dirty="0" err="1">
                  <a:latin typeface="Times New Roman" panose="02020603050405020304" pitchFamily="18" charset="0"/>
                  <a:cs typeface="Times New Roman" panose="02020603050405020304" pitchFamily="18" charset="0"/>
                </a:rPr>
                <a:t>Binofai</a:t>
              </a:r>
              <a:r>
                <a:rPr lang="en-US" sz="1199" dirty="0">
                  <a:latin typeface="Times New Roman" panose="02020603050405020304" pitchFamily="18" charset="0"/>
                  <a:cs typeface="Times New Roman" panose="02020603050405020304" pitchFamily="18" charset="0"/>
                </a:rPr>
                <a:t>; Maha O. A </a:t>
              </a:r>
              <a:r>
                <a:rPr lang="en-US" sz="1199" dirty="0" err="1">
                  <a:latin typeface="Times New Roman" panose="02020603050405020304" pitchFamily="18" charset="0"/>
                  <a:cs typeface="Times New Roman" panose="02020603050405020304" pitchFamily="18" charset="0"/>
                </a:rPr>
                <a:t>Mohamad;Mustapha</a:t>
              </a:r>
              <a:r>
                <a:rPr lang="en-US" sz="1199" dirty="0">
                  <a:latin typeface="Times New Roman" panose="02020603050405020304" pitchFamily="18" charset="0"/>
                  <a:cs typeface="Times New Roman" panose="02020603050405020304" pitchFamily="18" charset="0"/>
                </a:rPr>
                <a:t> D. Ibrahim</a:t>
              </a:r>
            </a:p>
          </p:txBody>
        </p:sp>
      </p:grpSp>
      <p:grpSp>
        <p:nvGrpSpPr>
          <p:cNvPr id="28" name="Group 34">
            <a:extLst>
              <a:ext uri="{FF2B5EF4-FFF2-40B4-BE49-F238E27FC236}">
                <a16:creationId xmlns:a16="http://schemas.microsoft.com/office/drawing/2014/main" id="{D412AE18-5394-F581-A602-07D587331F1A}"/>
              </a:ext>
            </a:extLst>
          </p:cNvPr>
          <p:cNvGrpSpPr/>
          <p:nvPr/>
        </p:nvGrpSpPr>
        <p:grpSpPr>
          <a:xfrm>
            <a:off x="703536" y="5355457"/>
            <a:ext cx="8036403" cy="1350143"/>
            <a:chOff x="5976" y="91808"/>
            <a:chExt cx="9802869" cy="1800192"/>
          </a:xfrm>
        </p:grpSpPr>
        <p:sp>
          <p:nvSpPr>
            <p:cNvPr id="29" name="TextBox 35">
              <a:extLst>
                <a:ext uri="{FF2B5EF4-FFF2-40B4-BE49-F238E27FC236}">
                  <a16:creationId xmlns:a16="http://schemas.microsoft.com/office/drawing/2014/main" id="{DF035A63-F900-6E25-2E3C-430C86366626}"/>
                </a:ext>
              </a:extLst>
            </p:cNvPr>
            <p:cNvSpPr txBox="1"/>
            <p:nvPr/>
          </p:nvSpPr>
          <p:spPr>
            <a:xfrm>
              <a:off x="26084" y="356963"/>
              <a:ext cx="9752038" cy="1302666"/>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How to Prepare for the Next Pandemic - Investigation of Correlation Between Food Prices and COVID-19 From Global and Local Perspectives</a:t>
              </a:r>
            </a:p>
          </p:txBody>
        </p:sp>
        <p:sp>
          <p:nvSpPr>
            <p:cNvPr id="30" name="TextBox 36">
              <a:extLst>
                <a:ext uri="{FF2B5EF4-FFF2-40B4-BE49-F238E27FC236}">
                  <a16:creationId xmlns:a16="http://schemas.microsoft.com/office/drawing/2014/main" id="{FCBFE492-B028-E874-77FE-48FC9877309A}"/>
                </a:ext>
              </a:extLst>
            </p:cNvPr>
            <p:cNvSpPr txBox="1"/>
            <p:nvPr/>
          </p:nvSpPr>
          <p:spPr>
            <a:xfrm>
              <a:off x="56807" y="1659629"/>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IEEE International Conference on Big Data (Big Data)</a:t>
              </a:r>
            </a:p>
          </p:txBody>
        </p:sp>
        <p:sp>
          <p:nvSpPr>
            <p:cNvPr id="31" name="TextBox 37">
              <a:extLst>
                <a:ext uri="{FF2B5EF4-FFF2-40B4-BE49-F238E27FC236}">
                  <a16:creationId xmlns:a16="http://schemas.microsoft.com/office/drawing/2014/main" id="{9CEF3A20-D1CF-9F72-C721-05B6092333AD}"/>
                </a:ext>
              </a:extLst>
            </p:cNvPr>
            <p:cNvSpPr txBox="1"/>
            <p:nvPr/>
          </p:nvSpPr>
          <p:spPr>
            <a:xfrm>
              <a:off x="5976" y="91808"/>
              <a:ext cx="9179051" cy="278880"/>
            </a:xfrm>
            <a:prstGeom prst="rect">
              <a:avLst/>
            </a:prstGeom>
          </p:spPr>
          <p:txBody>
            <a:bodyPr lIns="0" tIns="0" rIns="0" bIns="0" rtlCol="0" anchor="t">
              <a:spAutoFit/>
            </a:bodyPr>
            <a:lstStyle/>
            <a:p>
              <a:pPr>
                <a:lnSpc>
                  <a:spcPts val="1799"/>
                </a:lnSpc>
              </a:pPr>
              <a:r>
                <a:rPr lang="en-US" sz="1199" dirty="0" err="1">
                  <a:latin typeface="Times New Roman" panose="02020603050405020304" pitchFamily="18" charset="0"/>
                  <a:cs typeface="Times New Roman" panose="02020603050405020304" pitchFamily="18" charset="0"/>
                </a:rPr>
                <a:t>Yufei</a:t>
              </a:r>
              <a:r>
                <a:rPr lang="en-US" sz="1199" dirty="0">
                  <a:latin typeface="Times New Roman" panose="02020603050405020304" pitchFamily="18" charset="0"/>
                  <a:cs typeface="Times New Roman" panose="02020603050405020304" pitchFamily="18" charset="0"/>
                </a:rPr>
                <a:t> Zhao; Chao Huang; </a:t>
              </a:r>
              <a:r>
                <a:rPr lang="en-US" sz="1199" dirty="0" err="1">
                  <a:latin typeface="Times New Roman" panose="02020603050405020304" pitchFamily="18" charset="0"/>
                  <a:cs typeface="Times New Roman" panose="02020603050405020304" pitchFamily="18" charset="0"/>
                </a:rPr>
                <a:t>Jiebo</a:t>
              </a:r>
              <a:r>
                <a:rPr lang="en-US" sz="1199" dirty="0">
                  <a:latin typeface="Times New Roman" panose="02020603050405020304" pitchFamily="18" charset="0"/>
                  <a:cs typeface="Times New Roman" panose="02020603050405020304" pitchFamily="18" charset="0"/>
                </a:rPr>
                <a:t> Luo</a:t>
              </a:r>
            </a:p>
          </p:txBody>
        </p:sp>
      </p:grpSp>
      <p:grpSp>
        <p:nvGrpSpPr>
          <p:cNvPr id="35" name="Group 3">
            <a:extLst>
              <a:ext uri="{FF2B5EF4-FFF2-40B4-BE49-F238E27FC236}">
                <a16:creationId xmlns:a16="http://schemas.microsoft.com/office/drawing/2014/main" id="{A77F3FAF-3E67-3C87-B742-B767923DB295}"/>
              </a:ext>
            </a:extLst>
          </p:cNvPr>
          <p:cNvGrpSpPr/>
          <p:nvPr/>
        </p:nvGrpSpPr>
        <p:grpSpPr>
          <a:xfrm>
            <a:off x="335280" y="2362894"/>
            <a:ext cx="121920" cy="121920"/>
            <a:chOff x="0" y="0"/>
            <a:chExt cx="6350000" cy="6350000"/>
          </a:xfrm>
          <a:solidFill>
            <a:schemeClr val="tx1"/>
          </a:solidFill>
        </p:grpSpPr>
        <p:sp>
          <p:nvSpPr>
            <p:cNvPr id="36" name="Freeform 4">
              <a:extLst>
                <a:ext uri="{FF2B5EF4-FFF2-40B4-BE49-F238E27FC236}">
                  <a16:creationId xmlns:a16="http://schemas.microsoft.com/office/drawing/2014/main" id="{D3631DE1-FC6D-5D01-C047-A4AB3EB01F5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7" name="Group 3">
            <a:extLst>
              <a:ext uri="{FF2B5EF4-FFF2-40B4-BE49-F238E27FC236}">
                <a16:creationId xmlns:a16="http://schemas.microsoft.com/office/drawing/2014/main" id="{98ADAE16-A6BA-5025-CA13-D7FD844F2DDC}"/>
              </a:ext>
            </a:extLst>
          </p:cNvPr>
          <p:cNvGrpSpPr/>
          <p:nvPr/>
        </p:nvGrpSpPr>
        <p:grpSpPr>
          <a:xfrm>
            <a:off x="324128" y="3581400"/>
            <a:ext cx="121920" cy="121920"/>
            <a:chOff x="0" y="0"/>
            <a:chExt cx="6350000" cy="6350000"/>
          </a:xfrm>
          <a:solidFill>
            <a:schemeClr val="tx1"/>
          </a:solidFill>
        </p:grpSpPr>
        <p:sp>
          <p:nvSpPr>
            <p:cNvPr id="38" name="Freeform 4">
              <a:extLst>
                <a:ext uri="{FF2B5EF4-FFF2-40B4-BE49-F238E27FC236}">
                  <a16:creationId xmlns:a16="http://schemas.microsoft.com/office/drawing/2014/main" id="{0352F3EB-AA1A-EE80-B9AD-35A3C2E9C9A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9" name="Group 3">
            <a:extLst>
              <a:ext uri="{FF2B5EF4-FFF2-40B4-BE49-F238E27FC236}">
                <a16:creationId xmlns:a16="http://schemas.microsoft.com/office/drawing/2014/main" id="{FD59265C-FF89-1493-8FC7-6A76C2876EC0}"/>
              </a:ext>
            </a:extLst>
          </p:cNvPr>
          <p:cNvGrpSpPr/>
          <p:nvPr/>
        </p:nvGrpSpPr>
        <p:grpSpPr>
          <a:xfrm>
            <a:off x="335280" y="4621273"/>
            <a:ext cx="121920" cy="121920"/>
            <a:chOff x="0" y="0"/>
            <a:chExt cx="6350000" cy="6350000"/>
          </a:xfrm>
          <a:solidFill>
            <a:schemeClr val="tx1"/>
          </a:solidFill>
        </p:grpSpPr>
        <p:sp>
          <p:nvSpPr>
            <p:cNvPr id="40" name="Freeform 4">
              <a:extLst>
                <a:ext uri="{FF2B5EF4-FFF2-40B4-BE49-F238E27FC236}">
                  <a16:creationId xmlns:a16="http://schemas.microsoft.com/office/drawing/2014/main" id="{239F9626-3485-987A-AE4A-5AC220B816B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41" name="Group 3">
            <a:extLst>
              <a:ext uri="{FF2B5EF4-FFF2-40B4-BE49-F238E27FC236}">
                <a16:creationId xmlns:a16="http://schemas.microsoft.com/office/drawing/2014/main" id="{040E2C33-350C-1995-68C9-E49A12FB8CE2}"/>
              </a:ext>
            </a:extLst>
          </p:cNvPr>
          <p:cNvGrpSpPr/>
          <p:nvPr/>
        </p:nvGrpSpPr>
        <p:grpSpPr>
          <a:xfrm>
            <a:off x="335280" y="5791200"/>
            <a:ext cx="121920" cy="121920"/>
            <a:chOff x="0" y="0"/>
            <a:chExt cx="6350000" cy="6350000"/>
          </a:xfrm>
          <a:solidFill>
            <a:schemeClr val="tx1"/>
          </a:solidFill>
        </p:grpSpPr>
        <p:sp>
          <p:nvSpPr>
            <p:cNvPr id="42" name="Freeform 4">
              <a:extLst>
                <a:ext uri="{FF2B5EF4-FFF2-40B4-BE49-F238E27FC236}">
                  <a16:creationId xmlns:a16="http://schemas.microsoft.com/office/drawing/2014/main" id="{8033D527-38B9-383A-A4C8-D28395BAFFC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9" name="Group 9">
            <a:extLst>
              <a:ext uri="{FF2B5EF4-FFF2-40B4-BE49-F238E27FC236}">
                <a16:creationId xmlns:a16="http://schemas.microsoft.com/office/drawing/2014/main" id="{5ECC816F-9A41-83D6-6257-820F2CEBE412}"/>
              </a:ext>
            </a:extLst>
          </p:cNvPr>
          <p:cNvGrpSpPr/>
          <p:nvPr/>
        </p:nvGrpSpPr>
        <p:grpSpPr>
          <a:xfrm>
            <a:off x="614655" y="940241"/>
            <a:ext cx="8313858" cy="736159"/>
            <a:chOff x="0" y="45747"/>
            <a:chExt cx="9193921" cy="981543"/>
          </a:xfrm>
        </p:grpSpPr>
        <p:sp>
          <p:nvSpPr>
            <p:cNvPr id="10" name="TextBox 10">
              <a:extLst>
                <a:ext uri="{FF2B5EF4-FFF2-40B4-BE49-F238E27FC236}">
                  <a16:creationId xmlns:a16="http://schemas.microsoft.com/office/drawing/2014/main" id="{12ECFAE5-1EDA-3BAA-C69C-C4B4B5333500}"/>
                </a:ext>
              </a:extLst>
            </p:cNvPr>
            <p:cNvSpPr txBox="1"/>
            <p:nvPr/>
          </p:nvSpPr>
          <p:spPr>
            <a:xfrm>
              <a:off x="0" y="310489"/>
              <a:ext cx="9179051"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Soil Fertilizer Recommendation System using Fuzzy Logic</a:t>
              </a:r>
            </a:p>
          </p:txBody>
        </p:sp>
        <p:sp>
          <p:nvSpPr>
            <p:cNvPr id="11" name="TextBox 11">
              <a:extLst>
                <a:ext uri="{FF2B5EF4-FFF2-40B4-BE49-F238E27FC236}">
                  <a16:creationId xmlns:a16="http://schemas.microsoft.com/office/drawing/2014/main" id="{F650A5EC-B57B-8215-36E9-060F9D19B6A1}"/>
                </a:ext>
              </a:extLst>
            </p:cNvPr>
            <p:cNvSpPr txBox="1"/>
            <p:nvPr/>
          </p:nvSpPr>
          <p:spPr>
            <a:xfrm>
              <a:off x="0" y="794920"/>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2020 IEEE REGION 10 CONFERENCE (</a:t>
              </a:r>
              <a:r>
                <a:rPr lang="en-US" sz="999" dirty="0" err="1">
                  <a:latin typeface="Times New Roman" panose="02020603050405020304" pitchFamily="18" charset="0"/>
                  <a:cs typeface="Times New Roman" panose="02020603050405020304" pitchFamily="18" charset="0"/>
                </a:rPr>
                <a:t>TENCON</a:t>
              </a:r>
              <a:r>
                <a:rPr lang="en-US" sz="999" dirty="0">
                  <a:latin typeface="Times New Roman" panose="02020603050405020304" pitchFamily="18" charset="0"/>
                  <a:cs typeface="Times New Roman" panose="02020603050405020304" pitchFamily="18" charset="0"/>
                </a:rPr>
                <a:t>)</a:t>
              </a:r>
            </a:p>
          </p:txBody>
        </p:sp>
        <p:sp>
          <p:nvSpPr>
            <p:cNvPr id="12" name="TextBox 12">
              <a:extLst>
                <a:ext uri="{FF2B5EF4-FFF2-40B4-BE49-F238E27FC236}">
                  <a16:creationId xmlns:a16="http://schemas.microsoft.com/office/drawing/2014/main" id="{A039E9C4-5905-E98D-7E85-579D7E968F2E}"/>
                </a:ext>
              </a:extLst>
            </p:cNvPr>
            <p:cNvSpPr txBox="1"/>
            <p:nvPr/>
          </p:nvSpPr>
          <p:spPr>
            <a:xfrm>
              <a:off x="14870" y="45747"/>
              <a:ext cx="9179051" cy="292388"/>
            </a:xfrm>
            <a:prstGeom prst="rect">
              <a:avLst/>
            </a:prstGeom>
          </p:spPr>
          <p:txBody>
            <a:bodyPr lIns="0" tIns="0" rIns="0" bIns="0" rtlCol="0" anchor="t">
              <a:spAutoFit/>
            </a:bodyPr>
            <a:lstStyle/>
            <a:p>
              <a:pPr>
                <a:lnSpc>
                  <a:spcPts val="1800"/>
                </a:lnSpc>
              </a:pPr>
              <a:r>
                <a:rPr lang="es-ES" sz="1200" dirty="0" err="1"/>
                <a:t>Jenskie</a:t>
              </a:r>
              <a:r>
                <a:rPr lang="es-ES" sz="1200" dirty="0"/>
                <a:t> </a:t>
              </a:r>
              <a:r>
                <a:rPr lang="es-ES" sz="1200" dirty="0" err="1"/>
                <a:t>Jerlin</a:t>
              </a:r>
              <a:r>
                <a:rPr lang="es-ES" sz="1200" dirty="0"/>
                <a:t> I. </a:t>
              </a:r>
              <a:r>
                <a:rPr lang="es-ES" sz="1200" dirty="0" err="1"/>
                <a:t>Haban</a:t>
              </a:r>
              <a:r>
                <a:rPr lang="es-ES" sz="1200" dirty="0"/>
                <a:t> , John Carlo V. Puno</a:t>
              </a:r>
              <a:endParaRPr lang="en-US" sz="1200" dirty="0">
                <a:latin typeface="Times New Roman" panose="02020603050405020304" pitchFamily="18" charset="0"/>
                <a:cs typeface="Times New Roman" panose="02020603050405020304" pitchFamily="18" charset="0"/>
              </a:endParaRPr>
            </a:p>
          </p:txBody>
        </p:sp>
      </p:grpSp>
      <p:grpSp>
        <p:nvGrpSpPr>
          <p:cNvPr id="13" name="Group 3">
            <a:extLst>
              <a:ext uri="{FF2B5EF4-FFF2-40B4-BE49-F238E27FC236}">
                <a16:creationId xmlns:a16="http://schemas.microsoft.com/office/drawing/2014/main" id="{1F80B77E-3B9C-EBD2-E53C-798D2A5EE8B4}"/>
              </a:ext>
            </a:extLst>
          </p:cNvPr>
          <p:cNvGrpSpPr/>
          <p:nvPr/>
        </p:nvGrpSpPr>
        <p:grpSpPr>
          <a:xfrm>
            <a:off x="335280" y="1249680"/>
            <a:ext cx="121920" cy="121920"/>
            <a:chOff x="0" y="0"/>
            <a:chExt cx="6350000" cy="6350000"/>
          </a:xfrm>
          <a:solidFill>
            <a:schemeClr val="tx1"/>
          </a:solidFill>
        </p:grpSpPr>
        <p:sp>
          <p:nvSpPr>
            <p:cNvPr id="18" name="Freeform 4">
              <a:extLst>
                <a:ext uri="{FF2B5EF4-FFF2-40B4-BE49-F238E27FC236}">
                  <a16:creationId xmlns:a16="http://schemas.microsoft.com/office/drawing/2014/main" id="{A84C8E26-6517-4FDE-E380-B603A623F62E}"/>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sp>
        <p:nvSpPr>
          <p:cNvPr id="3" name="Rectangle: Diagonal Corners Rounded 3">
            <a:extLst>
              <a:ext uri="{FF2B5EF4-FFF2-40B4-BE49-F238E27FC236}">
                <a16:creationId xmlns:a16="http://schemas.microsoft.com/office/drawing/2014/main" id="{A524EEDF-7515-DF99-D5E7-DF26B8264A8C}"/>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B8BB93E2-5CBA-FDED-FD88-52A7480F457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2D14E2BA-8FEC-FC96-D90F-BE4E8E2DB70B}"/>
              </a:ext>
            </a:extLst>
          </p:cNvPr>
          <p:cNvSpPr>
            <a:spLocks noGrp="1"/>
          </p:cNvSpPr>
          <p:nvPr>
            <p:ph type="title"/>
          </p:nvPr>
        </p:nvSpPr>
        <p:spPr>
          <a:xfrm>
            <a:off x="3162300" y="3009900"/>
            <a:ext cx="2819400" cy="838200"/>
          </a:xfrm>
        </p:spPr>
        <p:txBody>
          <a:bodyPr>
            <a:normAutofit/>
          </a:bodyPr>
          <a:lstStyle/>
          <a:p>
            <a:r>
              <a:rPr lang="en-IN" sz="2600" b="1" dirty="0">
                <a:latin typeface="Times New Roman" pitchFamily="18" charset="0"/>
                <a:cs typeface="Times New Roman" pitchFamily="18" charset="0"/>
              </a:rPr>
              <a:t>THANK YOU!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1135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IN" sz="2600" b="1" dirty="0">
                <a:latin typeface="Times New Roman" pitchFamily="18" charset="0"/>
                <a:cs typeface="Times New Roman" pitchFamily="18" charset="0"/>
              </a:rPr>
              <a:t>OBJECTIVE </a:t>
            </a:r>
            <a:br>
              <a:rPr lang="en-IN"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7" name="Rectangle: Diagonal Corners Rounded 6">
            <a:extLst>
              <a:ext uri="{FF2B5EF4-FFF2-40B4-BE49-F238E27FC236}">
                <a16:creationId xmlns:a16="http://schemas.microsoft.com/office/drawing/2014/main" id="{E4303240-21DA-910D-33F3-0C39E87AD96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2">
            <a:extLst>
              <a:ext uri="{FF2B5EF4-FFF2-40B4-BE49-F238E27FC236}">
                <a16:creationId xmlns:a16="http://schemas.microsoft.com/office/drawing/2014/main" id="{022FBDD2-E30F-E705-18BE-E160DC108925}"/>
              </a:ext>
            </a:extLst>
          </p:cNvPr>
          <p:cNvSpPr>
            <a:spLocks noGrp="1"/>
          </p:cNvSpPr>
          <p:nvPr>
            <p:ph sz="quarter" idx="1"/>
          </p:nvPr>
        </p:nvSpPr>
        <p:spPr>
          <a:xfrm>
            <a:off x="266700" y="1359626"/>
            <a:ext cx="8610600" cy="4736374"/>
          </a:xfrm>
        </p:spPr>
        <p:txBody>
          <a:bodyPr>
            <a:normAutofit fontScale="85000" lnSpcReduction="10000"/>
          </a:bodyPr>
          <a:lstStyle/>
          <a:p>
            <a:pPr algn="just">
              <a:lnSpc>
                <a:spcPct val="160000"/>
              </a:lnSpc>
            </a:pPr>
            <a:r>
              <a:rPr lang="en-US" sz="2400" b="1" dirty="0">
                <a:latin typeface="Times New Roman" panose="02020603050405020304" pitchFamily="18" charset="0"/>
                <a:cs typeface="Times New Roman" panose="02020603050405020304" pitchFamily="18" charset="0"/>
              </a:rPr>
              <a:t>Optimizing Productivity: </a:t>
            </a:r>
            <a:r>
              <a:rPr lang="en-US" sz="2400" dirty="0">
                <a:latin typeface="Times New Roman" panose="02020603050405020304" pitchFamily="18" charset="0"/>
                <a:cs typeface="Times New Roman" panose="02020603050405020304" pitchFamily="18" charset="0"/>
              </a:rPr>
              <a:t>Use soil health and food price data to inform crop selection, maximizing yields efficiently and meeting the demands of a growing population through data-driven decision-making in agriculture.</a:t>
            </a:r>
          </a:p>
          <a:p>
            <a:pPr algn="just">
              <a:lnSpc>
                <a:spcPct val="160000"/>
              </a:lnSpc>
            </a:pPr>
            <a:r>
              <a:rPr lang="en-US" sz="2400" b="1" dirty="0">
                <a:latin typeface="Times New Roman" panose="02020603050405020304" pitchFamily="18" charset="0"/>
                <a:cs typeface="Times New Roman" panose="02020603050405020304" pitchFamily="18" charset="0"/>
              </a:rPr>
              <a:t>Enhancing Profitability: </a:t>
            </a:r>
            <a:r>
              <a:rPr lang="en-US" sz="2400" dirty="0">
                <a:latin typeface="Times New Roman" panose="02020603050405020304" pitchFamily="18" charset="0"/>
                <a:cs typeface="Times New Roman" panose="02020603050405020304" pitchFamily="18" charset="0"/>
              </a:rPr>
              <a:t>Integrate food price trends into crop selection, ensuring economic viability for farmers by aligning cultivation choices with market demand for increased income and sustainable farming practices.</a:t>
            </a:r>
          </a:p>
          <a:p>
            <a:pPr algn="just">
              <a:lnSpc>
                <a:spcPct val="160000"/>
              </a:lnSpc>
            </a:pPr>
            <a:r>
              <a:rPr lang="en-US" sz="2400" b="1" dirty="0">
                <a:latin typeface="Times New Roman" panose="02020603050405020304" pitchFamily="18" charset="0"/>
                <a:cs typeface="Times New Roman" panose="02020603050405020304" pitchFamily="18" charset="0"/>
              </a:rPr>
              <a:t>Promoting Sustainability: </a:t>
            </a:r>
            <a:r>
              <a:rPr lang="en-US" sz="2400" dirty="0">
                <a:latin typeface="Times New Roman" panose="02020603050405020304" pitchFamily="18" charset="0"/>
                <a:cs typeface="Times New Roman" panose="02020603050405020304" pitchFamily="18" charset="0"/>
              </a:rPr>
              <a:t>Utilize soil health data for sustainable agriculture, reducing reliance on chemicals, preserving soil fertility, and aligning economic prosperity with environmental stewardship for long-term farming sustainability.</a:t>
            </a:r>
          </a:p>
        </p:txBody>
      </p:sp>
    </p:spTree>
    <p:extLst>
      <p:ext uri="{BB962C8B-B14F-4D97-AF65-F5344CB8AC3E}">
        <p14:creationId xmlns:p14="http://schemas.microsoft.com/office/powerpoint/2010/main" val="55328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C230ADBD-C589-A556-2C91-6486219F990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8E31E5E5-E500-317B-90E8-EBBD876BD084}"/>
              </a:ext>
            </a:extLst>
          </p:cNvPr>
          <p:cNvSpPr>
            <a:spLocks noGrp="1"/>
          </p:cNvSpPr>
          <p:nvPr>
            <p:ph type="title"/>
          </p:nvPr>
        </p:nvSpPr>
        <p:spPr>
          <a:xfrm>
            <a:off x="457200" y="304800"/>
            <a:ext cx="8229600" cy="884238"/>
          </a:xfrm>
        </p:spPr>
        <p:txBody>
          <a:bodyPr>
            <a:normAutofit/>
          </a:bodyPr>
          <a:lstStyle/>
          <a:p>
            <a:r>
              <a:rPr lang="en-IN" sz="2600" b="1" dirty="0">
                <a:latin typeface="Times New Roman" panose="02020603050405020304" pitchFamily="18" charset="0"/>
                <a:cs typeface="Times New Roman" panose="02020603050405020304" pitchFamily="18" charset="0"/>
              </a:rPr>
              <a:t>LIMITATIONS OF EXISTING SYSTEM</a:t>
            </a:r>
          </a:p>
        </p:txBody>
      </p:sp>
      <p:sp>
        <p:nvSpPr>
          <p:cNvPr id="7" name="Content Placeholder 2">
            <a:extLst>
              <a:ext uri="{FF2B5EF4-FFF2-40B4-BE49-F238E27FC236}">
                <a16:creationId xmlns:a16="http://schemas.microsoft.com/office/drawing/2014/main" id="{90C5E049-4389-605E-2FFA-44FE602A243F}"/>
              </a:ext>
            </a:extLst>
          </p:cNvPr>
          <p:cNvSpPr>
            <a:spLocks noGrp="1"/>
          </p:cNvSpPr>
          <p:nvPr>
            <p:ph sz="quarter" idx="1"/>
          </p:nvPr>
        </p:nvSpPr>
        <p:spPr>
          <a:xfrm>
            <a:off x="464916" y="1316823"/>
            <a:ext cx="8229600" cy="5388777"/>
          </a:xfrm>
        </p:spPr>
        <p:txBody>
          <a:bodyPr>
            <a:noAutofit/>
          </a:bodyPr>
          <a:lstStyle/>
          <a:p>
            <a:pPr>
              <a:lnSpc>
                <a:spcPct val="160000"/>
              </a:lnSpc>
            </a:pPr>
            <a:r>
              <a:rPr lang="en-US" sz="1600" b="1" dirty="0">
                <a:latin typeface="Times New Roman" panose="02020603050405020304" pitchFamily="18" charset="0"/>
                <a:cs typeface="Times New Roman" panose="02020603050405020304" pitchFamily="18" charset="0"/>
              </a:rPr>
              <a:t>Lack of Data-Driven Insights: </a:t>
            </a:r>
            <a:r>
              <a:rPr lang="en-US" sz="1600" dirty="0">
                <a:latin typeface="Times New Roman" panose="02020603050405020304" pitchFamily="18" charset="0"/>
                <a:cs typeface="Times New Roman" panose="02020603050405020304" pitchFamily="18" charset="0"/>
              </a:rPr>
              <a:t>The current agricultural system relies heavily on traditional knowledge and experience, often resulting in suboptimal crop choices. Without harnessing the power of data analytics, farmers miss out on valuable insights into soil health and market trends, leading to inefficiencies in crop selection and reduced profitability.</a:t>
            </a:r>
            <a:endParaRPr lang="en-US" sz="1600" b="1" dirty="0">
              <a:latin typeface="Times New Roman" panose="02020603050405020304" pitchFamily="18" charset="0"/>
              <a:cs typeface="Times New Roman" panose="02020603050405020304" pitchFamily="18" charset="0"/>
            </a:endParaRPr>
          </a:p>
          <a:p>
            <a:pPr>
              <a:lnSpc>
                <a:spcPct val="160000"/>
              </a:lnSpc>
            </a:pPr>
            <a:r>
              <a:rPr lang="en-US" sz="1600" b="1" dirty="0">
                <a:latin typeface="Times New Roman" panose="02020603050405020304" pitchFamily="18" charset="0"/>
                <a:cs typeface="Times New Roman" panose="02020603050405020304" pitchFamily="18" charset="0"/>
              </a:rPr>
              <a:t>Limited Integration of Soil Health Metrics: </a:t>
            </a:r>
            <a:r>
              <a:rPr lang="en-US" sz="1600" dirty="0">
                <a:latin typeface="Times New Roman" panose="02020603050405020304" pitchFamily="18" charset="0"/>
                <a:cs typeface="Times New Roman" panose="02020603050405020304" pitchFamily="18" charset="0"/>
              </a:rPr>
              <a:t>Soil health indicators significantly impact crop outcomes, yet the existing system often lacks comprehensive integration of these metrics. Farmers might not have access to real-time data on soil composition, fertility, and moisture levels, leading to uninformed decisions and potentially lower yields.</a:t>
            </a:r>
            <a:endParaRPr lang="en-US" sz="1600" b="1" dirty="0">
              <a:latin typeface="Times New Roman" panose="02020603050405020304" pitchFamily="18" charset="0"/>
              <a:cs typeface="Times New Roman" panose="02020603050405020304" pitchFamily="18" charset="0"/>
            </a:endParaRPr>
          </a:p>
          <a:p>
            <a:pPr>
              <a:lnSpc>
                <a:spcPct val="160000"/>
              </a:lnSpc>
            </a:pPr>
            <a:r>
              <a:rPr lang="en-US" sz="1600" b="1" dirty="0">
                <a:latin typeface="Times New Roman" panose="02020603050405020304" pitchFamily="18" charset="0"/>
                <a:cs typeface="Times New Roman" panose="02020603050405020304" pitchFamily="18" charset="0"/>
              </a:rPr>
              <a:t>Market-Blind Cultivation: </a:t>
            </a:r>
            <a:r>
              <a:rPr lang="en-US" sz="1600" dirty="0">
                <a:latin typeface="Times New Roman" panose="02020603050405020304" pitchFamily="18" charset="0"/>
                <a:cs typeface="Times New Roman" panose="02020603050405020304" pitchFamily="18" charset="0"/>
              </a:rPr>
              <a:t>Farmers often lack up-to-date information on food market dynamics, including fluctuating prices and shifting consumer preferences. This disconnect between cultivation and market demand results in situations where crops may be grown in excess or not enough, leading to wastage and financial losses.</a:t>
            </a:r>
          </a:p>
        </p:txBody>
      </p:sp>
    </p:spTree>
    <p:extLst>
      <p:ext uri="{BB962C8B-B14F-4D97-AF65-F5344CB8AC3E}">
        <p14:creationId xmlns:p14="http://schemas.microsoft.com/office/powerpoint/2010/main" val="405388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944"/>
            <a:ext cx="8229600" cy="762000"/>
          </a:xfrm>
        </p:spPr>
        <p:txBody>
          <a:bodyPr>
            <a:normAutofit/>
          </a:bodyPr>
          <a:lstStyle/>
          <a:p>
            <a:r>
              <a:rPr lang="en-IN" sz="2900" b="1" dirty="0">
                <a:latin typeface="Times New Roman" pitchFamily="18" charset="0"/>
                <a:cs typeface="Times New Roman" pitchFamily="18" charset="0"/>
              </a:rPr>
              <a:t>PROPOSED SYSTEM</a:t>
            </a:r>
            <a:endParaRPr lang="en-IN" sz="1600" dirty="0">
              <a:latin typeface="Times New Roman" pitchFamily="18" charset="0"/>
              <a:cs typeface="Times New Roman" pitchFamily="18" charset="0"/>
            </a:endParaRPr>
          </a:p>
        </p:txBody>
      </p:sp>
      <p:sp>
        <p:nvSpPr>
          <p:cNvPr id="4" name="Rectangle: Diagonal Corners Rounded 3">
            <a:extLst>
              <a:ext uri="{FF2B5EF4-FFF2-40B4-BE49-F238E27FC236}">
                <a16:creationId xmlns:a16="http://schemas.microsoft.com/office/drawing/2014/main" id="{EFF61180-F821-E17A-0F37-AF0315989C92}"/>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B932C4DF-04BD-0383-CACD-BAE795647B40}"/>
              </a:ext>
            </a:extLst>
          </p:cNvPr>
          <p:cNvSpPr>
            <a:spLocks noGrp="1"/>
          </p:cNvSpPr>
          <p:nvPr>
            <p:ph sz="quarter" idx="1"/>
          </p:nvPr>
        </p:nvSpPr>
        <p:spPr>
          <a:xfrm>
            <a:off x="381000" y="1104900"/>
            <a:ext cx="8458200" cy="5448300"/>
          </a:xfrm>
        </p:spPr>
        <p:txBody>
          <a:bodyPr>
            <a:noAutofit/>
          </a:bodyPr>
          <a:lstStyle/>
          <a:p>
            <a:pPr algn="just">
              <a:lnSpc>
                <a:spcPct val="160000"/>
              </a:lnSpc>
            </a:pPr>
            <a:r>
              <a:rPr lang="en-US" sz="1500" b="1" dirty="0">
                <a:latin typeface="Times New Roman" panose="02020603050405020304" pitchFamily="18" charset="0"/>
                <a:cs typeface="Times New Roman" panose="02020603050405020304" pitchFamily="18" charset="0"/>
              </a:rPr>
              <a:t>Support Vector Machine and Decision Trees Combination:</a:t>
            </a:r>
          </a:p>
          <a:p>
            <a:pPr marL="0" indent="0" algn="just">
              <a:lnSpc>
                <a:spcPct val="160000"/>
              </a:lnSpc>
              <a:buNone/>
            </a:pPr>
            <a:r>
              <a:rPr lang="en-US" sz="1500" dirty="0">
                <a:latin typeface="Times New Roman" panose="02020603050405020304" pitchFamily="18" charset="0"/>
                <a:cs typeface="Times New Roman" panose="02020603050405020304" pitchFamily="18" charset="0"/>
              </a:rPr>
              <a:t>	Combining Support Vector Machine and decision trees leverages regression's ability to capture linear relationships between soil metrics and crop yields, while decision trees handle non-linear patterns in market demand and economic factors. This ensures a more comprehensive understanding of crop performance and desirability.</a:t>
            </a:r>
          </a:p>
          <a:p>
            <a:pPr algn="just">
              <a:lnSpc>
                <a:spcPct val="160000"/>
              </a:lnSpc>
            </a:pPr>
            <a:r>
              <a:rPr lang="en-US" sz="1500" b="1" dirty="0">
                <a:latin typeface="Times New Roman" panose="02020603050405020304" pitchFamily="18" charset="0"/>
                <a:cs typeface="Times New Roman" panose="02020603050405020304" pitchFamily="18" charset="0"/>
              </a:rPr>
              <a:t>Holistic Recommendations:</a:t>
            </a:r>
          </a:p>
          <a:p>
            <a:pPr marL="0" indent="0" algn="just">
              <a:lnSpc>
                <a:spcPct val="160000"/>
              </a:lnSpc>
              <a:buNone/>
            </a:pPr>
            <a:r>
              <a:rPr lang="en-US" sz="1500" dirty="0">
                <a:latin typeface="Times New Roman" panose="02020603050405020304" pitchFamily="18" charset="0"/>
                <a:cs typeface="Times New Roman" panose="02020603050405020304" pitchFamily="18" charset="0"/>
              </a:rPr>
              <a:t>	The integrated approach provides holistic recommendations by assessing both agronomic factors (yield prediction from Support Vector Machine) and economic factors (demand prediction from Decision trees). This results in well-rounded crop suggestions that align with both soil health and market dynamics.</a:t>
            </a:r>
          </a:p>
          <a:p>
            <a:pPr algn="just">
              <a:lnSpc>
                <a:spcPct val="160000"/>
              </a:lnSpc>
            </a:pPr>
            <a:r>
              <a:rPr lang="en-US" sz="1500" b="1" dirty="0">
                <a:latin typeface="Times New Roman" panose="02020603050405020304" pitchFamily="18" charset="0"/>
                <a:cs typeface="Times New Roman" panose="02020603050405020304" pitchFamily="18" charset="0"/>
              </a:rPr>
              <a:t>Interpretability and Practicality:</a:t>
            </a:r>
          </a:p>
          <a:p>
            <a:pPr marL="0" indent="0" algn="just">
              <a:lnSpc>
                <a:spcPct val="160000"/>
              </a:lnSpc>
              <a:buNone/>
            </a:pPr>
            <a:r>
              <a:rPr lang="en-US" sz="1500" dirty="0">
                <a:latin typeface="Times New Roman" panose="02020603050405020304" pitchFamily="18" charset="0"/>
                <a:cs typeface="Times New Roman" panose="02020603050405020304" pitchFamily="18" charset="0"/>
              </a:rPr>
              <a:t>	Decision trees offer transparent decision paths, making it easier for farmers to understand why certain crops are recommended based on market trends. This transparency enhances user trust and aids in making practical, informed planting decisions, promoting sustainable and profitable agriculture.</a:t>
            </a:r>
          </a:p>
        </p:txBody>
      </p:sp>
    </p:spTree>
    <p:extLst>
      <p:ext uri="{BB962C8B-B14F-4D97-AF65-F5344CB8AC3E}">
        <p14:creationId xmlns:p14="http://schemas.microsoft.com/office/powerpoint/2010/main" val="84766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876"/>
            <a:ext cx="8229600" cy="1143000"/>
          </a:xfrm>
        </p:spPr>
        <p:txBody>
          <a:bodyPr>
            <a:normAutofit/>
          </a:bodyPr>
          <a:lstStyle/>
          <a:p>
            <a:r>
              <a:rPr lang="en-US" sz="2600" b="1" dirty="0">
                <a:latin typeface="Times New Roman" pitchFamily="18" charset="0"/>
                <a:cs typeface="Times New Roman" pitchFamily="18" charset="0"/>
              </a:rPr>
              <a:t>OVERALL ARCHITECTURE OF SYSTEM</a:t>
            </a:r>
            <a:endParaRPr lang="en-IN" sz="2600" b="1" dirty="0">
              <a:latin typeface="Times New Roman" pitchFamily="18" charset="0"/>
              <a:cs typeface="Times New Roman" pitchFamily="18" charset="0"/>
            </a:endParaRPr>
          </a:p>
        </p:txBody>
      </p:sp>
      <p:sp>
        <p:nvSpPr>
          <p:cNvPr id="3" name="Rectangle: Diagonal Corners Rounded 2">
            <a:extLst>
              <a:ext uri="{FF2B5EF4-FFF2-40B4-BE49-F238E27FC236}">
                <a16:creationId xmlns:a16="http://schemas.microsoft.com/office/drawing/2014/main" id="{ED076660-0FA2-4090-2FAB-2C46361872B4}"/>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diagram of data collection&#10;&#10;Description automatically generated">
            <a:extLst>
              <a:ext uri="{FF2B5EF4-FFF2-40B4-BE49-F238E27FC236}">
                <a16:creationId xmlns:a16="http://schemas.microsoft.com/office/drawing/2014/main" id="{54A64705-912E-AB61-8EEB-C6E0FDA3C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71988"/>
            <a:ext cx="7772400" cy="5052612"/>
          </a:xfrm>
          <a:prstGeom prst="rect">
            <a:avLst/>
          </a:prstGeom>
        </p:spPr>
      </p:pic>
    </p:spTree>
    <p:extLst>
      <p:ext uri="{BB962C8B-B14F-4D97-AF65-F5344CB8AC3E}">
        <p14:creationId xmlns:p14="http://schemas.microsoft.com/office/powerpoint/2010/main" val="205395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B5F4253D-CCC7-4279-BC61-A871D17B02CD}"/>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82987B00-A24C-112F-F9D7-67C80B75E436}"/>
              </a:ext>
            </a:extLst>
          </p:cNvPr>
          <p:cNvSpPr>
            <a:spLocks noGrp="1"/>
          </p:cNvSpPr>
          <p:nvPr>
            <p:ph type="title"/>
          </p:nvPr>
        </p:nvSpPr>
        <p:spPr>
          <a:xfrm>
            <a:off x="457200" y="546858"/>
            <a:ext cx="4572000" cy="596142"/>
          </a:xfrm>
        </p:spPr>
        <p:txBody>
          <a:bodyPr>
            <a:normAutofit/>
          </a:bodyPr>
          <a:lstStyle/>
          <a:p>
            <a:r>
              <a:rPr lang="en-US" sz="2800" b="1" dirty="0">
                <a:solidFill>
                  <a:schemeClr val="tx1"/>
                </a:solidFill>
                <a:latin typeface="Times New Roman" pitchFamily="18" charset="0"/>
              </a:rPr>
              <a:t>MODULES IDENTIFIED </a:t>
            </a:r>
            <a:endParaRPr lang="en-US" sz="2800" b="1" dirty="0">
              <a:solidFill>
                <a:schemeClr val="tx1"/>
              </a:solidFill>
            </a:endParaRPr>
          </a:p>
        </p:txBody>
      </p:sp>
      <p:sp>
        <p:nvSpPr>
          <p:cNvPr id="14" name="AutoShape 2">
            <a:extLst>
              <a:ext uri="{FF2B5EF4-FFF2-40B4-BE49-F238E27FC236}">
                <a16:creationId xmlns:a16="http://schemas.microsoft.com/office/drawing/2014/main" id="{7F392175-40D4-DB95-F317-EF353D994EB9}"/>
              </a:ext>
            </a:extLst>
          </p:cNvPr>
          <p:cNvSpPr/>
          <p:nvPr/>
        </p:nvSpPr>
        <p:spPr>
          <a:xfrm>
            <a:off x="4542062" y="1447800"/>
            <a:ext cx="45719" cy="4648200"/>
          </a:xfrm>
          <a:prstGeom prst="rect">
            <a:avLst/>
          </a:prstGeom>
          <a:solidFill>
            <a:schemeClr val="tx1"/>
          </a:solidFill>
        </p:spPr>
        <p:txBody>
          <a:bodyPr/>
          <a:lstStyle/>
          <a:p>
            <a:endParaRPr lang="en-IN"/>
          </a:p>
        </p:txBody>
      </p:sp>
      <p:grpSp>
        <p:nvGrpSpPr>
          <p:cNvPr id="15" name="Group 3">
            <a:extLst>
              <a:ext uri="{FF2B5EF4-FFF2-40B4-BE49-F238E27FC236}">
                <a16:creationId xmlns:a16="http://schemas.microsoft.com/office/drawing/2014/main" id="{8ADD3661-0FDF-76BC-3C9D-3EC234CC8B2E}"/>
              </a:ext>
            </a:extLst>
          </p:cNvPr>
          <p:cNvGrpSpPr/>
          <p:nvPr/>
        </p:nvGrpSpPr>
        <p:grpSpPr>
          <a:xfrm>
            <a:off x="4496072" y="1955133"/>
            <a:ext cx="121920" cy="121920"/>
            <a:chOff x="0" y="0"/>
            <a:chExt cx="6350000" cy="6350000"/>
          </a:xfrm>
          <a:solidFill>
            <a:schemeClr val="tx1"/>
          </a:solidFill>
        </p:grpSpPr>
        <p:sp>
          <p:nvSpPr>
            <p:cNvPr id="16" name="Freeform 4">
              <a:extLst>
                <a:ext uri="{FF2B5EF4-FFF2-40B4-BE49-F238E27FC236}">
                  <a16:creationId xmlns:a16="http://schemas.microsoft.com/office/drawing/2014/main" id="{8D1B423D-B9EB-22D3-A259-7A50462F3FDD}"/>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grpSp>
        <p:nvGrpSpPr>
          <p:cNvPr id="17" name="Group 5">
            <a:extLst>
              <a:ext uri="{FF2B5EF4-FFF2-40B4-BE49-F238E27FC236}">
                <a16:creationId xmlns:a16="http://schemas.microsoft.com/office/drawing/2014/main" id="{8370E64B-92B4-40E0-0ED8-1C8454B3A190}"/>
              </a:ext>
            </a:extLst>
          </p:cNvPr>
          <p:cNvGrpSpPr/>
          <p:nvPr/>
        </p:nvGrpSpPr>
        <p:grpSpPr>
          <a:xfrm>
            <a:off x="4495800" y="4181955"/>
            <a:ext cx="121920" cy="121920"/>
            <a:chOff x="0" y="0"/>
            <a:chExt cx="6350000" cy="6350000"/>
          </a:xfrm>
          <a:solidFill>
            <a:schemeClr val="tx1"/>
          </a:solidFill>
        </p:grpSpPr>
        <p:sp>
          <p:nvSpPr>
            <p:cNvPr id="18" name="Freeform 6">
              <a:extLst>
                <a:ext uri="{FF2B5EF4-FFF2-40B4-BE49-F238E27FC236}">
                  <a16:creationId xmlns:a16="http://schemas.microsoft.com/office/drawing/2014/main" id="{F22407FF-947D-27B0-D397-8ECCAE5BFF7A}"/>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grpSp>
        <p:nvGrpSpPr>
          <p:cNvPr id="19" name="Group 7">
            <a:extLst>
              <a:ext uri="{FF2B5EF4-FFF2-40B4-BE49-F238E27FC236}">
                <a16:creationId xmlns:a16="http://schemas.microsoft.com/office/drawing/2014/main" id="{FDA0AE64-E625-D3DC-9515-E7C733479B2F}"/>
              </a:ext>
            </a:extLst>
          </p:cNvPr>
          <p:cNvGrpSpPr/>
          <p:nvPr/>
        </p:nvGrpSpPr>
        <p:grpSpPr>
          <a:xfrm>
            <a:off x="4496344" y="2977995"/>
            <a:ext cx="121920" cy="121920"/>
            <a:chOff x="0" y="0"/>
            <a:chExt cx="6350000" cy="6350000"/>
          </a:xfrm>
          <a:solidFill>
            <a:schemeClr val="tx1"/>
          </a:solidFill>
        </p:grpSpPr>
        <p:sp>
          <p:nvSpPr>
            <p:cNvPr id="28" name="Freeform 8">
              <a:extLst>
                <a:ext uri="{FF2B5EF4-FFF2-40B4-BE49-F238E27FC236}">
                  <a16:creationId xmlns:a16="http://schemas.microsoft.com/office/drawing/2014/main" id="{2592B1B5-506C-727C-87FE-2BCD6DCF146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sp>
        <p:nvSpPr>
          <p:cNvPr id="29" name="TextBox 9">
            <a:extLst>
              <a:ext uri="{FF2B5EF4-FFF2-40B4-BE49-F238E27FC236}">
                <a16:creationId xmlns:a16="http://schemas.microsoft.com/office/drawing/2014/main" id="{5C692268-FE46-7DBE-2E22-883BACE9A8D3}"/>
              </a:ext>
            </a:extLst>
          </p:cNvPr>
          <p:cNvSpPr txBox="1"/>
          <p:nvPr/>
        </p:nvSpPr>
        <p:spPr>
          <a:xfrm>
            <a:off x="152669" y="1707721"/>
            <a:ext cx="4145975" cy="738664"/>
          </a:xfrm>
          <a:prstGeom prst="rect">
            <a:avLst/>
          </a:prstGeom>
        </p:spPr>
        <p:txBody>
          <a:bodyPr wrap="square" lIns="0" tIns="0" rIns="0" bIns="0" rtlCol="0" anchor="t">
            <a:spAutoFit/>
          </a:bodyPr>
          <a:lstStyle/>
          <a:p>
            <a:pPr algn="r"/>
            <a:r>
              <a:rPr lang="en-US" sz="2400" dirty="0">
                <a:latin typeface="Times New Roman" panose="02020603050405020304" pitchFamily="18" charset="0"/>
                <a:cs typeface="Times New Roman" panose="02020603050405020304" pitchFamily="18" charset="0"/>
              </a:rPr>
              <a:t>Data Collection and Preprocessing (Module 1)</a:t>
            </a:r>
          </a:p>
        </p:txBody>
      </p:sp>
      <p:sp>
        <p:nvSpPr>
          <p:cNvPr id="30" name="TextBox 10">
            <a:extLst>
              <a:ext uri="{FF2B5EF4-FFF2-40B4-BE49-F238E27FC236}">
                <a16:creationId xmlns:a16="http://schemas.microsoft.com/office/drawing/2014/main" id="{FFD94FC8-D99D-D9F4-FC39-E2A50BB8E515}"/>
              </a:ext>
            </a:extLst>
          </p:cNvPr>
          <p:cNvSpPr txBox="1"/>
          <p:nvPr/>
        </p:nvSpPr>
        <p:spPr>
          <a:xfrm>
            <a:off x="457201" y="3886200"/>
            <a:ext cx="3963018" cy="1107996"/>
          </a:xfrm>
          <a:prstGeom prst="rect">
            <a:avLst/>
          </a:prstGeom>
        </p:spPr>
        <p:txBody>
          <a:bodyPr wrap="square" lIns="0" tIns="0" rIns="0" bIns="0" rtlCol="0" anchor="t">
            <a:spAutoFit/>
          </a:bodyPr>
          <a:lstStyle/>
          <a:p>
            <a:pPr algn="r"/>
            <a:r>
              <a:rPr lang="en-US" sz="2400" spc="210" dirty="0">
                <a:latin typeface="Times New Roman" panose="02020603050405020304" pitchFamily="18" charset="0"/>
                <a:cs typeface="Times New Roman" panose="02020603050405020304" pitchFamily="18" charset="0"/>
              </a:rPr>
              <a:t>Model Development and Training Module</a:t>
            </a:r>
          </a:p>
          <a:p>
            <a:pPr algn="r"/>
            <a:r>
              <a:rPr lang="en-US" sz="2400" spc="140" dirty="0">
                <a:latin typeface="Times New Roman" panose="02020603050405020304" pitchFamily="18" charset="0"/>
                <a:cs typeface="Times New Roman" panose="02020603050405020304" pitchFamily="18" charset="0"/>
              </a:rPr>
              <a:t>(Module 3)</a:t>
            </a:r>
          </a:p>
        </p:txBody>
      </p:sp>
      <p:sp>
        <p:nvSpPr>
          <p:cNvPr id="31" name="TextBox 11">
            <a:extLst>
              <a:ext uri="{FF2B5EF4-FFF2-40B4-BE49-F238E27FC236}">
                <a16:creationId xmlns:a16="http://schemas.microsoft.com/office/drawing/2014/main" id="{DA660959-3802-015F-8739-C071BDF188E2}"/>
              </a:ext>
            </a:extLst>
          </p:cNvPr>
          <p:cNvSpPr txBox="1"/>
          <p:nvPr/>
        </p:nvSpPr>
        <p:spPr>
          <a:xfrm>
            <a:off x="4831199" y="2743200"/>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Feature Engineering and Selection Module (Module 2)</a:t>
            </a:r>
          </a:p>
        </p:txBody>
      </p:sp>
      <p:grpSp>
        <p:nvGrpSpPr>
          <p:cNvPr id="32" name="Group 7">
            <a:extLst>
              <a:ext uri="{FF2B5EF4-FFF2-40B4-BE49-F238E27FC236}">
                <a16:creationId xmlns:a16="http://schemas.microsoft.com/office/drawing/2014/main" id="{98A83A91-1AD0-B7B0-039E-4FB17A6980D1}"/>
              </a:ext>
            </a:extLst>
          </p:cNvPr>
          <p:cNvGrpSpPr/>
          <p:nvPr/>
        </p:nvGrpSpPr>
        <p:grpSpPr>
          <a:xfrm>
            <a:off x="4495800" y="5485898"/>
            <a:ext cx="121920" cy="121920"/>
            <a:chOff x="0" y="0"/>
            <a:chExt cx="6350000" cy="6350000"/>
          </a:xfrm>
          <a:solidFill>
            <a:schemeClr val="tx1"/>
          </a:solidFill>
        </p:grpSpPr>
        <p:sp>
          <p:nvSpPr>
            <p:cNvPr id="33" name="Freeform 8">
              <a:extLst>
                <a:ext uri="{FF2B5EF4-FFF2-40B4-BE49-F238E27FC236}">
                  <a16:creationId xmlns:a16="http://schemas.microsoft.com/office/drawing/2014/main" id="{18D284E8-8DB9-5F5D-B680-7B82DE8109B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sp>
        <p:nvSpPr>
          <p:cNvPr id="34" name="TextBox 11">
            <a:extLst>
              <a:ext uri="{FF2B5EF4-FFF2-40B4-BE49-F238E27FC236}">
                <a16:creationId xmlns:a16="http://schemas.microsoft.com/office/drawing/2014/main" id="{3B02E88C-E67D-ECAD-A623-22CE21AA4F24}"/>
              </a:ext>
            </a:extLst>
          </p:cNvPr>
          <p:cNvSpPr txBox="1"/>
          <p:nvPr/>
        </p:nvSpPr>
        <p:spPr>
          <a:xfrm>
            <a:off x="4830655" y="5251103"/>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Validation and Optimization Module (Module 4)</a:t>
            </a:r>
          </a:p>
        </p:txBody>
      </p:sp>
    </p:spTree>
    <p:extLst>
      <p:ext uri="{BB962C8B-B14F-4D97-AF65-F5344CB8AC3E}">
        <p14:creationId xmlns:p14="http://schemas.microsoft.com/office/powerpoint/2010/main" val="14112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D271D6E7-96A3-633C-CEC2-9AA5D8892A3D}"/>
              </a:ext>
            </a:extLst>
          </p:cNvPr>
          <p:cNvSpPr>
            <a:spLocks noGrp="1"/>
          </p:cNvSpPr>
          <p:nvPr>
            <p:ph sz="quarter" idx="1"/>
          </p:nvPr>
        </p:nvSpPr>
        <p:spPr>
          <a:xfrm>
            <a:off x="304800" y="1371600"/>
            <a:ext cx="8382000" cy="502920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Collection and Preprocessing" module involves gathering soil health and food price data, ensuring its accuracy through cleaning and integration.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is then transformed into a consistent format and stored for subsequent analysis.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This module lays the foundation for building a predictive model by providing high-quality, structured data that encompasses both soil characteristics and market costs.</a:t>
            </a:r>
            <a:endParaRPr lang="en-IN" sz="2000" dirty="0">
              <a:effectLst/>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DE3B59B4-637C-2739-E0BD-2FBAE7E212AE}"/>
              </a:ext>
            </a:extLst>
          </p:cNvPr>
          <p:cNvSpPr txBox="1">
            <a:spLocks/>
          </p:cNvSpPr>
          <p:nvPr/>
        </p:nvSpPr>
        <p:spPr>
          <a:xfrm>
            <a:off x="451884" y="400523"/>
            <a:ext cx="8382000" cy="81867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latin typeface="Times New Roman" pitchFamily="18" charset="0"/>
              </a:rPr>
              <a:t>Module Description for the Data Collection and Preprocessing Module</a:t>
            </a:r>
            <a:endParaRPr lang="en-US" sz="2400" dirty="0"/>
          </a:p>
        </p:txBody>
      </p:sp>
    </p:spTree>
    <p:extLst>
      <p:ext uri="{BB962C8B-B14F-4D97-AF65-F5344CB8AC3E}">
        <p14:creationId xmlns:p14="http://schemas.microsoft.com/office/powerpoint/2010/main" val="162421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419100"/>
            <a:ext cx="8229600" cy="990600"/>
          </a:xfrm>
        </p:spPr>
        <p:txBody>
          <a:bodyPr>
            <a:normAutofit/>
          </a:bodyPr>
          <a:lstStyle/>
          <a:p>
            <a:pPr lvl="3" algn="ctr" rtl="0">
              <a:spcBef>
                <a:spcPct val="0"/>
              </a:spcBef>
            </a:pPr>
            <a:r>
              <a:rPr lang="en-US" sz="2600" b="1" dirty="0">
                <a:latin typeface="Times New Roman" pitchFamily="18" charset="0"/>
                <a:cs typeface="Times New Roman" pitchFamily="18" charset="0"/>
              </a:rPr>
              <a:t>Data Flow Diagram for Data Collection and Preprocessing Module Module</a:t>
            </a:r>
            <a:endParaRPr lang="en-IN" sz="2600" b="1" dirty="0"/>
          </a:p>
        </p:txBody>
      </p:sp>
      <p:sp>
        <p:nvSpPr>
          <p:cNvPr id="4" name="Rectangle: Diagonal Corners Rounded 3">
            <a:extLst>
              <a:ext uri="{FF2B5EF4-FFF2-40B4-BE49-F238E27FC236}">
                <a16:creationId xmlns:a16="http://schemas.microsoft.com/office/drawing/2014/main" id="{1F94136F-41FB-2D8A-7B84-090A2FF65167}"/>
              </a:ext>
            </a:extLst>
          </p:cNvPr>
          <p:cNvSpPr/>
          <p:nvPr/>
        </p:nvSpPr>
        <p:spPr>
          <a:xfrm>
            <a:off x="76200" y="76200"/>
            <a:ext cx="8991600" cy="6705600"/>
          </a:xfrm>
          <a:prstGeom prst="round2DiagRect">
            <a:avLst>
              <a:gd name="adj1" fmla="val 3031"/>
              <a:gd name="adj2"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CB5E06B-9CC3-D040-CA3C-E08323D1FFC8}"/>
              </a:ext>
            </a:extLst>
          </p:cNvPr>
          <p:cNvPicPr>
            <a:picLocks noChangeAspect="1"/>
          </p:cNvPicPr>
          <p:nvPr/>
        </p:nvPicPr>
        <p:blipFill>
          <a:blip r:embed="rId2"/>
          <a:stretch>
            <a:fillRect/>
          </a:stretch>
        </p:blipFill>
        <p:spPr>
          <a:xfrm>
            <a:off x="1027645" y="1508607"/>
            <a:ext cx="7056000" cy="4566226"/>
          </a:xfrm>
          <a:prstGeom prst="rect">
            <a:avLst/>
          </a:prstGeom>
        </p:spPr>
      </p:pic>
    </p:spTree>
    <p:extLst>
      <p:ext uri="{BB962C8B-B14F-4D97-AF65-F5344CB8AC3E}">
        <p14:creationId xmlns:p14="http://schemas.microsoft.com/office/powerpoint/2010/main" val="160022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TotalTime>
  <Words>1522</Words>
  <Application>Microsoft Macintosh PowerPoint</Application>
  <PresentationFormat>On-screen Show (4:3)</PresentationFormat>
  <Paragraphs>94</Paragraphs>
  <Slides>21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 2</vt:lpstr>
      <vt:lpstr>Office Theme</vt:lpstr>
      <vt:lpstr>A DATA-DRIVEN APPROACH TO CROP SELECTION USING SOIL HEALTH AND FOOD PRICE DATA</vt:lpstr>
      <vt:lpstr>ABSTRACT  </vt:lpstr>
      <vt:lpstr>OBJECTIVE  </vt:lpstr>
      <vt:lpstr>LIMITATIONS OF EXISTING SYSTEM</vt:lpstr>
      <vt:lpstr>PROPOSED SYSTEM</vt:lpstr>
      <vt:lpstr>OVERALL ARCHITECTURE OF SYSTEM</vt:lpstr>
      <vt:lpstr>MODULES IDENTIFIED </vt:lpstr>
      <vt:lpstr>PowerPoint Presentation</vt:lpstr>
      <vt:lpstr>Data Flow Diagram for Data Collection and Preprocessing Module Module</vt:lpstr>
      <vt:lpstr>DFD and Module Description for the  Feature Engineering and Selection Module</vt:lpstr>
      <vt:lpstr>DFD and Module Description for the Model Development</vt:lpstr>
      <vt:lpstr>Module Description for the Validation and Optimization</vt:lpstr>
      <vt:lpstr>DFD for Validation and Optimization Module</vt:lpstr>
      <vt:lpstr>SAMPLE SOURCE CODE</vt:lpstr>
      <vt:lpstr>SAMPLE SOURCE CODE</vt:lpstr>
      <vt:lpstr>IMPLEMENTATION SCREENSHOTS</vt:lpstr>
      <vt:lpstr>IMPLEMENTATION SCREENSHOTS</vt:lpstr>
      <vt:lpstr>IMPLEMENTATION SCREENSHOTS</vt:lpstr>
      <vt:lpstr>IMPLEMENTATION SCREENSHOTS</vt:lpstr>
      <vt:lpstr>References</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BEAR-BULL STOCK MARKET PREDICTION USING LSTM</dc:title>
  <dc:creator>Mahindha Chinnusamy</dc:creator>
  <cp:lastModifiedBy>LINKEDH S</cp:lastModifiedBy>
  <cp:revision>47</cp:revision>
  <dcterms:created xsi:type="dcterms:W3CDTF">2023-01-24T05:06:10Z</dcterms:created>
  <dcterms:modified xsi:type="dcterms:W3CDTF">2023-11-21T08:41:45Z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2023-11-20T06:33:59Z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200c4137-a9bb-4e74-bb48-478d1a3c6515</vt:lpwstr>
  </property>
  <property fmtid="{D5CDD505-2E9C-101B-9397-08002B2CF9AE}" pid="7" name="MSIP_Label_defa4170-0d19-0005-0004-bc88714345d2_ActionId">
    <vt:lpwstr>a0ed77d5-5c32-4f1d-9df8-9ef168934bff</vt:lpwstr>
  </property>
  <property fmtid="{D5CDD505-2E9C-101B-9397-08002B2CF9AE}" pid="8" name="MSIP_Label_defa4170-0d19-0005-0004-bc88714345d2_ContentBits">
    <vt:lpwstr>0</vt:lpwstr>
  </property>
</Properties>
</file>