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3"/>
  </p:notesMasterIdLst>
  <p:sldIdLst>
    <p:sldId id="256" r:id="rId2"/>
    <p:sldId id="259" r:id="rId3"/>
    <p:sldId id="262" r:id="rId4"/>
    <p:sldId id="274" r:id="rId5"/>
    <p:sldId id="275" r:id="rId6"/>
    <p:sldId id="258" r:id="rId7"/>
    <p:sldId id="261" r:id="rId8"/>
    <p:sldId id="268" r:id="rId9"/>
    <p:sldId id="273" r:id="rId10"/>
    <p:sldId id="270" r:id="rId11"/>
    <p:sldId id="27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615" autoAdjust="0"/>
    <p:restoredTop sz="86430" autoAdjust="0"/>
  </p:normalViewPr>
  <p:slideViewPr>
    <p:cSldViewPr>
      <p:cViewPr varScale="1">
        <p:scale>
          <a:sx n="85" d="100"/>
          <a:sy n="85" d="100"/>
        </p:scale>
        <p:origin x="1891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0" y="840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652679-3773-43FB-926C-C2F5E2F834E4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C650A-8888-429F-83D9-4217BEE97D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01/08/2014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SNSCEIT/MTech 2014-2015/Project Phase I/Review 2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58504DA-5028-4CF0-A96C-FBE2D0E7C1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SNSCEIT/MTech 2014-2015/Project Phase I/Review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04DA-5028-4CF0-A96C-FBE2D0E7C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SNSCEIT/MTech 2014-2015/Project Phase I/Review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04DA-5028-4CF0-A96C-FBE2D0E7C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SNSCEIT/MTech 2014-2015/Project Phase I/Review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04DA-5028-4CF0-A96C-FBE2D0E7C1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/>
              <a:t>SNSCEIT/MTech 2014-2015/Project Phase I/Review 2</a:t>
            </a:r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58504DA-5028-4CF0-A96C-FBE2D0E7C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SNSCEIT/MTech 2014-2015/Project Phase I/Review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04DA-5028-4CF0-A96C-FBE2D0E7C1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SNSCEIT/MTech 2014-2015/Project Phase I/Review 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04DA-5028-4CF0-A96C-FBE2D0E7C1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SNSCEIT/MTech 2014-2015/Project Phase I/Review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04DA-5028-4CF0-A96C-FBE2D0E7C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SNSCEIT/MTech 2014-2015/Project Phase I/Review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04DA-5028-4CF0-A96C-FBE2D0E7C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SNSCEIT/MTech 2014-2015/Project Phase I/Review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04DA-5028-4CF0-A96C-FBE2D0E7C1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/>
              <a:t>SNSCEIT/MTech 2014-2015/Project Phase I/Review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58504DA-5028-4CF0-A96C-FBE2D0E7C1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01/08/2014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SNSCEIT/MTech 2014-2015/Project Phase I/Review 2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58504DA-5028-4CF0-A96C-FBE2D0E7C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8200" y="3581400"/>
            <a:ext cx="4343400" cy="2438400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US" sz="2900" b="1" i="1" dirty="0">
                <a:latin typeface="Times New Roman" panose="02020603050405020304" pitchFamily="18" charset="0"/>
                <a:cs typeface="Times New Roman" pitchFamily="18" charset="0"/>
              </a:rPr>
              <a:t>Presented by</a:t>
            </a:r>
          </a:p>
          <a:p>
            <a:pPr algn="r"/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S.DHANUSH(721220243010)</a:t>
            </a:r>
          </a:p>
          <a:p>
            <a:pPr algn="r"/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V.KISHOR KUMAR(721220243027)</a:t>
            </a:r>
          </a:p>
          <a:p>
            <a:pPr algn="r"/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S.LINKEDH (721220243028) </a:t>
            </a:r>
          </a:p>
          <a:p>
            <a:pPr algn="r"/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S.VIMAL(721220243062)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Artificial Intelligence and Data Science, </a:t>
            </a:r>
          </a:p>
          <a:p>
            <a:pPr algn="r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Karpagam Institute of Technology, </a:t>
            </a:r>
          </a:p>
          <a:p>
            <a:pPr algn="r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Coimbatore.</a:t>
            </a:r>
            <a:r>
              <a:rPr lang="en-US" sz="1800" b="1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1112" y="1499877"/>
            <a:ext cx="7772400" cy="1470025"/>
          </a:xfrm>
        </p:spPr>
        <p:txBody>
          <a:bodyPr/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FACE RECOGNITION SYSTEM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256987" y="485294"/>
            <a:ext cx="46300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ZEROTH REVIEW</a:t>
            </a:r>
            <a:endParaRPr lang="en-US" sz="40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42F8580-B5E9-08F2-AC10-735AC7825C99}"/>
              </a:ext>
            </a:extLst>
          </p:cNvPr>
          <p:cNvSpPr txBox="1">
            <a:spLocks/>
          </p:cNvSpPr>
          <p:nvPr/>
        </p:nvSpPr>
        <p:spPr>
          <a:xfrm>
            <a:off x="152400" y="3581400"/>
            <a:ext cx="4419600" cy="2667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By, </a:t>
            </a:r>
          </a:p>
          <a:p>
            <a:pPr algn="l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Mr.M.Vignesh,</a:t>
            </a:r>
          </a:p>
          <a:p>
            <a:pPr algn="l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Professor, </a:t>
            </a:r>
          </a:p>
          <a:p>
            <a:pPr algn="l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 Artificial Intelligence and Data Science, </a:t>
            </a:r>
          </a:p>
          <a:p>
            <a:pPr algn="l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Karpagam Institute of Technology, </a:t>
            </a:r>
          </a:p>
          <a:p>
            <a:pPr algn="l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Coimbatore.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6190158-284C-7DC6-05DD-297A23FD15D3}"/>
              </a:ext>
            </a:extLst>
          </p:cNvPr>
          <p:cNvCxnSpPr>
            <a:cxnSpLocks/>
          </p:cNvCxnSpPr>
          <p:nvPr/>
        </p:nvCxnSpPr>
        <p:spPr>
          <a:xfrm>
            <a:off x="4572000" y="3581400"/>
            <a:ext cx="0" cy="2362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000" dirty="0"/>
              <a:t>10</a:t>
            </a:r>
          </a:p>
        </p:txBody>
      </p:sp>
      <p:grpSp>
        <p:nvGrpSpPr>
          <p:cNvPr id="14" name="Group 9">
            <a:extLst>
              <a:ext uri="{FF2B5EF4-FFF2-40B4-BE49-F238E27FC236}">
                <a16:creationId xmlns:a16="http://schemas.microsoft.com/office/drawing/2014/main" id="{EA6D08D7-7DAB-A152-361F-F933CDE357BF}"/>
              </a:ext>
            </a:extLst>
          </p:cNvPr>
          <p:cNvGrpSpPr/>
          <p:nvPr/>
        </p:nvGrpSpPr>
        <p:grpSpPr>
          <a:xfrm>
            <a:off x="603504" y="1038321"/>
            <a:ext cx="8313858" cy="1007620"/>
            <a:chOff x="0" y="45747"/>
            <a:chExt cx="9193921" cy="1343492"/>
          </a:xfrm>
        </p:grpSpPr>
        <p:sp>
          <p:nvSpPr>
            <p:cNvPr id="15" name="TextBox 10">
              <a:extLst>
                <a:ext uri="{FF2B5EF4-FFF2-40B4-BE49-F238E27FC236}">
                  <a16:creationId xmlns:a16="http://schemas.microsoft.com/office/drawing/2014/main" id="{E045D5BD-4FA0-328D-5B8A-538B3E66C2E5}"/>
                </a:ext>
              </a:extLst>
            </p:cNvPr>
            <p:cNvSpPr txBox="1"/>
            <p:nvPr/>
          </p:nvSpPr>
          <p:spPr>
            <a:xfrm>
              <a:off x="0" y="310489"/>
              <a:ext cx="9179051" cy="8580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en-US" sz="2000" spc="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ILLUMINATION INVARIANT FACE DETECTION USING VIOLA JONES ALGORITHM</a:t>
              </a:r>
            </a:p>
          </p:txBody>
        </p:sp>
        <p:sp>
          <p:nvSpPr>
            <p:cNvPr id="16" name="TextBox 11">
              <a:extLst>
                <a:ext uri="{FF2B5EF4-FFF2-40B4-BE49-F238E27FC236}">
                  <a16:creationId xmlns:a16="http://schemas.microsoft.com/office/drawing/2014/main" id="{DA8CD9A3-7A71-C6F9-8486-E5A3DD3EB87A}"/>
                </a:ext>
              </a:extLst>
            </p:cNvPr>
            <p:cNvSpPr txBox="1"/>
            <p:nvPr/>
          </p:nvSpPr>
          <p:spPr>
            <a:xfrm>
              <a:off x="0" y="1156868"/>
              <a:ext cx="9179051" cy="2323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499"/>
                </a:lnSpc>
              </a:pPr>
              <a:r>
                <a:rPr lang="en-US" sz="99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International Conference on Advanced Computing and Communication Systems (ICACCS -2017), Jan. 06 – 07, 2017</a:t>
              </a:r>
            </a:p>
          </p:txBody>
        </p:sp>
        <p:sp>
          <p:nvSpPr>
            <p:cNvPr id="17" name="TextBox 12">
              <a:extLst>
                <a:ext uri="{FF2B5EF4-FFF2-40B4-BE49-F238E27FC236}">
                  <a16:creationId xmlns:a16="http://schemas.microsoft.com/office/drawing/2014/main" id="{DFF27CF7-04E6-DF48-74A6-30D12B836C29}"/>
                </a:ext>
              </a:extLst>
            </p:cNvPr>
            <p:cNvSpPr txBox="1"/>
            <p:nvPr/>
          </p:nvSpPr>
          <p:spPr>
            <a:xfrm>
              <a:off x="14870" y="45747"/>
              <a:ext cx="9179051" cy="2819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Mangayarkarasi Nehru, Dr. Padmavathi S. </a:t>
              </a:r>
            </a:p>
          </p:txBody>
        </p:sp>
      </p:grpSp>
      <p:grpSp>
        <p:nvGrpSpPr>
          <p:cNvPr id="20" name="Group 26">
            <a:extLst>
              <a:ext uri="{FF2B5EF4-FFF2-40B4-BE49-F238E27FC236}">
                <a16:creationId xmlns:a16="http://schemas.microsoft.com/office/drawing/2014/main" id="{390B52B4-5A20-85C5-3286-57BC0A29336D}"/>
              </a:ext>
            </a:extLst>
          </p:cNvPr>
          <p:cNvGrpSpPr/>
          <p:nvPr/>
        </p:nvGrpSpPr>
        <p:grpSpPr>
          <a:xfrm>
            <a:off x="639363" y="3352800"/>
            <a:ext cx="8264552" cy="987047"/>
            <a:chOff x="0" y="122241"/>
            <a:chExt cx="9752038" cy="1316062"/>
          </a:xfrm>
        </p:grpSpPr>
        <p:sp>
          <p:nvSpPr>
            <p:cNvPr id="21" name="TextBox 27">
              <a:extLst>
                <a:ext uri="{FF2B5EF4-FFF2-40B4-BE49-F238E27FC236}">
                  <a16:creationId xmlns:a16="http://schemas.microsoft.com/office/drawing/2014/main" id="{B36B1126-1872-AA24-949A-088EEDA36734}"/>
                </a:ext>
              </a:extLst>
            </p:cNvPr>
            <p:cNvSpPr txBox="1"/>
            <p:nvPr/>
          </p:nvSpPr>
          <p:spPr>
            <a:xfrm>
              <a:off x="0" y="405362"/>
              <a:ext cx="9752038" cy="8580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en-US" sz="2000" spc="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ANALYZING THE PERFORMANCE OF VIOLA JONES FACE DETECTOR ON THE LDHF DATABASE</a:t>
              </a:r>
            </a:p>
          </p:txBody>
        </p:sp>
        <p:sp>
          <p:nvSpPr>
            <p:cNvPr id="22" name="TextBox 28">
              <a:extLst>
                <a:ext uri="{FF2B5EF4-FFF2-40B4-BE49-F238E27FC236}">
                  <a16:creationId xmlns:a16="http://schemas.microsoft.com/office/drawing/2014/main" id="{BE3BB63B-B636-086C-E01D-FD0655EC8226}"/>
                </a:ext>
              </a:extLst>
            </p:cNvPr>
            <p:cNvSpPr txBox="1"/>
            <p:nvPr/>
          </p:nvSpPr>
          <p:spPr>
            <a:xfrm>
              <a:off x="0" y="1205932"/>
              <a:ext cx="9752038" cy="2323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499"/>
                </a:lnSpc>
              </a:pPr>
              <a:r>
                <a:rPr lang="en-US" sz="99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International Conference on Signal Processing and Communication (ICSPC’17) – 28th &amp; 29th July 2017</a:t>
              </a:r>
            </a:p>
          </p:txBody>
        </p:sp>
        <p:sp>
          <p:nvSpPr>
            <p:cNvPr id="23" name="TextBox 29">
              <a:extLst>
                <a:ext uri="{FF2B5EF4-FFF2-40B4-BE49-F238E27FC236}">
                  <a16:creationId xmlns:a16="http://schemas.microsoft.com/office/drawing/2014/main" id="{FE385AD5-9712-7CF2-B8AB-860060CED821}"/>
                </a:ext>
              </a:extLst>
            </p:cNvPr>
            <p:cNvSpPr txBox="1"/>
            <p:nvPr/>
          </p:nvSpPr>
          <p:spPr>
            <a:xfrm>
              <a:off x="0" y="122241"/>
              <a:ext cx="9179051" cy="2788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799"/>
                </a:lnSpc>
              </a:pPr>
              <a:r>
                <a:rPr lang="en-US" sz="119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D.Shamia, D.Abraham Chandy</a:t>
              </a:r>
            </a:p>
          </p:txBody>
        </p:sp>
      </p:grpSp>
      <p:grpSp>
        <p:nvGrpSpPr>
          <p:cNvPr id="24" name="Group 30">
            <a:extLst>
              <a:ext uri="{FF2B5EF4-FFF2-40B4-BE49-F238E27FC236}">
                <a16:creationId xmlns:a16="http://schemas.microsoft.com/office/drawing/2014/main" id="{2593F2DE-B9D9-A1CD-E098-9739B445386F}"/>
              </a:ext>
            </a:extLst>
          </p:cNvPr>
          <p:cNvGrpSpPr/>
          <p:nvPr/>
        </p:nvGrpSpPr>
        <p:grpSpPr>
          <a:xfrm>
            <a:off x="607987" y="2229636"/>
            <a:ext cx="8440988" cy="963988"/>
            <a:chOff x="-10385" y="174246"/>
            <a:chExt cx="9778000" cy="1285317"/>
          </a:xfrm>
        </p:grpSpPr>
        <p:sp>
          <p:nvSpPr>
            <p:cNvPr id="25" name="TextBox 31">
              <a:extLst>
                <a:ext uri="{FF2B5EF4-FFF2-40B4-BE49-F238E27FC236}">
                  <a16:creationId xmlns:a16="http://schemas.microsoft.com/office/drawing/2014/main" id="{E1690216-85B4-6A14-EB5A-08FD0CE133C3}"/>
                </a:ext>
              </a:extLst>
            </p:cNvPr>
            <p:cNvSpPr txBox="1"/>
            <p:nvPr/>
          </p:nvSpPr>
          <p:spPr>
            <a:xfrm>
              <a:off x="0" y="391214"/>
              <a:ext cx="9752038" cy="8580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en-US" sz="2000" spc="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REDUNDANCY REDUCTION IN FACE DETECTION OF VIOLA &amp; JONES USING THE HILL CLIMBING ALGORITHM</a:t>
              </a:r>
            </a:p>
          </p:txBody>
        </p:sp>
        <p:sp>
          <p:nvSpPr>
            <p:cNvPr id="26" name="TextBox 32">
              <a:extLst>
                <a:ext uri="{FF2B5EF4-FFF2-40B4-BE49-F238E27FC236}">
                  <a16:creationId xmlns:a16="http://schemas.microsoft.com/office/drawing/2014/main" id="{DFE2FCD8-7432-CF13-A260-184D68B5621C}"/>
                </a:ext>
              </a:extLst>
            </p:cNvPr>
            <p:cNvSpPr txBox="1"/>
            <p:nvPr/>
          </p:nvSpPr>
          <p:spPr>
            <a:xfrm>
              <a:off x="15577" y="1227192"/>
              <a:ext cx="9752038" cy="2323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499"/>
                </a:lnSpc>
              </a:pPr>
              <a:r>
                <a:rPr lang="en-US" sz="99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2020 THE 4TH INTERNATIONAL CONFERENCE ON VOCATIONAL EDUCATION AND TRAINING</a:t>
              </a:r>
            </a:p>
          </p:txBody>
        </p:sp>
        <p:sp>
          <p:nvSpPr>
            <p:cNvPr id="27" name="TextBox 33">
              <a:extLst>
                <a:ext uri="{FF2B5EF4-FFF2-40B4-BE49-F238E27FC236}">
                  <a16:creationId xmlns:a16="http://schemas.microsoft.com/office/drawing/2014/main" id="{C945E96E-5A78-E153-8C9A-DEA7747273C5}"/>
                </a:ext>
              </a:extLst>
            </p:cNvPr>
            <p:cNvSpPr txBox="1"/>
            <p:nvPr/>
          </p:nvSpPr>
          <p:spPr>
            <a:xfrm>
              <a:off x="-10385" y="174246"/>
              <a:ext cx="9179051" cy="2788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799"/>
                </a:lnSpc>
              </a:pPr>
              <a:r>
                <a:rPr lang="en-US" sz="119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Kartika Candra Kirana, Slamet Wibawanto , Heru Wahyu Herwanto</a:t>
              </a:r>
            </a:p>
          </p:txBody>
        </p:sp>
      </p:grpSp>
      <p:grpSp>
        <p:nvGrpSpPr>
          <p:cNvPr id="28" name="Group 34">
            <a:extLst>
              <a:ext uri="{FF2B5EF4-FFF2-40B4-BE49-F238E27FC236}">
                <a16:creationId xmlns:a16="http://schemas.microsoft.com/office/drawing/2014/main" id="{D412AE18-5394-F581-A602-07D587331F1A}"/>
              </a:ext>
            </a:extLst>
          </p:cNvPr>
          <p:cNvGrpSpPr/>
          <p:nvPr/>
        </p:nvGrpSpPr>
        <p:grpSpPr>
          <a:xfrm>
            <a:off x="652809" y="4495800"/>
            <a:ext cx="8251105" cy="1020963"/>
            <a:chOff x="5976" y="91808"/>
            <a:chExt cx="9772146" cy="1361285"/>
          </a:xfrm>
        </p:grpSpPr>
        <p:sp>
          <p:nvSpPr>
            <p:cNvPr id="29" name="TextBox 35">
              <a:extLst>
                <a:ext uri="{FF2B5EF4-FFF2-40B4-BE49-F238E27FC236}">
                  <a16:creationId xmlns:a16="http://schemas.microsoft.com/office/drawing/2014/main" id="{DF035A63-F900-6E25-2E3C-430C86366626}"/>
                </a:ext>
              </a:extLst>
            </p:cNvPr>
            <p:cNvSpPr txBox="1"/>
            <p:nvPr/>
          </p:nvSpPr>
          <p:spPr>
            <a:xfrm>
              <a:off x="26084" y="356963"/>
              <a:ext cx="9752038" cy="8580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en-US" sz="2000" spc="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FACE DETECTION USING VIOLA AND JONES METHOD AND NEURAL NETWORKS</a:t>
              </a:r>
            </a:p>
          </p:txBody>
        </p:sp>
        <p:sp>
          <p:nvSpPr>
            <p:cNvPr id="30" name="TextBox 36">
              <a:extLst>
                <a:ext uri="{FF2B5EF4-FFF2-40B4-BE49-F238E27FC236}">
                  <a16:creationId xmlns:a16="http://schemas.microsoft.com/office/drawing/2014/main" id="{FCBFE492-B028-E874-77FE-48FC9877309A}"/>
                </a:ext>
              </a:extLst>
            </p:cNvPr>
            <p:cNvSpPr txBox="1"/>
            <p:nvPr/>
          </p:nvSpPr>
          <p:spPr>
            <a:xfrm>
              <a:off x="26084" y="1220722"/>
              <a:ext cx="9752038" cy="2323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499"/>
                </a:lnSpc>
              </a:pPr>
              <a:r>
                <a:rPr lang="en-US" sz="99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2015 International Conference on Information and Communication Technology Research (ICTRC2015) </a:t>
              </a:r>
            </a:p>
          </p:txBody>
        </p:sp>
        <p:sp>
          <p:nvSpPr>
            <p:cNvPr id="31" name="TextBox 37">
              <a:extLst>
                <a:ext uri="{FF2B5EF4-FFF2-40B4-BE49-F238E27FC236}">
                  <a16:creationId xmlns:a16="http://schemas.microsoft.com/office/drawing/2014/main" id="{9CEF3A20-D1CF-9F72-C721-05B6092333AD}"/>
                </a:ext>
              </a:extLst>
            </p:cNvPr>
            <p:cNvSpPr txBox="1"/>
            <p:nvPr/>
          </p:nvSpPr>
          <p:spPr>
            <a:xfrm>
              <a:off x="5976" y="91808"/>
              <a:ext cx="9179051" cy="2788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799"/>
                </a:lnSpc>
              </a:pPr>
              <a:r>
                <a:rPr lang="en-US" sz="119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Mohammad </a:t>
              </a:r>
              <a:r>
                <a:rPr lang="en-US" sz="1199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Da'san</a:t>
              </a:r>
              <a:r>
                <a:rPr lang="en-US" sz="119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Amin </a:t>
              </a:r>
              <a:r>
                <a:rPr lang="en-US" sz="1199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Alqudah</a:t>
              </a:r>
              <a:r>
                <a:rPr lang="en-US" sz="119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and Olivier </a:t>
              </a:r>
              <a:r>
                <a:rPr lang="en-US" sz="1199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Debeir</a:t>
              </a:r>
              <a:endParaRPr lang="en-US" sz="1199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4" name="TextBox 40">
            <a:extLst>
              <a:ext uri="{FF2B5EF4-FFF2-40B4-BE49-F238E27FC236}">
                <a16:creationId xmlns:a16="http://schemas.microsoft.com/office/drawing/2014/main" id="{9EAD28A9-BBEF-435F-BBA7-064EE81E8B78}"/>
              </a:ext>
            </a:extLst>
          </p:cNvPr>
          <p:cNvSpPr txBox="1"/>
          <p:nvPr/>
        </p:nvSpPr>
        <p:spPr>
          <a:xfrm>
            <a:off x="683234" y="5791200"/>
            <a:ext cx="7314029" cy="458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20"/>
              </a:lnSpc>
            </a:pPr>
            <a:r>
              <a:rPr lang="en-US" sz="14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HTTPS://TOWARDSDATASCIENCE.COM/SSD-SINGLE-SHOT-DETECTOR-FOR-OBJECT-DETECTION-USING-MULTIBOX-1818603644CA</a:t>
            </a:r>
          </a:p>
        </p:txBody>
      </p:sp>
      <p:grpSp>
        <p:nvGrpSpPr>
          <p:cNvPr id="35" name="Group 3">
            <a:extLst>
              <a:ext uri="{FF2B5EF4-FFF2-40B4-BE49-F238E27FC236}">
                <a16:creationId xmlns:a16="http://schemas.microsoft.com/office/drawing/2014/main" id="{A77F3FAF-3E67-3C87-B742-B767923DB295}"/>
              </a:ext>
            </a:extLst>
          </p:cNvPr>
          <p:cNvGrpSpPr/>
          <p:nvPr/>
        </p:nvGrpSpPr>
        <p:grpSpPr>
          <a:xfrm>
            <a:off x="335280" y="1325880"/>
            <a:ext cx="121920" cy="121920"/>
            <a:chOff x="0" y="0"/>
            <a:chExt cx="6350000" cy="6350000"/>
          </a:xfrm>
          <a:solidFill>
            <a:schemeClr val="tx1"/>
          </a:solidFill>
        </p:grpSpPr>
        <p:sp>
          <p:nvSpPr>
            <p:cNvPr id="36" name="Freeform 4">
              <a:extLst>
                <a:ext uri="{FF2B5EF4-FFF2-40B4-BE49-F238E27FC236}">
                  <a16:creationId xmlns:a16="http://schemas.microsoft.com/office/drawing/2014/main" id="{D3631DE1-FC6D-5D01-C047-A4AB3EB01F51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</p:sp>
      </p:grpSp>
      <p:grpSp>
        <p:nvGrpSpPr>
          <p:cNvPr id="37" name="Group 3">
            <a:extLst>
              <a:ext uri="{FF2B5EF4-FFF2-40B4-BE49-F238E27FC236}">
                <a16:creationId xmlns:a16="http://schemas.microsoft.com/office/drawing/2014/main" id="{98ADAE16-A6BA-5025-CA13-D7FD844F2DDC}"/>
              </a:ext>
            </a:extLst>
          </p:cNvPr>
          <p:cNvGrpSpPr/>
          <p:nvPr/>
        </p:nvGrpSpPr>
        <p:grpSpPr>
          <a:xfrm>
            <a:off x="335280" y="2468880"/>
            <a:ext cx="121920" cy="121920"/>
            <a:chOff x="0" y="0"/>
            <a:chExt cx="6350000" cy="6350000"/>
          </a:xfrm>
          <a:solidFill>
            <a:schemeClr val="tx1"/>
          </a:solidFill>
        </p:grpSpPr>
        <p:sp>
          <p:nvSpPr>
            <p:cNvPr id="38" name="Freeform 4">
              <a:extLst>
                <a:ext uri="{FF2B5EF4-FFF2-40B4-BE49-F238E27FC236}">
                  <a16:creationId xmlns:a16="http://schemas.microsoft.com/office/drawing/2014/main" id="{0352F3EB-AA1A-EE80-B9AD-35A3C2E9C9AB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</p:sp>
      </p:grpSp>
      <p:grpSp>
        <p:nvGrpSpPr>
          <p:cNvPr id="39" name="Group 3">
            <a:extLst>
              <a:ext uri="{FF2B5EF4-FFF2-40B4-BE49-F238E27FC236}">
                <a16:creationId xmlns:a16="http://schemas.microsoft.com/office/drawing/2014/main" id="{FD59265C-FF89-1493-8FC7-6A76C2876EC0}"/>
              </a:ext>
            </a:extLst>
          </p:cNvPr>
          <p:cNvGrpSpPr/>
          <p:nvPr/>
        </p:nvGrpSpPr>
        <p:grpSpPr>
          <a:xfrm>
            <a:off x="335280" y="3657600"/>
            <a:ext cx="121920" cy="121920"/>
            <a:chOff x="0" y="0"/>
            <a:chExt cx="6350000" cy="6350000"/>
          </a:xfrm>
          <a:solidFill>
            <a:schemeClr val="tx1"/>
          </a:solidFill>
        </p:grpSpPr>
        <p:sp>
          <p:nvSpPr>
            <p:cNvPr id="40" name="Freeform 4">
              <a:extLst>
                <a:ext uri="{FF2B5EF4-FFF2-40B4-BE49-F238E27FC236}">
                  <a16:creationId xmlns:a16="http://schemas.microsoft.com/office/drawing/2014/main" id="{239F9626-3485-987A-AE4A-5AC220B816B0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</p:sp>
      </p:grpSp>
      <p:grpSp>
        <p:nvGrpSpPr>
          <p:cNvPr id="41" name="Group 3">
            <a:extLst>
              <a:ext uri="{FF2B5EF4-FFF2-40B4-BE49-F238E27FC236}">
                <a16:creationId xmlns:a16="http://schemas.microsoft.com/office/drawing/2014/main" id="{040E2C33-350C-1995-68C9-E49A12FB8CE2}"/>
              </a:ext>
            </a:extLst>
          </p:cNvPr>
          <p:cNvGrpSpPr/>
          <p:nvPr/>
        </p:nvGrpSpPr>
        <p:grpSpPr>
          <a:xfrm>
            <a:off x="335280" y="4800600"/>
            <a:ext cx="121920" cy="121920"/>
            <a:chOff x="0" y="0"/>
            <a:chExt cx="6350000" cy="6350000"/>
          </a:xfrm>
          <a:solidFill>
            <a:schemeClr val="tx1"/>
          </a:solidFill>
        </p:grpSpPr>
        <p:sp>
          <p:nvSpPr>
            <p:cNvPr id="42" name="Freeform 4">
              <a:extLst>
                <a:ext uri="{FF2B5EF4-FFF2-40B4-BE49-F238E27FC236}">
                  <a16:creationId xmlns:a16="http://schemas.microsoft.com/office/drawing/2014/main" id="{8033D527-38B9-383A-A4C8-D28395BAFFC0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</p:sp>
      </p:grpSp>
      <p:grpSp>
        <p:nvGrpSpPr>
          <p:cNvPr id="43" name="Group 3">
            <a:extLst>
              <a:ext uri="{FF2B5EF4-FFF2-40B4-BE49-F238E27FC236}">
                <a16:creationId xmlns:a16="http://schemas.microsoft.com/office/drawing/2014/main" id="{DE456029-6D93-20F8-C76E-A7628189B0F6}"/>
              </a:ext>
            </a:extLst>
          </p:cNvPr>
          <p:cNvGrpSpPr/>
          <p:nvPr/>
        </p:nvGrpSpPr>
        <p:grpSpPr>
          <a:xfrm>
            <a:off x="335280" y="5821680"/>
            <a:ext cx="121920" cy="121920"/>
            <a:chOff x="0" y="0"/>
            <a:chExt cx="6350000" cy="6350000"/>
          </a:xfrm>
          <a:solidFill>
            <a:schemeClr val="tx1"/>
          </a:solidFill>
        </p:grpSpPr>
        <p:sp>
          <p:nvSpPr>
            <p:cNvPr id="44" name="Freeform 4">
              <a:extLst>
                <a:ext uri="{FF2B5EF4-FFF2-40B4-BE49-F238E27FC236}">
                  <a16:creationId xmlns:a16="http://schemas.microsoft.com/office/drawing/2014/main" id="{50B55F5D-4D60-58EA-7357-1B2013AC1FB7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0" y="2721114"/>
            <a:ext cx="3048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itchFamily="18" charset="0"/>
              </a:rPr>
              <a:t>Thank You!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000" dirty="0"/>
              <a:t>11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050" dirty="0"/>
              <a:t>(A FACE RECOGNITION SYSTEM)</a:t>
            </a:r>
            <a:r>
              <a:rPr lang="en-IN" sz="800" dirty="0"/>
              <a:t> 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000" dirty="0"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93956" y="1352550"/>
            <a:ext cx="7772400" cy="4572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Facial recognition uses Computer-generated filters to transform face images into numerical expressions that can be compared to determine their similarity.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face recognition systems use unique mathematical patterns to store biometric data.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 is a type of computer vision that uses optical input to </a:t>
            </a:r>
            <a:r>
              <a:rPr lang="en-US" sz="2400" dirty="0" err="1">
                <a:latin typeface="Times New Roman" panose="02020603050405020304" pitchFamily="18" charset="0"/>
                <a:cs typeface="Times New Roman" pitchFamily="18" charset="0"/>
              </a:rPr>
              <a:t>analyse</a:t>
            </a: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 an image—in this case, it looks particularly at faces that appear in the image.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5080"/>
            <a:ext cx="7467600" cy="71596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  Identification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000" dirty="0"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4916" y="1316823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DETECTION RATE</a:t>
            </a:r>
          </a:p>
          <a:p>
            <a:pPr marL="320040" lvl="1" indent="0">
              <a:lnSpc>
                <a:spcPct val="150000"/>
              </a:lnSpc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Lowest detectable quantity of analyte that can be distinguished from the absence of the analyte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/>
              <a:t>TRANING TIME</a:t>
            </a:r>
          </a:p>
          <a:p>
            <a:pPr marL="320040" lvl="1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slow Training and Processing time</a:t>
            </a:r>
          </a:p>
          <a:p>
            <a:pPr>
              <a:lnSpc>
                <a:spcPct val="150000"/>
              </a:lnSpc>
            </a:pPr>
            <a:r>
              <a:rPr lang="en-US" dirty="0"/>
              <a:t>REDUNDANCY IN FACE DETECTION</a:t>
            </a:r>
          </a:p>
          <a:p>
            <a:pPr marL="320040" lvl="1" indent="0">
              <a:lnSpc>
                <a:spcPct val="150000"/>
              </a:lnSpc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Redundancy in the Face Detection should reduced to get more accurate outcomes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8229600" cy="1470025"/>
          </a:xfrm>
        </p:spPr>
        <p:txBody>
          <a:bodyPr/>
          <a:lstStyle/>
          <a:p>
            <a:r>
              <a:rPr lang="en-US" dirty="0"/>
              <a:t>Literature Survey</a:t>
            </a:r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5B83D33B-BE7C-E434-CDA8-67EABCED3857}"/>
              </a:ext>
            </a:extLst>
          </p:cNvPr>
          <p:cNvSpPr txBox="1"/>
          <p:nvPr/>
        </p:nvSpPr>
        <p:spPr>
          <a:xfrm>
            <a:off x="304800" y="3200400"/>
            <a:ext cx="8382000" cy="32761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550"/>
              </a:lnSpc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Kartika Candra Kirana, Slamet Wibawanto, Heru Wahyu Herwanto ,</a:t>
            </a:r>
          </a:p>
          <a:p>
            <a:pPr>
              <a:lnSpc>
                <a:spcPts val="2550"/>
              </a:lnSpc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"Redundancy Reduction in Face Detection of Viola &amp; Jones using the Hill Climbing Algorithm",</a:t>
            </a:r>
          </a:p>
          <a:p>
            <a:pPr marL="388620" lvl="1" indent="-194310">
              <a:lnSpc>
                <a:spcPts val="306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Viola Jones algorithm applied the Haar Wavelet, which is calculated by applying the pixel strength. Haar-like features are used for the feature extraction thus getting an Integral image. Ada Boost and Cascade classifier are also Used.</a:t>
            </a:r>
          </a:p>
          <a:p>
            <a:pPr>
              <a:lnSpc>
                <a:spcPts val="2550"/>
              </a:lnSpc>
            </a:pP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D.Shamia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D.Abraham Chandy,</a:t>
            </a:r>
          </a:p>
          <a:p>
            <a:pPr>
              <a:lnSpc>
                <a:spcPts val="2550"/>
              </a:lnSpc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"Analyzing the Performance of Viola Jones Face Detector on the LDHF Database"</a:t>
            </a:r>
          </a:p>
          <a:p>
            <a:pPr marL="388620" lvl="1" indent="-194310">
              <a:lnSpc>
                <a:spcPts val="306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these techniques the efficiency and the accuracy got better but the time taken to detect the face lurks.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A7D82C-1665-C4D0-EA73-A906773FA4DE}"/>
              </a:ext>
            </a:extLst>
          </p:cNvPr>
          <p:cNvSpPr txBox="1">
            <a:spLocks/>
          </p:cNvSpPr>
          <p:nvPr/>
        </p:nvSpPr>
        <p:spPr>
          <a:xfrm>
            <a:off x="762000" y="53975"/>
            <a:ext cx="7772400" cy="1470025"/>
          </a:xfrm>
          <a:prstGeom prst="rect">
            <a:avLst/>
          </a:prstGeom>
        </p:spPr>
        <p:txBody>
          <a:bodyPr bIns="91440" anchor="ctr" anchorCtr="0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FACE RECOGNITION SYSTEM</a:t>
            </a:r>
            <a:endParaRPr lang="en-IN" sz="2000">
              <a:solidFill>
                <a:schemeClr val="tx1"/>
              </a:solidFill>
            </a:endParaRP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EC66A2C6-39D8-0337-E142-1B7E90993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r>
              <a:rPr lang="en-US" sz="1000" dirty="0"/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8229600" cy="1470025"/>
          </a:xfrm>
        </p:spPr>
        <p:txBody>
          <a:bodyPr/>
          <a:lstStyle/>
          <a:p>
            <a:r>
              <a:rPr lang="en-US" dirty="0"/>
              <a:t>Literature Survey</a:t>
            </a:r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5B83D33B-BE7C-E434-CDA8-67EABCED3857}"/>
              </a:ext>
            </a:extLst>
          </p:cNvPr>
          <p:cNvSpPr txBox="1"/>
          <p:nvPr/>
        </p:nvSpPr>
        <p:spPr>
          <a:xfrm>
            <a:off x="457200" y="3863976"/>
            <a:ext cx="8229600" cy="16748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210"/>
              </a:lnSpc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Mangayarkarasi Nehru, Dr. Padmavathi S,</a:t>
            </a:r>
          </a:p>
          <a:p>
            <a:pPr>
              <a:lnSpc>
                <a:spcPts val="2550"/>
              </a:lnSpc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"Illumination Invariant Face Detection Using Viola Jones Algorithm"</a:t>
            </a:r>
          </a:p>
          <a:p>
            <a:pPr marL="388620" lvl="1" indent="-194310">
              <a:lnSpc>
                <a:spcPts val="306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consider certain constraints and check if the faces are detected for all the different datasets and meet the conditions.</a:t>
            </a:r>
          </a:p>
          <a:p>
            <a:pPr>
              <a:lnSpc>
                <a:spcPts val="221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7A15CD1-F8B5-A8CC-29EF-9416D6DEC449}"/>
              </a:ext>
            </a:extLst>
          </p:cNvPr>
          <p:cNvSpPr txBox="1">
            <a:spLocks/>
          </p:cNvSpPr>
          <p:nvPr/>
        </p:nvSpPr>
        <p:spPr>
          <a:xfrm>
            <a:off x="762000" y="53975"/>
            <a:ext cx="7772400" cy="1470025"/>
          </a:xfrm>
          <a:prstGeom prst="rect">
            <a:avLst/>
          </a:prstGeom>
        </p:spPr>
        <p:txBody>
          <a:bodyPr bIns="91440" anchor="ctr" anchorCtr="0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FACE RECOGNITION SYSTEM</a:t>
            </a:r>
            <a:endParaRPr lang="en-IN" sz="2000">
              <a:solidFill>
                <a:schemeClr val="tx1"/>
              </a:solidFill>
            </a:endParaRP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A65D6FF1-0497-9187-0EC1-446C5B500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r>
              <a:rPr lang="en-US" sz="1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009967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Proposed Work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000" dirty="0"/>
              <a:t>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349676"/>
            <a:ext cx="7772400" cy="4572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combination of Single Shot Detection and Viola – Jones algorithm to efficiently detect various parts of the human faces.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SSD is significantly faster in speed and high-accuracy object detection algorithm.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Basic methods used by Viola-Jones method which is as follows: 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Haar-like features 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 Boost 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Cascade classifier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 Architecture</a:t>
            </a: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000" dirty="0"/>
              <a:t>7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553A356-BF6B-2D65-5F56-E3E357E77E6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11" y="1739776"/>
            <a:ext cx="7253789" cy="3988047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Algorithm implemented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000" dirty="0"/>
              <a:t>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3504" y="1219200"/>
            <a:ext cx="8083296" cy="5143500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lnSpc>
                <a:spcPct val="160000"/>
              </a:lnSpc>
              <a:buNone/>
            </a:pPr>
            <a:r>
              <a:rPr lang="en-I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VIOLA JONES ALGORITHM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one of the oldest algorithm for object detection 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Inspite of it was old it has a high accuracy and speed detection 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uses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features to detect by detecting the features like nose mouth etc.. 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uses Adaboost &amp; Haar Cascade Classifier</a:t>
            </a:r>
          </a:p>
          <a:p>
            <a:pPr marL="0" indent="0" algn="ctr">
              <a:lnSpc>
                <a:spcPct val="160000"/>
              </a:lnSpc>
              <a:buNone/>
            </a:pPr>
            <a:r>
              <a:rPr lang="en-I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SHOT DETECTOR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for the bounding boxes and confidence for different objects in the image is done not by one but by multiple feature maps of different sizes that represent multiple scales. 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takes only one shot to detect multiple objects present in an image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multibox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Expected Deliverables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900" dirty="0"/>
              <a:t>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295400"/>
            <a:ext cx="7772400" cy="2457450"/>
          </a:xfrm>
        </p:spPr>
        <p:txBody>
          <a:bodyPr/>
          <a:lstStyle/>
          <a:p>
            <a:r>
              <a:rPr lang="en-US" dirty="0"/>
              <a:t>High Detection rate </a:t>
            </a:r>
          </a:p>
          <a:p>
            <a:r>
              <a:rPr lang="en-US" dirty="0"/>
              <a:t>Low Training Time </a:t>
            </a:r>
          </a:p>
          <a:p>
            <a:r>
              <a:rPr lang="en-US" dirty="0"/>
              <a:t>Improved Accuracy </a:t>
            </a:r>
          </a:p>
          <a:p>
            <a:r>
              <a:rPr lang="en-US" dirty="0"/>
              <a:t>Optimized to Consume Low Memory and Response Time </a:t>
            </a:r>
          </a:p>
          <a:p>
            <a:r>
              <a:rPr lang="en-US" dirty="0"/>
              <a:t>Accurate Detection and Recognition of the Person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743CCB-18BC-A2A9-A785-33B887D0C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4008462"/>
            <a:ext cx="5715000" cy="2316138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199</TotalTime>
  <Words>699</Words>
  <Application>Microsoft Office PowerPoint</Application>
  <PresentationFormat>On-screen Show (4:3)</PresentationFormat>
  <Paragraphs>88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Franklin Gothic Book</vt:lpstr>
      <vt:lpstr>Perpetua</vt:lpstr>
      <vt:lpstr>Times New Roman</vt:lpstr>
      <vt:lpstr>Wingdings 2</vt:lpstr>
      <vt:lpstr>Equity</vt:lpstr>
      <vt:lpstr>A FACE RECOGNITION SYSTEM</vt:lpstr>
      <vt:lpstr>Introduction (A FACE RECOGNITION SYSTEM) </vt:lpstr>
      <vt:lpstr>Problem  Identification</vt:lpstr>
      <vt:lpstr>Literature Survey</vt:lpstr>
      <vt:lpstr>Literature Survey</vt:lpstr>
      <vt:lpstr>Proposed Work</vt:lpstr>
      <vt:lpstr>System Architecture</vt:lpstr>
      <vt:lpstr>Algorithm implemented</vt:lpstr>
      <vt:lpstr>Expected Deliverables</vt:lpstr>
      <vt:lpstr>References</vt:lpstr>
      <vt:lpstr>PowerPoint Presentation</vt:lpstr>
    </vt:vector>
  </TitlesOfParts>
  <Company>snsceit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(Times bold /36 points )</dc:title>
  <dc:creator>anandakumar</dc:creator>
  <cp:lastModifiedBy>LINKEDH S</cp:lastModifiedBy>
  <cp:revision>28</cp:revision>
  <dcterms:created xsi:type="dcterms:W3CDTF">2014-07-30T05:52:09Z</dcterms:created>
  <dcterms:modified xsi:type="dcterms:W3CDTF">2023-01-11T15:47:56Z</dcterms:modified>
</cp:coreProperties>
</file>