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5" r:id="rId7"/>
    <p:sldId id="277" r:id="rId8"/>
    <p:sldId id="266" r:id="rId9"/>
    <p:sldId id="267" r:id="rId10"/>
    <p:sldId id="278" r:id="rId11"/>
    <p:sldId id="268" r:id="rId12"/>
    <p:sldId id="279" r:id="rId13"/>
    <p:sldId id="270" r:id="rId14"/>
    <p:sldId id="284" r:id="rId15"/>
    <p:sldId id="272" r:id="rId16"/>
    <p:sldId id="281" r:id="rId17"/>
    <p:sldId id="280" r:id="rId18"/>
    <p:sldId id="282" r:id="rId19"/>
    <p:sldId id="264" r:id="rId20"/>
    <p:sldId id="283"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88" autoAdjust="0"/>
  </p:normalViewPr>
  <p:slideViewPr>
    <p:cSldViewPr>
      <p:cViewPr varScale="1">
        <p:scale>
          <a:sx n="81" d="100"/>
          <a:sy n="81" d="100"/>
        </p:scale>
        <p:origin x="1762"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74348-21BF-454B-91F8-F6FC6FD70723}" type="datetimeFigureOut">
              <a:rPr lang="en-IN" smtClean="0"/>
              <a:t>25-01-2023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74D2-CD8E-450F-8805-AC883672BE0E}" type="slidenum">
              <a:rPr lang="en-IN" smtClean="0"/>
              <a:t>‹#›</a:t>
            </a:fld>
            <a:endParaRPr lang="en-IN"/>
          </a:p>
        </p:txBody>
      </p:sp>
    </p:spTree>
    <p:extLst>
      <p:ext uri="{BB962C8B-B14F-4D97-AF65-F5344CB8AC3E}">
        <p14:creationId xmlns:p14="http://schemas.microsoft.com/office/powerpoint/2010/main" val="341882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174D2-CD8E-450F-8805-AC883672BE0E}" type="slidenum">
              <a:rPr lang="en-IN" smtClean="0"/>
              <a:t>1</a:t>
            </a:fld>
            <a:endParaRPr lang="en-IN"/>
          </a:p>
        </p:txBody>
      </p:sp>
    </p:spTree>
    <p:extLst>
      <p:ext uri="{BB962C8B-B14F-4D97-AF65-F5344CB8AC3E}">
        <p14:creationId xmlns:p14="http://schemas.microsoft.com/office/powerpoint/2010/main" val="186515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15</a:t>
            </a:fld>
            <a:endParaRPr lang="en-IN"/>
          </a:p>
        </p:txBody>
      </p:sp>
    </p:spTree>
    <p:extLst>
      <p:ext uri="{BB962C8B-B14F-4D97-AF65-F5344CB8AC3E}">
        <p14:creationId xmlns:p14="http://schemas.microsoft.com/office/powerpoint/2010/main" val="216197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16</a:t>
            </a:fld>
            <a:endParaRPr lang="en-IN"/>
          </a:p>
        </p:txBody>
      </p:sp>
    </p:spTree>
    <p:extLst>
      <p:ext uri="{BB962C8B-B14F-4D97-AF65-F5344CB8AC3E}">
        <p14:creationId xmlns:p14="http://schemas.microsoft.com/office/powerpoint/2010/main" val="18770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17</a:t>
            </a:fld>
            <a:endParaRPr lang="en-IN"/>
          </a:p>
        </p:txBody>
      </p:sp>
    </p:spTree>
    <p:extLst>
      <p:ext uri="{BB962C8B-B14F-4D97-AF65-F5344CB8AC3E}">
        <p14:creationId xmlns:p14="http://schemas.microsoft.com/office/powerpoint/2010/main" val="392695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18</a:t>
            </a:fld>
            <a:endParaRPr lang="en-IN"/>
          </a:p>
        </p:txBody>
      </p:sp>
    </p:spTree>
    <p:extLst>
      <p:ext uri="{BB962C8B-B14F-4D97-AF65-F5344CB8AC3E}">
        <p14:creationId xmlns:p14="http://schemas.microsoft.com/office/powerpoint/2010/main" val="384974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97530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7127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3080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154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417960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49CD7C-F46E-4B0B-8218-5077BB2C7E0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8864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49CD7C-F46E-4B0B-8218-5077BB2C7E00}"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0876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49CD7C-F46E-4B0B-8218-5077BB2C7E00}" type="datetimeFigureOut">
              <a:rPr lang="en-IN" smtClean="0"/>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9707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9CD7C-F46E-4B0B-8218-5077BB2C7E00}" type="datetimeFigureOut">
              <a:rPr lang="en-IN" smtClean="0"/>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0699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22460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228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9CD7C-F46E-4B0B-8218-5077BB2C7E00}" type="datetimeFigureOut">
              <a:rPr lang="en-IN" smtClean="0"/>
              <a:t>25-01-2023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FBBA4-CA4B-42C9-A184-AA9F663DDDC5}" type="slidenum">
              <a:rPr lang="en-IN" smtClean="0"/>
              <a:t>‹#›</a:t>
            </a:fld>
            <a:endParaRPr lang="en-IN"/>
          </a:p>
        </p:txBody>
      </p:sp>
    </p:spTree>
    <p:extLst>
      <p:ext uri="{BB962C8B-B14F-4D97-AF65-F5344CB8AC3E}">
        <p14:creationId xmlns:p14="http://schemas.microsoft.com/office/powerpoint/2010/main" val="29589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14400"/>
            <a:ext cx="7772400" cy="1828800"/>
          </a:xfrm>
        </p:spPr>
        <p:txBody>
          <a:bodyPr>
            <a:noAutofit/>
          </a:bodyPr>
          <a:lstStyle/>
          <a:p>
            <a:pPr>
              <a:lnSpc>
                <a:spcPct val="150000"/>
              </a:lnSpc>
            </a:pPr>
            <a:r>
              <a:rPr lang="en-US" sz="2800" b="1" dirty="0">
                <a:latin typeface="Times New Roman" pitchFamily="18" charset="0"/>
                <a:cs typeface="Times New Roman" pitchFamily="18" charset="0"/>
              </a:rPr>
              <a:t>REDUNDANCY REDUCTION IN FACE RECOGNITION USING SINGLE SHOT DETECTOR</a:t>
            </a:r>
            <a:endParaRPr lang="en-IN" sz="2800" dirty="0"/>
          </a:p>
        </p:txBody>
      </p:sp>
      <p:sp>
        <p:nvSpPr>
          <p:cNvPr id="3" name="Subtitle 2">
            <a:extLst>
              <a:ext uri="{FF2B5EF4-FFF2-40B4-BE49-F238E27FC236}">
                <a16:creationId xmlns:a16="http://schemas.microsoft.com/office/drawing/2014/main" id="{39318808-7A7E-72D8-8E42-C2EBEB29D2D4}"/>
              </a:ext>
            </a:extLst>
          </p:cNvPr>
          <p:cNvSpPr>
            <a:spLocks noGrp="1"/>
          </p:cNvSpPr>
          <p:nvPr>
            <p:ph type="subTitle" idx="1"/>
          </p:nvPr>
        </p:nvSpPr>
        <p:spPr>
          <a:xfrm>
            <a:off x="4572000" y="3581400"/>
            <a:ext cx="4343400" cy="2438400"/>
          </a:xfrm>
        </p:spPr>
        <p:txBody>
          <a:bodyPr>
            <a:normAutofit fontScale="77500" lnSpcReduction="20000"/>
          </a:bodyPr>
          <a:lstStyle/>
          <a:p>
            <a:pPr algn="r"/>
            <a:r>
              <a:rPr lang="en-US" sz="2900" b="1" i="1" dirty="0">
                <a:solidFill>
                  <a:schemeClr val="tx1"/>
                </a:solidFill>
                <a:latin typeface="Times New Roman" panose="02020603050405020304" pitchFamily="18" charset="0"/>
                <a:cs typeface="Times New Roman" pitchFamily="18" charset="0"/>
              </a:rPr>
              <a:t>Presented by</a:t>
            </a:r>
          </a:p>
          <a:p>
            <a:pPr algn="r"/>
            <a:r>
              <a:rPr lang="en-IN" sz="2300" b="1" dirty="0">
                <a:solidFill>
                  <a:schemeClr val="tx1"/>
                </a:solidFill>
                <a:latin typeface="Times New Roman" panose="02020603050405020304" pitchFamily="18" charset="0"/>
                <a:cs typeface="Times New Roman" panose="02020603050405020304" pitchFamily="18" charset="0"/>
              </a:rPr>
              <a:t>S.DHANUSH(721220243010)</a:t>
            </a:r>
          </a:p>
          <a:p>
            <a:pPr algn="r"/>
            <a:r>
              <a:rPr lang="en-IN" sz="2300" b="1" dirty="0">
                <a:solidFill>
                  <a:schemeClr val="tx1"/>
                </a:solidFill>
                <a:latin typeface="Times New Roman" panose="02020603050405020304" pitchFamily="18" charset="0"/>
                <a:cs typeface="Times New Roman" panose="02020603050405020304" pitchFamily="18" charset="0"/>
              </a:rPr>
              <a:t> V.KISHOR KUMAR(721220243027)</a:t>
            </a:r>
          </a:p>
          <a:p>
            <a:pPr algn="r"/>
            <a:r>
              <a:rPr lang="en-IN" sz="2300" b="1" dirty="0">
                <a:solidFill>
                  <a:schemeClr val="tx1"/>
                </a:solidFill>
                <a:latin typeface="Times New Roman" panose="02020603050405020304" pitchFamily="18" charset="0"/>
                <a:cs typeface="Times New Roman" panose="02020603050405020304" pitchFamily="18" charset="0"/>
              </a:rPr>
              <a:t>S.LINKEDH (721220243028) </a:t>
            </a:r>
          </a:p>
          <a:p>
            <a:pPr algn="r"/>
            <a:r>
              <a:rPr lang="en-IN" sz="2300" b="1" dirty="0">
                <a:solidFill>
                  <a:schemeClr val="tx1"/>
                </a:solidFill>
                <a:latin typeface="Times New Roman" panose="02020603050405020304" pitchFamily="18" charset="0"/>
                <a:cs typeface="Times New Roman" panose="02020603050405020304" pitchFamily="18" charset="0"/>
              </a:rPr>
              <a:t> S.VIMAL(721220243062)</a:t>
            </a:r>
            <a:endParaRPr lang="en-IN" sz="1800" b="1" dirty="0">
              <a:solidFill>
                <a:schemeClr val="tx1"/>
              </a:solidFill>
              <a:latin typeface="Times New Roman" panose="02020603050405020304" pitchFamily="18" charset="0"/>
              <a:cs typeface="Times New Roman" panose="02020603050405020304" pitchFamily="18" charset="0"/>
            </a:endParaRPr>
          </a:p>
          <a:p>
            <a:pPr algn="r"/>
            <a:r>
              <a:rPr lang="en-IN" sz="18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solidFill>
                  <a:schemeClr val="tx1"/>
                </a:solidFill>
                <a:latin typeface="Times New Roman" panose="02020603050405020304" pitchFamily="18" charset="0"/>
                <a:cs typeface="Times New Roman" panose="02020603050405020304" pitchFamily="18" charset="0"/>
              </a:rPr>
              <a:t>Karpagam Institute of Technology, </a:t>
            </a:r>
          </a:p>
          <a:p>
            <a:pPr algn="r"/>
            <a:r>
              <a:rPr lang="en-IN" sz="1800" b="1" dirty="0">
                <a:solidFill>
                  <a:schemeClr val="tx1"/>
                </a:solidFill>
                <a:latin typeface="Times New Roman" panose="02020603050405020304" pitchFamily="18" charset="0"/>
                <a:cs typeface="Times New Roman" panose="02020603050405020304" pitchFamily="18" charset="0"/>
              </a:rPr>
              <a:t>Coimbatore.</a:t>
            </a:r>
            <a:r>
              <a:rPr lang="en-US" sz="1800" b="1" dirty="0">
                <a:solidFill>
                  <a:schemeClr val="tx1"/>
                </a:solidFill>
                <a:latin typeface="Times New Roman" panose="02020603050405020304" pitchFamily="18" charset="0"/>
                <a:cs typeface="Times New Roman" pitchFamily="18" charset="0"/>
              </a:rPr>
              <a:t> </a:t>
            </a:r>
          </a:p>
        </p:txBody>
      </p:sp>
      <p:sp>
        <p:nvSpPr>
          <p:cNvPr id="4" name="Subtitle 2">
            <a:extLst>
              <a:ext uri="{FF2B5EF4-FFF2-40B4-BE49-F238E27FC236}">
                <a16:creationId xmlns:a16="http://schemas.microsoft.com/office/drawing/2014/main" id="{F61858A7-BD48-E26C-FBEB-17070E2D00C6}"/>
              </a:ext>
            </a:extLst>
          </p:cNvPr>
          <p:cNvSpPr txBox="1">
            <a:spLocks/>
          </p:cNvSpPr>
          <p:nvPr/>
        </p:nvSpPr>
        <p:spPr>
          <a:xfrm>
            <a:off x="228600" y="3581400"/>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solidFill>
                  <a:schemeClr val="tx1"/>
                </a:solidFill>
                <a:latin typeface="Times New Roman" panose="02020603050405020304" pitchFamily="18" charset="0"/>
                <a:cs typeface="Times New Roman" panose="02020603050405020304" pitchFamily="18" charset="0"/>
              </a:rPr>
              <a:t>Guided By, </a:t>
            </a:r>
          </a:p>
          <a:p>
            <a:pPr algn="l"/>
            <a:r>
              <a:rPr lang="en-US" sz="1800" b="1" dirty="0">
                <a:solidFill>
                  <a:schemeClr val="tx1"/>
                </a:solidFill>
                <a:latin typeface="Times New Roman" panose="02020603050405020304" pitchFamily="18" charset="0"/>
                <a:cs typeface="Times New Roman" panose="02020603050405020304" pitchFamily="18" charset="0"/>
              </a:rPr>
              <a:t>Mr.M.Vignesh,</a:t>
            </a:r>
          </a:p>
          <a:p>
            <a:pPr algn="l"/>
            <a:r>
              <a:rPr lang="en-US" sz="1800" b="1" dirty="0">
                <a:solidFill>
                  <a:schemeClr val="tx1"/>
                </a:solidFill>
                <a:latin typeface="Times New Roman" panose="02020603050405020304" pitchFamily="18" charset="0"/>
                <a:cs typeface="Times New Roman" panose="02020603050405020304" pitchFamily="18" charset="0"/>
              </a:rPr>
              <a:t>Assistant Professor, </a:t>
            </a:r>
          </a:p>
          <a:p>
            <a:pPr algn="l"/>
            <a:r>
              <a:rPr lang="en-US" sz="14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solidFill>
                  <a:schemeClr val="tx1"/>
                </a:solidFill>
                <a:latin typeface="Times New Roman" panose="02020603050405020304" pitchFamily="18" charset="0"/>
                <a:cs typeface="Times New Roman" panose="02020603050405020304" pitchFamily="18" charset="0"/>
              </a:rPr>
              <a:t>Karpagam Institute of Technology, </a:t>
            </a:r>
          </a:p>
          <a:p>
            <a:pPr algn="l"/>
            <a:r>
              <a:rPr lang="en-US" sz="1400" b="1" dirty="0">
                <a:solidFill>
                  <a:schemeClr val="tx1"/>
                </a:solidFill>
                <a:latin typeface="Times New Roman" panose="02020603050405020304" pitchFamily="18" charset="0"/>
                <a:cs typeface="Times New Roman" panose="02020603050405020304" pitchFamily="18" charset="0"/>
              </a:rPr>
              <a:t>Coimbatore.</a:t>
            </a:r>
          </a:p>
        </p:txBody>
      </p:sp>
      <p:cxnSp>
        <p:nvCxnSpPr>
          <p:cNvPr id="5" name="Straight Connector 4">
            <a:extLst>
              <a:ext uri="{FF2B5EF4-FFF2-40B4-BE49-F238E27FC236}">
                <a16:creationId xmlns:a16="http://schemas.microsoft.com/office/drawing/2014/main" id="{46072D4F-BA43-18BA-06B0-71393BA597BE}"/>
              </a:ext>
            </a:extLst>
          </p:cNvPr>
          <p:cNvCxnSpPr>
            <a:cxnSpLocks/>
          </p:cNvCxnSpPr>
          <p:nvPr/>
        </p:nvCxnSpPr>
        <p:spPr>
          <a:xfrm>
            <a:off x="4572000" y="3581400"/>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282E819-2C89-E3EA-9E95-D1C2495CE381}"/>
              </a:ext>
            </a:extLst>
          </p:cNvPr>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227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413D9A2-BCB7-F446-1ADF-91E96A4B5375}"/>
              </a:ext>
            </a:extLst>
          </p:cNvPr>
          <p:cNvSpPr>
            <a:spLocks noGrp="1"/>
          </p:cNvSpPr>
          <p:nvPr>
            <p:ph type="title"/>
          </p:nvPr>
        </p:nvSpPr>
        <p:spPr>
          <a:xfrm>
            <a:off x="457200" y="3810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Data Scraping</a:t>
            </a:r>
            <a:endParaRPr lang="en-IN" sz="2600" b="1" dirty="0"/>
          </a:p>
        </p:txBody>
      </p:sp>
      <p:pic>
        <p:nvPicPr>
          <p:cNvPr id="10" name="Picture 12">
            <a:extLst>
              <a:ext uri="{FF2B5EF4-FFF2-40B4-BE49-F238E27FC236}">
                <a16:creationId xmlns:a16="http://schemas.microsoft.com/office/drawing/2014/main" id="{20C6544F-3BCB-C995-8084-0B64B10B55FA}"/>
              </a:ext>
            </a:extLst>
          </p:cNvPr>
          <p:cNvPicPr>
            <a:picLocks noChangeAspect="1"/>
          </p:cNvPicPr>
          <p:nvPr/>
        </p:nvPicPr>
        <p:blipFill>
          <a:blip r:embed="rId2"/>
          <a:srcRect l="18495" t="14692" r="23078" b="15920"/>
          <a:stretch>
            <a:fillRect/>
          </a:stretch>
        </p:blipFill>
        <p:spPr>
          <a:xfrm>
            <a:off x="2286000" y="1543478"/>
            <a:ext cx="5089833" cy="4400122"/>
          </a:xfrm>
          <a:prstGeom prst="rect">
            <a:avLst/>
          </a:prstGeom>
        </p:spPr>
      </p:pic>
    </p:spTree>
    <p:extLst>
      <p:ext uri="{BB962C8B-B14F-4D97-AF65-F5344CB8AC3E}">
        <p14:creationId xmlns:p14="http://schemas.microsoft.com/office/powerpoint/2010/main" val="328018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rmAutofit/>
          </a:bodyPr>
          <a:lstStyle/>
          <a:p>
            <a:pPr>
              <a:lnSpc>
                <a:spcPct val="200000"/>
              </a:lnSpc>
            </a:pPr>
            <a:r>
              <a:rPr lang="en-US" sz="1600" dirty="0">
                <a:latin typeface="Times New Roman" panose="02020603050405020304" pitchFamily="18" charset="0"/>
                <a:cs typeface="Times New Roman" pitchFamily="18" charset="0"/>
              </a:rPr>
              <a:t>Face recognition is a process of identifying or verifying the identity of a person using their face.</a:t>
            </a:r>
          </a:p>
          <a:p>
            <a:pPr>
              <a:lnSpc>
                <a:spcPct val="200000"/>
              </a:lnSpc>
            </a:pPr>
            <a:r>
              <a:rPr lang="en-US" sz="1600" dirty="0">
                <a:latin typeface="Times New Roman" panose="02020603050405020304" pitchFamily="18" charset="0"/>
                <a:cs typeface="Times New Roman" pitchFamily="18" charset="0"/>
              </a:rPr>
              <a:t>Single Shot Multi Box Detector (SSD) is a popular object detection algorithm that can be used for face detection. It is a fast and accurate algorithm that can detect objects in images. It uses a single deep neural network to predict bounding boxes and class probabilities for multiple objects in an image.</a:t>
            </a:r>
          </a:p>
          <a:p>
            <a:pPr>
              <a:lnSpc>
                <a:spcPct val="200000"/>
              </a:lnSpc>
            </a:pPr>
            <a:r>
              <a:rPr lang="en-US" sz="1600" dirty="0">
                <a:latin typeface="Times New Roman" panose="02020603050405020304" pitchFamily="18" charset="0"/>
                <a:cs typeface="Times New Roman" pitchFamily="18" charset="0"/>
              </a:rPr>
              <a:t>HOG is an algorithm used for feature extraction in computer vision. It is used to extract features such as edges, corners, and textures from images. It calculates the gradient of an image in multiple orientations, and creates a histogram of the gradient orientations. These histograms can then be used as features for object detection or recognition.</a:t>
            </a:r>
          </a:p>
        </p:txBody>
      </p:sp>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E9DC869-D4B0-7C85-25AD-CC2F23F6FA78}"/>
              </a:ext>
            </a:extLst>
          </p:cNvPr>
          <p:cNvSpPr txBox="1">
            <a:spLocks/>
          </p:cNvSpPr>
          <p:nvPr/>
        </p:nvSpPr>
        <p:spPr>
          <a:xfrm>
            <a:off x="457200" y="152400"/>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3" algn="ctr" rtl="0">
              <a:spcBef>
                <a:spcPct val="0"/>
              </a:spcBef>
            </a:pPr>
            <a:r>
              <a:rPr lang="en-US" sz="2600" b="1" kern="0" dirty="0">
                <a:solidFill>
                  <a:sysClr val="windowText" lastClr="000000"/>
                </a:solidFill>
                <a:latin typeface="Times New Roman" pitchFamily="18" charset="0"/>
                <a:cs typeface="Times New Roman" pitchFamily="18" charset="0"/>
              </a:rPr>
              <a:t>THE RECOGNIZER </a:t>
            </a:r>
          </a:p>
        </p:txBody>
      </p:sp>
    </p:spTree>
    <p:extLst>
      <p:ext uri="{BB962C8B-B14F-4D97-AF65-F5344CB8AC3E}">
        <p14:creationId xmlns:p14="http://schemas.microsoft.com/office/powerpoint/2010/main" val="114616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494772E-2524-8164-C9EF-F2A915716C96}"/>
              </a:ext>
            </a:extLst>
          </p:cNvPr>
          <p:cNvSpPr>
            <a:spLocks noGrp="1"/>
          </p:cNvSpPr>
          <p:nvPr>
            <p:ph type="title"/>
          </p:nvPr>
        </p:nvSpPr>
        <p:spPr>
          <a:xfrm>
            <a:off x="457200" y="3810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Recognizer</a:t>
            </a:r>
            <a:endParaRPr lang="en-IN" sz="2600" b="1" dirty="0"/>
          </a:p>
        </p:txBody>
      </p:sp>
      <p:pic>
        <p:nvPicPr>
          <p:cNvPr id="10" name="Picture 9">
            <a:extLst>
              <a:ext uri="{FF2B5EF4-FFF2-40B4-BE49-F238E27FC236}">
                <a16:creationId xmlns:a16="http://schemas.microsoft.com/office/drawing/2014/main" id="{913530F5-4940-A8FB-AE37-8BEC077C1EB8}"/>
              </a:ext>
            </a:extLst>
          </p:cNvPr>
          <p:cNvPicPr>
            <a:picLocks noChangeAspect="1"/>
          </p:cNvPicPr>
          <p:nvPr/>
        </p:nvPicPr>
        <p:blipFill>
          <a:blip r:embed="rId2"/>
          <a:stretch>
            <a:fillRect/>
          </a:stretch>
        </p:blipFill>
        <p:spPr>
          <a:xfrm>
            <a:off x="76200" y="1676400"/>
            <a:ext cx="8839200" cy="4114800"/>
          </a:xfrm>
          <a:prstGeom prst="rect">
            <a:avLst/>
          </a:prstGeom>
        </p:spPr>
      </p:pic>
      <p:sp>
        <p:nvSpPr>
          <p:cNvPr id="2" name="Title 1">
            <a:extLst>
              <a:ext uri="{FF2B5EF4-FFF2-40B4-BE49-F238E27FC236}">
                <a16:creationId xmlns:a16="http://schemas.microsoft.com/office/drawing/2014/main" id="{ACB8FF64-A2D5-9C86-7C25-3A3300E5C428}"/>
              </a:ext>
            </a:extLst>
          </p:cNvPr>
          <p:cNvSpPr txBox="1">
            <a:spLocks/>
          </p:cNvSpPr>
          <p:nvPr/>
        </p:nvSpPr>
        <p:spPr>
          <a:xfrm>
            <a:off x="3733800" y="3581400"/>
            <a:ext cx="1863463" cy="5533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latin typeface="Times New Roman" pitchFamily="18" charset="0"/>
                <a:cs typeface="Times New Roman" pitchFamily="18" charset="0"/>
              </a:rPr>
              <a:t>1                   2</a:t>
            </a:r>
            <a:endParaRPr lang="en-IN"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154901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248"/>
            <a:ext cx="8305800" cy="655637"/>
          </a:xfrm>
        </p:spPr>
        <p:txBody>
          <a:bodyPr>
            <a:normAutofit/>
          </a:bodyPr>
          <a:lstStyle/>
          <a:p>
            <a:r>
              <a:rPr lang="en-US" sz="2600" b="1" dirty="0">
                <a:latin typeface="Times New Roman" panose="02020603050405020304" pitchFamily="18" charset="0"/>
                <a:cs typeface="Times New Roman" panose="02020603050405020304" pitchFamily="18" charset="0"/>
              </a:rPr>
              <a:t>SAMPLE SOURCE CODE</a:t>
            </a:r>
            <a:endParaRPr lang="en-IN" sz="2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32E11803-48FB-2839-4471-561EF1014A21}"/>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342A00A7-7254-2F14-E2D0-F381DF6FDFF2}"/>
              </a:ext>
            </a:extLst>
          </p:cNvPr>
          <p:cNvPicPr>
            <a:picLocks noChangeAspect="1"/>
          </p:cNvPicPr>
          <p:nvPr/>
        </p:nvPicPr>
        <p:blipFill>
          <a:blip r:embed="rId2"/>
          <a:stretch>
            <a:fillRect/>
          </a:stretch>
        </p:blipFill>
        <p:spPr>
          <a:xfrm>
            <a:off x="304800" y="1295400"/>
            <a:ext cx="8534400" cy="4835258"/>
          </a:xfrm>
          <a:prstGeom prst="rect">
            <a:avLst/>
          </a:prstGeom>
        </p:spPr>
      </p:pic>
    </p:spTree>
    <p:extLst>
      <p:ext uri="{BB962C8B-B14F-4D97-AF65-F5344CB8AC3E}">
        <p14:creationId xmlns:p14="http://schemas.microsoft.com/office/powerpoint/2010/main" val="47199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248"/>
            <a:ext cx="8305800" cy="655637"/>
          </a:xfrm>
        </p:spPr>
        <p:txBody>
          <a:bodyPr>
            <a:normAutofit/>
          </a:bodyPr>
          <a:lstStyle/>
          <a:p>
            <a:r>
              <a:rPr lang="en-US" sz="2600" b="1" dirty="0">
                <a:latin typeface="Times New Roman" panose="02020603050405020304" pitchFamily="18" charset="0"/>
                <a:cs typeface="Times New Roman" panose="02020603050405020304" pitchFamily="18" charset="0"/>
              </a:rPr>
              <a:t>SAMPLE SOURCE CODE</a:t>
            </a:r>
            <a:endParaRPr lang="en-IN" sz="2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32E11803-48FB-2839-4471-561EF1014A21}"/>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C2CDB91-0029-7C6C-391C-22406635F409}"/>
              </a:ext>
            </a:extLst>
          </p:cNvPr>
          <p:cNvPicPr>
            <a:picLocks noChangeAspect="1"/>
          </p:cNvPicPr>
          <p:nvPr/>
        </p:nvPicPr>
        <p:blipFill>
          <a:blip r:embed="rId2"/>
          <a:stretch>
            <a:fillRect/>
          </a:stretch>
        </p:blipFill>
        <p:spPr>
          <a:xfrm>
            <a:off x="304800" y="1215933"/>
            <a:ext cx="8488249" cy="4840902"/>
          </a:xfrm>
          <a:prstGeom prst="rect">
            <a:avLst/>
          </a:prstGeom>
        </p:spPr>
      </p:pic>
    </p:spTree>
    <p:extLst>
      <p:ext uri="{BB962C8B-B14F-4D97-AF65-F5344CB8AC3E}">
        <p14:creationId xmlns:p14="http://schemas.microsoft.com/office/powerpoint/2010/main" val="249710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086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9BA6A482-C47E-4E61-A460-27521F0D3C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5100" y="1261646"/>
            <a:ext cx="3733800" cy="2211110"/>
          </a:xfrm>
          <a:prstGeom prst="rect">
            <a:avLst/>
          </a:prstGeom>
        </p:spPr>
      </p:pic>
      <p:sp>
        <p:nvSpPr>
          <p:cNvPr id="15" name="TextBox 14">
            <a:extLst>
              <a:ext uri="{FF2B5EF4-FFF2-40B4-BE49-F238E27FC236}">
                <a16:creationId xmlns:a16="http://schemas.microsoft.com/office/drawing/2014/main" id="{C5E5A248-71D0-6E50-0A54-9235EB83F337}"/>
              </a:ext>
            </a:extLst>
          </p:cNvPr>
          <p:cNvSpPr txBox="1"/>
          <p:nvPr/>
        </p:nvSpPr>
        <p:spPr>
          <a:xfrm>
            <a:off x="701511" y="4364566"/>
            <a:ext cx="7903104" cy="13504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 face recognition project uses images or video frames of faces as input, which are captured by a camera or video device. The system analyzes the input and extracts features unique to each individual such as facial shape, texture and uses them to identify or verify the person. The output is a binary decision or a confidence score indicating the likelihood of a match. </a:t>
            </a:r>
            <a:endParaRPr lang="en-US"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1BFD8F9-2AF2-75C5-8250-16843D50B05E}"/>
              </a:ext>
            </a:extLst>
          </p:cNvPr>
          <p:cNvSpPr txBox="1"/>
          <p:nvPr/>
        </p:nvSpPr>
        <p:spPr>
          <a:xfrm>
            <a:off x="3162300" y="3547646"/>
            <a:ext cx="2667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Image Input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72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848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3235768" y="3471446"/>
            <a:ext cx="2667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Faces Detected in the Input</a:t>
            </a:r>
            <a:endParaRPr lang="en-IN" sz="1600"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D16D5322-89F8-002A-CCDA-1C4EF81CA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209874"/>
            <a:ext cx="3671271" cy="2174081"/>
          </a:xfrm>
          <a:prstGeom prst="rect">
            <a:avLst/>
          </a:prstGeom>
        </p:spPr>
      </p:pic>
      <p:sp>
        <p:nvSpPr>
          <p:cNvPr id="12" name="TextBox 11">
            <a:extLst>
              <a:ext uri="{FF2B5EF4-FFF2-40B4-BE49-F238E27FC236}">
                <a16:creationId xmlns:a16="http://schemas.microsoft.com/office/drawing/2014/main" id="{8691EBB0-8249-D681-A50D-FD940BBC6380}"/>
              </a:ext>
            </a:extLst>
          </p:cNvPr>
          <p:cNvSpPr txBox="1"/>
          <p:nvPr/>
        </p:nvSpPr>
        <p:spPr>
          <a:xfrm>
            <a:off x="683068" y="4191000"/>
            <a:ext cx="7772400" cy="198708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output of a face detector in a face recognition project is a set of coordinates, usually in the form of a bounding box, that indicate the location of the face in the input image  </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also includes a confidence score indicating the likelihood that the detected region is a face. The output is used as input for the next step, which is face recognition.</a:t>
            </a:r>
          </a:p>
        </p:txBody>
      </p:sp>
    </p:spTree>
    <p:extLst>
      <p:ext uri="{BB962C8B-B14F-4D97-AF65-F5344CB8AC3E}">
        <p14:creationId xmlns:p14="http://schemas.microsoft.com/office/powerpoint/2010/main" val="247534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86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5E5A248-71D0-6E50-0A54-9235EB83F337}"/>
              </a:ext>
            </a:extLst>
          </p:cNvPr>
          <p:cNvSpPr txBox="1"/>
          <p:nvPr/>
        </p:nvSpPr>
        <p:spPr>
          <a:xfrm>
            <a:off x="457200" y="4342040"/>
            <a:ext cx="8229600" cy="198708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collection in a face recognition project involves gathering images or video frames of faces from different individuals, which will be used to train and test the system. </a:t>
            </a:r>
          </a:p>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should be labeled with the appropriate information for each individual, such as their name or ID.</a:t>
            </a:r>
          </a:p>
        </p:txBody>
      </p:sp>
      <p:sp>
        <p:nvSpPr>
          <p:cNvPr id="16" name="TextBox 15">
            <a:extLst>
              <a:ext uri="{FF2B5EF4-FFF2-40B4-BE49-F238E27FC236}">
                <a16:creationId xmlns:a16="http://schemas.microsoft.com/office/drawing/2014/main" id="{21BFD8F9-2AF2-75C5-8250-16843D50B05E}"/>
              </a:ext>
            </a:extLst>
          </p:cNvPr>
          <p:cNvSpPr txBox="1"/>
          <p:nvPr/>
        </p:nvSpPr>
        <p:spPr>
          <a:xfrm>
            <a:off x="2481945" y="3506817"/>
            <a:ext cx="3979517"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Data Collected for the Encoding Faces</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E93B625-528F-148B-BAF1-E7B409C719BE}"/>
              </a:ext>
            </a:extLst>
          </p:cNvPr>
          <p:cNvPicPr>
            <a:picLocks noChangeAspect="1"/>
          </p:cNvPicPr>
          <p:nvPr/>
        </p:nvPicPr>
        <p:blipFill>
          <a:blip r:embed="rId3"/>
          <a:stretch>
            <a:fillRect/>
          </a:stretch>
        </p:blipFill>
        <p:spPr>
          <a:xfrm>
            <a:off x="2402693" y="1127561"/>
            <a:ext cx="4138019" cy="2301439"/>
          </a:xfrm>
          <a:prstGeom prst="rect">
            <a:avLst/>
          </a:prstGeom>
        </p:spPr>
      </p:pic>
    </p:spTree>
    <p:extLst>
      <p:ext uri="{BB962C8B-B14F-4D97-AF65-F5344CB8AC3E}">
        <p14:creationId xmlns:p14="http://schemas.microsoft.com/office/powerpoint/2010/main" val="114618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086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2578229" y="3395246"/>
            <a:ext cx="3810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Face Recognition with Names</a:t>
            </a:r>
            <a:endParaRPr lang="en-IN" sz="1600"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220422" y="4038600"/>
            <a:ext cx="8538186" cy="198708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output of a face recognizer in a face recognition project is a binary decision or a confidence score indicating the likelihood of a match between a given face and the faces in the database. </a:t>
            </a:r>
          </a:p>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also includes the identification of the person matched, if any. The output can be used for different purposes such as access control, security or identification</a:t>
            </a:r>
          </a:p>
        </p:txBody>
      </p:sp>
      <p:pic>
        <p:nvPicPr>
          <p:cNvPr id="6" name="Picture 5">
            <a:extLst>
              <a:ext uri="{FF2B5EF4-FFF2-40B4-BE49-F238E27FC236}">
                <a16:creationId xmlns:a16="http://schemas.microsoft.com/office/drawing/2014/main" id="{FF236DDA-EC5D-AE38-C0F6-524FF3510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4514" y="1062319"/>
            <a:ext cx="3810001" cy="2244577"/>
          </a:xfrm>
          <a:prstGeom prst="rect">
            <a:avLst/>
          </a:prstGeom>
        </p:spPr>
      </p:pic>
    </p:spTree>
    <p:extLst>
      <p:ext uri="{BB962C8B-B14F-4D97-AF65-F5344CB8AC3E}">
        <p14:creationId xmlns:p14="http://schemas.microsoft.com/office/powerpoint/2010/main" val="285917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938"/>
            <a:ext cx="8229600" cy="838200"/>
          </a:xfrm>
        </p:spPr>
        <p:txBody>
          <a:bodyPr>
            <a:normAutofit/>
          </a:bodyPr>
          <a:lstStyle/>
          <a:p>
            <a:r>
              <a:rPr lang="en-US" sz="2600" b="1" dirty="0">
                <a:latin typeface="Times New Roman" pitchFamily="18" charset="0"/>
                <a:cs typeface="Times New Roman" pitchFamily="18" charset="0"/>
              </a:rPr>
              <a:t>REFERENCE</a:t>
            </a:r>
            <a:endParaRPr lang="en-IN" sz="26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8AAB17EC-B065-2878-CCF1-1FD43BDFFEBD}"/>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9">
            <a:extLst>
              <a:ext uri="{FF2B5EF4-FFF2-40B4-BE49-F238E27FC236}">
                <a16:creationId xmlns:a16="http://schemas.microsoft.com/office/drawing/2014/main" id="{A9F1FDDE-3792-41F8-4EA5-6BD88CAD29BB}"/>
              </a:ext>
            </a:extLst>
          </p:cNvPr>
          <p:cNvGrpSpPr/>
          <p:nvPr/>
        </p:nvGrpSpPr>
        <p:grpSpPr>
          <a:xfrm>
            <a:off x="601542" y="2438400"/>
            <a:ext cx="8313858" cy="690533"/>
            <a:chOff x="0" y="68607"/>
            <a:chExt cx="9193921" cy="920709"/>
          </a:xfrm>
        </p:grpSpPr>
        <p:sp>
          <p:nvSpPr>
            <p:cNvPr id="10" name="TextBox 10">
              <a:extLst>
                <a:ext uri="{FF2B5EF4-FFF2-40B4-BE49-F238E27FC236}">
                  <a16:creationId xmlns:a16="http://schemas.microsoft.com/office/drawing/2014/main" id="{2F655C05-E403-8DC0-8571-32A89ADF5181}"/>
                </a:ext>
              </a:extLst>
            </p:cNvPr>
            <p:cNvSpPr txBox="1"/>
            <p:nvPr/>
          </p:nvSpPr>
          <p:spPr>
            <a:xfrm>
              <a:off x="0" y="310489"/>
              <a:ext cx="9179051" cy="389594"/>
            </a:xfrm>
            <a:prstGeom prst="rect">
              <a:avLst/>
            </a:prstGeom>
          </p:spPr>
          <p:txBody>
            <a:bodyPr lIns="0" tIns="0" rIns="0" bIns="0" rtlCol="0" anchor="t">
              <a:spAutoFit/>
            </a:bodyPr>
            <a:lstStyle/>
            <a:p>
              <a:pPr>
                <a:lnSpc>
                  <a:spcPts val="2600"/>
                </a:lnSpc>
              </a:pPr>
              <a:r>
                <a:rPr lang="en-US" sz="1400" b="1" dirty="0">
                  <a:latin typeface="Times New Roman" panose="02020603050405020304" pitchFamily="18" charset="0"/>
                  <a:cs typeface="Times New Roman" panose="02020603050405020304" pitchFamily="18" charset="0"/>
                </a:rPr>
                <a:t>ILLUMINATION INVARIANT FACE DETECTION USING VIOLA JONES ALGORITHM</a:t>
              </a:r>
            </a:p>
          </p:txBody>
        </p:sp>
        <p:sp>
          <p:nvSpPr>
            <p:cNvPr id="11" name="TextBox 11">
              <a:extLst>
                <a:ext uri="{FF2B5EF4-FFF2-40B4-BE49-F238E27FC236}">
                  <a16:creationId xmlns:a16="http://schemas.microsoft.com/office/drawing/2014/main" id="{BC887589-CFE8-A57C-0B46-76DAFC64EC28}"/>
                </a:ext>
              </a:extLst>
            </p:cNvPr>
            <p:cNvSpPr txBox="1"/>
            <p:nvPr/>
          </p:nvSpPr>
          <p:spPr>
            <a:xfrm>
              <a:off x="0" y="756946"/>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International Conference on Advanced Computing and Communication Systems (ICACCS -2017), Jan. 06 – 07, 2017</a:t>
              </a:r>
            </a:p>
          </p:txBody>
        </p:sp>
        <p:sp>
          <p:nvSpPr>
            <p:cNvPr id="12" name="TextBox 12">
              <a:extLst>
                <a:ext uri="{FF2B5EF4-FFF2-40B4-BE49-F238E27FC236}">
                  <a16:creationId xmlns:a16="http://schemas.microsoft.com/office/drawing/2014/main" id="{702DEBFA-654C-2D24-EB5D-3FB9EA7E0B4E}"/>
                </a:ext>
              </a:extLst>
            </p:cNvPr>
            <p:cNvSpPr txBox="1"/>
            <p:nvPr/>
          </p:nvSpPr>
          <p:spPr>
            <a:xfrm>
              <a:off x="14870" y="68607"/>
              <a:ext cx="9179051" cy="281940"/>
            </a:xfrm>
            <a:prstGeom prst="rect">
              <a:avLst/>
            </a:prstGeom>
          </p:spPr>
          <p:txBody>
            <a:bodyPr lIns="0" tIns="0" rIns="0" bIns="0" rtlCol="0" anchor="t">
              <a:spAutoFit/>
            </a:bodyPr>
            <a:lstStyle/>
            <a:p>
              <a:pPr>
                <a:lnSpc>
                  <a:spcPts val="1800"/>
                </a:lnSpc>
              </a:pPr>
              <a:r>
                <a:rPr lang="en-US" sz="1200" dirty="0">
                  <a:latin typeface="Times New Roman" panose="02020603050405020304" pitchFamily="18" charset="0"/>
                  <a:cs typeface="Times New Roman" panose="02020603050405020304" pitchFamily="18" charset="0"/>
                </a:rPr>
                <a:t>Mangayarkarasi Nehru, Dr. Padmavathi S. </a:t>
              </a:r>
            </a:p>
          </p:txBody>
        </p:sp>
      </p:grpSp>
      <p:grpSp>
        <p:nvGrpSpPr>
          <p:cNvPr id="13" name="Group 26">
            <a:extLst>
              <a:ext uri="{FF2B5EF4-FFF2-40B4-BE49-F238E27FC236}">
                <a16:creationId xmlns:a16="http://schemas.microsoft.com/office/drawing/2014/main" id="{328DEB86-6FAD-088D-433B-DF0BCB263BA6}"/>
              </a:ext>
            </a:extLst>
          </p:cNvPr>
          <p:cNvGrpSpPr/>
          <p:nvPr/>
        </p:nvGrpSpPr>
        <p:grpSpPr>
          <a:xfrm>
            <a:off x="587060" y="3440334"/>
            <a:ext cx="8264552" cy="733521"/>
            <a:chOff x="0" y="122241"/>
            <a:chExt cx="9752038" cy="978029"/>
          </a:xfrm>
        </p:grpSpPr>
        <p:sp>
          <p:nvSpPr>
            <p:cNvPr id="14" name="TextBox 27">
              <a:extLst>
                <a:ext uri="{FF2B5EF4-FFF2-40B4-BE49-F238E27FC236}">
                  <a16:creationId xmlns:a16="http://schemas.microsoft.com/office/drawing/2014/main" id="{A1FFE96A-EA3C-3F5C-0D40-EC0BEC507644}"/>
                </a:ext>
              </a:extLst>
            </p:cNvPr>
            <p:cNvSpPr txBox="1"/>
            <p:nvPr/>
          </p:nvSpPr>
          <p:spPr>
            <a:xfrm>
              <a:off x="0" y="405362"/>
              <a:ext cx="9752038" cy="389594"/>
            </a:xfrm>
            <a:prstGeom prst="rect">
              <a:avLst/>
            </a:prstGeom>
          </p:spPr>
          <p:txBody>
            <a:bodyPr lIns="0" tIns="0" rIns="0" bIns="0" rtlCol="0" anchor="t">
              <a:spAutoFit/>
            </a:bodyPr>
            <a:lstStyle/>
            <a:p>
              <a:pPr>
                <a:lnSpc>
                  <a:spcPts val="2600"/>
                </a:lnSpc>
              </a:pPr>
              <a:r>
                <a:rPr lang="en-US" sz="1400" b="1" dirty="0">
                  <a:latin typeface="Times New Roman" panose="02020603050405020304" pitchFamily="18" charset="0"/>
                  <a:cs typeface="Times New Roman" panose="02020603050405020304" pitchFamily="18" charset="0"/>
                </a:rPr>
                <a:t>ANALYZING THE PERFORMANCE OF VIOLA JONES FACE DETECTOR ON THE LDHF DATABASE</a:t>
              </a:r>
            </a:p>
          </p:txBody>
        </p:sp>
        <p:sp>
          <p:nvSpPr>
            <p:cNvPr id="15" name="TextBox 28">
              <a:extLst>
                <a:ext uri="{FF2B5EF4-FFF2-40B4-BE49-F238E27FC236}">
                  <a16:creationId xmlns:a16="http://schemas.microsoft.com/office/drawing/2014/main" id="{B80B207F-0C13-C8D1-CA97-B601AD65A0BF}"/>
                </a:ext>
              </a:extLst>
            </p:cNvPr>
            <p:cNvSpPr txBox="1"/>
            <p:nvPr/>
          </p:nvSpPr>
          <p:spPr>
            <a:xfrm>
              <a:off x="0" y="867899"/>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International Conference on Signal Processing and Communication (ICSPC’17) – 28th &amp; 29th July 2017</a:t>
              </a:r>
            </a:p>
          </p:txBody>
        </p:sp>
        <p:sp>
          <p:nvSpPr>
            <p:cNvPr id="16" name="TextBox 29">
              <a:extLst>
                <a:ext uri="{FF2B5EF4-FFF2-40B4-BE49-F238E27FC236}">
                  <a16:creationId xmlns:a16="http://schemas.microsoft.com/office/drawing/2014/main" id="{66E14D44-142C-7B42-4C8C-9AA822E90AC1}"/>
                </a:ext>
              </a:extLst>
            </p:cNvPr>
            <p:cNvSpPr txBox="1"/>
            <p:nvPr/>
          </p:nvSpPr>
          <p:spPr>
            <a:xfrm>
              <a:off x="0" y="12224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D.Shamia, D.Abraham Chandy</a:t>
              </a:r>
            </a:p>
          </p:txBody>
        </p:sp>
      </p:grpSp>
      <p:grpSp>
        <p:nvGrpSpPr>
          <p:cNvPr id="17" name="Group 30">
            <a:extLst>
              <a:ext uri="{FF2B5EF4-FFF2-40B4-BE49-F238E27FC236}">
                <a16:creationId xmlns:a16="http://schemas.microsoft.com/office/drawing/2014/main" id="{EC016CF9-1C50-D5C7-B3A9-0B8A16855569}"/>
              </a:ext>
            </a:extLst>
          </p:cNvPr>
          <p:cNvGrpSpPr/>
          <p:nvPr/>
        </p:nvGrpSpPr>
        <p:grpSpPr>
          <a:xfrm>
            <a:off x="552576" y="1143000"/>
            <a:ext cx="8440988" cy="1066800"/>
            <a:chOff x="-10385" y="78151"/>
            <a:chExt cx="9778000" cy="1422400"/>
          </a:xfrm>
        </p:grpSpPr>
        <p:sp>
          <p:nvSpPr>
            <p:cNvPr id="18" name="TextBox 31">
              <a:extLst>
                <a:ext uri="{FF2B5EF4-FFF2-40B4-BE49-F238E27FC236}">
                  <a16:creationId xmlns:a16="http://schemas.microsoft.com/office/drawing/2014/main" id="{806CD98C-F850-3156-E097-F6A75FC9CB10}"/>
                </a:ext>
              </a:extLst>
            </p:cNvPr>
            <p:cNvSpPr txBox="1"/>
            <p:nvPr/>
          </p:nvSpPr>
          <p:spPr>
            <a:xfrm>
              <a:off x="0" y="391214"/>
              <a:ext cx="9752038" cy="810222"/>
            </a:xfrm>
            <a:prstGeom prst="rect">
              <a:avLst/>
            </a:prstGeom>
          </p:spPr>
          <p:txBody>
            <a:bodyPr lIns="0" tIns="0" rIns="0" bIns="0" rtlCol="0" anchor="t">
              <a:spAutoFit/>
            </a:bodyPr>
            <a:lstStyle/>
            <a:p>
              <a:pPr>
                <a:lnSpc>
                  <a:spcPct val="150000"/>
                </a:lnSpc>
              </a:pPr>
              <a:r>
                <a:rPr lang="en-US" sz="1400" b="1" dirty="0">
                  <a:latin typeface="Times New Roman" panose="02020603050405020304" pitchFamily="18" charset="0"/>
                  <a:cs typeface="Times New Roman" panose="02020603050405020304" pitchFamily="18" charset="0"/>
                </a:rPr>
                <a:t>REDUNDANCY REDUCTION IN FACE DETECTION OF VIOLA &amp; JONES USING THE HILL CLIMBING ALGORITHM</a:t>
              </a:r>
            </a:p>
          </p:txBody>
        </p:sp>
        <p:sp>
          <p:nvSpPr>
            <p:cNvPr id="19" name="TextBox 32">
              <a:extLst>
                <a:ext uri="{FF2B5EF4-FFF2-40B4-BE49-F238E27FC236}">
                  <a16:creationId xmlns:a16="http://schemas.microsoft.com/office/drawing/2014/main" id="{12AAF4F9-4EF1-8D59-EFFB-9F5E69AFFD3B}"/>
                </a:ext>
              </a:extLst>
            </p:cNvPr>
            <p:cNvSpPr txBox="1"/>
            <p:nvPr/>
          </p:nvSpPr>
          <p:spPr>
            <a:xfrm>
              <a:off x="15577" y="1268180"/>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2020 THE 4TH INTERNATIONAL CONFERENCE ON VOCATIONAL EDUCATION AND TRAINING</a:t>
              </a:r>
            </a:p>
          </p:txBody>
        </p:sp>
        <p:sp>
          <p:nvSpPr>
            <p:cNvPr id="20" name="TextBox 33">
              <a:extLst>
                <a:ext uri="{FF2B5EF4-FFF2-40B4-BE49-F238E27FC236}">
                  <a16:creationId xmlns:a16="http://schemas.microsoft.com/office/drawing/2014/main" id="{74C5C675-AF3D-A865-D89E-61A9A25A9863}"/>
                </a:ext>
              </a:extLst>
            </p:cNvPr>
            <p:cNvSpPr txBox="1"/>
            <p:nvPr/>
          </p:nvSpPr>
          <p:spPr>
            <a:xfrm>
              <a:off x="-10385" y="7815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Kartika Candra Kirana, Slamet Wibawanto , Heru Wahyu Herwanto</a:t>
              </a:r>
            </a:p>
          </p:txBody>
        </p:sp>
      </p:grpSp>
      <p:grpSp>
        <p:nvGrpSpPr>
          <p:cNvPr id="21" name="Group 34">
            <a:extLst>
              <a:ext uri="{FF2B5EF4-FFF2-40B4-BE49-F238E27FC236}">
                <a16:creationId xmlns:a16="http://schemas.microsoft.com/office/drawing/2014/main" id="{62C0E4A1-91F5-9C36-4AFF-6D49241B0313}"/>
              </a:ext>
            </a:extLst>
          </p:cNvPr>
          <p:cNvGrpSpPr/>
          <p:nvPr/>
        </p:nvGrpSpPr>
        <p:grpSpPr>
          <a:xfrm>
            <a:off x="600507" y="4326255"/>
            <a:ext cx="8251105" cy="733521"/>
            <a:chOff x="5976" y="91808"/>
            <a:chExt cx="9772146" cy="978029"/>
          </a:xfrm>
        </p:grpSpPr>
        <p:sp>
          <p:nvSpPr>
            <p:cNvPr id="22" name="TextBox 35">
              <a:extLst>
                <a:ext uri="{FF2B5EF4-FFF2-40B4-BE49-F238E27FC236}">
                  <a16:creationId xmlns:a16="http://schemas.microsoft.com/office/drawing/2014/main" id="{5658130B-0FC3-2381-2E89-EF962127FA4D}"/>
                </a:ext>
              </a:extLst>
            </p:cNvPr>
            <p:cNvSpPr txBox="1"/>
            <p:nvPr/>
          </p:nvSpPr>
          <p:spPr>
            <a:xfrm>
              <a:off x="26084" y="356963"/>
              <a:ext cx="9752038" cy="389595"/>
            </a:xfrm>
            <a:prstGeom prst="rect">
              <a:avLst/>
            </a:prstGeom>
          </p:spPr>
          <p:txBody>
            <a:bodyPr lIns="0" tIns="0" rIns="0" bIns="0" rtlCol="0" anchor="t">
              <a:spAutoFit/>
            </a:bodyPr>
            <a:lstStyle/>
            <a:p>
              <a:pPr>
                <a:lnSpc>
                  <a:spcPts val="2600"/>
                </a:lnSpc>
              </a:pPr>
              <a:r>
                <a:rPr lang="en-US" sz="1400" b="1" dirty="0">
                  <a:latin typeface="Times New Roman" panose="02020603050405020304" pitchFamily="18" charset="0"/>
                  <a:cs typeface="Times New Roman" panose="02020603050405020304" pitchFamily="18" charset="0"/>
                </a:rPr>
                <a:t>FACE DETECTION USING VIOLA AND JONES METHOD AND NEURAL NETWORKS</a:t>
              </a:r>
            </a:p>
          </p:txBody>
        </p:sp>
        <p:sp>
          <p:nvSpPr>
            <p:cNvPr id="23" name="TextBox 36">
              <a:extLst>
                <a:ext uri="{FF2B5EF4-FFF2-40B4-BE49-F238E27FC236}">
                  <a16:creationId xmlns:a16="http://schemas.microsoft.com/office/drawing/2014/main" id="{F02D647B-0AA2-14F3-CFFC-8E542B9EA2AC}"/>
                </a:ext>
              </a:extLst>
            </p:cNvPr>
            <p:cNvSpPr txBox="1"/>
            <p:nvPr/>
          </p:nvSpPr>
          <p:spPr>
            <a:xfrm>
              <a:off x="26084" y="837466"/>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2015 International Conference on Information and Communication Technology Research (ICTRC2015) </a:t>
              </a:r>
            </a:p>
          </p:txBody>
        </p:sp>
        <p:sp>
          <p:nvSpPr>
            <p:cNvPr id="24" name="TextBox 37">
              <a:extLst>
                <a:ext uri="{FF2B5EF4-FFF2-40B4-BE49-F238E27FC236}">
                  <a16:creationId xmlns:a16="http://schemas.microsoft.com/office/drawing/2014/main" id="{AA42F90E-8AE0-4ACC-732D-9F457F9EB7E0}"/>
                </a:ext>
              </a:extLst>
            </p:cNvPr>
            <p:cNvSpPr txBox="1"/>
            <p:nvPr/>
          </p:nvSpPr>
          <p:spPr>
            <a:xfrm>
              <a:off x="5976" y="91808"/>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Mohammad </a:t>
              </a:r>
              <a:r>
                <a:rPr lang="en-US" sz="1199" dirty="0" err="1">
                  <a:latin typeface="Times New Roman" panose="02020603050405020304" pitchFamily="18" charset="0"/>
                  <a:cs typeface="Times New Roman" panose="02020603050405020304" pitchFamily="18" charset="0"/>
                </a:rPr>
                <a:t>Da'san</a:t>
              </a:r>
              <a:r>
                <a:rPr lang="en-US" sz="1199" dirty="0">
                  <a:latin typeface="Times New Roman" panose="02020603050405020304" pitchFamily="18" charset="0"/>
                  <a:cs typeface="Times New Roman" panose="02020603050405020304" pitchFamily="18" charset="0"/>
                </a:rPr>
                <a:t>, Amin </a:t>
              </a:r>
              <a:r>
                <a:rPr lang="en-US" sz="1199" dirty="0" err="1">
                  <a:latin typeface="Times New Roman" panose="02020603050405020304" pitchFamily="18" charset="0"/>
                  <a:cs typeface="Times New Roman" panose="02020603050405020304" pitchFamily="18" charset="0"/>
                </a:rPr>
                <a:t>Alqudah</a:t>
              </a:r>
              <a:r>
                <a:rPr lang="en-US" sz="1199" dirty="0">
                  <a:latin typeface="Times New Roman" panose="02020603050405020304" pitchFamily="18" charset="0"/>
                  <a:cs typeface="Times New Roman" panose="02020603050405020304" pitchFamily="18" charset="0"/>
                </a:rPr>
                <a:t> and Olivier </a:t>
              </a:r>
              <a:r>
                <a:rPr lang="en-US" sz="1199" dirty="0" err="1">
                  <a:latin typeface="Times New Roman" panose="02020603050405020304" pitchFamily="18" charset="0"/>
                  <a:cs typeface="Times New Roman" panose="02020603050405020304" pitchFamily="18" charset="0"/>
                </a:rPr>
                <a:t>Debeir</a:t>
              </a:r>
              <a:endParaRPr lang="en-US" sz="1199" dirty="0">
                <a:latin typeface="Times New Roman" panose="02020603050405020304" pitchFamily="18" charset="0"/>
                <a:cs typeface="Times New Roman" panose="02020603050405020304" pitchFamily="18" charset="0"/>
              </a:endParaRPr>
            </a:p>
          </p:txBody>
        </p:sp>
      </p:grpSp>
      <p:grpSp>
        <p:nvGrpSpPr>
          <p:cNvPr id="25" name="Group 3">
            <a:extLst>
              <a:ext uri="{FF2B5EF4-FFF2-40B4-BE49-F238E27FC236}">
                <a16:creationId xmlns:a16="http://schemas.microsoft.com/office/drawing/2014/main" id="{E24322B8-D468-E525-D695-3820A9E23E6B}"/>
              </a:ext>
            </a:extLst>
          </p:cNvPr>
          <p:cNvGrpSpPr/>
          <p:nvPr/>
        </p:nvGrpSpPr>
        <p:grpSpPr>
          <a:xfrm>
            <a:off x="333318" y="2760460"/>
            <a:ext cx="121920" cy="121920"/>
            <a:chOff x="0" y="0"/>
            <a:chExt cx="6350000" cy="6350000"/>
          </a:xfrm>
          <a:solidFill>
            <a:schemeClr val="tx1"/>
          </a:solidFill>
        </p:grpSpPr>
        <p:sp>
          <p:nvSpPr>
            <p:cNvPr id="26" name="Freeform 4">
              <a:extLst>
                <a:ext uri="{FF2B5EF4-FFF2-40B4-BE49-F238E27FC236}">
                  <a16:creationId xmlns:a16="http://schemas.microsoft.com/office/drawing/2014/main" id="{05F7C0EC-EBE7-2A95-C050-5C15E7D7B01A}"/>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grpSp>
        <p:nvGrpSpPr>
          <p:cNvPr id="27" name="Group 3">
            <a:extLst>
              <a:ext uri="{FF2B5EF4-FFF2-40B4-BE49-F238E27FC236}">
                <a16:creationId xmlns:a16="http://schemas.microsoft.com/office/drawing/2014/main" id="{D83C9941-439D-6A16-5EE3-745DA6C7194D}"/>
              </a:ext>
            </a:extLst>
          </p:cNvPr>
          <p:cNvGrpSpPr/>
          <p:nvPr/>
        </p:nvGrpSpPr>
        <p:grpSpPr>
          <a:xfrm>
            <a:off x="282977" y="1478280"/>
            <a:ext cx="121920" cy="121920"/>
            <a:chOff x="0" y="0"/>
            <a:chExt cx="6350000" cy="6350000"/>
          </a:xfrm>
          <a:solidFill>
            <a:schemeClr val="tx1"/>
          </a:solidFill>
        </p:grpSpPr>
        <p:sp>
          <p:nvSpPr>
            <p:cNvPr id="28" name="Freeform 4">
              <a:extLst>
                <a:ext uri="{FF2B5EF4-FFF2-40B4-BE49-F238E27FC236}">
                  <a16:creationId xmlns:a16="http://schemas.microsoft.com/office/drawing/2014/main" id="{AE7B8F1B-55B1-4583-C7BE-CF0A3BCA7BF4}"/>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grpSp>
        <p:nvGrpSpPr>
          <p:cNvPr id="29" name="Group 3">
            <a:extLst>
              <a:ext uri="{FF2B5EF4-FFF2-40B4-BE49-F238E27FC236}">
                <a16:creationId xmlns:a16="http://schemas.microsoft.com/office/drawing/2014/main" id="{6C7BF859-8587-BF6B-87A3-4B0AA575E652}"/>
              </a:ext>
            </a:extLst>
          </p:cNvPr>
          <p:cNvGrpSpPr/>
          <p:nvPr/>
        </p:nvGrpSpPr>
        <p:grpSpPr>
          <a:xfrm>
            <a:off x="277905" y="3792855"/>
            <a:ext cx="121920" cy="121920"/>
            <a:chOff x="0" y="0"/>
            <a:chExt cx="6350000" cy="6350000"/>
          </a:xfrm>
          <a:solidFill>
            <a:schemeClr val="tx1"/>
          </a:solidFill>
        </p:grpSpPr>
        <p:sp>
          <p:nvSpPr>
            <p:cNvPr id="30" name="Freeform 4">
              <a:extLst>
                <a:ext uri="{FF2B5EF4-FFF2-40B4-BE49-F238E27FC236}">
                  <a16:creationId xmlns:a16="http://schemas.microsoft.com/office/drawing/2014/main" id="{92F86E3D-1E57-1B67-FA80-CD29A6C7839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grpSp>
        <p:nvGrpSpPr>
          <p:cNvPr id="31" name="Group 3">
            <a:extLst>
              <a:ext uri="{FF2B5EF4-FFF2-40B4-BE49-F238E27FC236}">
                <a16:creationId xmlns:a16="http://schemas.microsoft.com/office/drawing/2014/main" id="{DDF0A9C2-1787-F57B-46E1-5299A1D9D6F2}"/>
              </a:ext>
            </a:extLst>
          </p:cNvPr>
          <p:cNvGrpSpPr/>
          <p:nvPr/>
        </p:nvGrpSpPr>
        <p:grpSpPr>
          <a:xfrm>
            <a:off x="277905" y="4661535"/>
            <a:ext cx="121920" cy="121920"/>
            <a:chOff x="0" y="0"/>
            <a:chExt cx="6350000" cy="6350000"/>
          </a:xfrm>
          <a:solidFill>
            <a:schemeClr val="tx1"/>
          </a:solidFill>
        </p:grpSpPr>
        <p:sp>
          <p:nvSpPr>
            <p:cNvPr id="32" name="Freeform 4">
              <a:extLst>
                <a:ext uri="{FF2B5EF4-FFF2-40B4-BE49-F238E27FC236}">
                  <a16:creationId xmlns:a16="http://schemas.microsoft.com/office/drawing/2014/main" id="{C9578EE7-C1D4-A738-4EC2-C28CF7A6286E}"/>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grpSp>
        <p:nvGrpSpPr>
          <p:cNvPr id="33" name="Group 34">
            <a:extLst>
              <a:ext uri="{FF2B5EF4-FFF2-40B4-BE49-F238E27FC236}">
                <a16:creationId xmlns:a16="http://schemas.microsoft.com/office/drawing/2014/main" id="{43BA77F4-6BD4-699E-CD0D-19BD40B8617C}"/>
              </a:ext>
            </a:extLst>
          </p:cNvPr>
          <p:cNvGrpSpPr/>
          <p:nvPr/>
        </p:nvGrpSpPr>
        <p:grpSpPr>
          <a:xfrm>
            <a:off x="617485" y="5254894"/>
            <a:ext cx="8251105" cy="733521"/>
            <a:chOff x="5976" y="91808"/>
            <a:chExt cx="9772146" cy="978029"/>
          </a:xfrm>
        </p:grpSpPr>
        <p:sp>
          <p:nvSpPr>
            <p:cNvPr id="34" name="TextBox 35">
              <a:extLst>
                <a:ext uri="{FF2B5EF4-FFF2-40B4-BE49-F238E27FC236}">
                  <a16:creationId xmlns:a16="http://schemas.microsoft.com/office/drawing/2014/main" id="{A3E45978-9063-8E27-DC9D-889EE5C3F094}"/>
                </a:ext>
              </a:extLst>
            </p:cNvPr>
            <p:cNvSpPr txBox="1"/>
            <p:nvPr/>
          </p:nvSpPr>
          <p:spPr>
            <a:xfrm>
              <a:off x="26084" y="356963"/>
              <a:ext cx="9752038" cy="389595"/>
            </a:xfrm>
            <a:prstGeom prst="rect">
              <a:avLst/>
            </a:prstGeom>
          </p:spPr>
          <p:txBody>
            <a:bodyPr lIns="0" tIns="0" rIns="0" bIns="0" rtlCol="0" anchor="t">
              <a:spAutoFit/>
            </a:bodyPr>
            <a:lstStyle/>
            <a:p>
              <a:pPr>
                <a:lnSpc>
                  <a:spcPts val="2600"/>
                </a:lnSpc>
              </a:pPr>
              <a:r>
                <a:rPr lang="en-US" sz="1400" b="1" dirty="0">
                  <a:latin typeface="Times New Roman" panose="02020603050405020304" pitchFamily="18" charset="0"/>
                  <a:cs typeface="Times New Roman" panose="02020603050405020304" pitchFamily="18" charset="0"/>
                </a:rPr>
                <a:t>RECENT ADVANCES IN DEEP LEARNING FOR FACE RECOGNITION</a:t>
              </a:r>
            </a:p>
          </p:txBody>
        </p:sp>
        <p:sp>
          <p:nvSpPr>
            <p:cNvPr id="35" name="TextBox 36">
              <a:extLst>
                <a:ext uri="{FF2B5EF4-FFF2-40B4-BE49-F238E27FC236}">
                  <a16:creationId xmlns:a16="http://schemas.microsoft.com/office/drawing/2014/main" id="{4F2A3EA8-26A8-E66E-17BA-C0C4217598BE}"/>
                </a:ext>
              </a:extLst>
            </p:cNvPr>
            <p:cNvSpPr txBox="1"/>
            <p:nvPr/>
          </p:nvSpPr>
          <p:spPr>
            <a:xfrm>
              <a:off x="26084" y="837466"/>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IEEE Transactions on Image Processing (2018)</a:t>
              </a:r>
            </a:p>
          </p:txBody>
        </p:sp>
        <p:sp>
          <p:nvSpPr>
            <p:cNvPr id="36" name="TextBox 37">
              <a:extLst>
                <a:ext uri="{FF2B5EF4-FFF2-40B4-BE49-F238E27FC236}">
                  <a16:creationId xmlns:a16="http://schemas.microsoft.com/office/drawing/2014/main" id="{93972DB4-59F7-B64A-3CFC-84734AFD5E32}"/>
                </a:ext>
              </a:extLst>
            </p:cNvPr>
            <p:cNvSpPr txBox="1"/>
            <p:nvPr/>
          </p:nvSpPr>
          <p:spPr>
            <a:xfrm>
              <a:off x="5976" y="91808"/>
              <a:ext cx="9179051" cy="283754"/>
            </a:xfrm>
            <a:prstGeom prst="rect">
              <a:avLst/>
            </a:prstGeom>
          </p:spPr>
          <p:txBody>
            <a:bodyPr lIns="0" tIns="0" rIns="0" bIns="0" rtlCol="0" anchor="t">
              <a:spAutoFit/>
            </a:bodyPr>
            <a:lstStyle/>
            <a:p>
              <a:pPr>
                <a:lnSpc>
                  <a:spcPts val="1799"/>
                </a:lnSpc>
              </a:pPr>
              <a:r>
                <a:rPr lang="en-IN" sz="1200" dirty="0">
                  <a:latin typeface="Times New Roman" panose="02020603050405020304" pitchFamily="18" charset="0"/>
                  <a:cs typeface="Times New Roman" panose="02020603050405020304" pitchFamily="18" charset="0"/>
                </a:rPr>
                <a:t>Liu, Wang, and Li</a:t>
              </a:r>
              <a:endParaRPr lang="en-US" sz="1199" dirty="0">
                <a:latin typeface="Times New Roman" panose="02020603050405020304" pitchFamily="18" charset="0"/>
                <a:cs typeface="Times New Roman" panose="02020603050405020304" pitchFamily="18" charset="0"/>
              </a:endParaRPr>
            </a:p>
          </p:txBody>
        </p:sp>
      </p:grpSp>
      <p:grpSp>
        <p:nvGrpSpPr>
          <p:cNvPr id="37" name="Group 3">
            <a:extLst>
              <a:ext uri="{FF2B5EF4-FFF2-40B4-BE49-F238E27FC236}">
                <a16:creationId xmlns:a16="http://schemas.microsoft.com/office/drawing/2014/main" id="{C8AF05EA-0112-5301-A457-83B14731D2D4}"/>
              </a:ext>
            </a:extLst>
          </p:cNvPr>
          <p:cNvGrpSpPr/>
          <p:nvPr/>
        </p:nvGrpSpPr>
        <p:grpSpPr>
          <a:xfrm>
            <a:off x="277905" y="5538898"/>
            <a:ext cx="121920" cy="121920"/>
            <a:chOff x="0" y="0"/>
            <a:chExt cx="6350000" cy="6350000"/>
          </a:xfrm>
          <a:solidFill>
            <a:schemeClr val="tx1"/>
          </a:solidFill>
        </p:grpSpPr>
        <p:sp>
          <p:nvSpPr>
            <p:cNvPr id="38" name="Freeform 4">
              <a:extLst>
                <a:ext uri="{FF2B5EF4-FFF2-40B4-BE49-F238E27FC236}">
                  <a16:creationId xmlns:a16="http://schemas.microsoft.com/office/drawing/2014/main" id="{E477FBE8-29D1-AA3B-E7C3-B33AF056A4D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spTree>
    <p:extLst>
      <p:ext uri="{BB962C8B-B14F-4D97-AF65-F5344CB8AC3E}">
        <p14:creationId xmlns:p14="http://schemas.microsoft.com/office/powerpoint/2010/main" val="150596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IN" sz="2600" b="1" dirty="0">
                <a:latin typeface="Times New Roman" pitchFamily="18" charset="0"/>
                <a:cs typeface="Times New Roman" pitchFamily="18" charset="0"/>
              </a:rPr>
              <a:t>ABSTRACT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C8DDDDA3-08CD-538A-95D7-8AFF1BC8FE1C}"/>
              </a:ext>
            </a:extLst>
          </p:cNvPr>
          <p:cNvSpPr>
            <a:spLocks noGrp="1"/>
          </p:cNvSpPr>
          <p:nvPr>
            <p:ph sz="quarter" idx="1"/>
          </p:nvPr>
        </p:nvSpPr>
        <p:spPr>
          <a:xfrm>
            <a:off x="266700" y="1333500"/>
            <a:ext cx="8610600" cy="4876800"/>
          </a:xfrm>
        </p:spPr>
        <p:txBody>
          <a:bodyPr>
            <a:normAutofit fontScale="85000" lnSpcReduction="10000"/>
          </a:bodyPr>
          <a:lstStyle/>
          <a:p>
            <a:pPr>
              <a:lnSpc>
                <a:spcPct val="160000"/>
              </a:lnSpc>
            </a:pPr>
            <a:r>
              <a:rPr lang="en-US" sz="2400" dirty="0">
                <a:latin typeface="Times New Roman" panose="02020603050405020304" pitchFamily="18" charset="0"/>
                <a:cs typeface="Times New Roman" panose="02020603050405020304" pitchFamily="18" charset="0"/>
              </a:rPr>
              <a:t>Facial recognition uses Computer-generated filters to transform face images into numerical expressions that can be compared to determine their similarity. </a:t>
            </a:r>
          </a:p>
          <a:p>
            <a:pPr>
              <a:lnSpc>
                <a:spcPct val="160000"/>
              </a:lnSpc>
            </a:pPr>
            <a:r>
              <a:rPr lang="en-US" sz="2400" dirty="0">
                <a:latin typeface="Times New Roman" panose="02020603050405020304" pitchFamily="18" charset="0"/>
                <a:cs typeface="Times New Roman" panose="02020603050405020304" pitchFamily="18" charset="0"/>
              </a:rPr>
              <a:t>The Proposed system improved Viola-Jones face detection using Single Shot Detector Algorithm in order to reduce the redundancy rates. </a:t>
            </a:r>
          </a:p>
          <a:p>
            <a:pPr>
              <a:lnSpc>
                <a:spcPct val="160000"/>
              </a:lnSpc>
            </a:pPr>
            <a:r>
              <a:rPr lang="en-US" sz="2400" dirty="0">
                <a:latin typeface="Times New Roman" panose="02020603050405020304" pitchFamily="18" charset="0"/>
                <a:cs typeface="Times New Roman" panose="02020603050405020304" pitchFamily="18" charset="0"/>
              </a:rPr>
              <a:t>Viola-Jones's algorithm has succeeded in determining the best face scale factor, but it produces a non-comparable face window that leads the redundant face detection. </a:t>
            </a:r>
          </a:p>
          <a:p>
            <a:pPr>
              <a:lnSpc>
                <a:spcPct val="160000"/>
              </a:lnSpc>
            </a:pPr>
            <a:r>
              <a:rPr lang="en-US" sz="2400" dirty="0">
                <a:latin typeface="Times New Roman" panose="02020603050405020304" pitchFamily="18" charset="0"/>
                <a:cs typeface="Times New Roman" panose="02020603050405020304" pitchFamily="18" charset="0"/>
              </a:rPr>
              <a:t>Single Shot Detection algorithm significantly faster in speed and high-accuracy object detection algorithm. It </a:t>
            </a:r>
            <a:r>
              <a:rPr lang="en-US" sz="2400" dirty="0" err="1">
                <a:latin typeface="Times New Roman" panose="02020603050405020304" pitchFamily="18" charset="0"/>
                <a:cs typeface="Times New Roman" panose="02020603050405020304" pitchFamily="18" charset="0"/>
              </a:rPr>
              <a:t>exibits</a:t>
            </a:r>
            <a:r>
              <a:rPr lang="en-US" sz="2400" dirty="0">
                <a:latin typeface="Times New Roman" panose="02020603050405020304" pitchFamily="18" charset="0"/>
                <a:cs typeface="Times New Roman" panose="02020603050405020304" pitchFamily="18" charset="0"/>
              </a:rPr>
              <a:t> small convolutional filters to predict object classes and offsets to default boundary boxes.</a:t>
            </a: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122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8AAB17EC-B065-2878-CCF1-1FD43BDFFEBD}"/>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itle 1">
            <a:extLst>
              <a:ext uri="{FF2B5EF4-FFF2-40B4-BE49-F238E27FC236}">
                <a16:creationId xmlns:a16="http://schemas.microsoft.com/office/drawing/2014/main" id="{18EC9BC1-D971-080F-9149-6199789B122E}"/>
              </a:ext>
            </a:extLst>
          </p:cNvPr>
          <p:cNvSpPr>
            <a:spLocks noGrp="1"/>
          </p:cNvSpPr>
          <p:nvPr>
            <p:ph type="title"/>
          </p:nvPr>
        </p:nvSpPr>
        <p:spPr>
          <a:xfrm>
            <a:off x="457200" y="262938"/>
            <a:ext cx="8229600" cy="838200"/>
          </a:xfrm>
        </p:spPr>
        <p:txBody>
          <a:bodyPr>
            <a:normAutofit/>
          </a:bodyPr>
          <a:lstStyle/>
          <a:p>
            <a:r>
              <a:rPr lang="en-US" sz="2600" b="1" dirty="0">
                <a:latin typeface="Times New Roman" pitchFamily="18" charset="0"/>
                <a:cs typeface="Times New Roman" pitchFamily="18" charset="0"/>
              </a:rPr>
              <a:t>WEB REFERENCE</a:t>
            </a:r>
            <a:endParaRPr lang="en-IN" sz="2600" b="1" dirty="0">
              <a:latin typeface="Times New Roman" pitchFamily="18" charset="0"/>
              <a:cs typeface="Times New Roman" pitchFamily="18" charset="0"/>
            </a:endParaRPr>
          </a:p>
        </p:txBody>
      </p:sp>
      <p:sp>
        <p:nvSpPr>
          <p:cNvPr id="33" name="TextBox 40">
            <a:extLst>
              <a:ext uri="{FF2B5EF4-FFF2-40B4-BE49-F238E27FC236}">
                <a16:creationId xmlns:a16="http://schemas.microsoft.com/office/drawing/2014/main" id="{D8B615D8-C7F5-65E7-64BE-BD93CA09A4D5}"/>
              </a:ext>
            </a:extLst>
          </p:cNvPr>
          <p:cNvSpPr txBox="1"/>
          <p:nvPr/>
        </p:nvSpPr>
        <p:spPr>
          <a:xfrm>
            <a:off x="922841" y="1350796"/>
            <a:ext cx="7314029" cy="458470"/>
          </a:xfrm>
          <a:prstGeom prst="rect">
            <a:avLst/>
          </a:prstGeom>
        </p:spPr>
        <p:txBody>
          <a:bodyPr lIns="0" tIns="0" rIns="0" bIns="0" rtlCol="0" anchor="t">
            <a:spAutoFit/>
          </a:bodyPr>
          <a:lstStyle/>
          <a:p>
            <a:pPr>
              <a:lnSpc>
                <a:spcPts val="1820"/>
              </a:lnSpc>
            </a:pPr>
            <a:r>
              <a:rPr lang="en-US" sz="1400" spc="140" dirty="0">
                <a:latin typeface="Times New Roman" panose="02020603050405020304" pitchFamily="18" charset="0"/>
                <a:cs typeface="Times New Roman" panose="02020603050405020304" pitchFamily="18" charset="0"/>
              </a:rPr>
              <a:t>https://towardsdatascience.com/ssd-single-shot-detector-for-object-detection-using-multibox-1818603644ca</a:t>
            </a:r>
          </a:p>
        </p:txBody>
      </p:sp>
      <p:grpSp>
        <p:nvGrpSpPr>
          <p:cNvPr id="34" name="Group 3">
            <a:extLst>
              <a:ext uri="{FF2B5EF4-FFF2-40B4-BE49-F238E27FC236}">
                <a16:creationId xmlns:a16="http://schemas.microsoft.com/office/drawing/2014/main" id="{FB365449-D4D6-8439-9E3E-3488734C807C}"/>
              </a:ext>
            </a:extLst>
          </p:cNvPr>
          <p:cNvGrpSpPr/>
          <p:nvPr/>
        </p:nvGrpSpPr>
        <p:grpSpPr>
          <a:xfrm>
            <a:off x="647936" y="1392658"/>
            <a:ext cx="121920" cy="121920"/>
            <a:chOff x="0" y="0"/>
            <a:chExt cx="6350000" cy="6350000"/>
          </a:xfrm>
          <a:solidFill>
            <a:schemeClr val="tx1"/>
          </a:solidFill>
        </p:grpSpPr>
        <p:sp>
          <p:nvSpPr>
            <p:cNvPr id="35" name="Freeform 4">
              <a:extLst>
                <a:ext uri="{FF2B5EF4-FFF2-40B4-BE49-F238E27FC236}">
                  <a16:creationId xmlns:a16="http://schemas.microsoft.com/office/drawing/2014/main" id="{9919B4B6-03EA-6CD9-354F-2DE3561FB81A}"/>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sp>
        <p:nvSpPr>
          <p:cNvPr id="36" name="TextBox 40">
            <a:extLst>
              <a:ext uri="{FF2B5EF4-FFF2-40B4-BE49-F238E27FC236}">
                <a16:creationId xmlns:a16="http://schemas.microsoft.com/office/drawing/2014/main" id="{191B74ED-0F23-1EDE-1EE2-7096F13EFB64}"/>
              </a:ext>
            </a:extLst>
          </p:cNvPr>
          <p:cNvSpPr txBox="1"/>
          <p:nvPr/>
        </p:nvSpPr>
        <p:spPr>
          <a:xfrm>
            <a:off x="905559" y="2307058"/>
            <a:ext cx="7314029" cy="458470"/>
          </a:xfrm>
          <a:prstGeom prst="rect">
            <a:avLst/>
          </a:prstGeom>
        </p:spPr>
        <p:txBody>
          <a:bodyPr lIns="0" tIns="0" rIns="0" bIns="0" rtlCol="0" anchor="t">
            <a:spAutoFit/>
          </a:bodyPr>
          <a:lstStyle/>
          <a:p>
            <a:pPr>
              <a:lnSpc>
                <a:spcPts val="1820"/>
              </a:lnSpc>
            </a:pPr>
            <a:r>
              <a:rPr lang="en-US" sz="1400" spc="140" dirty="0">
                <a:latin typeface="Times New Roman" panose="02020603050405020304" pitchFamily="18" charset="0"/>
                <a:cs typeface="Times New Roman" panose="02020603050405020304" pitchFamily="18" charset="0"/>
              </a:rPr>
              <a:t>https://towardsdatascience.com/viola-jones-algorithm-and-haar-cascade-classifier-ee3bfb19f7</a:t>
            </a:r>
          </a:p>
        </p:txBody>
      </p:sp>
      <p:grpSp>
        <p:nvGrpSpPr>
          <p:cNvPr id="37" name="Group 3">
            <a:extLst>
              <a:ext uri="{FF2B5EF4-FFF2-40B4-BE49-F238E27FC236}">
                <a16:creationId xmlns:a16="http://schemas.microsoft.com/office/drawing/2014/main" id="{89DC61ED-02FA-63B6-EB92-1CE0CDB3802C}"/>
              </a:ext>
            </a:extLst>
          </p:cNvPr>
          <p:cNvGrpSpPr/>
          <p:nvPr/>
        </p:nvGrpSpPr>
        <p:grpSpPr>
          <a:xfrm>
            <a:off x="630654" y="2348920"/>
            <a:ext cx="121920" cy="121920"/>
            <a:chOff x="0" y="0"/>
            <a:chExt cx="6350000" cy="6350000"/>
          </a:xfrm>
          <a:solidFill>
            <a:schemeClr val="tx1"/>
          </a:solidFill>
        </p:grpSpPr>
        <p:sp>
          <p:nvSpPr>
            <p:cNvPr id="38" name="Freeform 4">
              <a:extLst>
                <a:ext uri="{FF2B5EF4-FFF2-40B4-BE49-F238E27FC236}">
                  <a16:creationId xmlns:a16="http://schemas.microsoft.com/office/drawing/2014/main" id="{C0AD6B90-B900-A927-F4C7-15D246F742F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sp>
        <p:nvSpPr>
          <p:cNvPr id="39" name="TextBox 40">
            <a:extLst>
              <a:ext uri="{FF2B5EF4-FFF2-40B4-BE49-F238E27FC236}">
                <a16:creationId xmlns:a16="http://schemas.microsoft.com/office/drawing/2014/main" id="{81046F05-0740-92F0-1C17-891CA1B7F497}"/>
              </a:ext>
            </a:extLst>
          </p:cNvPr>
          <p:cNvSpPr txBox="1"/>
          <p:nvPr/>
        </p:nvSpPr>
        <p:spPr>
          <a:xfrm>
            <a:off x="905559" y="3275330"/>
            <a:ext cx="7314029" cy="458470"/>
          </a:xfrm>
          <a:prstGeom prst="rect">
            <a:avLst/>
          </a:prstGeom>
        </p:spPr>
        <p:txBody>
          <a:bodyPr lIns="0" tIns="0" rIns="0" bIns="0" rtlCol="0" anchor="t">
            <a:spAutoFit/>
          </a:bodyPr>
          <a:lstStyle/>
          <a:p>
            <a:pPr>
              <a:lnSpc>
                <a:spcPts val="1820"/>
              </a:lnSpc>
            </a:pPr>
            <a:r>
              <a:rPr lang="en-US" sz="1400" spc="140" dirty="0">
                <a:latin typeface="Times New Roman" panose="02020603050405020304" pitchFamily="18" charset="0"/>
                <a:cs typeface="Times New Roman" panose="02020603050405020304" pitchFamily="18" charset="0"/>
              </a:rPr>
              <a:t>https://medium.com/@ageitgey/machine-learning-is-fun-part-4-modern-face-recognition-with-deep-learning-c3cffc121d78</a:t>
            </a:r>
          </a:p>
        </p:txBody>
      </p:sp>
      <p:grpSp>
        <p:nvGrpSpPr>
          <p:cNvPr id="40" name="Group 3">
            <a:extLst>
              <a:ext uri="{FF2B5EF4-FFF2-40B4-BE49-F238E27FC236}">
                <a16:creationId xmlns:a16="http://schemas.microsoft.com/office/drawing/2014/main" id="{06A654F0-4B5F-5550-82DE-14A08A74DA78}"/>
              </a:ext>
            </a:extLst>
          </p:cNvPr>
          <p:cNvGrpSpPr/>
          <p:nvPr/>
        </p:nvGrpSpPr>
        <p:grpSpPr>
          <a:xfrm>
            <a:off x="630654" y="3317192"/>
            <a:ext cx="121920" cy="121920"/>
            <a:chOff x="0" y="0"/>
            <a:chExt cx="6350000" cy="6350000"/>
          </a:xfrm>
          <a:solidFill>
            <a:schemeClr val="tx1"/>
          </a:solidFill>
        </p:grpSpPr>
        <p:sp>
          <p:nvSpPr>
            <p:cNvPr id="41" name="Freeform 4">
              <a:extLst>
                <a:ext uri="{FF2B5EF4-FFF2-40B4-BE49-F238E27FC236}">
                  <a16:creationId xmlns:a16="http://schemas.microsoft.com/office/drawing/2014/main" id="{38504AD6-DEBB-DCAA-F545-38443180B3EF}"/>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sp>
        <p:nvSpPr>
          <p:cNvPr id="42" name="TextBox 40">
            <a:extLst>
              <a:ext uri="{FF2B5EF4-FFF2-40B4-BE49-F238E27FC236}">
                <a16:creationId xmlns:a16="http://schemas.microsoft.com/office/drawing/2014/main" id="{4FC30F18-9D3D-16C0-4A4B-18981885C6FF}"/>
              </a:ext>
            </a:extLst>
          </p:cNvPr>
          <p:cNvSpPr txBox="1"/>
          <p:nvPr/>
        </p:nvSpPr>
        <p:spPr>
          <a:xfrm>
            <a:off x="915571" y="4113530"/>
            <a:ext cx="7314029" cy="458470"/>
          </a:xfrm>
          <a:prstGeom prst="rect">
            <a:avLst/>
          </a:prstGeom>
        </p:spPr>
        <p:txBody>
          <a:bodyPr lIns="0" tIns="0" rIns="0" bIns="0" rtlCol="0" anchor="t">
            <a:spAutoFit/>
          </a:bodyPr>
          <a:lstStyle/>
          <a:p>
            <a:pPr>
              <a:lnSpc>
                <a:spcPts val="1820"/>
              </a:lnSpc>
            </a:pPr>
            <a:r>
              <a:rPr lang="en-US" sz="1400" spc="140" dirty="0">
                <a:latin typeface="Times New Roman" panose="02020603050405020304" pitchFamily="18" charset="0"/>
                <a:cs typeface="Times New Roman" panose="02020603050405020304" pitchFamily="18" charset="0"/>
              </a:rPr>
              <a:t>https://aws.amazon.com/what-is/facialrecognition/#:~:text=It%20works%20by%20 </a:t>
            </a:r>
          </a:p>
          <a:p>
            <a:pPr>
              <a:lnSpc>
                <a:spcPts val="1820"/>
              </a:lnSpc>
            </a:pPr>
            <a:r>
              <a:rPr lang="en-US" sz="1400" spc="140" dirty="0">
                <a:latin typeface="Times New Roman" panose="02020603050405020304" pitchFamily="18" charset="0"/>
                <a:cs typeface="Times New Roman" panose="02020603050405020304" pitchFamily="18" charset="0"/>
              </a:rPr>
              <a:t>identifying%20and,large%20collection%20of%20existing%20images.</a:t>
            </a:r>
          </a:p>
        </p:txBody>
      </p:sp>
      <p:grpSp>
        <p:nvGrpSpPr>
          <p:cNvPr id="43" name="Group 3">
            <a:extLst>
              <a:ext uri="{FF2B5EF4-FFF2-40B4-BE49-F238E27FC236}">
                <a16:creationId xmlns:a16="http://schemas.microsoft.com/office/drawing/2014/main" id="{D5AD1B0A-AE31-FC4A-2E7A-87A02E9A7624}"/>
              </a:ext>
            </a:extLst>
          </p:cNvPr>
          <p:cNvGrpSpPr/>
          <p:nvPr/>
        </p:nvGrpSpPr>
        <p:grpSpPr>
          <a:xfrm>
            <a:off x="640666" y="4155392"/>
            <a:ext cx="121920" cy="121920"/>
            <a:chOff x="0" y="0"/>
            <a:chExt cx="6350000" cy="6350000"/>
          </a:xfrm>
          <a:solidFill>
            <a:schemeClr val="tx1"/>
          </a:solidFill>
        </p:grpSpPr>
        <p:sp>
          <p:nvSpPr>
            <p:cNvPr id="44" name="Freeform 4">
              <a:extLst>
                <a:ext uri="{FF2B5EF4-FFF2-40B4-BE49-F238E27FC236}">
                  <a16:creationId xmlns:a16="http://schemas.microsoft.com/office/drawing/2014/main" id="{5A9D7DE4-7291-643F-938D-D375C2A2F13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sp>
      </p:grpSp>
    </p:spTree>
    <p:extLst>
      <p:ext uri="{BB962C8B-B14F-4D97-AF65-F5344CB8AC3E}">
        <p14:creationId xmlns:p14="http://schemas.microsoft.com/office/powerpoint/2010/main" val="97187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300" y="3009900"/>
            <a:ext cx="2819400" cy="838200"/>
          </a:xfrm>
        </p:spPr>
        <p:txBody>
          <a:bodyPr>
            <a:normAutofit/>
          </a:bodyPr>
          <a:lstStyle/>
          <a:p>
            <a:r>
              <a:rPr lang="en-IN" sz="2600" b="1" dirty="0">
                <a:latin typeface="Times New Roman" pitchFamily="18" charset="0"/>
                <a:cs typeface="Times New Roman" pitchFamily="18" charset="0"/>
              </a:rPr>
              <a:t>THANK YOU!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498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92500" lnSpcReduction="10000"/>
          </a:bodyPr>
          <a:lstStyle/>
          <a:p>
            <a:pPr marL="0" lvl="0" indent="0">
              <a:buNone/>
            </a:pPr>
            <a:r>
              <a:rPr lang="en-IN" sz="1900" b="1" dirty="0">
                <a:latin typeface="Times New Roman" pitchFamily="18" charset="0"/>
                <a:cs typeface="Times New Roman" pitchFamily="18" charset="0"/>
              </a:rPr>
              <a:t>VIOLA-JONES ALGORITHM:</a:t>
            </a:r>
          </a:p>
          <a:p>
            <a:pPr marL="0" lvl="0" indent="0">
              <a:buNone/>
            </a:pPr>
            <a:endParaRPr lang="en-IN" sz="1600" b="1" dirty="0">
              <a:latin typeface="Times New Roman" pitchFamily="18" charset="0"/>
              <a:cs typeface="Times New Roman" pitchFamily="18" charset="0"/>
            </a:endParaRPr>
          </a:p>
          <a:p>
            <a:pPr marL="0" lvl="0" indent="0">
              <a:lnSpc>
                <a:spcPct val="150000"/>
              </a:lnSpc>
              <a:buNone/>
            </a:pPr>
            <a:r>
              <a:rPr lang="en-US" sz="1600" dirty="0">
                <a:latin typeface="Times New Roman" pitchFamily="18" charset="0"/>
                <a:cs typeface="Times New Roman" pitchFamily="18" charset="0"/>
              </a:rPr>
              <a:t>	The Viola-Jones algorithm is a widely used method for detecting objects in images, particularly faces. It uses a cascade of simple classifiers based on </a:t>
            </a:r>
            <a:r>
              <a:rPr lang="en-US" sz="1600" dirty="0" err="1">
                <a:latin typeface="Times New Roman" pitchFamily="18" charset="0"/>
                <a:cs typeface="Times New Roman" pitchFamily="18" charset="0"/>
              </a:rPr>
              <a:t>Haar</a:t>
            </a:r>
            <a:r>
              <a:rPr lang="en-US" sz="1600" dirty="0">
                <a:latin typeface="Times New Roman" pitchFamily="18" charset="0"/>
                <a:cs typeface="Times New Roman" pitchFamily="18" charset="0"/>
              </a:rPr>
              <a:t>-like features to quickly reject non-face regions and identify faces in an image.</a:t>
            </a:r>
          </a:p>
          <a:p>
            <a:pPr marL="0" lvl="0" indent="0">
              <a:lnSpc>
                <a:spcPct val="150000"/>
              </a:lnSpc>
              <a:buNone/>
            </a:pPr>
            <a:r>
              <a:rPr lang="en-US" sz="1600" dirty="0">
                <a:latin typeface="Times New Roman" pitchFamily="18" charset="0"/>
                <a:cs typeface="Times New Roman" pitchFamily="18" charset="0"/>
              </a:rPr>
              <a:t>	Limited ability to detect faces at different scales, orientations, and lighting conditions.</a:t>
            </a:r>
          </a:p>
          <a:p>
            <a:pPr marL="0" lvl="0" indent="0">
              <a:lnSpc>
                <a:spcPct val="150000"/>
              </a:lnSpc>
              <a:buNone/>
            </a:pPr>
            <a:r>
              <a:rPr lang="en-US" sz="1600" dirty="0">
                <a:latin typeface="Times New Roman" pitchFamily="18" charset="0"/>
                <a:cs typeface="Times New Roman" pitchFamily="18" charset="0"/>
              </a:rPr>
              <a:t>Limited ability to detect faces with large variations in pose, expression, and occlusion.</a:t>
            </a:r>
          </a:p>
          <a:p>
            <a:pPr marL="0" lvl="0" indent="0">
              <a:lnSpc>
                <a:spcPct val="150000"/>
              </a:lnSpc>
              <a:buNone/>
            </a:pPr>
            <a:r>
              <a:rPr lang="en-US" sz="1600" dirty="0">
                <a:latin typeface="Times New Roman" pitchFamily="18" charset="0"/>
                <a:cs typeface="Times New Roman" pitchFamily="18" charset="0"/>
              </a:rPr>
              <a:t>High computational cost and large memory requirements for training and testing large cascades of classifiers.</a:t>
            </a:r>
            <a:endParaRPr lang="en-IN" sz="1600" dirty="0">
              <a:latin typeface="Times New Roman" pitchFamily="18" charset="0"/>
              <a:cs typeface="Times New Roman" pitchFamily="18" charset="0"/>
            </a:endParaRPr>
          </a:p>
          <a:p>
            <a:pPr marL="0" indent="0">
              <a:lnSpc>
                <a:spcPct val="150000"/>
              </a:lnSpc>
              <a:buNone/>
            </a:pPr>
            <a:endParaRPr lang="en-US" sz="1600" dirty="0">
              <a:latin typeface="Times New Roman" pitchFamily="18" charset="0"/>
              <a:cs typeface="Times New Roman" pitchFamily="18" charset="0"/>
            </a:endParaRPr>
          </a:p>
          <a:p>
            <a:pPr marL="0" indent="0">
              <a:buNone/>
            </a:pPr>
            <a:r>
              <a:rPr lang="en-IN" sz="1900" b="1" dirty="0">
                <a:latin typeface="Times New Roman" pitchFamily="18" charset="0"/>
                <a:cs typeface="Times New Roman" pitchFamily="18" charset="0"/>
              </a:rPr>
              <a:t>LIMITATIONS :</a:t>
            </a:r>
            <a:endParaRPr lang="en-IN" sz="1900" dirty="0">
              <a:latin typeface="Times New Roman" pitchFamily="18" charset="0"/>
              <a:cs typeface="Times New Roman" pitchFamily="18" charset="0"/>
            </a:endParaRPr>
          </a:p>
          <a:p>
            <a:pPr>
              <a:lnSpc>
                <a:spcPct val="200000"/>
              </a:lnSpc>
            </a:pPr>
            <a:r>
              <a:rPr lang="en-US" sz="1600" dirty="0">
                <a:latin typeface="Times New Roman" pitchFamily="18" charset="0"/>
              </a:rPr>
              <a:t>Detection Rate</a:t>
            </a:r>
          </a:p>
          <a:p>
            <a:pPr>
              <a:lnSpc>
                <a:spcPct val="200000"/>
              </a:lnSpc>
            </a:pPr>
            <a:r>
              <a:rPr lang="en-US" sz="1600" dirty="0">
                <a:latin typeface="Times New Roman" pitchFamily="18" charset="0"/>
              </a:rPr>
              <a:t>Training Time</a:t>
            </a:r>
          </a:p>
          <a:p>
            <a:pPr>
              <a:lnSpc>
                <a:spcPct val="200000"/>
              </a:lnSpc>
            </a:pPr>
            <a:r>
              <a:rPr lang="en-US" sz="1600" dirty="0">
                <a:latin typeface="Times New Roman" pitchFamily="18" charset="0"/>
              </a:rPr>
              <a:t>Redundancy in Face Detection</a:t>
            </a:r>
            <a:endParaRPr lang="en-US" sz="1600" dirty="0"/>
          </a:p>
          <a:p>
            <a:endParaRPr lang="en-IN"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C230ADBD-C589-A556-2C91-6486219F99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8E31E5E5-E500-317B-90E8-EBBD876BD084}"/>
              </a:ext>
            </a:extLst>
          </p:cNvPr>
          <p:cNvSpPr>
            <a:spLocks noGrp="1"/>
          </p:cNvSpPr>
          <p:nvPr>
            <p:ph type="title"/>
          </p:nvPr>
        </p:nvSpPr>
        <p:spPr>
          <a:xfrm>
            <a:off x="457200" y="46038"/>
            <a:ext cx="8229600" cy="1143000"/>
          </a:xfrm>
        </p:spPr>
        <p:txBody>
          <a:bodyPr>
            <a:normAutofit/>
          </a:bodyPr>
          <a:lstStyle/>
          <a:p>
            <a:r>
              <a:rPr lang="en-IN" sz="2600" b="1" dirty="0">
                <a:latin typeface="Times New Roman" panose="02020603050405020304" pitchFamily="18" charset="0"/>
                <a:cs typeface="Times New Roman" panose="02020603050405020304" pitchFamily="18" charset="0"/>
              </a:rPr>
              <a:t>EXISTING SYSTEM</a:t>
            </a:r>
          </a:p>
        </p:txBody>
      </p:sp>
      <p:pic>
        <p:nvPicPr>
          <p:cNvPr id="2" name="Picture 1">
            <a:extLst>
              <a:ext uri="{FF2B5EF4-FFF2-40B4-BE49-F238E27FC236}">
                <a16:creationId xmlns:a16="http://schemas.microsoft.com/office/drawing/2014/main" id="{19099D94-2485-0930-9072-FA5140324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4495800"/>
            <a:ext cx="1739270" cy="1750006"/>
          </a:xfrm>
          <a:prstGeom prst="rect">
            <a:avLst/>
          </a:prstGeom>
        </p:spPr>
      </p:pic>
    </p:spTree>
    <p:extLst>
      <p:ext uri="{BB962C8B-B14F-4D97-AF65-F5344CB8AC3E}">
        <p14:creationId xmlns:p14="http://schemas.microsoft.com/office/powerpoint/2010/main" val="405388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fontScale="90000"/>
          </a:bodyPr>
          <a:lstStyle/>
          <a:p>
            <a:r>
              <a:rPr lang="en-IN" sz="2900" b="1" dirty="0">
                <a:latin typeface="Times New Roman" pitchFamily="18" charset="0"/>
                <a:cs typeface="Times New Roman" pitchFamily="18" charset="0"/>
              </a:rPr>
              <a:t>PROPOSED SYSTEM</a:t>
            </a:r>
            <a:br>
              <a:rPr lang="en-IN" sz="1600" b="1" dirty="0">
                <a:latin typeface="Times New Roman" pitchFamily="18" charset="0"/>
                <a:cs typeface="Times New Roman" pitchFamily="18" charset="0"/>
              </a:rPr>
            </a:br>
            <a:r>
              <a:rPr lang="en-IN" sz="1600" b="1" dirty="0">
                <a:latin typeface="Times New Roman" pitchFamily="18" charset="0"/>
                <a:cs typeface="Times New Roman" pitchFamily="18" charset="0"/>
              </a:rPr>
              <a:t>(</a:t>
            </a:r>
            <a:r>
              <a:rPr lang="en-US" sz="1800" dirty="0">
                <a:latin typeface="Times New Roman" panose="02020603050405020304" pitchFamily="18" charset="0"/>
                <a:cs typeface="Times New Roman" panose="02020603050405020304" pitchFamily="18" charset="0"/>
              </a:rPr>
              <a:t>Combining Viola-Jones, HOG, and SSD)</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8944"/>
            <a:ext cx="8229600" cy="5432588"/>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The combination of Viola-Jones, HOG, and Single Shot Detector (SSD) for face detection offers several advantages over other methods Robustness, Speed, High accuracy and Adaption.</a:t>
            </a:r>
          </a:p>
          <a:p>
            <a:pPr>
              <a:lnSpc>
                <a:spcPct val="150000"/>
              </a:lnSpc>
            </a:pPr>
            <a:r>
              <a:rPr lang="en-US" sz="1800" dirty="0">
                <a:latin typeface="Times New Roman" panose="02020603050405020304" pitchFamily="18" charset="0"/>
                <a:cs typeface="Times New Roman" panose="02020603050405020304" pitchFamily="18" charset="0"/>
              </a:rPr>
              <a:t>SSD is significantly faster in speed and high-accuracy object detection algorithm. </a:t>
            </a:r>
          </a:p>
          <a:p>
            <a:pPr>
              <a:lnSpc>
                <a:spcPct val="150000"/>
              </a:lnSpc>
            </a:pPr>
            <a:r>
              <a:rPr lang="en-US" sz="1800" dirty="0">
                <a:latin typeface="Times New Roman" panose="02020603050405020304" pitchFamily="18" charset="0"/>
                <a:cs typeface="Times New Roman" panose="02020603050405020304" pitchFamily="18" charset="0"/>
              </a:rPr>
              <a:t>There are Three Basic methods used by Viola-Jones method which is as follows:</a:t>
            </a:r>
          </a:p>
          <a:p>
            <a:pPr lvl="1">
              <a:lnSpc>
                <a:spcPct val="150000"/>
              </a:lnSpc>
            </a:pP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-like features, Ada Boost, Cascade classifier</a:t>
            </a:r>
            <a:endParaRPr lang="en-US" sz="1200" b="1" dirty="0">
              <a:latin typeface="Times New Roman" pitchFamily="18" charset="0"/>
              <a:cs typeface="Times New Roman" pitchFamily="18" charset="0"/>
            </a:endParaRPr>
          </a:p>
          <a:p>
            <a:pPr>
              <a:lnSpc>
                <a:spcPct val="150000"/>
              </a:lnSpc>
            </a:pPr>
            <a:r>
              <a:rPr lang="en-US" sz="1600" dirty="0">
                <a:latin typeface="Times New Roman" pitchFamily="18" charset="0"/>
                <a:cs typeface="Times New Roman" pitchFamily="18" charset="0"/>
              </a:rPr>
              <a:t>HOG stands for "Histogram of Oriented Gradients," a feature descriptor used in computer vision for object detection.</a:t>
            </a:r>
          </a:p>
          <a:p>
            <a:pPr marL="0" indent="0">
              <a:buNone/>
            </a:pPr>
            <a:r>
              <a:rPr lang="en-US" sz="1600" b="1" dirty="0">
                <a:latin typeface="Times New Roman" pitchFamily="18" charset="0"/>
                <a:cs typeface="Times New Roman" pitchFamily="18" charset="0"/>
              </a:rPr>
              <a:t>Benefits:</a:t>
            </a:r>
            <a:endParaRPr lang="en-IN" sz="1600" dirty="0">
              <a:latin typeface="Times New Roman" pitchFamily="18" charset="0"/>
              <a:cs typeface="Times New Roman" pitchFamily="18" charset="0"/>
            </a:endParaRPr>
          </a:p>
          <a:p>
            <a:pPr lvl="1">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High Detection rate </a:t>
            </a:r>
          </a:p>
          <a:p>
            <a:pPr lvl="1">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Low Training Time </a:t>
            </a:r>
          </a:p>
          <a:p>
            <a:pPr lvl="1">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Improved Accuracy </a:t>
            </a:r>
          </a:p>
          <a:p>
            <a:pPr lvl="1">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Optimized to Consume Low Memory and Response Time </a:t>
            </a:r>
          </a:p>
          <a:p>
            <a:endParaRPr lang="en-IN" sz="1400"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766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B5F4253D-CCC7-4279-BC61-A871D17B02CD}"/>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ACE20B13-D19A-C76C-BE2C-526EFF402AC4}"/>
              </a:ext>
            </a:extLst>
          </p:cNvPr>
          <p:cNvSpPr>
            <a:spLocks noGrp="1"/>
          </p:cNvSpPr>
          <p:nvPr>
            <p:ph type="title"/>
          </p:nvPr>
        </p:nvSpPr>
        <p:spPr>
          <a:xfrm>
            <a:off x="457200" y="247744"/>
            <a:ext cx="8229600" cy="868362"/>
          </a:xfrm>
        </p:spPr>
        <p:txBody>
          <a:bodyPr>
            <a:normAutofit/>
          </a:bodyPr>
          <a:lstStyle/>
          <a:p>
            <a:r>
              <a:rPr lang="en-US" sz="2600" b="1" dirty="0">
                <a:solidFill>
                  <a:schemeClr val="tx1"/>
                </a:solidFill>
                <a:latin typeface="Times New Roman" pitchFamily="18" charset="0"/>
              </a:rPr>
              <a:t>LIST OF MODULE</a:t>
            </a:r>
            <a:endParaRPr lang="en-US" sz="2600" b="1" dirty="0">
              <a:solidFill>
                <a:schemeClr val="tx1"/>
              </a:solidFill>
            </a:endParaRPr>
          </a:p>
        </p:txBody>
      </p:sp>
      <p:sp>
        <p:nvSpPr>
          <p:cNvPr id="10" name="AutoShape 2">
            <a:extLst>
              <a:ext uri="{FF2B5EF4-FFF2-40B4-BE49-F238E27FC236}">
                <a16:creationId xmlns:a16="http://schemas.microsoft.com/office/drawing/2014/main" id="{9AB1A2DD-BFA3-B2B7-2826-E259B52693C8}"/>
              </a:ext>
            </a:extLst>
          </p:cNvPr>
          <p:cNvSpPr/>
          <p:nvPr/>
        </p:nvSpPr>
        <p:spPr>
          <a:xfrm>
            <a:off x="4604739" y="1497106"/>
            <a:ext cx="45719" cy="4648200"/>
          </a:xfrm>
          <a:prstGeom prst="rect">
            <a:avLst/>
          </a:prstGeom>
          <a:solidFill>
            <a:schemeClr val="tx1"/>
          </a:solidFill>
        </p:spPr>
      </p:sp>
      <p:grpSp>
        <p:nvGrpSpPr>
          <p:cNvPr id="11" name="Group 3">
            <a:extLst>
              <a:ext uri="{FF2B5EF4-FFF2-40B4-BE49-F238E27FC236}">
                <a16:creationId xmlns:a16="http://schemas.microsoft.com/office/drawing/2014/main" id="{EC7D632D-1ACC-5EE6-6C0D-522D9E1D7B4C}"/>
              </a:ext>
            </a:extLst>
          </p:cNvPr>
          <p:cNvGrpSpPr/>
          <p:nvPr/>
        </p:nvGrpSpPr>
        <p:grpSpPr>
          <a:xfrm>
            <a:off x="4558749" y="1928239"/>
            <a:ext cx="121920" cy="121920"/>
            <a:chOff x="0" y="0"/>
            <a:chExt cx="6350000" cy="6350000"/>
          </a:xfrm>
          <a:solidFill>
            <a:schemeClr val="tx1"/>
          </a:solidFill>
        </p:grpSpPr>
        <p:sp>
          <p:nvSpPr>
            <p:cNvPr id="12" name="Freeform 4">
              <a:extLst>
                <a:ext uri="{FF2B5EF4-FFF2-40B4-BE49-F238E27FC236}">
                  <a16:creationId xmlns:a16="http://schemas.microsoft.com/office/drawing/2014/main" id="{22FF398A-E599-A53E-CBB5-EC21FF568912}"/>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13" name="Group 5">
            <a:extLst>
              <a:ext uri="{FF2B5EF4-FFF2-40B4-BE49-F238E27FC236}">
                <a16:creationId xmlns:a16="http://schemas.microsoft.com/office/drawing/2014/main" id="{A2030B7A-DF88-9CEE-D61C-A1EBE33654DF}"/>
              </a:ext>
            </a:extLst>
          </p:cNvPr>
          <p:cNvGrpSpPr/>
          <p:nvPr/>
        </p:nvGrpSpPr>
        <p:grpSpPr>
          <a:xfrm>
            <a:off x="4558477" y="5413786"/>
            <a:ext cx="121920" cy="121920"/>
            <a:chOff x="0" y="0"/>
            <a:chExt cx="6350000" cy="6350000"/>
          </a:xfrm>
          <a:solidFill>
            <a:schemeClr val="tx1"/>
          </a:solidFill>
        </p:grpSpPr>
        <p:sp>
          <p:nvSpPr>
            <p:cNvPr id="14" name="Freeform 6">
              <a:extLst>
                <a:ext uri="{FF2B5EF4-FFF2-40B4-BE49-F238E27FC236}">
                  <a16:creationId xmlns:a16="http://schemas.microsoft.com/office/drawing/2014/main" id="{D2704413-E272-7814-3A41-D475B9616EE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15" name="Group 7">
            <a:extLst>
              <a:ext uri="{FF2B5EF4-FFF2-40B4-BE49-F238E27FC236}">
                <a16:creationId xmlns:a16="http://schemas.microsoft.com/office/drawing/2014/main" id="{79BC553B-9E07-4532-6DE9-7D63DFE5CE24}"/>
              </a:ext>
            </a:extLst>
          </p:cNvPr>
          <p:cNvGrpSpPr/>
          <p:nvPr/>
        </p:nvGrpSpPr>
        <p:grpSpPr>
          <a:xfrm>
            <a:off x="4559021" y="3654992"/>
            <a:ext cx="121920" cy="121920"/>
            <a:chOff x="0" y="0"/>
            <a:chExt cx="6350000" cy="6350000"/>
          </a:xfrm>
          <a:solidFill>
            <a:schemeClr val="tx1"/>
          </a:solidFill>
        </p:grpSpPr>
        <p:sp>
          <p:nvSpPr>
            <p:cNvPr id="16" name="Freeform 8">
              <a:extLst>
                <a:ext uri="{FF2B5EF4-FFF2-40B4-BE49-F238E27FC236}">
                  <a16:creationId xmlns:a16="http://schemas.microsoft.com/office/drawing/2014/main" id="{8F9CD38C-8923-1D36-34A9-F58E2D449E3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17" name="TextBox 9">
            <a:extLst>
              <a:ext uri="{FF2B5EF4-FFF2-40B4-BE49-F238E27FC236}">
                <a16:creationId xmlns:a16="http://schemas.microsoft.com/office/drawing/2014/main" id="{1C8E7414-CB24-0B89-B486-48AAA6E92CDD}"/>
              </a:ext>
            </a:extLst>
          </p:cNvPr>
          <p:cNvSpPr txBox="1"/>
          <p:nvPr/>
        </p:nvSpPr>
        <p:spPr>
          <a:xfrm>
            <a:off x="1902864" y="1524000"/>
            <a:ext cx="2494494" cy="879087"/>
          </a:xfrm>
          <a:prstGeom prst="rect">
            <a:avLst/>
          </a:prstGeom>
        </p:spPr>
        <p:txBody>
          <a:bodyPr wrap="square" lIns="0" tIns="0" rIns="0" bIns="0" rtlCol="0" anchor="t">
            <a:spAutoFit/>
          </a:bodyPr>
          <a:lstStyle/>
          <a:p>
            <a:pPr algn="r">
              <a:lnSpc>
                <a:spcPct val="150000"/>
              </a:lnSpc>
            </a:pPr>
            <a:r>
              <a:rPr lang="en-US" sz="2400" dirty="0">
                <a:latin typeface="Times New Roman" panose="02020603050405020304" pitchFamily="18" charset="0"/>
                <a:cs typeface="Times New Roman" panose="02020603050405020304" pitchFamily="18" charset="0"/>
              </a:rPr>
              <a:t>The Face Detector</a:t>
            </a:r>
          </a:p>
          <a:p>
            <a:pPr algn="r">
              <a:lnSpc>
                <a:spcPct val="150000"/>
              </a:lnSpc>
            </a:pPr>
            <a:r>
              <a:rPr lang="en-US" sz="1600" dirty="0">
                <a:latin typeface="Times New Roman" panose="02020603050405020304" pitchFamily="18" charset="0"/>
                <a:cs typeface="Times New Roman" panose="02020603050405020304" pitchFamily="18" charset="0"/>
              </a:rPr>
              <a:t>(Module 1)</a:t>
            </a:r>
          </a:p>
        </p:txBody>
      </p:sp>
      <p:sp>
        <p:nvSpPr>
          <p:cNvPr id="18" name="TextBox 10">
            <a:extLst>
              <a:ext uri="{FF2B5EF4-FFF2-40B4-BE49-F238E27FC236}">
                <a16:creationId xmlns:a16="http://schemas.microsoft.com/office/drawing/2014/main" id="{B8AE60F0-C283-F017-DDC5-36778E46D4EC}"/>
              </a:ext>
            </a:extLst>
          </p:cNvPr>
          <p:cNvSpPr txBox="1"/>
          <p:nvPr/>
        </p:nvSpPr>
        <p:spPr>
          <a:xfrm>
            <a:off x="1880005" y="5064513"/>
            <a:ext cx="2540213" cy="879087"/>
          </a:xfrm>
          <a:prstGeom prst="rect">
            <a:avLst/>
          </a:prstGeom>
        </p:spPr>
        <p:txBody>
          <a:bodyPr lIns="0" tIns="0" rIns="0" bIns="0" rtlCol="0" anchor="t">
            <a:spAutoFit/>
          </a:bodyPr>
          <a:lstStyle/>
          <a:p>
            <a:pPr algn="r">
              <a:lnSpc>
                <a:spcPct val="150000"/>
              </a:lnSpc>
            </a:pPr>
            <a:r>
              <a:rPr lang="en-US" sz="2400" spc="21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Recognizer</a:t>
            </a:r>
            <a:r>
              <a:rPr lang="en-US" sz="2400" spc="210" dirty="0">
                <a:latin typeface="Times New Roman" panose="02020603050405020304" pitchFamily="18" charset="0"/>
                <a:cs typeface="Times New Roman" panose="02020603050405020304" pitchFamily="18" charset="0"/>
              </a:rPr>
              <a:t>  </a:t>
            </a:r>
          </a:p>
          <a:p>
            <a:pPr algn="r">
              <a:lnSpc>
                <a:spcPct val="150000"/>
              </a:lnSpc>
            </a:pPr>
            <a:r>
              <a:rPr lang="en-US" sz="1600" spc="140" dirty="0">
                <a:latin typeface="Times New Roman" panose="02020603050405020304" pitchFamily="18" charset="0"/>
                <a:cs typeface="Times New Roman" panose="02020603050405020304" pitchFamily="18" charset="0"/>
              </a:rPr>
              <a:t>(Module 3)</a:t>
            </a:r>
          </a:p>
        </p:txBody>
      </p:sp>
      <p:sp>
        <p:nvSpPr>
          <p:cNvPr id="19" name="TextBox 11">
            <a:extLst>
              <a:ext uri="{FF2B5EF4-FFF2-40B4-BE49-F238E27FC236}">
                <a16:creationId xmlns:a16="http://schemas.microsoft.com/office/drawing/2014/main" id="{7FC1AD70-47AF-002D-4644-F6EAC1E6D302}"/>
              </a:ext>
            </a:extLst>
          </p:cNvPr>
          <p:cNvSpPr txBox="1"/>
          <p:nvPr/>
        </p:nvSpPr>
        <p:spPr>
          <a:xfrm>
            <a:off x="4893876" y="3235713"/>
            <a:ext cx="2826215" cy="879087"/>
          </a:xfrm>
          <a:prstGeom prst="rect">
            <a:avLst/>
          </a:prstGeom>
        </p:spPr>
        <p:txBody>
          <a:bodyPr lIns="0" tIns="0" rIns="0" bIns="0" rtlCol="0" anchor="t">
            <a:spAutoFit/>
          </a:bodyPr>
          <a:lstStyle/>
          <a:p>
            <a:pPr>
              <a:lnSpc>
                <a:spcPct val="150000"/>
              </a:lnSpc>
            </a:pPr>
            <a:r>
              <a:rPr lang="en-US" sz="2400" spc="210" dirty="0">
                <a:latin typeface="Times New Roman" panose="02020603050405020304" pitchFamily="18" charset="0"/>
                <a:cs typeface="Times New Roman" panose="02020603050405020304" pitchFamily="18" charset="0"/>
              </a:rPr>
              <a:t>Data Scraping</a:t>
            </a:r>
          </a:p>
          <a:p>
            <a:pPr>
              <a:lnSpc>
                <a:spcPct val="150000"/>
              </a:lnSpc>
            </a:pPr>
            <a:r>
              <a:rPr lang="en-US" sz="1600" spc="14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Module</a:t>
            </a:r>
            <a:r>
              <a:rPr lang="en-US" sz="1600" spc="140" dirty="0">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14112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876"/>
            <a:ext cx="8229600" cy="1143000"/>
          </a:xfrm>
        </p:spPr>
        <p:txBody>
          <a:bodyPr>
            <a:normAutofit/>
          </a:bodyPr>
          <a:lstStyle/>
          <a:p>
            <a:r>
              <a:rPr lang="en-US" sz="2600" b="1" dirty="0">
                <a:latin typeface="Times New Roman" pitchFamily="18" charset="0"/>
                <a:cs typeface="Times New Roman" pitchFamily="18" charset="0"/>
              </a:rPr>
              <a:t>OVERALL ARCHITECTURE OF SYSTEM</a:t>
            </a:r>
            <a:endParaRPr lang="en-IN" sz="2600" b="1" dirty="0">
              <a:latin typeface="Times New Roman" pitchFamily="18" charset="0"/>
              <a:cs typeface="Times New Roman" pitchFamily="18" charset="0"/>
            </a:endParaRPr>
          </a:p>
        </p:txBody>
      </p:sp>
      <p:sp>
        <p:nvSpPr>
          <p:cNvPr id="3" name="Rectangle: Diagonal Corners Rounded 2">
            <a:extLst>
              <a:ext uri="{FF2B5EF4-FFF2-40B4-BE49-F238E27FC236}">
                <a16:creationId xmlns:a16="http://schemas.microsoft.com/office/drawing/2014/main" id="{ED076660-0FA2-4090-2FAB-2C46361872B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F44558C-55EA-F64E-83F1-18C00EA6C1B0}"/>
              </a:ext>
            </a:extLst>
          </p:cNvPr>
          <p:cNvPicPr>
            <a:picLocks noChangeAspect="1"/>
          </p:cNvPicPr>
          <p:nvPr/>
        </p:nvPicPr>
        <p:blipFill>
          <a:blip r:embed="rId2"/>
          <a:stretch>
            <a:fillRect/>
          </a:stretch>
        </p:blipFill>
        <p:spPr>
          <a:xfrm>
            <a:off x="2263068" y="1421876"/>
            <a:ext cx="4617863" cy="4917170"/>
          </a:xfrm>
          <a:prstGeom prst="rect">
            <a:avLst/>
          </a:prstGeom>
        </p:spPr>
      </p:pic>
    </p:spTree>
    <p:extLst>
      <p:ext uri="{BB962C8B-B14F-4D97-AF65-F5344CB8AC3E}">
        <p14:creationId xmlns:p14="http://schemas.microsoft.com/office/powerpoint/2010/main" val="205395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739"/>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THE FACE DETECTOR</a:t>
            </a:r>
          </a:p>
        </p:txBody>
      </p:sp>
      <p:sp>
        <p:nvSpPr>
          <p:cNvPr id="3" name="Content Placeholder 2"/>
          <p:cNvSpPr>
            <a:spLocks noGrp="1"/>
          </p:cNvSpPr>
          <p:nvPr>
            <p:ph idx="1"/>
          </p:nvPr>
        </p:nvSpPr>
        <p:spPr>
          <a:xfrm>
            <a:off x="424206" y="990600"/>
            <a:ext cx="8229600" cy="3276600"/>
          </a:xfrm>
        </p:spPr>
        <p:txBody>
          <a:bodyPr>
            <a:norm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Faces are made of thousands of fine lines and features that must be matched. The Face Recognition using Python, break the task of identifying the face into thousands of smaller, bite-sized tasks. </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Main objective of facial recognition is to identify individuals, whether individually or collectively.</a:t>
            </a:r>
          </a:p>
          <a:p>
            <a:pPr>
              <a:lnSpc>
                <a:spcPct val="150000"/>
              </a:lnSpc>
            </a:pPr>
            <a:r>
              <a:rPr lang="en-US" sz="1600" dirty="0">
                <a:latin typeface="Times New Roman" panose="02020603050405020304" pitchFamily="18" charset="0"/>
                <a:cs typeface="Times New Roman" panose="02020603050405020304" pitchFamily="18" charset="0"/>
              </a:rPr>
              <a:t>The Viola-Jones algorithm is a widely used method for real-time object detection in computer vision, particularly for detecting faces. It uses </a:t>
            </a:r>
            <a:r>
              <a:rPr lang="en-US" sz="1600" dirty="0" err="1">
                <a:latin typeface="Times New Roman" pitchFamily="18" charset="0"/>
                <a:cs typeface="Times New Roman" pitchFamily="18" charset="0"/>
              </a:rPr>
              <a:t>Haar</a:t>
            </a:r>
            <a:r>
              <a:rPr lang="en-US" sz="1600" dirty="0">
                <a:latin typeface="Times New Roman" pitchFamily="18" charset="0"/>
                <a:cs typeface="Times New Roman" pitchFamily="18" charset="0"/>
              </a:rPr>
              <a:t>-like features and a cascaded classifier to quickly and accurately identify objects in an image.</a:t>
            </a:r>
            <a:endParaRPr lang="en-IN" sz="1600"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FDCB0A3-A62E-AC07-1060-99BFF2878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081" y="4227136"/>
            <a:ext cx="3371850" cy="2028825"/>
          </a:xfrm>
          <a:prstGeom prst="rect">
            <a:avLst/>
          </a:prstGeom>
        </p:spPr>
      </p:pic>
      <p:sp>
        <p:nvSpPr>
          <p:cNvPr id="7" name="Title 1">
            <a:extLst>
              <a:ext uri="{FF2B5EF4-FFF2-40B4-BE49-F238E27FC236}">
                <a16:creationId xmlns:a16="http://schemas.microsoft.com/office/drawing/2014/main" id="{4A5E7F91-FEE3-82A6-770B-A4E61A588ECD}"/>
              </a:ext>
            </a:extLst>
          </p:cNvPr>
          <p:cNvSpPr txBox="1">
            <a:spLocks/>
          </p:cNvSpPr>
          <p:nvPr/>
        </p:nvSpPr>
        <p:spPr>
          <a:xfrm>
            <a:off x="3319806" y="6346154"/>
            <a:ext cx="2438400" cy="3429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3" algn="ctr" rtl="0">
              <a:spcBef>
                <a:spcPct val="0"/>
              </a:spcBef>
            </a:pPr>
            <a:r>
              <a:rPr lang="en-US" sz="1400" b="1" kern="0" dirty="0" err="1">
                <a:solidFill>
                  <a:sysClr val="windowText" lastClr="000000"/>
                </a:solidFill>
                <a:latin typeface="Times New Roman" pitchFamily="18" charset="0"/>
                <a:cs typeface="Times New Roman" pitchFamily="18" charset="0"/>
              </a:rPr>
              <a:t>Haar</a:t>
            </a:r>
            <a:r>
              <a:rPr lang="en-US" sz="1400" b="1" kern="0" dirty="0">
                <a:solidFill>
                  <a:sysClr val="windowText" lastClr="000000"/>
                </a:solidFill>
                <a:latin typeface="Times New Roman" pitchFamily="18" charset="0"/>
                <a:cs typeface="Times New Roman" pitchFamily="18" charset="0"/>
              </a:rPr>
              <a:t>-Features</a:t>
            </a:r>
          </a:p>
        </p:txBody>
      </p:sp>
    </p:spTree>
    <p:extLst>
      <p:ext uri="{BB962C8B-B14F-4D97-AF65-F5344CB8AC3E}">
        <p14:creationId xmlns:p14="http://schemas.microsoft.com/office/powerpoint/2010/main" val="162421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191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Face Detector</a:t>
            </a:r>
            <a:endParaRPr lang="en-IN" sz="2600" b="1" dirty="0"/>
          </a:p>
        </p:txBody>
      </p:sp>
      <p:pic>
        <p:nvPicPr>
          <p:cNvPr id="8" name="Content Placeholder 7">
            <a:extLst>
              <a:ext uri="{FF2B5EF4-FFF2-40B4-BE49-F238E27FC236}">
                <a16:creationId xmlns:a16="http://schemas.microsoft.com/office/drawing/2014/main" id="{277F8522-534F-B9C7-6AE6-7F41BB18F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104" y="1752600"/>
            <a:ext cx="7253789" cy="3988047"/>
          </a:xfrm>
        </p:spPr>
      </p:pic>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022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267200"/>
          </a:xfrm>
        </p:spPr>
        <p:txBody>
          <a:bodyPr>
            <a:normAutofit/>
          </a:bodyPr>
          <a:lstStyle/>
          <a:p>
            <a:pPr>
              <a:lnSpc>
                <a:spcPct val="200000"/>
              </a:lnSpc>
            </a:pPr>
            <a:r>
              <a:rPr lang="en-US" sz="1600" dirty="0">
                <a:latin typeface="Times New Roman" pitchFamily="18" charset="0"/>
                <a:cs typeface="Times New Roman" pitchFamily="18" charset="0"/>
              </a:rPr>
              <a:t>Collect images of faces, with consent and proper permissions, through various sources such as photographs, video footage or online platforms. </a:t>
            </a:r>
          </a:p>
          <a:p>
            <a:pPr>
              <a:lnSpc>
                <a:spcPct val="200000"/>
              </a:lnSpc>
            </a:pPr>
            <a:r>
              <a:rPr lang="en-US" sz="1600" dirty="0">
                <a:latin typeface="Times New Roman" pitchFamily="18" charset="0"/>
                <a:cs typeface="Times New Roman" pitchFamily="18" charset="0"/>
              </a:rPr>
              <a:t>Ensure that the images are diverse in terms of demographics and poses. Store the images in a secure location for further processing and analysis using face recognition algorithms.</a:t>
            </a:r>
          </a:p>
          <a:p>
            <a:pPr>
              <a:lnSpc>
                <a:spcPct val="200000"/>
              </a:lnSpc>
            </a:pPr>
            <a:r>
              <a:rPr lang="en-US" sz="1600" dirty="0">
                <a:latin typeface="Times New Roman" pitchFamily="18" charset="0"/>
                <a:cs typeface="Times New Roman" pitchFamily="18" charset="0"/>
              </a:rPr>
              <a:t>Be mindful of ethical considerations such as privacy and consent, and ensure compliance with relevant regulations and laws. Also, ensure that the collected data is labeled and annotated properly for accurate training and testing of the recognition algorithms. </a:t>
            </a:r>
          </a:p>
          <a:p>
            <a:pPr>
              <a:lnSpc>
                <a:spcPct val="200000"/>
              </a:lnSpc>
            </a:pPr>
            <a:r>
              <a:rPr lang="en-US" sz="1600" dirty="0">
                <a:latin typeface="Times New Roman" pitchFamily="18" charset="0"/>
                <a:cs typeface="Times New Roman" pitchFamily="18" charset="0"/>
              </a:rPr>
              <a:t>Data augmentation techniques can also be used to increase the diversity of the dataset.</a:t>
            </a:r>
            <a:endParaRPr lang="en-IN" sz="1600"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E06664E-C837-412F-FF10-91957941ABDA}"/>
              </a:ext>
            </a:extLst>
          </p:cNvPr>
          <p:cNvSpPr txBox="1">
            <a:spLocks/>
          </p:cNvSpPr>
          <p:nvPr/>
        </p:nvSpPr>
        <p:spPr>
          <a:xfrm>
            <a:off x="444631" y="355862"/>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3" algn="ctr" rtl="0">
              <a:spcBef>
                <a:spcPct val="0"/>
              </a:spcBef>
            </a:pPr>
            <a:r>
              <a:rPr lang="en-US" sz="2600" b="1" kern="0" dirty="0">
                <a:solidFill>
                  <a:sysClr val="windowText" lastClr="000000"/>
                </a:solidFill>
                <a:latin typeface="Times New Roman" pitchFamily="18" charset="0"/>
                <a:cs typeface="Times New Roman" pitchFamily="18" charset="0"/>
              </a:rPr>
              <a:t>DATA  SCRAPING</a:t>
            </a:r>
            <a:endParaRPr lang="en-IN" sz="2600" b="1" kern="0" dirty="0">
              <a:solidFill>
                <a:sysClr val="windowText" lastClr="000000"/>
              </a:solidFill>
            </a:endParaRPr>
          </a:p>
        </p:txBody>
      </p:sp>
    </p:spTree>
    <p:extLst>
      <p:ext uri="{BB962C8B-B14F-4D97-AF65-F5344CB8AC3E}">
        <p14:creationId xmlns:p14="http://schemas.microsoft.com/office/powerpoint/2010/main" val="377678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1307</Words>
  <Application>Microsoft Office PowerPoint</Application>
  <PresentationFormat>On-screen Show (4:3)</PresentationFormat>
  <Paragraphs>114</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Wingdings</vt:lpstr>
      <vt:lpstr>Wingdings 2</vt:lpstr>
      <vt:lpstr>Office Theme</vt:lpstr>
      <vt:lpstr>REDUNDANCY REDUCTION IN FACE RECOGNITION USING SINGLE SHOT DETECTOR</vt:lpstr>
      <vt:lpstr>ABSTRACT  </vt:lpstr>
      <vt:lpstr>EXISTING SYSTEM</vt:lpstr>
      <vt:lpstr>PROPOSED SYSTEM (Combining Viola-Jones, HOG, and SSD) </vt:lpstr>
      <vt:lpstr>LIST OF MODULE</vt:lpstr>
      <vt:lpstr>OVERALL ARCHITECTURE OF SYSTEM</vt:lpstr>
      <vt:lpstr>THE FACE DETECTOR</vt:lpstr>
      <vt:lpstr>Data Flow Diagram for Face Detector</vt:lpstr>
      <vt:lpstr>PowerPoint Presentation</vt:lpstr>
      <vt:lpstr>Data Flow Diagram for Data Scraping</vt:lpstr>
      <vt:lpstr>PowerPoint Presentation</vt:lpstr>
      <vt:lpstr>Data Flow Diagram for Recognizer</vt:lpstr>
      <vt:lpstr>SAMPLE SOURCE CODE</vt:lpstr>
      <vt:lpstr>SAMPLE SOURCE CODE</vt:lpstr>
      <vt:lpstr>IMPLEMENTATION SCREENSHOTS</vt:lpstr>
      <vt:lpstr>IMPLEMENTATION SCREENSHOTS</vt:lpstr>
      <vt:lpstr>IMPLEMENTATION SCREENSHOTS</vt:lpstr>
      <vt:lpstr>IMPLEMENTATION SCREENSHOTS</vt:lpstr>
      <vt:lpstr>REFERENCE</vt:lpstr>
      <vt:lpstr>WEB REFERENCE</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BEAR-BULL STOCK MARKET PREDICTION USING LSTM</dc:title>
  <dc:creator>Mahindha Chinnusamy</dc:creator>
  <cp:lastModifiedBy>LINKEDH S</cp:lastModifiedBy>
  <cp:revision>36</cp:revision>
  <dcterms:created xsi:type="dcterms:W3CDTF">2023-01-24T05:06:10Z</dcterms:created>
  <dcterms:modified xsi:type="dcterms:W3CDTF">2023-01-25T05:55:36Z</dcterms:modified>
</cp:coreProperties>
</file>