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xlsx" ContentType="application/vnd.openxmlformats-officedocument.spreadsheetml.sheet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4.xml" ContentType="application/vnd.openxmlformats-officedocument.drawingml.char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87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10" r:id="rId4"/>
    <p:sldId id="298" r:id="rId5"/>
    <p:sldId id="299" r:id="rId6"/>
    <p:sldId id="295" r:id="rId7"/>
    <p:sldId id="294" r:id="rId8"/>
    <p:sldId id="316" r:id="rId9"/>
    <p:sldId id="304" r:id="rId10"/>
    <p:sldId id="315" r:id="rId11"/>
    <p:sldId id="313" r:id="rId12"/>
    <p:sldId id="314" r:id="rId13"/>
    <p:sldId id="293" r:id="rId14"/>
    <p:sldId id="291" r:id="rId15"/>
    <p:sldId id="292" r:id="rId1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8013" autoAdjust="0"/>
  </p:normalViewPr>
  <p:slideViewPr>
    <p:cSldViewPr>
      <p:cViewPr varScale="1">
        <p:scale>
          <a:sx n="114" d="100"/>
          <a:sy n="114" d="100"/>
        </p:scale>
        <p:origin x="-12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/>
              <a:t>Write Throughput - Krati vs. BDB </a:t>
            </a:r>
            <a:r>
              <a:rPr lang="en-US" dirty="0" smtClean="0"/>
              <a:t>JE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BDB JE</c:v>
                </c:pt>
              </c:strCache>
            </c:strRef>
          </c:tx>
          <c:spPr>
            <a:ln w="47625" cap="rnd" cmpd="sng" algn="ctr">
              <a:solidFill>
                <a:srgbClr val="F07F09">
                  <a:shade val="95000"/>
                  <a:satMod val="10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cat>
            <c:strRef>
              <c:f>Sheet1!$A$2:$A$61</c:f>
              <c:strCache>
                <c:ptCount val="6"/>
                <c:pt idx="5">
                  <c:v>1min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11589.0</c:v>
                </c:pt>
                <c:pt idx="1">
                  <c:v>11835.9</c:v>
                </c:pt>
                <c:pt idx="2">
                  <c:v>11811.7</c:v>
                </c:pt>
                <c:pt idx="3">
                  <c:v>6738.4</c:v>
                </c:pt>
                <c:pt idx="4">
                  <c:v>12311.9</c:v>
                </c:pt>
                <c:pt idx="5">
                  <c:v>11608.4</c:v>
                </c:pt>
                <c:pt idx="6">
                  <c:v>12198.8</c:v>
                </c:pt>
                <c:pt idx="7">
                  <c:v>11523.6</c:v>
                </c:pt>
                <c:pt idx="8">
                  <c:v>12085.3</c:v>
                </c:pt>
                <c:pt idx="9">
                  <c:v>11923.3</c:v>
                </c:pt>
                <c:pt idx="10">
                  <c:v>11922.7</c:v>
                </c:pt>
                <c:pt idx="11">
                  <c:v>12008.1</c:v>
                </c:pt>
                <c:pt idx="12">
                  <c:v>11725.4</c:v>
                </c:pt>
                <c:pt idx="13">
                  <c:v>12171.1</c:v>
                </c:pt>
                <c:pt idx="14">
                  <c:v>11426.0</c:v>
                </c:pt>
                <c:pt idx="15">
                  <c:v>12149.4</c:v>
                </c:pt>
                <c:pt idx="16">
                  <c:v>11516.3</c:v>
                </c:pt>
                <c:pt idx="17">
                  <c:v>12117.7</c:v>
                </c:pt>
                <c:pt idx="18">
                  <c:v>5976.9</c:v>
                </c:pt>
                <c:pt idx="19">
                  <c:v>11800.0</c:v>
                </c:pt>
                <c:pt idx="20">
                  <c:v>12254.7</c:v>
                </c:pt>
                <c:pt idx="21">
                  <c:v>11786.2</c:v>
                </c:pt>
                <c:pt idx="22">
                  <c:v>12443.1</c:v>
                </c:pt>
                <c:pt idx="23">
                  <c:v>12095.6</c:v>
                </c:pt>
                <c:pt idx="24">
                  <c:v>11869.6</c:v>
                </c:pt>
                <c:pt idx="25">
                  <c:v>11951.2</c:v>
                </c:pt>
                <c:pt idx="26">
                  <c:v>11756.2</c:v>
                </c:pt>
                <c:pt idx="27">
                  <c:v>12324.4</c:v>
                </c:pt>
                <c:pt idx="28">
                  <c:v>11733.0</c:v>
                </c:pt>
                <c:pt idx="29">
                  <c:v>11950.4</c:v>
                </c:pt>
                <c:pt idx="30">
                  <c:v>11811.3</c:v>
                </c:pt>
                <c:pt idx="31">
                  <c:v>12220.8</c:v>
                </c:pt>
                <c:pt idx="32">
                  <c:v>7865.5</c:v>
                </c:pt>
                <c:pt idx="33">
                  <c:v>12395.8</c:v>
                </c:pt>
                <c:pt idx="34">
                  <c:v>12223.2</c:v>
                </c:pt>
                <c:pt idx="35">
                  <c:v>11626.4</c:v>
                </c:pt>
                <c:pt idx="36">
                  <c:v>12311.7</c:v>
                </c:pt>
                <c:pt idx="37">
                  <c:v>11488.8</c:v>
                </c:pt>
                <c:pt idx="38">
                  <c:v>12191.1</c:v>
                </c:pt>
                <c:pt idx="39">
                  <c:v>11611.9</c:v>
                </c:pt>
                <c:pt idx="40">
                  <c:v>12160.3</c:v>
                </c:pt>
                <c:pt idx="41">
                  <c:v>11765.6</c:v>
                </c:pt>
                <c:pt idx="42">
                  <c:v>12086.3</c:v>
                </c:pt>
                <c:pt idx="43">
                  <c:v>12211.4</c:v>
                </c:pt>
                <c:pt idx="44">
                  <c:v>11777.1</c:v>
                </c:pt>
                <c:pt idx="45">
                  <c:v>12181.2</c:v>
                </c:pt>
                <c:pt idx="46">
                  <c:v>11550.1</c:v>
                </c:pt>
                <c:pt idx="47">
                  <c:v>10987.9</c:v>
                </c:pt>
                <c:pt idx="48">
                  <c:v>12178.6</c:v>
                </c:pt>
                <c:pt idx="49">
                  <c:v>11877.8</c:v>
                </c:pt>
                <c:pt idx="50">
                  <c:v>11976.2</c:v>
                </c:pt>
                <c:pt idx="51">
                  <c:v>12213.2</c:v>
                </c:pt>
                <c:pt idx="52">
                  <c:v>11538.7</c:v>
                </c:pt>
                <c:pt idx="53">
                  <c:v>12240.0</c:v>
                </c:pt>
                <c:pt idx="54">
                  <c:v>12051.6</c:v>
                </c:pt>
                <c:pt idx="55">
                  <c:v>9754.799999999996</c:v>
                </c:pt>
                <c:pt idx="56">
                  <c:v>11989.4</c:v>
                </c:pt>
                <c:pt idx="57">
                  <c:v>11983.5</c:v>
                </c:pt>
                <c:pt idx="58">
                  <c:v>11442.4</c:v>
                </c:pt>
                <c:pt idx="59">
                  <c:v>11681.2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SimpleDataStore</c:v>
                </c:pt>
              </c:strCache>
            </c:strRef>
          </c:tx>
          <c:spPr>
            <a:ln w="47625" cap="rnd" cmpd="sng" algn="ctr">
              <a:solidFill>
                <a:srgbClr val="9F2936">
                  <a:shade val="95000"/>
                  <a:satMod val="10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cat>
            <c:strRef>
              <c:f>Sheet1!$A$2:$A$61</c:f>
              <c:strCache>
                <c:ptCount val="6"/>
                <c:pt idx="5">
                  <c:v>1min</c:v>
                </c:pt>
              </c:strCache>
            </c:str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17444.5</c:v>
                </c:pt>
                <c:pt idx="1">
                  <c:v>20865.5</c:v>
                </c:pt>
                <c:pt idx="2">
                  <c:v>14699.0</c:v>
                </c:pt>
                <c:pt idx="3">
                  <c:v>14609.1</c:v>
                </c:pt>
                <c:pt idx="4">
                  <c:v>18891.9</c:v>
                </c:pt>
                <c:pt idx="5">
                  <c:v>10107.3</c:v>
                </c:pt>
                <c:pt idx="6">
                  <c:v>15108.3</c:v>
                </c:pt>
                <c:pt idx="7">
                  <c:v>20353.9</c:v>
                </c:pt>
                <c:pt idx="8">
                  <c:v>15641.4</c:v>
                </c:pt>
                <c:pt idx="9">
                  <c:v>13198.8</c:v>
                </c:pt>
                <c:pt idx="10">
                  <c:v>17807.3</c:v>
                </c:pt>
                <c:pt idx="11">
                  <c:v>11163.2</c:v>
                </c:pt>
                <c:pt idx="12">
                  <c:v>14399.5</c:v>
                </c:pt>
                <c:pt idx="13">
                  <c:v>21004.0</c:v>
                </c:pt>
                <c:pt idx="14">
                  <c:v>18573.6</c:v>
                </c:pt>
                <c:pt idx="15">
                  <c:v>14005.4</c:v>
                </c:pt>
                <c:pt idx="16">
                  <c:v>13387.1</c:v>
                </c:pt>
                <c:pt idx="17">
                  <c:v>15768.0</c:v>
                </c:pt>
                <c:pt idx="18">
                  <c:v>14218.3</c:v>
                </c:pt>
                <c:pt idx="19">
                  <c:v>16710.4</c:v>
                </c:pt>
                <c:pt idx="20">
                  <c:v>20723.7</c:v>
                </c:pt>
                <c:pt idx="21">
                  <c:v>14394.9</c:v>
                </c:pt>
                <c:pt idx="22">
                  <c:v>15158.6</c:v>
                </c:pt>
                <c:pt idx="23">
                  <c:v>18646.5</c:v>
                </c:pt>
                <c:pt idx="24">
                  <c:v>19714.3</c:v>
                </c:pt>
                <c:pt idx="25">
                  <c:v>14875.7</c:v>
                </c:pt>
                <c:pt idx="26">
                  <c:v>14688.2</c:v>
                </c:pt>
                <c:pt idx="27">
                  <c:v>20109.7</c:v>
                </c:pt>
                <c:pt idx="28">
                  <c:v>10674.4</c:v>
                </c:pt>
                <c:pt idx="29">
                  <c:v>14919.7</c:v>
                </c:pt>
                <c:pt idx="30">
                  <c:v>20151.4</c:v>
                </c:pt>
                <c:pt idx="31">
                  <c:v>17001.2</c:v>
                </c:pt>
                <c:pt idx="32">
                  <c:v>16318.0</c:v>
                </c:pt>
                <c:pt idx="33">
                  <c:v>15054.3</c:v>
                </c:pt>
                <c:pt idx="34">
                  <c:v>21141.9</c:v>
                </c:pt>
                <c:pt idx="35">
                  <c:v>15643.2</c:v>
                </c:pt>
                <c:pt idx="36">
                  <c:v>15099.5</c:v>
                </c:pt>
                <c:pt idx="37">
                  <c:v>15870.3</c:v>
                </c:pt>
                <c:pt idx="38">
                  <c:v>21454.6</c:v>
                </c:pt>
                <c:pt idx="39">
                  <c:v>15833.3</c:v>
                </c:pt>
                <c:pt idx="40">
                  <c:v>12636.7</c:v>
                </c:pt>
                <c:pt idx="41">
                  <c:v>19490.7</c:v>
                </c:pt>
                <c:pt idx="42">
                  <c:v>19758.3</c:v>
                </c:pt>
                <c:pt idx="43">
                  <c:v>16125.6</c:v>
                </c:pt>
                <c:pt idx="44">
                  <c:v>13626.4</c:v>
                </c:pt>
                <c:pt idx="45">
                  <c:v>18783.0</c:v>
                </c:pt>
                <c:pt idx="46">
                  <c:v>10795.8</c:v>
                </c:pt>
                <c:pt idx="47">
                  <c:v>13148.4</c:v>
                </c:pt>
                <c:pt idx="48">
                  <c:v>22171.6</c:v>
                </c:pt>
                <c:pt idx="49">
                  <c:v>15097.2</c:v>
                </c:pt>
                <c:pt idx="50">
                  <c:v>16324.4</c:v>
                </c:pt>
                <c:pt idx="51">
                  <c:v>15858.3</c:v>
                </c:pt>
                <c:pt idx="52">
                  <c:v>20177.5</c:v>
                </c:pt>
                <c:pt idx="53">
                  <c:v>16638.1</c:v>
                </c:pt>
                <c:pt idx="54">
                  <c:v>13839.4</c:v>
                </c:pt>
                <c:pt idx="55">
                  <c:v>18843.3</c:v>
                </c:pt>
                <c:pt idx="56">
                  <c:v>18669.8</c:v>
                </c:pt>
                <c:pt idx="57">
                  <c:v>15523.0</c:v>
                </c:pt>
                <c:pt idx="58">
                  <c:v>11246.0</c:v>
                </c:pt>
                <c:pt idx="59">
                  <c:v>12872.9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DynamicDataStore</c:v>
                </c:pt>
              </c:strCache>
            </c:strRef>
          </c:tx>
          <c:spPr>
            <a:ln w="47625" cap="rnd" cmpd="sng" algn="ctr">
              <a:solidFill>
                <a:srgbClr val="1B587C">
                  <a:shade val="95000"/>
                  <a:satMod val="10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cat>
            <c:strRef>
              <c:f>Sheet1!$A$2:$A$61</c:f>
              <c:strCache>
                <c:ptCount val="6"/>
                <c:pt idx="5">
                  <c:v>1min</c:v>
                </c:pt>
              </c:strCache>
            </c:str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14798.9</c:v>
                </c:pt>
                <c:pt idx="1">
                  <c:v>15251.2</c:v>
                </c:pt>
                <c:pt idx="2">
                  <c:v>14098.7</c:v>
                </c:pt>
                <c:pt idx="3">
                  <c:v>15729.1</c:v>
                </c:pt>
                <c:pt idx="4">
                  <c:v>15929.8</c:v>
                </c:pt>
                <c:pt idx="5">
                  <c:v>15936.7</c:v>
                </c:pt>
                <c:pt idx="6">
                  <c:v>15912.8</c:v>
                </c:pt>
                <c:pt idx="7">
                  <c:v>15841.9</c:v>
                </c:pt>
                <c:pt idx="8">
                  <c:v>15873.4</c:v>
                </c:pt>
                <c:pt idx="9">
                  <c:v>15871.9</c:v>
                </c:pt>
                <c:pt idx="10">
                  <c:v>15922.1</c:v>
                </c:pt>
                <c:pt idx="11">
                  <c:v>16057.8</c:v>
                </c:pt>
                <c:pt idx="12">
                  <c:v>15641.3</c:v>
                </c:pt>
                <c:pt idx="13">
                  <c:v>16181.4</c:v>
                </c:pt>
                <c:pt idx="14">
                  <c:v>16213.6</c:v>
                </c:pt>
                <c:pt idx="15">
                  <c:v>15292.6</c:v>
                </c:pt>
                <c:pt idx="16">
                  <c:v>16233.5</c:v>
                </c:pt>
                <c:pt idx="17">
                  <c:v>15607.9</c:v>
                </c:pt>
                <c:pt idx="18">
                  <c:v>16539.0</c:v>
                </c:pt>
                <c:pt idx="19">
                  <c:v>15947.1</c:v>
                </c:pt>
                <c:pt idx="20">
                  <c:v>15630.6</c:v>
                </c:pt>
                <c:pt idx="21">
                  <c:v>16532.8</c:v>
                </c:pt>
                <c:pt idx="22">
                  <c:v>15496.2</c:v>
                </c:pt>
                <c:pt idx="23">
                  <c:v>16676.3</c:v>
                </c:pt>
                <c:pt idx="24">
                  <c:v>15787.9</c:v>
                </c:pt>
                <c:pt idx="25">
                  <c:v>15931.7</c:v>
                </c:pt>
                <c:pt idx="26">
                  <c:v>16003.6</c:v>
                </c:pt>
                <c:pt idx="27">
                  <c:v>15812.3</c:v>
                </c:pt>
                <c:pt idx="28">
                  <c:v>16500.3</c:v>
                </c:pt>
                <c:pt idx="29">
                  <c:v>15850.6</c:v>
                </c:pt>
                <c:pt idx="30">
                  <c:v>15289.9</c:v>
                </c:pt>
                <c:pt idx="31">
                  <c:v>16746.8</c:v>
                </c:pt>
                <c:pt idx="32">
                  <c:v>15262.5</c:v>
                </c:pt>
                <c:pt idx="33">
                  <c:v>16949.6</c:v>
                </c:pt>
                <c:pt idx="34">
                  <c:v>15683.3</c:v>
                </c:pt>
                <c:pt idx="35">
                  <c:v>16053.7</c:v>
                </c:pt>
                <c:pt idx="36">
                  <c:v>16167.4</c:v>
                </c:pt>
                <c:pt idx="37">
                  <c:v>15719.0</c:v>
                </c:pt>
                <c:pt idx="38">
                  <c:v>16453.9</c:v>
                </c:pt>
                <c:pt idx="39">
                  <c:v>15951.9</c:v>
                </c:pt>
                <c:pt idx="40">
                  <c:v>15979.5</c:v>
                </c:pt>
                <c:pt idx="41">
                  <c:v>15631.5</c:v>
                </c:pt>
                <c:pt idx="42">
                  <c:v>16582.3</c:v>
                </c:pt>
                <c:pt idx="43">
                  <c:v>16195.7</c:v>
                </c:pt>
                <c:pt idx="44">
                  <c:v>16709.7</c:v>
                </c:pt>
                <c:pt idx="45">
                  <c:v>16078.6</c:v>
                </c:pt>
                <c:pt idx="46">
                  <c:v>15892.1</c:v>
                </c:pt>
                <c:pt idx="47">
                  <c:v>16325.9</c:v>
                </c:pt>
                <c:pt idx="48">
                  <c:v>15807.7</c:v>
                </c:pt>
                <c:pt idx="49">
                  <c:v>16801.9</c:v>
                </c:pt>
                <c:pt idx="50">
                  <c:v>14608.5</c:v>
                </c:pt>
                <c:pt idx="51">
                  <c:v>17286.7</c:v>
                </c:pt>
                <c:pt idx="52">
                  <c:v>16172.5</c:v>
                </c:pt>
                <c:pt idx="53">
                  <c:v>16159.3</c:v>
                </c:pt>
                <c:pt idx="54">
                  <c:v>16793.3</c:v>
                </c:pt>
                <c:pt idx="55">
                  <c:v>15883.0</c:v>
                </c:pt>
                <c:pt idx="56">
                  <c:v>16162.1</c:v>
                </c:pt>
                <c:pt idx="57">
                  <c:v>15634.8</c:v>
                </c:pt>
                <c:pt idx="58">
                  <c:v>15278.6</c:v>
                </c:pt>
                <c:pt idx="59">
                  <c:v>16388.0</c:v>
                </c:pt>
              </c:numCache>
            </c:numRef>
          </c:val>
        </c:ser>
        <c:marker val="1"/>
        <c:axId val="476730872"/>
        <c:axId val="476733928"/>
      </c:lineChart>
      <c:catAx>
        <c:axId val="476730872"/>
        <c:scaling>
          <c:orientation val="minMax"/>
        </c:scaling>
        <c:axPos val="b"/>
        <c:numFmt formatCode="General" sourceLinked="1"/>
        <c:tickLblPos val="nextTo"/>
        <c:crossAx val="476733928"/>
        <c:crosses val="autoZero"/>
        <c:auto val="1"/>
        <c:lblAlgn val="ctr"/>
        <c:lblOffset val="100"/>
      </c:catAx>
      <c:valAx>
        <c:axId val="476733928"/>
        <c:scaling>
          <c:orientation val="minMax"/>
        </c:scaling>
        <c:axPos val="l"/>
        <c:majorGridlines/>
        <c:numFmt formatCode="General" sourceLinked="1"/>
        <c:tickLblPos val="nextTo"/>
        <c:crossAx val="476730872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Read </a:t>
            </a:r>
            <a:r>
              <a:rPr lang="en-US" dirty="0"/>
              <a:t>Throughput - Krati vs. BDB JE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BDB JE</c:v>
                </c:pt>
              </c:strCache>
            </c:strRef>
          </c:tx>
          <c:spPr>
            <a:ln w="53975" cap="rnd" cmpd="sng" algn="ctr">
              <a:solidFill>
                <a:srgbClr val="F07F09">
                  <a:shade val="95000"/>
                  <a:satMod val="10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cat>
            <c:strRef>
              <c:f>Sheet1!$A$2:$A$61</c:f>
              <c:strCache>
                <c:ptCount val="6"/>
                <c:pt idx="5">
                  <c:v>1 min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29723.375</c:v>
                </c:pt>
                <c:pt idx="1">
                  <c:v>29527.3</c:v>
                </c:pt>
                <c:pt idx="2">
                  <c:v>29099.425</c:v>
                </c:pt>
                <c:pt idx="3">
                  <c:v>29991.375</c:v>
                </c:pt>
                <c:pt idx="4">
                  <c:v>29976.175</c:v>
                </c:pt>
                <c:pt idx="5">
                  <c:v>29708.125</c:v>
                </c:pt>
                <c:pt idx="6">
                  <c:v>30057.35</c:v>
                </c:pt>
                <c:pt idx="7">
                  <c:v>30364.175</c:v>
                </c:pt>
                <c:pt idx="8">
                  <c:v>29638.65</c:v>
                </c:pt>
                <c:pt idx="9">
                  <c:v>29857.825</c:v>
                </c:pt>
                <c:pt idx="10">
                  <c:v>30158.05</c:v>
                </c:pt>
                <c:pt idx="11">
                  <c:v>30047.025</c:v>
                </c:pt>
                <c:pt idx="12">
                  <c:v>30032.375</c:v>
                </c:pt>
                <c:pt idx="13">
                  <c:v>29564.85</c:v>
                </c:pt>
                <c:pt idx="14">
                  <c:v>29505.35</c:v>
                </c:pt>
                <c:pt idx="15">
                  <c:v>30191.9</c:v>
                </c:pt>
                <c:pt idx="16">
                  <c:v>30132.8</c:v>
                </c:pt>
                <c:pt idx="17">
                  <c:v>29728.7</c:v>
                </c:pt>
                <c:pt idx="18">
                  <c:v>30247.85</c:v>
                </c:pt>
                <c:pt idx="19">
                  <c:v>29839.725</c:v>
                </c:pt>
                <c:pt idx="20">
                  <c:v>27403.275</c:v>
                </c:pt>
                <c:pt idx="21">
                  <c:v>30068.7</c:v>
                </c:pt>
                <c:pt idx="22">
                  <c:v>29954.825</c:v>
                </c:pt>
                <c:pt idx="23">
                  <c:v>30144.725</c:v>
                </c:pt>
                <c:pt idx="24">
                  <c:v>29877.45</c:v>
                </c:pt>
                <c:pt idx="25">
                  <c:v>30053.35</c:v>
                </c:pt>
                <c:pt idx="26">
                  <c:v>28991.575</c:v>
                </c:pt>
                <c:pt idx="27">
                  <c:v>29897.625</c:v>
                </c:pt>
                <c:pt idx="28">
                  <c:v>30214.3</c:v>
                </c:pt>
                <c:pt idx="29">
                  <c:v>29319.225</c:v>
                </c:pt>
                <c:pt idx="30">
                  <c:v>29789.4</c:v>
                </c:pt>
                <c:pt idx="31">
                  <c:v>30082.475</c:v>
                </c:pt>
                <c:pt idx="32">
                  <c:v>28739.85</c:v>
                </c:pt>
                <c:pt idx="33">
                  <c:v>29774.35</c:v>
                </c:pt>
                <c:pt idx="34">
                  <c:v>29942.575</c:v>
                </c:pt>
                <c:pt idx="35">
                  <c:v>29381.425</c:v>
                </c:pt>
                <c:pt idx="36">
                  <c:v>29871.575</c:v>
                </c:pt>
                <c:pt idx="37">
                  <c:v>29887.0</c:v>
                </c:pt>
                <c:pt idx="38">
                  <c:v>28876.1</c:v>
                </c:pt>
                <c:pt idx="39">
                  <c:v>29678.175</c:v>
                </c:pt>
                <c:pt idx="40">
                  <c:v>29796.975</c:v>
                </c:pt>
                <c:pt idx="41">
                  <c:v>28309.275</c:v>
                </c:pt>
                <c:pt idx="42">
                  <c:v>30040.0</c:v>
                </c:pt>
                <c:pt idx="43">
                  <c:v>28982.6</c:v>
                </c:pt>
                <c:pt idx="44">
                  <c:v>29323.9</c:v>
                </c:pt>
                <c:pt idx="45">
                  <c:v>30088.05</c:v>
                </c:pt>
                <c:pt idx="46">
                  <c:v>30124.825</c:v>
                </c:pt>
                <c:pt idx="47">
                  <c:v>29892.1</c:v>
                </c:pt>
                <c:pt idx="48">
                  <c:v>28434.65</c:v>
                </c:pt>
                <c:pt idx="49">
                  <c:v>27705.7</c:v>
                </c:pt>
                <c:pt idx="50">
                  <c:v>26923.075</c:v>
                </c:pt>
                <c:pt idx="51">
                  <c:v>29993.9</c:v>
                </c:pt>
                <c:pt idx="52">
                  <c:v>29817.2</c:v>
                </c:pt>
                <c:pt idx="53">
                  <c:v>30254.475</c:v>
                </c:pt>
                <c:pt idx="54">
                  <c:v>29246.875</c:v>
                </c:pt>
                <c:pt idx="55">
                  <c:v>29824.6</c:v>
                </c:pt>
                <c:pt idx="56">
                  <c:v>29966.4</c:v>
                </c:pt>
                <c:pt idx="57">
                  <c:v>29961.95</c:v>
                </c:pt>
                <c:pt idx="58">
                  <c:v>29920.45</c:v>
                </c:pt>
                <c:pt idx="59">
                  <c:v>29988.4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SimpleDataStore</c:v>
                </c:pt>
              </c:strCache>
            </c:strRef>
          </c:tx>
          <c:spPr>
            <a:ln w="53975" cap="rnd" cmpd="sng" algn="ctr">
              <a:solidFill>
                <a:srgbClr val="9F2936">
                  <a:shade val="95000"/>
                  <a:satMod val="10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cat>
            <c:strRef>
              <c:f>Sheet1!$A$2:$A$61</c:f>
              <c:strCache>
                <c:ptCount val="6"/>
                <c:pt idx="5">
                  <c:v>1 min</c:v>
                </c:pt>
              </c:strCache>
            </c:str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192211.075</c:v>
                </c:pt>
                <c:pt idx="1">
                  <c:v>193125.825</c:v>
                </c:pt>
                <c:pt idx="2">
                  <c:v>192235.4</c:v>
                </c:pt>
                <c:pt idx="3">
                  <c:v>191706.85</c:v>
                </c:pt>
                <c:pt idx="4">
                  <c:v>193447.2</c:v>
                </c:pt>
                <c:pt idx="5">
                  <c:v>193099.475</c:v>
                </c:pt>
                <c:pt idx="6">
                  <c:v>191443.875</c:v>
                </c:pt>
                <c:pt idx="7">
                  <c:v>192497.9</c:v>
                </c:pt>
                <c:pt idx="8">
                  <c:v>191541.025</c:v>
                </c:pt>
                <c:pt idx="9">
                  <c:v>193425.575</c:v>
                </c:pt>
                <c:pt idx="10">
                  <c:v>195534.025</c:v>
                </c:pt>
                <c:pt idx="11">
                  <c:v>190268.225</c:v>
                </c:pt>
                <c:pt idx="12">
                  <c:v>193208.3</c:v>
                </c:pt>
                <c:pt idx="13">
                  <c:v>194275.75</c:v>
                </c:pt>
                <c:pt idx="14">
                  <c:v>192296.175</c:v>
                </c:pt>
                <c:pt idx="15">
                  <c:v>193076.425</c:v>
                </c:pt>
                <c:pt idx="16">
                  <c:v>193187.775</c:v>
                </c:pt>
                <c:pt idx="17">
                  <c:v>189383.475</c:v>
                </c:pt>
                <c:pt idx="18">
                  <c:v>194515.275</c:v>
                </c:pt>
                <c:pt idx="19">
                  <c:v>193935.05</c:v>
                </c:pt>
                <c:pt idx="20">
                  <c:v>193149.775</c:v>
                </c:pt>
                <c:pt idx="21">
                  <c:v>192662.875</c:v>
                </c:pt>
                <c:pt idx="22">
                  <c:v>191559.45</c:v>
                </c:pt>
                <c:pt idx="23">
                  <c:v>192713.175</c:v>
                </c:pt>
                <c:pt idx="24">
                  <c:v>192807.625</c:v>
                </c:pt>
                <c:pt idx="25">
                  <c:v>193173.975</c:v>
                </c:pt>
                <c:pt idx="26">
                  <c:v>191296.4</c:v>
                </c:pt>
                <c:pt idx="27">
                  <c:v>192224.175</c:v>
                </c:pt>
                <c:pt idx="28">
                  <c:v>192360.35</c:v>
                </c:pt>
                <c:pt idx="29">
                  <c:v>193973.225</c:v>
                </c:pt>
                <c:pt idx="30">
                  <c:v>194227.975</c:v>
                </c:pt>
                <c:pt idx="31">
                  <c:v>192561.375</c:v>
                </c:pt>
                <c:pt idx="32">
                  <c:v>190316.725</c:v>
                </c:pt>
                <c:pt idx="33">
                  <c:v>190803.325</c:v>
                </c:pt>
                <c:pt idx="34">
                  <c:v>191790.425</c:v>
                </c:pt>
                <c:pt idx="35">
                  <c:v>192577.075</c:v>
                </c:pt>
                <c:pt idx="36">
                  <c:v>193484.775</c:v>
                </c:pt>
                <c:pt idx="37">
                  <c:v>193306.475</c:v>
                </c:pt>
                <c:pt idx="38">
                  <c:v>194891.475</c:v>
                </c:pt>
                <c:pt idx="39">
                  <c:v>192772.825</c:v>
                </c:pt>
                <c:pt idx="40">
                  <c:v>194327.65</c:v>
                </c:pt>
                <c:pt idx="41">
                  <c:v>193547.75</c:v>
                </c:pt>
                <c:pt idx="42">
                  <c:v>191027.625</c:v>
                </c:pt>
                <c:pt idx="43">
                  <c:v>193608.15</c:v>
                </c:pt>
                <c:pt idx="44">
                  <c:v>195105.975</c:v>
                </c:pt>
                <c:pt idx="45">
                  <c:v>191971.7</c:v>
                </c:pt>
                <c:pt idx="46">
                  <c:v>192206.55</c:v>
                </c:pt>
                <c:pt idx="47">
                  <c:v>191721.575</c:v>
                </c:pt>
                <c:pt idx="48">
                  <c:v>191938.475</c:v>
                </c:pt>
                <c:pt idx="49">
                  <c:v>194288.325</c:v>
                </c:pt>
                <c:pt idx="50">
                  <c:v>193470.225</c:v>
                </c:pt>
                <c:pt idx="51">
                  <c:v>190358.575</c:v>
                </c:pt>
                <c:pt idx="52">
                  <c:v>192912.525</c:v>
                </c:pt>
                <c:pt idx="53">
                  <c:v>192472.65</c:v>
                </c:pt>
                <c:pt idx="54">
                  <c:v>195592.15</c:v>
                </c:pt>
                <c:pt idx="55">
                  <c:v>193510.075</c:v>
                </c:pt>
                <c:pt idx="56">
                  <c:v>193296.125</c:v>
                </c:pt>
                <c:pt idx="57">
                  <c:v>190753.375</c:v>
                </c:pt>
                <c:pt idx="58">
                  <c:v>188728.675</c:v>
                </c:pt>
                <c:pt idx="59">
                  <c:v>189855.25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DynamicDataStore</c:v>
                </c:pt>
              </c:strCache>
            </c:strRef>
          </c:tx>
          <c:spPr>
            <a:ln w="53975" cap="rnd" cmpd="sng" algn="ctr">
              <a:solidFill>
                <a:srgbClr val="1B587C">
                  <a:shade val="95000"/>
                  <a:satMod val="10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cat>
            <c:strRef>
              <c:f>Sheet1!$A$2:$A$61</c:f>
              <c:strCache>
                <c:ptCount val="6"/>
                <c:pt idx="5">
                  <c:v>1 min</c:v>
                </c:pt>
              </c:strCache>
            </c:str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175347.625</c:v>
                </c:pt>
                <c:pt idx="1">
                  <c:v>174566.55</c:v>
                </c:pt>
                <c:pt idx="2">
                  <c:v>174377.325</c:v>
                </c:pt>
                <c:pt idx="3">
                  <c:v>175323.375</c:v>
                </c:pt>
                <c:pt idx="4">
                  <c:v>173587.95</c:v>
                </c:pt>
                <c:pt idx="5">
                  <c:v>175527.7</c:v>
                </c:pt>
                <c:pt idx="6">
                  <c:v>174941.5</c:v>
                </c:pt>
                <c:pt idx="7">
                  <c:v>174814.3</c:v>
                </c:pt>
                <c:pt idx="8">
                  <c:v>172833.225</c:v>
                </c:pt>
                <c:pt idx="9">
                  <c:v>175525.35</c:v>
                </c:pt>
                <c:pt idx="10">
                  <c:v>173876.2</c:v>
                </c:pt>
                <c:pt idx="11">
                  <c:v>175868.275</c:v>
                </c:pt>
                <c:pt idx="12">
                  <c:v>176123.75</c:v>
                </c:pt>
                <c:pt idx="13">
                  <c:v>175725.75</c:v>
                </c:pt>
                <c:pt idx="14">
                  <c:v>175884.425</c:v>
                </c:pt>
                <c:pt idx="15">
                  <c:v>172905.5</c:v>
                </c:pt>
                <c:pt idx="16">
                  <c:v>173330.475</c:v>
                </c:pt>
                <c:pt idx="17">
                  <c:v>175314.4</c:v>
                </c:pt>
                <c:pt idx="18">
                  <c:v>174921.1</c:v>
                </c:pt>
                <c:pt idx="19">
                  <c:v>175390.1</c:v>
                </c:pt>
                <c:pt idx="20">
                  <c:v>174368.8</c:v>
                </c:pt>
                <c:pt idx="21">
                  <c:v>176148.925</c:v>
                </c:pt>
                <c:pt idx="22">
                  <c:v>176807.25</c:v>
                </c:pt>
                <c:pt idx="23">
                  <c:v>176130.425</c:v>
                </c:pt>
                <c:pt idx="24">
                  <c:v>175867.875</c:v>
                </c:pt>
                <c:pt idx="25">
                  <c:v>174520.3</c:v>
                </c:pt>
                <c:pt idx="26">
                  <c:v>174701.675</c:v>
                </c:pt>
                <c:pt idx="27">
                  <c:v>172794.4</c:v>
                </c:pt>
                <c:pt idx="28">
                  <c:v>174927.175</c:v>
                </c:pt>
                <c:pt idx="29">
                  <c:v>174643.05</c:v>
                </c:pt>
                <c:pt idx="30">
                  <c:v>175758.175</c:v>
                </c:pt>
                <c:pt idx="31">
                  <c:v>172492.775</c:v>
                </c:pt>
                <c:pt idx="32">
                  <c:v>173158.4</c:v>
                </c:pt>
                <c:pt idx="33">
                  <c:v>175609.125</c:v>
                </c:pt>
                <c:pt idx="34">
                  <c:v>175608.0</c:v>
                </c:pt>
                <c:pt idx="35">
                  <c:v>176424.175</c:v>
                </c:pt>
                <c:pt idx="36">
                  <c:v>175873.725</c:v>
                </c:pt>
                <c:pt idx="37">
                  <c:v>174633.725</c:v>
                </c:pt>
                <c:pt idx="38">
                  <c:v>174683.725</c:v>
                </c:pt>
                <c:pt idx="39">
                  <c:v>173239.85</c:v>
                </c:pt>
                <c:pt idx="40">
                  <c:v>172351.75</c:v>
                </c:pt>
                <c:pt idx="41">
                  <c:v>177249.25</c:v>
                </c:pt>
                <c:pt idx="42">
                  <c:v>177573.275</c:v>
                </c:pt>
                <c:pt idx="43">
                  <c:v>175684.225</c:v>
                </c:pt>
                <c:pt idx="44">
                  <c:v>174066.85</c:v>
                </c:pt>
                <c:pt idx="45">
                  <c:v>175738.625</c:v>
                </c:pt>
                <c:pt idx="46">
                  <c:v>175034.65</c:v>
                </c:pt>
                <c:pt idx="47">
                  <c:v>174508.625</c:v>
                </c:pt>
                <c:pt idx="48">
                  <c:v>175631.775</c:v>
                </c:pt>
                <c:pt idx="49">
                  <c:v>174969.0</c:v>
                </c:pt>
                <c:pt idx="50">
                  <c:v>174960.0</c:v>
                </c:pt>
                <c:pt idx="51">
                  <c:v>174327.875</c:v>
                </c:pt>
                <c:pt idx="52">
                  <c:v>175325.0</c:v>
                </c:pt>
                <c:pt idx="53">
                  <c:v>175574.575</c:v>
                </c:pt>
                <c:pt idx="54">
                  <c:v>175978.775</c:v>
                </c:pt>
                <c:pt idx="55">
                  <c:v>175847.6</c:v>
                </c:pt>
                <c:pt idx="56">
                  <c:v>174441.3</c:v>
                </c:pt>
                <c:pt idx="57">
                  <c:v>176547.75</c:v>
                </c:pt>
                <c:pt idx="58">
                  <c:v>174694.825</c:v>
                </c:pt>
                <c:pt idx="59">
                  <c:v>174179.575</c:v>
                </c:pt>
              </c:numCache>
            </c:numRef>
          </c:val>
        </c:ser>
        <c:marker val="1"/>
        <c:axId val="476822744"/>
        <c:axId val="476825800"/>
      </c:lineChart>
      <c:catAx>
        <c:axId val="476822744"/>
        <c:scaling>
          <c:orientation val="minMax"/>
        </c:scaling>
        <c:axPos val="b"/>
        <c:numFmt formatCode="General" sourceLinked="1"/>
        <c:tickLblPos val="nextTo"/>
        <c:crossAx val="476825800"/>
        <c:crosses val="autoZero"/>
        <c:auto val="1"/>
        <c:lblAlgn val="ctr"/>
        <c:lblOffset val="100"/>
      </c:catAx>
      <c:valAx>
        <c:axId val="476825800"/>
        <c:scaling>
          <c:orientation val="minMax"/>
        </c:scaling>
        <c:axPos val="l"/>
        <c:majorGridlines/>
        <c:numFmt formatCode="General" sourceLinked="1"/>
        <c:tickLblPos val="nextTo"/>
        <c:crossAx val="4768227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05730535723449"/>
          <c:y val="0.886058495676088"/>
          <c:w val="0.791664415776063"/>
          <c:h val="0.0687887818803526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Write Latency - Krati vs. BDB JE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BDB JE</c:v>
                </c:pt>
              </c:strCache>
            </c:strRef>
          </c:tx>
          <c:cat>
            <c:strRef>
              <c:f>Sheet1!$A$2:$A$16</c:f>
              <c:strCach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1+ms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1.712357653</c:v>
                </c:pt>
                <c:pt idx="4">
                  <c:v>85.92715457</c:v>
                </c:pt>
                <c:pt idx="5">
                  <c:v>11.78931019</c:v>
                </c:pt>
                <c:pt idx="6">
                  <c:v>0.19189822</c:v>
                </c:pt>
                <c:pt idx="7">
                  <c:v>0.021311395</c:v>
                </c:pt>
                <c:pt idx="8">
                  <c:v>0.006146598</c:v>
                </c:pt>
                <c:pt idx="9">
                  <c:v>0.001549804</c:v>
                </c:pt>
                <c:pt idx="10">
                  <c:v>0.000492684</c:v>
                </c:pt>
                <c:pt idx="11">
                  <c:v>0.000224817</c:v>
                </c:pt>
                <c:pt idx="12">
                  <c:v>0.000170606</c:v>
                </c:pt>
                <c:pt idx="13">
                  <c:v>0.000197712</c:v>
                </c:pt>
                <c:pt idx="14">
                  <c:v>0.349185752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SimpleDataStore</c:v>
                </c:pt>
              </c:strCache>
            </c:strRef>
          </c:tx>
          <c:cat>
            <c:strRef>
              <c:f>Sheet1!$A$2:$A$16</c:f>
              <c:strCach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1+ms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1.49853857</c:v>
                </c:pt>
                <c:pt idx="1">
                  <c:v>0.00619892</c:v>
                </c:pt>
                <c:pt idx="2">
                  <c:v>29.31309393</c:v>
                </c:pt>
                <c:pt idx="3">
                  <c:v>69.08370136000001</c:v>
                </c:pt>
                <c:pt idx="4">
                  <c:v>0.003271833</c:v>
                </c:pt>
                <c:pt idx="5" formatCode="0.00E+00">
                  <c:v>3.90278E-5</c:v>
                </c:pt>
                <c:pt idx="6" formatCode="0.00E+00">
                  <c:v>3.25232E-5</c:v>
                </c:pt>
                <c:pt idx="7" formatCode="0.00E+00">
                  <c:v>9.10649E-5</c:v>
                </c:pt>
                <c:pt idx="8">
                  <c:v>0.000149607</c:v>
                </c:pt>
                <c:pt idx="9" formatCode="0.00E+00">
                  <c:v>1.30093E-5</c:v>
                </c:pt>
                <c:pt idx="10" formatCode="0.00E+00">
                  <c:v>3.90278E-5</c:v>
                </c:pt>
                <c:pt idx="11" formatCode="0.00E+00">
                  <c:v>1.30093E-5</c:v>
                </c:pt>
                <c:pt idx="12" formatCode="0.00E+00">
                  <c:v>7.80557E-5</c:v>
                </c:pt>
                <c:pt idx="13">
                  <c:v>0.005789128</c:v>
                </c:pt>
                <c:pt idx="14">
                  <c:v>0.088950929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DynamicDataStore</c:v>
                </c:pt>
              </c:strCache>
            </c:strRef>
          </c:tx>
          <c:cat>
            <c:strRef>
              <c:f>Sheet1!$A$2:$A$16</c:f>
              <c:strCach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1+ms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1.497143582</c:v>
                </c:pt>
                <c:pt idx="1">
                  <c:v>0.000515373</c:v>
                </c:pt>
                <c:pt idx="2">
                  <c:v>16.71236552</c:v>
                </c:pt>
                <c:pt idx="3">
                  <c:v>81.67292698</c:v>
                </c:pt>
                <c:pt idx="4">
                  <c:v>0.007171046</c:v>
                </c:pt>
                <c:pt idx="5" formatCode="0.00E+00">
                  <c:v>3.68124E-5</c:v>
                </c:pt>
                <c:pt idx="6" formatCode="0.00E+00">
                  <c:v>5.88998E-5</c:v>
                </c:pt>
                <c:pt idx="7">
                  <c:v>0.000132524</c:v>
                </c:pt>
                <c:pt idx="8">
                  <c:v>0.000272411</c:v>
                </c:pt>
                <c:pt idx="9" formatCode="0.00E+00">
                  <c:v>1.47249E-5</c:v>
                </c:pt>
                <c:pt idx="10" formatCode="0.00E+00">
                  <c:v>2.20874E-5</c:v>
                </c:pt>
                <c:pt idx="11" formatCode="0.00E+00">
                  <c:v>2.94499E-5</c:v>
                </c:pt>
                <c:pt idx="12">
                  <c:v>0.0</c:v>
                </c:pt>
                <c:pt idx="13" formatCode="0.00E+00">
                  <c:v>8.83496E-5</c:v>
                </c:pt>
                <c:pt idx="14">
                  <c:v>0.109222245</c:v>
                </c:pt>
              </c:numCache>
            </c:numRef>
          </c:val>
        </c:ser>
        <c:axId val="479516376"/>
        <c:axId val="479519368"/>
      </c:barChart>
      <c:catAx>
        <c:axId val="479516376"/>
        <c:scaling>
          <c:orientation val="minMax"/>
        </c:scaling>
        <c:axPos val="b"/>
        <c:tickLblPos val="nextTo"/>
        <c:crossAx val="479519368"/>
        <c:crosses val="autoZero"/>
        <c:auto val="1"/>
        <c:lblAlgn val="ctr"/>
        <c:lblOffset val="100"/>
      </c:catAx>
      <c:valAx>
        <c:axId val="479519368"/>
        <c:scaling>
          <c:orientation val="minMax"/>
        </c:scaling>
        <c:axPos val="l"/>
        <c:majorGridlines/>
        <c:numFmt formatCode="General" sourceLinked="1"/>
        <c:tickLblPos val="nextTo"/>
        <c:crossAx val="479516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04485459944"/>
          <c:y val="0.886058495676088"/>
          <c:w val="0.758414075189139"/>
          <c:h val="0.0687887818803526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Read Latency - Krati vs. BDB JE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BDB JE</c:v>
                </c:pt>
              </c:strCache>
            </c:strRef>
          </c:tx>
          <c:cat>
            <c:strRef>
              <c:f>Sheet1!$A$2:$A$16</c:f>
              <c:strCach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1+ms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95.85462304</c:v>
                </c:pt>
                <c:pt idx="4">
                  <c:v>3.996811544</c:v>
                </c:pt>
                <c:pt idx="5">
                  <c:v>0.132076543</c:v>
                </c:pt>
                <c:pt idx="6">
                  <c:v>0.001399542</c:v>
                </c:pt>
                <c:pt idx="7">
                  <c:v>0.000498795</c:v>
                </c:pt>
                <c:pt idx="8">
                  <c:v>0.000319687</c:v>
                </c:pt>
                <c:pt idx="9">
                  <c:v>0.000280117</c:v>
                </c:pt>
                <c:pt idx="10">
                  <c:v>0.000241067</c:v>
                </c:pt>
                <c:pt idx="11">
                  <c:v>0.000249398</c:v>
                </c:pt>
                <c:pt idx="12">
                  <c:v>0.000249918</c:v>
                </c:pt>
                <c:pt idx="13">
                  <c:v>0.000260331</c:v>
                </c:pt>
                <c:pt idx="14">
                  <c:v>0.012990017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SimpleDataStore</c:v>
                </c:pt>
              </c:strCache>
            </c:strRef>
          </c:tx>
          <c:cat>
            <c:strRef>
              <c:f>Sheet1!$A$2:$A$16</c:f>
              <c:strCach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1+ms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1.521438046</c:v>
                </c:pt>
                <c:pt idx="1">
                  <c:v>60.27058169</c:v>
                </c:pt>
                <c:pt idx="2">
                  <c:v>37.98377154</c:v>
                </c:pt>
                <c:pt idx="3">
                  <c:v>0.218491152</c:v>
                </c:pt>
                <c:pt idx="4" formatCode="0.00E+00">
                  <c:v>5.3798E-5</c:v>
                </c:pt>
                <c:pt idx="5" formatCode="0.00E+00">
                  <c:v>4.40967E-6</c:v>
                </c:pt>
                <c:pt idx="6" formatCode="0.00E+00">
                  <c:v>8.81934E-7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0.005658487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DynamicDataStore</c:v>
                </c:pt>
              </c:strCache>
            </c:strRef>
          </c:tx>
          <c:cat>
            <c:strRef>
              <c:f>Sheet1!$A$2:$A$16</c:f>
              <c:strCach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1+ms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1.502689462</c:v>
                </c:pt>
                <c:pt idx="1">
                  <c:v>55.48371963</c:v>
                </c:pt>
                <c:pt idx="2">
                  <c:v>42.72334504</c:v>
                </c:pt>
                <c:pt idx="3">
                  <c:v>0.282685395</c:v>
                </c:pt>
                <c:pt idx="4" formatCode="0.00E+00">
                  <c:v>8.0921E-5</c:v>
                </c:pt>
                <c:pt idx="5">
                  <c:v>0.0</c:v>
                </c:pt>
                <c:pt idx="6" formatCode="0.00E+00">
                  <c:v>9.40942E-7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0.007478609</c:v>
                </c:pt>
              </c:numCache>
            </c:numRef>
          </c:val>
        </c:ser>
        <c:axId val="479739752"/>
        <c:axId val="479742744"/>
      </c:barChart>
      <c:catAx>
        <c:axId val="479739752"/>
        <c:scaling>
          <c:orientation val="minMax"/>
        </c:scaling>
        <c:axPos val="b"/>
        <c:tickLblPos val="nextTo"/>
        <c:crossAx val="479742744"/>
        <c:crosses val="autoZero"/>
        <c:auto val="1"/>
        <c:lblAlgn val="ctr"/>
        <c:lblOffset val="100"/>
      </c:catAx>
      <c:valAx>
        <c:axId val="479742744"/>
        <c:scaling>
          <c:orientation val="minMax"/>
        </c:scaling>
        <c:axPos val="l"/>
        <c:majorGridlines/>
        <c:numFmt formatCode="General" sourceLinked="1"/>
        <c:tickLblPos val="nextTo"/>
        <c:crossAx val="4797397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04485459944"/>
          <c:y val="0.886058495676088"/>
          <c:w val="0.758414075189139"/>
          <c:h val="0.0687887818803526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33CC5DD-FABF-3D4D-8F56-D81188028E71}" type="datetime1">
              <a:rPr lang="en-US"/>
              <a:pPr>
                <a:defRPr/>
              </a:pPr>
              <a:t>7/28/10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12367E-BFBB-634B-88E6-A9503169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A3625B9-B291-694E-8E9E-042AA79198D7}" type="datetime1">
              <a:rPr lang="en-US"/>
              <a:pPr>
                <a:defRPr/>
              </a:pPr>
              <a:t>7/28/10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DB573E1-492D-F14F-A843-1E06F793E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different </a:t>
            </a:r>
            <a:r>
              <a:rPr lang="en-US" dirty="0" err="1" smtClean="0"/>
              <a:t>configs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B573E1-492D-F14F-A843-1E06F793EE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initLevel</a:t>
            </a:r>
            <a:r>
              <a:rPr lang="en-US" dirty="0" smtClean="0"/>
              <a:t> ?  What does it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B573E1-492D-F14F-A843-1E06F793EE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B573E1-492D-F14F-A843-1E06F793EEC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E1DDA-FC66-7542-9393-D0FB86D8CC6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E1DDA-FC66-7542-9393-D0FB86D8CC6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E1DDA-FC66-7542-9393-D0FB86D8CC6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720" y="677333"/>
            <a:ext cx="6004560" cy="3647440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tIns="203198" bIns="203198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80996" indent="-380996" algn="ctr" defTabSz="1015990" rtl="0" eaLnBrk="1" latinLnBrk="0" hangingPunct="1">
              <a:lnSpc>
                <a:spcPts val="5778"/>
              </a:lnSpc>
              <a:spcBef>
                <a:spcPts val="2222"/>
              </a:spcBef>
              <a:buSzPct val="80000"/>
              <a:buFont typeface="Wingdings" pitchFamily="2" charset="2"/>
              <a:buNone/>
              <a:defRPr sz="60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56667"/>
            <a:ext cx="5588000" cy="1608667"/>
          </a:xfrm>
          <a:effectLst/>
        </p:spPr>
        <p:txBody>
          <a:bodyPr/>
          <a:lstStyle>
            <a:lvl1pPr marL="0" indent="0" algn="ctr" defTabSz="101599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2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18425-9609-9949-8422-47D12AD28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7411" y="881529"/>
            <a:ext cx="4230326" cy="1075766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b"/>
          <a:lstStyle>
            <a:lvl1pPr algn="l" defTabSz="1015990" rtl="0" eaLnBrk="1" latinLnBrk="0" hangingPunct="1">
              <a:lnSpc>
                <a:spcPts val="4444"/>
              </a:lnSpc>
              <a:spcBef>
                <a:spcPct val="0"/>
              </a:spcBef>
              <a:buNone/>
              <a:defRPr sz="40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411" y="1942354"/>
            <a:ext cx="4230326" cy="3984313"/>
          </a:xfrm>
          <a:effectLst/>
        </p:spPr>
        <p:txBody>
          <a:bodyPr/>
          <a:lstStyle>
            <a:lvl1pPr marL="0" indent="0">
              <a:lnSpc>
                <a:spcPct val="110000"/>
              </a:lnSpc>
              <a:buNone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34000" y="746126"/>
            <a:ext cx="4233333" cy="5110816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80996" indent="-380996" algn="l" defTabSz="1015990" rtl="0" eaLnBrk="1" latinLnBrk="0" hangingPunct="1">
              <a:spcBef>
                <a:spcPts val="2222"/>
              </a:spcBef>
              <a:buSzPct val="80000"/>
              <a:buFont typeface="Wingdings" pitchFamily="2" charset="2"/>
              <a:buNone/>
              <a:defRPr sz="27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4BCF610-B9CC-4C44-A0B2-8F6206861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78118"/>
            <a:ext cx="6094237" cy="1270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7889" y="1942044"/>
            <a:ext cx="8692444" cy="4796012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0CE98-B211-764E-9F3F-1677E88CB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314" y="433296"/>
            <a:ext cx="1693333" cy="6373553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5999" y="716139"/>
            <a:ext cx="7110237" cy="602191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179C-8119-8548-9A25-66C3FF817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ADA6B-509B-A043-9517-9DE940101D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090208" y="702027"/>
            <a:ext cx="6007806" cy="3645959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4995333"/>
            <a:ext cx="8696960" cy="1354667"/>
          </a:xfrm>
        </p:spPr>
        <p:txBody>
          <a:bodyPr anchor="b" anchorCtr="0"/>
          <a:lstStyle>
            <a:lvl1pPr>
              <a:lnSpc>
                <a:spcPts val="5778"/>
              </a:lnSpc>
              <a:defRPr sz="53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6350000"/>
            <a:ext cx="8696960" cy="55666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2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08000" y="6911975"/>
            <a:ext cx="2370138" cy="3333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471863" y="6902450"/>
            <a:ext cx="3216275" cy="3333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281863" y="6902450"/>
            <a:ext cx="2370137" cy="333375"/>
          </a:xfrm>
        </p:spPr>
        <p:txBody>
          <a:bodyPr/>
          <a:lstStyle>
            <a:lvl1pPr>
              <a:defRPr/>
            </a:lvl1pPr>
          </a:lstStyle>
          <a:p>
            <a:fld id="{377072DA-829D-6D4F-9767-07B551CF0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2694392"/>
            <a:ext cx="8692444" cy="1638653"/>
          </a:xfrm>
        </p:spPr>
        <p:txBody>
          <a:bodyPr anchor="b" anchorCtr="0"/>
          <a:lstStyle>
            <a:lvl1pPr algn="ctr">
              <a:defRPr sz="5300" b="1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889" y="4347987"/>
            <a:ext cx="8692444" cy="616327"/>
          </a:xfrm>
        </p:spPr>
        <p:txBody>
          <a:bodyPr/>
          <a:lstStyle>
            <a:lvl1pPr marL="0" indent="0" algn="ctr" defTabSz="101599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2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D03AB-F664-A94D-A6E4-14BECCE5E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942042"/>
            <a:ext cx="3959411" cy="4796429"/>
          </a:xfrm>
        </p:spPr>
        <p:txBody>
          <a:bodyPr/>
          <a:lstStyle>
            <a:lvl1pPr>
              <a:spcBef>
                <a:spcPts val="1778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5" y="1942042"/>
            <a:ext cx="3961696" cy="4796429"/>
          </a:xfrm>
        </p:spPr>
        <p:txBody>
          <a:bodyPr/>
          <a:lstStyle>
            <a:lvl1pPr>
              <a:spcBef>
                <a:spcPts val="1778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C11A6-2B09-4641-B850-3AF5F2FABA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8" y="1683372"/>
            <a:ext cx="3962400" cy="710847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5998" y="2524126"/>
            <a:ext cx="3962400" cy="42143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6079" y="1683372"/>
            <a:ext cx="3962400" cy="710847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6079" y="2524126"/>
            <a:ext cx="3962400" cy="42143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79AC7-8CB4-5549-9144-3EA68F759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C3E00-8FF6-FE4E-858B-E300D7B615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9C604-D2B2-7C49-8AAB-34377D49B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11" y="881529"/>
            <a:ext cx="4216400" cy="1075766"/>
          </a:xfrm>
        </p:spPr>
        <p:txBody>
          <a:bodyPr anchor="b"/>
          <a:lstStyle>
            <a:lvl1pPr algn="l">
              <a:lnSpc>
                <a:spcPts val="4444"/>
              </a:lnSpc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32119"/>
            <a:ext cx="4216400" cy="6006354"/>
          </a:xfrm>
        </p:spPr>
        <p:txBody>
          <a:bodyPr/>
          <a:lstStyle>
            <a:lvl1pPr>
              <a:spcBef>
                <a:spcPts val="2222"/>
              </a:spcBef>
              <a:defRPr sz="2400">
                <a:effectLst/>
              </a:defRPr>
            </a:lvl1pPr>
            <a:lvl2pPr>
              <a:spcBef>
                <a:spcPts val="2222"/>
              </a:spcBef>
              <a:defRPr sz="2200">
                <a:effectLst/>
              </a:defRPr>
            </a:lvl2pPr>
            <a:lvl3pPr>
              <a:spcBef>
                <a:spcPts val="2222"/>
              </a:spcBef>
              <a:defRPr sz="2000">
                <a:effectLst/>
              </a:defRPr>
            </a:lvl3pPr>
            <a:lvl4pPr>
              <a:spcBef>
                <a:spcPts val="2222"/>
              </a:spcBef>
              <a:defRPr sz="2000">
                <a:effectLst/>
              </a:defRPr>
            </a:lvl4pPr>
            <a:lvl5pPr>
              <a:spcBef>
                <a:spcPts val="2222"/>
              </a:spcBef>
              <a:defRPr sz="2000">
                <a:effectLst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411" y="1942353"/>
            <a:ext cx="4216400" cy="4238313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effectLst/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1C79F-2BD1-B44A-9076-84BEFAD64F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126413" cy="1404938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101599" tIns="50799" rIns="101599" bIns="50799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941513"/>
            <a:ext cx="8126413" cy="4781550"/>
          </a:xfrm>
          <a:prstGeom prst="rect">
            <a:avLst/>
          </a:prstGeom>
          <a:effectLst/>
        </p:spPr>
        <p:txBody>
          <a:bodyPr vert="horz" lIns="101599" tIns="50799" rIns="101599" bIns="50799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918325"/>
            <a:ext cx="2370138" cy="307975"/>
          </a:xfrm>
          <a:prstGeom prst="rect">
            <a:avLst/>
          </a:prstGeom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7F7F7F"/>
                </a:solidFill>
                <a:latin typeface="Corbe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863" y="6918325"/>
            <a:ext cx="3216275" cy="307975"/>
          </a:xfrm>
          <a:prstGeom prst="rect">
            <a:avLst/>
          </a:prstGeom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7F7F7F"/>
                </a:solidFill>
                <a:latin typeface="Corbe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863" y="6918325"/>
            <a:ext cx="2370137" cy="307975"/>
          </a:xfrm>
          <a:prstGeom prst="rect">
            <a:avLst/>
          </a:prstGeom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7F7F7F"/>
                </a:solidFill>
                <a:latin typeface="Corbel" charset="0"/>
              </a:defRPr>
            </a:lvl1pPr>
          </a:lstStyle>
          <a:p>
            <a:fld id="{34F57465-FCC3-1549-ABA8-9F647334EF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90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 dt="0"/>
  <p:txStyles>
    <p:titleStyle>
      <a:lvl1pPr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ヒラギノ角ゴ Pro W3" charset="-128"/>
          <a:cs typeface="ヒラギノ角ゴ Pro W3" charset="-128"/>
        </a:defRPr>
      </a:lvl1pPr>
      <a:lvl2pPr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2pPr>
      <a:lvl3pPr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3pPr>
      <a:lvl4pPr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4pPr>
      <a:lvl5pPr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5pPr>
      <a:lvl6pPr marL="457200"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6pPr>
      <a:lvl7pPr marL="914400"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7pPr>
      <a:lvl8pPr marL="1371600"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8pPr>
      <a:lvl9pPr marL="1828800" algn="ctr" defTabSz="1014413" rtl="0" fontAlgn="base">
        <a:lnSpc>
          <a:spcPts val="6225"/>
        </a:lnSpc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charset="0"/>
          <a:ea typeface="ヒラギノ角ゴ Pro W3" charset="-128"/>
          <a:cs typeface="ヒラギノ角ゴ Pro W3" charset="-128"/>
        </a:defRPr>
      </a:lvl9pPr>
    </p:titleStyle>
    <p:bodyStyle>
      <a:lvl1pPr marL="379413" indent="-379413" algn="l" defTabSz="1014413" rtl="0" fontAlgn="base">
        <a:spcBef>
          <a:spcPts val="2225"/>
        </a:spcBef>
        <a:spcAft>
          <a:spcPct val="0"/>
        </a:spcAft>
        <a:buSzPct val="80000"/>
        <a:buFont typeface="Wingdings" charset="2"/>
        <a:buChar char="l"/>
        <a:defRPr sz="27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ヒラギノ角ゴ Pro W3" charset="-128"/>
          <a:cs typeface="ヒラギノ角ゴ Pro W3" charset="-128"/>
        </a:defRPr>
      </a:lvl1pPr>
      <a:lvl2pPr marL="760413" indent="-373063" algn="l" defTabSz="1014413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ヒラギノ角ゴ Pro W3" charset="-128"/>
          <a:cs typeface="+mn-cs"/>
        </a:defRPr>
      </a:lvl2pPr>
      <a:lvl3pPr marL="1149350" indent="-387350" algn="l" defTabSz="1014413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ヒラギノ角ゴ Pro W3" charset="-128"/>
          <a:cs typeface="+mn-cs"/>
        </a:defRPr>
      </a:lvl3pPr>
      <a:lvl4pPr marL="1522413" indent="-373063" algn="l" defTabSz="1014413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ヒラギノ角ゴ Pro W3" charset="-128"/>
          <a:cs typeface="+mn-cs"/>
        </a:defRPr>
      </a:lvl4pPr>
      <a:lvl5pPr marL="1911350" indent="-387350" algn="l" defTabSz="1014413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ヒラギノ角ゴ Pro W3" charset="-128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2109788"/>
            <a:ext cx="8442325" cy="2017712"/>
          </a:xfrm>
        </p:spPr>
        <p:txBody>
          <a:bodyPr lIns="0" tIns="0" rIns="0" bIns="0" anchor="ctr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bg1"/>
                </a:solidFill>
                <a:latin typeface="Arial" charset="0"/>
              </a:rPr>
              <a:t>A Thorough Look at</a:t>
            </a:r>
            <a:br>
              <a:rPr lang="en-US" sz="4800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Arial" charset="0"/>
              </a:rPr>
              <a:t>Krati vs. BDB JE</a:t>
            </a:r>
            <a:br>
              <a:rPr lang="en-US" sz="4800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2667" dirty="0" smtClean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2667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2667" dirty="0" smtClean="0"/>
              <a:t>A Comparison of Throughput, Latency and </a:t>
            </a:r>
            <a:r>
              <a:rPr lang="en-US" sz="2667" dirty="0" smtClean="0"/>
              <a:t>GC</a:t>
            </a:r>
            <a:endParaRPr lang="en-US" sz="2667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393950" y="4954588"/>
            <a:ext cx="5368925" cy="11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333333"/>
                </a:solidFill>
                <a:latin typeface="Arial" charset="0"/>
              </a:rPr>
              <a:t>Jingwei Wu, Jiong Wang, Igor Perisic</a:t>
            </a:r>
          </a:p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333333"/>
                </a:solidFill>
                <a:latin typeface="Arial" charset="0"/>
              </a:rPr>
              <a:t>SNA @ LinkedIn</a:t>
            </a:r>
          </a:p>
          <a:p>
            <a:pPr algn="ctr">
              <a:lnSpc>
                <a:spcPct val="95000"/>
              </a:lnSpc>
            </a:pPr>
            <a:endParaRPr lang="en-US" sz="2000" dirty="0"/>
          </a:p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333333"/>
                </a:solidFill>
                <a:latin typeface="Arial" charset="0"/>
              </a:rPr>
              <a:t>July</a:t>
            </a:r>
            <a:r>
              <a:rPr lang="en-US" sz="2000" dirty="0" smtClean="0">
                <a:solidFill>
                  <a:srgbClr val="333333"/>
                </a:solidFill>
                <a:latin typeface="Arial" charset="0"/>
              </a:rPr>
              <a:t> 12, </a:t>
            </a:r>
            <a:r>
              <a:rPr lang="en-US" sz="2000" dirty="0">
                <a:solidFill>
                  <a:srgbClr val="333333"/>
                </a:solidFill>
                <a:latin typeface="Arial" charset="0"/>
              </a:rPr>
              <a:t>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4001"/>
            <a:ext cx="8610600" cy="1404471"/>
          </a:xfrm>
        </p:spPr>
        <p:txBody>
          <a:bodyPr anchor="t"/>
          <a:lstStyle/>
          <a:p>
            <a:pPr algn="l" defTabSz="1015990" fontAlgn="auto">
              <a:lnSpc>
                <a:spcPts val="6222"/>
              </a:lnSpc>
              <a:spcAft>
                <a:spcPts val="0"/>
              </a:spcAft>
              <a:defRPr/>
            </a:pPr>
            <a:r>
              <a:rPr lang="en-US" sz="3800" dirty="0" smtClean="0">
                <a:ea typeface="+mj-ea"/>
                <a:cs typeface="+mj-cs"/>
              </a:rPr>
              <a:t>1-Hour GC Summary - Krati vs. BDB</a:t>
            </a:r>
            <a:endParaRPr lang="en-US" sz="3800" dirty="0">
              <a:ea typeface="+mj-ea"/>
              <a:cs typeface="+mj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0263" y="1600200"/>
          <a:ext cx="8534400" cy="518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719"/>
                <a:gridCol w="1703303"/>
                <a:gridCol w="2245894"/>
                <a:gridCol w="2470484"/>
              </a:tblGrid>
              <a:tr h="509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BDB</a:t>
                      </a:r>
                      <a:r>
                        <a:rPr lang="en-US" baseline="0" dirty="0" smtClean="0"/>
                        <a:t> JE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SimpleDataStore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DynamicDataStore</a:t>
                      </a:r>
                      <a:endParaRPr lang="en-US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Time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1h 5m 40s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1h 4m 40s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1h 8m 30s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Segment Size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9-10 MB (.jdb)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256 MB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256 MB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Segment</a:t>
                      </a:r>
                      <a:r>
                        <a:rPr lang="en-US" sz="1800" baseline="0" dirty="0" smtClean="0"/>
                        <a:t> ID(s)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 – 0x2ace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0 - 20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0 - 19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 Segments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10958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790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Memory Footprint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9.6 GB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11.3 GB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10.5 GB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Total Disk Writes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102 GB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132.25 GB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197.5 GB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Disk Throughput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26.5</a:t>
                      </a:r>
                      <a:r>
                        <a:rPr lang="en-US" sz="1800" baseline="0" dirty="0" smtClean="0"/>
                        <a:t>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34.9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39.2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Perf.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21166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187156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218298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Full GC Perf.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252 MB/s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2.42 MB/s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5.53 MB/s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GC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Max Pause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5144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1208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337.44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Min</a:t>
                      </a:r>
                      <a:r>
                        <a:rPr lang="en-US" sz="1800" baseline="0" dirty="0" smtClean="0"/>
                        <a:t> Pause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1.22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0.78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1.18 ms</a:t>
                      </a:r>
                      <a:endParaRPr lang="en-US" sz="1800" dirty="0"/>
                    </a:p>
                  </a:txBody>
                  <a:tcPr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GC Avg. Pause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221.33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23.63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19.98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defTabSz="1015990">
              <a:defRPr/>
            </a:pPr>
            <a:fld id="{E3756A41-D662-054F-8BAB-E87E5A55BF1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defTabSz="1015990">
                <a:defRPr/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990600"/>
            <a:ext cx="448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2.5 Million Unique Keys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143000"/>
            <a:ext cx="7620000" cy="2964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788400" cy="1404938"/>
          </a:xfrm>
        </p:spPr>
        <p:txBody>
          <a:bodyPr anchor="t"/>
          <a:lstStyle/>
          <a:p>
            <a:pPr algn="l"/>
            <a:r>
              <a:rPr lang="en-US" sz="3800" dirty="0" smtClean="0"/>
              <a:t>1-Hour GC Statistics – Krati vs. BDB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81863" y="6934200"/>
            <a:ext cx="2370137" cy="307975"/>
          </a:xfrm>
        </p:spPr>
        <p:txBody>
          <a:bodyPr/>
          <a:lstStyle/>
          <a:p>
            <a:fld id="{4FFADA6B-509B-A043-9517-9DE940101DA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4217504"/>
            <a:ext cx="7620000" cy="3090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5816" y="1066800"/>
            <a:ext cx="1826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SimpleDataStore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816" y="4154827"/>
            <a:ext cx="93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BDB JE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788400" cy="1404938"/>
          </a:xfrm>
        </p:spPr>
        <p:txBody>
          <a:bodyPr anchor="t"/>
          <a:lstStyle/>
          <a:p>
            <a:pPr algn="l"/>
            <a:r>
              <a:rPr lang="en-US" sz="3800" dirty="0" smtClean="0"/>
              <a:t>1-Hour GC Statistics – Krati vs. BDB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81863" y="6934200"/>
            <a:ext cx="2370137" cy="307975"/>
          </a:xfrm>
        </p:spPr>
        <p:txBody>
          <a:bodyPr/>
          <a:lstStyle/>
          <a:p>
            <a:fld id="{4FFADA6B-509B-A043-9517-9DE940101DA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4217504"/>
            <a:ext cx="7620000" cy="3090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156805"/>
            <a:ext cx="7620000" cy="2954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5816" y="1066800"/>
            <a:ext cx="200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DynamicDataStore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816" y="4154827"/>
            <a:ext cx="93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BDB JE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4001"/>
            <a:ext cx="8610600" cy="1404471"/>
          </a:xfrm>
        </p:spPr>
        <p:txBody>
          <a:bodyPr anchor="t"/>
          <a:lstStyle/>
          <a:p>
            <a:pPr algn="l" defTabSz="1015990" fontAlgn="auto">
              <a:lnSpc>
                <a:spcPts val="6222"/>
              </a:lnSpc>
              <a:spcAft>
                <a:spcPts val="0"/>
              </a:spcAft>
              <a:defRPr/>
            </a:pPr>
            <a:r>
              <a:rPr lang="en-US" sz="3800" dirty="0" smtClean="0">
                <a:ea typeface="+mj-ea"/>
                <a:cs typeface="+mj-cs"/>
              </a:rPr>
              <a:t>5-Hour GC Summary - Krati vs. BDB</a:t>
            </a:r>
            <a:endParaRPr lang="en-US" sz="3800" dirty="0">
              <a:ea typeface="+mj-ea"/>
              <a:cs typeface="+mj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0263" y="1600200"/>
          <a:ext cx="8534400" cy="518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719"/>
                <a:gridCol w="1703303"/>
                <a:gridCol w="2245894"/>
                <a:gridCol w="2470484"/>
              </a:tblGrid>
              <a:tr h="509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BDB</a:t>
                      </a:r>
                      <a:r>
                        <a:rPr lang="en-US" baseline="0" dirty="0" smtClean="0"/>
                        <a:t> JE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SimpleDataStore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DynamicDataStore</a:t>
                      </a:r>
                      <a:endParaRPr lang="en-US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Time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r>
                        <a:rPr lang="en-US" sz="1800" baseline="0" dirty="0" smtClean="0"/>
                        <a:t>h 1m 57s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5h 1m 41s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r>
                        <a:rPr lang="en-US" sz="1800" baseline="0" dirty="0" smtClean="0"/>
                        <a:t>h 2m 14s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Segment Size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9-10 MB (.jdb)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256 MB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256 MB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Segment</a:t>
                      </a:r>
                      <a:r>
                        <a:rPr lang="en-US" sz="1800" baseline="0" dirty="0" smtClean="0"/>
                        <a:t> ID(s)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0x0 - 0x11485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0 - 7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0 - 7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 Segments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70789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2093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3076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Memory Footprint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9.08 GB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3.59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GB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3.53 GB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Total Disk Writes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657</a:t>
                      </a:r>
                      <a:r>
                        <a:rPr lang="en-US" sz="1800" baseline="0" dirty="0" smtClean="0"/>
                        <a:t> GB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523.25 GB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769 GB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Disk Throughput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37.12</a:t>
                      </a:r>
                      <a:r>
                        <a:rPr lang="en-US" sz="1800" baseline="0" dirty="0" smtClean="0"/>
                        <a:t>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29.60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43.42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Perf.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178337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22248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22567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Full GC Perf.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1752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46.19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56.03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GC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Max Pause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1173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396.29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407.25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Min</a:t>
                      </a:r>
                      <a:r>
                        <a:rPr lang="en-US" sz="1800" baseline="0" dirty="0" smtClean="0"/>
                        <a:t> Pause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0.99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0.34 ms</a:t>
                      </a:r>
                      <a:endParaRPr lang="en-US" sz="1800" dirty="0"/>
                    </a:p>
                  </a:txBody>
                  <a:tcPr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Avg. Pause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30.25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6.53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6.13 ms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defTabSz="1015990">
              <a:defRPr/>
            </a:pPr>
            <a:fld id="{E3756A41-D662-054F-8BAB-E87E5A55BF1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defTabSz="1015990">
                <a:defRPr/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990600"/>
            <a:ext cx="41607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 Million Unique Keys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788400" cy="1404938"/>
          </a:xfrm>
        </p:spPr>
        <p:txBody>
          <a:bodyPr anchor="t"/>
          <a:lstStyle/>
          <a:p>
            <a:pPr algn="l"/>
            <a:r>
              <a:rPr lang="en-US" sz="3800" dirty="0" smtClean="0"/>
              <a:t>5-Hour GC Statistics – Krati vs. BDB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95400"/>
            <a:ext cx="9588500" cy="2935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295012"/>
            <a:ext cx="9601200" cy="2943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200" y="1234319"/>
            <a:ext cx="1826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SimpleDataStore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200" y="4233446"/>
            <a:ext cx="93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BDB JE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95400"/>
            <a:ext cx="9601200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788400" cy="1404938"/>
          </a:xfrm>
        </p:spPr>
        <p:txBody>
          <a:bodyPr anchor="t"/>
          <a:lstStyle/>
          <a:p>
            <a:pPr algn="l"/>
            <a:r>
              <a:rPr lang="en-US" sz="3800" dirty="0" smtClean="0"/>
              <a:t>5-Hour GC Statistics – Krati vs. BDB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295012"/>
            <a:ext cx="9601200" cy="2943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200" y="1234319"/>
            <a:ext cx="200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DynamicDataStore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200" y="4233446"/>
            <a:ext cx="93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BDB JE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en-US" sz="4000" dirty="0" smtClean="0"/>
              <a:t>Test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600200"/>
            <a:ext cx="8126413" cy="512286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Test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 size: 30 - 36 bytes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 count: 2,500,000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Value size: 0.5-2 KB, Avg. 1 KB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 read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 write</a:t>
            </a:r>
          </a:p>
          <a:p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Krati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SimpleDataStore with MemorySegment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DynamicDataStore with MemorySegment</a:t>
            </a:r>
          </a:p>
          <a:p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BDB JE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Java JVM: -server –Xmx16G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Cache Size 8G (je.maxMemoryPercent=50)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Transactional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NoTxnSync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6063" y="303213"/>
            <a:ext cx="9667875" cy="914400"/>
          </a:xfrm>
        </p:spPr>
        <p:txBody>
          <a:bodyPr lIns="0" tIns="0" rIns="0" bIns="0" anchor="t"/>
          <a:lstStyle/>
          <a:p>
            <a:pPr algn="l" defTabSz="1015990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Performance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- Krati vs. BDB JE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89" name="Slide Number Placeholder 28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defTabSz="1015990">
              <a:defRPr/>
            </a:pPr>
            <a:fld id="{4C3D5C04-1BB2-9D41-8388-8C6F98E4F6CC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defTabSz="1015990">
                <a:defRPr/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5844" name="Text Box 280"/>
          <p:cNvSpPr txBox="1">
            <a:spLocks noChangeArrowheads="1"/>
          </p:cNvSpPr>
          <p:nvPr/>
        </p:nvSpPr>
        <p:spPr bwMode="auto">
          <a:xfrm>
            <a:off x="1670050" y="1116013"/>
            <a:ext cx="6507163" cy="29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33333"/>
                </a:solidFill>
                <a:latin typeface="Arial" charset="0"/>
              </a:rPr>
              <a:t>Krati</a:t>
            </a:r>
            <a:r>
              <a:rPr lang="en-US" sz="2000" dirty="0" smtClean="0">
                <a:solidFill>
                  <a:srgbClr val="333333"/>
                </a:solidFill>
                <a:latin typeface="Arial" charset="0"/>
              </a:rPr>
              <a:t> SimpleDataStore </a:t>
            </a:r>
            <a:r>
              <a:rPr lang="en-US" sz="2000" dirty="0">
                <a:solidFill>
                  <a:srgbClr val="333333"/>
                </a:solidFill>
                <a:latin typeface="Arial" charset="0"/>
              </a:rPr>
              <a:t>with </a:t>
            </a:r>
            <a:r>
              <a:rPr lang="en-US" sz="2000" dirty="0" smtClean="0">
                <a:solidFill>
                  <a:srgbClr val="333333"/>
                </a:solidFill>
                <a:latin typeface="Arial" charset="0"/>
              </a:rPr>
              <a:t>MemorySegment</a:t>
            </a:r>
            <a:endParaRPr lang="en-US" sz="2000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35845" name="Text Box 281"/>
          <p:cNvSpPr txBox="1">
            <a:spLocks noChangeArrowheads="1"/>
          </p:cNvSpPr>
          <p:nvPr/>
        </p:nvSpPr>
        <p:spPr bwMode="auto">
          <a:xfrm>
            <a:off x="1670050" y="5222875"/>
            <a:ext cx="6664325" cy="29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333333"/>
                </a:solidFill>
                <a:latin typeface="Arial" charset="0"/>
              </a:rPr>
              <a:t>BDB JE StoredMap </a:t>
            </a:r>
            <a:r>
              <a:rPr lang="en-US" sz="1600" dirty="0" smtClean="0">
                <a:solidFill>
                  <a:srgbClr val="333333"/>
                </a:solidFill>
                <a:latin typeface="Arial" charset="0"/>
              </a:rPr>
              <a:t>(Cache Size 8G, Transactional, NoTxnSync)</a:t>
            </a: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35846" name="Text Box 282"/>
          <p:cNvSpPr txBox="1">
            <a:spLocks noChangeArrowheads="1"/>
          </p:cNvSpPr>
          <p:nvPr/>
        </p:nvSpPr>
        <p:spPr bwMode="auto">
          <a:xfrm>
            <a:off x="1670050" y="3182938"/>
            <a:ext cx="6681788" cy="29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33333"/>
                </a:solidFill>
                <a:latin typeface="Arial" charset="0"/>
              </a:rPr>
              <a:t>Krati</a:t>
            </a:r>
            <a:r>
              <a:rPr lang="en-US" sz="2000" dirty="0" smtClean="0">
                <a:solidFill>
                  <a:srgbClr val="333333"/>
                </a:solidFill>
                <a:latin typeface="Arial" charset="0"/>
              </a:rPr>
              <a:t> DynamicDataStore </a:t>
            </a:r>
            <a:r>
              <a:rPr lang="en-US" sz="2000" dirty="0">
                <a:solidFill>
                  <a:srgbClr val="333333"/>
                </a:solidFill>
                <a:latin typeface="Arial" charset="0"/>
              </a:rPr>
              <a:t>with</a:t>
            </a:r>
            <a:r>
              <a:rPr lang="en-US" sz="2000" dirty="0" smtClean="0">
                <a:solidFill>
                  <a:srgbClr val="333333"/>
                </a:solidFill>
                <a:latin typeface="Arial" charset="0"/>
              </a:rPr>
              <a:t> MemorySegment  </a:t>
            </a:r>
            <a:r>
              <a:rPr lang="en-US" sz="1600" dirty="0" smtClean="0">
                <a:solidFill>
                  <a:srgbClr val="333333"/>
                </a:solidFill>
                <a:latin typeface="Arial" charset="0"/>
              </a:rPr>
              <a:t>(initLevel=2)</a:t>
            </a:r>
            <a:endParaRPr lang="en-US" sz="1600" dirty="0">
              <a:solidFill>
                <a:srgbClr val="333333"/>
              </a:solidFill>
              <a:latin typeface="Arial" charset="0"/>
            </a:endParaRPr>
          </a:p>
        </p:txBody>
      </p:sp>
      <p:graphicFrame>
        <p:nvGraphicFramePr>
          <p:cNvPr id="284" name="Table 283"/>
          <p:cNvGraphicFramePr>
            <a:graphicFrameLocks noGrp="1"/>
          </p:cNvGraphicFramePr>
          <p:nvPr/>
        </p:nvGraphicFramePr>
        <p:xfrm>
          <a:off x="1670050" y="1524000"/>
          <a:ext cx="67733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67"/>
                <a:gridCol w="1295400"/>
                <a:gridCol w="1447800"/>
                <a:gridCol w="1600200"/>
                <a:gridCol w="1634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Populate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Only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Only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&amp; Write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put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15-20/ms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15-20/ms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15-20/ms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</a:t>
                      </a:r>
                    </a:p>
                    <a:p>
                      <a:pPr algn="ctr"/>
                      <a:r>
                        <a:rPr lang="en-US" sz="1800" dirty="0" smtClean="0"/>
                        <a:t>/reader/ms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</a:t>
                      </a:r>
                    </a:p>
                    <a:p>
                      <a:pPr algn="ctr"/>
                      <a:r>
                        <a:rPr lang="en-US" sz="1800" dirty="0" smtClean="0"/>
                        <a:t>/reader/ms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5" name="Table 284"/>
          <p:cNvGraphicFramePr>
            <a:graphicFrameLocks noGrp="1"/>
          </p:cNvGraphicFramePr>
          <p:nvPr/>
        </p:nvGraphicFramePr>
        <p:xfrm>
          <a:off x="1670050" y="5629275"/>
          <a:ext cx="67733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67"/>
                <a:gridCol w="1295400"/>
                <a:gridCol w="1447800"/>
                <a:gridCol w="1600200"/>
                <a:gridCol w="1634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Populate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Only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Only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&amp; Write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put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15-20/ms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10-15/ms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10-15/ms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</a:p>
                    <a:p>
                      <a:pPr algn="ctr"/>
                      <a:r>
                        <a:rPr lang="en-US" sz="1800" dirty="0" smtClean="0"/>
                        <a:t>/reader/ms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</a:p>
                    <a:p>
                      <a:pPr algn="ctr"/>
                      <a:r>
                        <a:rPr lang="en-US" sz="1800" dirty="0" smtClean="0"/>
                        <a:t>/reader/ms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8" name="Table 287"/>
          <p:cNvGraphicFramePr>
            <a:graphicFrameLocks noGrp="1"/>
          </p:cNvGraphicFramePr>
          <p:nvPr/>
        </p:nvGraphicFramePr>
        <p:xfrm>
          <a:off x="1670050" y="3581400"/>
          <a:ext cx="67733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67"/>
                <a:gridCol w="1295400"/>
                <a:gridCol w="1447800"/>
                <a:gridCol w="1600200"/>
                <a:gridCol w="1634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Populate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Only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Only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&amp; Write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put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5-10/ms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10-20/ms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10-20/ms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175-200</a:t>
                      </a:r>
                    </a:p>
                    <a:p>
                      <a:pPr algn="ctr"/>
                      <a:r>
                        <a:rPr lang="en-US" sz="1800" dirty="0" smtClean="0"/>
                        <a:t>/reader/ms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175-200</a:t>
                      </a:r>
                    </a:p>
                    <a:p>
                      <a:pPr algn="ctr"/>
                      <a:r>
                        <a:rPr lang="en-US" sz="1800" dirty="0" smtClean="0"/>
                        <a:t>/reader/ms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03600" y="6295066"/>
            <a:ext cx="5665029" cy="400110"/>
            <a:chOff x="3403600" y="6309833"/>
            <a:chExt cx="5665029" cy="400110"/>
          </a:xfrm>
        </p:grpSpPr>
        <p:sp>
          <p:nvSpPr>
            <p:cNvPr id="8" name="Rounded Rectangle 7"/>
            <p:cNvSpPr/>
            <p:nvPr/>
          </p:nvSpPr>
          <p:spPr>
            <a:xfrm>
              <a:off x="3403600" y="6324600"/>
              <a:ext cx="49530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6600" y="6309833"/>
              <a:ext cx="712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Arial"/>
                </a:rPr>
                <a:t>Krati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407400" cy="1404938"/>
          </a:xfrm>
        </p:spPr>
        <p:txBody>
          <a:bodyPr anchor="t"/>
          <a:lstStyle/>
          <a:p>
            <a:pPr algn="l"/>
            <a:r>
              <a:rPr lang="en-US" sz="4000" dirty="0" smtClean="0"/>
              <a:t>Write Throughput – Krati vs. BDB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16000" y="1941513"/>
          <a:ext cx="8126413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83938" y="3833296"/>
            <a:ext cx="2233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+mn-lt"/>
              </a:rPr>
              <a:t># Writes per second</a:t>
            </a:r>
            <a:endParaRPr lang="en-US" sz="1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7600" y="6705600"/>
            <a:ext cx="689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+mn-lt"/>
              </a:rPr>
              <a:t>Time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03600" y="6157433"/>
            <a:ext cx="5665029" cy="400110"/>
            <a:chOff x="3403600" y="6157433"/>
            <a:chExt cx="5665029" cy="400110"/>
          </a:xfrm>
        </p:grpSpPr>
        <p:sp>
          <p:nvSpPr>
            <p:cNvPr id="8" name="Rounded Rectangle 7"/>
            <p:cNvSpPr/>
            <p:nvPr/>
          </p:nvSpPr>
          <p:spPr>
            <a:xfrm>
              <a:off x="3403600" y="6172200"/>
              <a:ext cx="49530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6600" y="6157433"/>
              <a:ext cx="712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Arial"/>
                </a:rPr>
                <a:t>Krati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54000"/>
            <a:ext cx="8331200" cy="1404938"/>
          </a:xfrm>
        </p:spPr>
        <p:txBody>
          <a:bodyPr anchor="t"/>
          <a:lstStyle/>
          <a:p>
            <a:pPr algn="l"/>
            <a:r>
              <a:rPr lang="en-US" sz="4000" dirty="0" smtClean="0"/>
              <a:t>Read Throughput – Krati vs. BDB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16000" y="1941513"/>
          <a:ext cx="8126413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9316" y="3833296"/>
            <a:ext cx="20439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+mn-lt"/>
              </a:rPr>
              <a:t># Reads per second</a:t>
            </a:r>
            <a:endParaRPr lang="en-US" sz="1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1400" y="6705600"/>
            <a:ext cx="689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+mn-lt"/>
              </a:rPr>
              <a:t>Time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403600" y="6157433"/>
            <a:ext cx="5665029" cy="400110"/>
            <a:chOff x="3403600" y="6157433"/>
            <a:chExt cx="5665029" cy="400110"/>
          </a:xfrm>
        </p:grpSpPr>
        <p:sp>
          <p:nvSpPr>
            <p:cNvPr id="12" name="Rounded Rectangle 11"/>
            <p:cNvSpPr/>
            <p:nvPr/>
          </p:nvSpPr>
          <p:spPr>
            <a:xfrm>
              <a:off x="3403600" y="6172200"/>
              <a:ext cx="49530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56600" y="6157433"/>
              <a:ext cx="712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Arial"/>
                </a:rPr>
                <a:t>Krati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en-US" sz="4000" dirty="0" smtClean="0"/>
              <a:t>Write Latency – Krati vs. BDB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16000" y="1941513"/>
          <a:ext cx="8126413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5094" y="3833019"/>
            <a:ext cx="16351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Percentage </a:t>
            </a:r>
            <a:r>
              <a:rPr lang="en-US" sz="1800" b="1" dirty="0">
                <a:latin typeface="+mn-lt"/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400" y="6564313"/>
            <a:ext cx="2725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Latency in Microseconds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428013" y="2590800"/>
            <a:ext cx="889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85.93%</a:t>
            </a:r>
            <a:endParaRPr lang="en-US" sz="1600" b="1" dirty="0">
              <a:solidFill>
                <a:srgbClr val="FF6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717800" y="3124200"/>
            <a:ext cx="889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69.08%</a:t>
            </a:r>
            <a:endParaRPr lang="en-US" sz="1600" b="1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9774" y="2819400"/>
            <a:ext cx="8899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3"/>
                </a:solidFill>
                <a:latin typeface="Arial"/>
                <a:cs typeface="Arial"/>
              </a:rPr>
              <a:t>81.67%</a:t>
            </a:r>
            <a:endParaRPr lang="en-US" sz="1600" b="1" dirty="0">
              <a:solidFill>
                <a:schemeClr val="accent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403600" y="6157433"/>
            <a:ext cx="5665029" cy="400110"/>
            <a:chOff x="3403600" y="6157433"/>
            <a:chExt cx="5665029" cy="400110"/>
          </a:xfrm>
        </p:grpSpPr>
        <p:sp>
          <p:nvSpPr>
            <p:cNvPr id="12" name="Rounded Rectangle 11"/>
            <p:cNvSpPr/>
            <p:nvPr/>
          </p:nvSpPr>
          <p:spPr>
            <a:xfrm>
              <a:off x="3403600" y="6172200"/>
              <a:ext cx="4953000" cy="381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56600" y="6157433"/>
              <a:ext cx="712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Arial"/>
                </a:rPr>
                <a:t>Krati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en-US" sz="4000" dirty="0" smtClean="0"/>
              <a:t>Read Latency – Krati vs. BDB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16000" y="1941513"/>
          <a:ext cx="8126413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DA6B-509B-A043-9517-9DE940101DA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5094" y="3833019"/>
            <a:ext cx="16351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Percentage </a:t>
            </a:r>
            <a:r>
              <a:rPr lang="en-US" sz="1800" b="1" dirty="0">
                <a:latin typeface="+mn-lt"/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400" y="6564313"/>
            <a:ext cx="2725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Latency in Microseconds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924147" y="2772734"/>
            <a:ext cx="889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95.85%</a:t>
            </a:r>
            <a:endParaRPr lang="en-US" sz="1600" b="1" dirty="0">
              <a:solidFill>
                <a:srgbClr val="FF6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056413" y="3625701"/>
            <a:ext cx="889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60.27%</a:t>
            </a:r>
            <a:endParaRPr lang="en-US" sz="1600" b="1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6015" y="3898602"/>
            <a:ext cx="8899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3"/>
                </a:solidFill>
                <a:latin typeface="Arial"/>
                <a:cs typeface="Arial"/>
              </a:rPr>
              <a:t>55.48%</a:t>
            </a:r>
            <a:endParaRPr lang="en-US" sz="1600" b="1" dirty="0">
              <a:solidFill>
                <a:schemeClr val="accent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4001"/>
            <a:ext cx="8610600" cy="1404471"/>
          </a:xfrm>
        </p:spPr>
        <p:txBody>
          <a:bodyPr anchor="t"/>
          <a:lstStyle/>
          <a:p>
            <a:pPr algn="l" defTabSz="1015990" fontAlgn="auto">
              <a:lnSpc>
                <a:spcPts val="6222"/>
              </a:lnSpc>
              <a:spcAft>
                <a:spcPts val="0"/>
              </a:spcAft>
              <a:defRPr/>
            </a:pPr>
            <a:r>
              <a:rPr lang="en-US" sz="3800" dirty="0" smtClean="0">
                <a:ea typeface="+mj-ea"/>
                <a:cs typeface="+mj-cs"/>
              </a:rPr>
              <a:t>1-Hour GC Summary - Krati vs. BDB</a:t>
            </a:r>
            <a:endParaRPr lang="en-US" sz="3800" dirty="0">
              <a:ea typeface="+mj-ea"/>
              <a:cs typeface="+mj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0263" y="1600200"/>
          <a:ext cx="8534400" cy="518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719"/>
                <a:gridCol w="1703303"/>
                <a:gridCol w="2245894"/>
                <a:gridCol w="2470484"/>
              </a:tblGrid>
              <a:tr h="509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BDB</a:t>
                      </a:r>
                      <a:r>
                        <a:rPr lang="en-US" baseline="0" dirty="0" smtClean="0"/>
                        <a:t> JE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SimpleDataStore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DynamicDataStore</a:t>
                      </a:r>
                      <a:endParaRPr lang="en-US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Time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1h 5m 40s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1h 4m 40s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1h 8m 30s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Segment Size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9-10 MB (.jdb)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256 MB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256 MB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Segment</a:t>
                      </a:r>
                      <a:r>
                        <a:rPr lang="en-US" sz="1800" baseline="0" dirty="0" smtClean="0"/>
                        <a:t> ID(s)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 – 0x2ace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0 - 20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0 - 19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 Segments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10958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790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Memory Footprint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9.6 GB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11.3 GB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10.5 GB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Total Disk Writes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102 GB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132.25 GB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197.5 GB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Disk Throughput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26.5</a:t>
                      </a:r>
                      <a:r>
                        <a:rPr lang="en-US" sz="1800" baseline="0" dirty="0" smtClean="0"/>
                        <a:t>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34.9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39.2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Perf.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21166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187156 MB/s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218298 MB/s</a:t>
                      </a:r>
                      <a:endParaRPr lang="en-US" sz="1800" dirty="0"/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Full GC Perf.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252 MB/s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2.42 MB/s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5.53 MB/s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GC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Max Pause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5144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1208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337.44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GC Min</a:t>
                      </a:r>
                      <a:r>
                        <a:rPr lang="en-US" sz="1800" baseline="0" dirty="0" smtClean="0"/>
                        <a:t> Pause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1.22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0.78 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1.18 ms</a:t>
                      </a:r>
                      <a:endParaRPr lang="en-US" sz="1800" dirty="0"/>
                    </a:p>
                  </a:txBody>
                  <a:tcPr/>
                </a:tc>
              </a:tr>
              <a:tr h="3893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GC Avg. Pause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221.33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23.63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19.98 ms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defTabSz="1015990">
              <a:defRPr/>
            </a:pPr>
            <a:fld id="{E3756A41-D662-054F-8BAB-E87E5A55BF1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defTabSz="1015990">
                <a:defRPr/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990600"/>
            <a:ext cx="448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2.5 Million Unique Keys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015990" fontAlgn="auto">
              <a:lnSpc>
                <a:spcPts val="6222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Appendix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defTabSz="1015990">
              <a:defRPr/>
            </a:pPr>
            <a:fld id="{F7011ED2-C1FF-6442-97D7-83FC6505FABC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defTabSz="1015990">
                <a:defRPr/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9185</TotalTime>
  <Words>870</Words>
  <Application>Microsoft Macintosh PowerPoint</Application>
  <PresentationFormat>Custom</PresentationFormat>
  <Paragraphs>283</Paragraphs>
  <Slides>15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Studio</vt:lpstr>
      <vt:lpstr>A Thorough Look at Krati vs. BDB JE  A Comparison of Throughput, Latency and GC</vt:lpstr>
      <vt:lpstr>Test Configuration</vt:lpstr>
      <vt:lpstr>Performance - Krati vs. BDB JE</vt:lpstr>
      <vt:lpstr>Write Throughput – Krati vs. BDB</vt:lpstr>
      <vt:lpstr>Read Throughput – Krati vs. BDB</vt:lpstr>
      <vt:lpstr>Write Latency – Krati vs. BDB</vt:lpstr>
      <vt:lpstr>Read Latency – Krati vs. BDB</vt:lpstr>
      <vt:lpstr>1-Hour GC Summary - Krati vs. BDB</vt:lpstr>
      <vt:lpstr>Appendix</vt:lpstr>
      <vt:lpstr>1-Hour GC Summary - Krati vs. BDB</vt:lpstr>
      <vt:lpstr>1-Hour GC Statistics – Krati vs. BDB</vt:lpstr>
      <vt:lpstr>1-Hour GC Statistics – Krati vs. BDB</vt:lpstr>
      <vt:lpstr>5-Hour GC Summary - Krati vs. BDB</vt:lpstr>
      <vt:lpstr>5-Hour GC Statistics – Krati vs. BDB</vt:lpstr>
      <vt:lpstr>5-Hour GC Statistics – Krati vs. BDB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Jingwei Wu</cp:lastModifiedBy>
  <cp:revision>185</cp:revision>
  <cp:lastPrinted>2010-07-13T20:41:21Z</cp:lastPrinted>
  <dcterms:created xsi:type="dcterms:W3CDTF">2010-07-28T22:03:35Z</dcterms:created>
  <dcterms:modified xsi:type="dcterms:W3CDTF">2010-07-29T18:03:10Z</dcterms:modified>
</cp:coreProperties>
</file>