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0.xml" ContentType="application/vnd.openxmlformats-officedocument.presentationml.slide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77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56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5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68.xml" ContentType="application/vnd.openxmlformats-officedocument.presentationml.slide+xml"/>
  <Override PartName="/ppt/slides/slide53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78.xml" ContentType="application/vnd.openxmlformats-officedocument.presentationml.slide+xml"/>
  <Override PartName="/ppt/slides/slide44.xml" ContentType="application/vnd.openxmlformats-officedocument.presentationml.slide+xml"/>
  <Override PartName="/ppt/slides/slide72.xml" ContentType="application/vnd.openxmlformats-officedocument.presentationml.slide+xml"/>
  <Override PartName="/ppt/slides/slide46.xml" ContentType="application/vnd.openxmlformats-officedocument.presentationml.slide+xml"/>
  <Override PartName="/ppt/slides/slide71.xml" ContentType="application/vnd.openxmlformats-officedocument.presentationml.slide+xml"/>
  <Override PartName="/ppt/slides/slide39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74.xml" ContentType="application/vnd.openxmlformats-officedocument.presentationml.slide+xml"/>
  <Override PartName="/ppt/slides/slide79.xml" ContentType="application/vnd.openxmlformats-officedocument.presentationml.slide+xml"/>
  <Override PartName="/ppt/slides/slide58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73.xml" ContentType="application/vnd.openxmlformats-officedocument.presentationml.slide+xml"/>
  <Override PartName="/ppt/slides/slide4.xml" ContentType="application/vnd.openxmlformats-officedocument.presentationml.slide+xml"/>
  <Override PartName="/ppt/slides/slide28.xml" ContentType="application/vnd.openxmlformats-officedocument.presentationml.slide+xml"/>
  <Override PartName="/ppt/slides/slide49.xml" ContentType="application/vnd.openxmlformats-officedocument.presentationml.slide+xml"/>
  <Override PartName="/ppt/slides/slide14.xml" ContentType="application/vnd.openxmlformats-officedocument.presentationml.slide+xml"/>
  <Override PartName="/ppt/slides/slide52.xml" ContentType="application/vnd.openxmlformats-officedocument.presentationml.slide+xml"/>
  <Override PartName="/ppt/slides/slide22.xml" ContentType="application/vnd.openxmlformats-officedocument.presentationml.slide+xml"/>
  <Override PartName="/ppt/slides/slide75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62.xml" ContentType="application/vnd.openxmlformats-officedocument.presentationml.slide+xml"/>
  <Override PartName="/ppt/slides/slide69.xml" ContentType="application/vnd.openxmlformats-officedocument.presentationml.slide+xml"/>
  <Override PartName="/ppt/slides/slide65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6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54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60.xml" ContentType="application/vnd.openxmlformats-officedocument.presentationml.slide+xml"/>
  <Override PartName="/ppt/slides/slide10.xml" ContentType="application/vnd.openxmlformats-officedocument.presentationml.slide+xml"/>
  <Override PartName="/ppt/slides/slide51.xml" ContentType="application/vnd.openxmlformats-officedocument.presentationml.slide+xml"/>
  <Override PartName="/ppt/slides/slide57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64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6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76.xml" ContentType="application/vnd.openxmlformats-officedocument.presentationml.slide+xml"/>
  <Override PartName="/ppt/slides/slide59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55.xml" ContentType="application/vnd.openxmlformats-officedocument.presentationml.slide+xml"/>
  <Override PartName="/ppt/slides/slide5.xml" ContentType="application/vnd.openxmlformats-officedocument.presentationml.slide+xml"/>
  <Override PartName="/ppt/slides/slide6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31.xml" Type="http://schemas.openxmlformats.org/officeDocument/2006/relationships/slide" Id="rId36"/><Relationship Target="slides/slide25.xml" Type="http://schemas.openxmlformats.org/officeDocument/2006/relationships/slide" Id="rId30"/><Relationship Target="slides/slide26.xml" Type="http://schemas.openxmlformats.org/officeDocument/2006/relationships/slide" Id="rId31"/><Relationship Target="slides/slide66.xml" Type="http://schemas.openxmlformats.org/officeDocument/2006/relationships/slide" Id="rId71"/><Relationship Target="slides/slide29.xml" Type="http://schemas.openxmlformats.org/officeDocument/2006/relationships/slide" Id="rId34"/><Relationship Target="slides/slide65.xml" Type="http://schemas.openxmlformats.org/officeDocument/2006/relationships/slide" Id="rId70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70.xml" Type="http://schemas.openxmlformats.org/officeDocument/2006/relationships/slide" Id="rId75"/><Relationship Target="slides/slide69.xml" Type="http://schemas.openxmlformats.org/officeDocument/2006/relationships/slide" Id="rId74"/><Relationship Target="slides/slide68.xml" Type="http://schemas.openxmlformats.org/officeDocument/2006/relationships/slide" Id="rId73"/><Relationship Target="slides/slide67.xml" Type="http://schemas.openxmlformats.org/officeDocument/2006/relationships/slide" Id="rId72"/><Relationship Target="slides/slide74.xml" Type="http://schemas.openxmlformats.org/officeDocument/2006/relationships/slide" Id="rId79"/><Relationship Target="slides/slide73.xml" Type="http://schemas.openxmlformats.org/officeDocument/2006/relationships/slide" Id="rId78"/><Relationship Target="slides/slide72.xml" Type="http://schemas.openxmlformats.org/officeDocument/2006/relationships/slide" Id="rId77"/><Relationship Target="slides/slide71.xml" Type="http://schemas.openxmlformats.org/officeDocument/2006/relationships/slide" Id="rId76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44.xml" Type="http://schemas.openxmlformats.org/officeDocument/2006/relationships/slide" Id="rId49"/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35.xml" Type="http://schemas.openxmlformats.org/officeDocument/2006/relationships/slide" Id="rId40"/><Relationship Target="slideMasters/slideMaster1.xml" Type="http://schemas.openxmlformats.org/officeDocument/2006/relationships/slideMaster" Id="rId4"/><Relationship Target="slides/slide36.xml" Type="http://schemas.openxmlformats.org/officeDocument/2006/relationships/slide" Id="rId41"/><Relationship Target="tableStyles.xml" Type="http://schemas.openxmlformats.org/officeDocument/2006/relationships/tableStyles" Id="rId3"/><Relationship Target="slides/slide37.xml" Type="http://schemas.openxmlformats.org/officeDocument/2006/relationships/slide" Id="rId42"/><Relationship Target="slides/slide75.xml" Type="http://schemas.openxmlformats.org/officeDocument/2006/relationships/slide" Id="rId80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77.xml" Type="http://schemas.openxmlformats.org/officeDocument/2006/relationships/slide" Id="rId82"/><Relationship Target="slides/slide40.xml" Type="http://schemas.openxmlformats.org/officeDocument/2006/relationships/slide" Id="rId45"/><Relationship Target="slides/slide76.xml" Type="http://schemas.openxmlformats.org/officeDocument/2006/relationships/slide" Id="rId81"/><Relationship Target="slides/slide41.xml" Type="http://schemas.openxmlformats.org/officeDocument/2006/relationships/slide" Id="rId46"/><Relationship Target="slides/slide79.xml" Type="http://schemas.openxmlformats.org/officeDocument/2006/relationships/slide" Id="rId84"/><Relationship Target="slides/slide78.xml" Type="http://schemas.openxmlformats.org/officeDocument/2006/relationships/slide" Id="rId83"/><Relationship Target="slides/slide4.xml" Type="http://schemas.openxmlformats.org/officeDocument/2006/relationships/slide" Id="rId9"/><Relationship Target="slides/slide80.xml" Type="http://schemas.openxmlformats.org/officeDocument/2006/relationships/slide" Id="rId85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Relationship Target="slides/slide53.xml" Type="http://schemas.openxmlformats.org/officeDocument/2006/relationships/slide" Id="rId58"/><Relationship Target="slides/slide54.xml" Type="http://schemas.openxmlformats.org/officeDocument/2006/relationships/slide" Id="rId59"/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52.xml" Type="http://schemas.openxmlformats.org/officeDocument/2006/relationships/slide" Id="rId57"/><Relationship Target="slides/slide51.xml" Type="http://schemas.openxmlformats.org/officeDocument/2006/relationships/slide" Id="rId56"/><Relationship Target="slides/slide50.xml" Type="http://schemas.openxmlformats.org/officeDocument/2006/relationships/slide" Id="rId55"/><Relationship Target="slides/slide49.xml" Type="http://schemas.openxmlformats.org/officeDocument/2006/relationships/slide" Id="rId54"/><Relationship Target="slides/slide48.xml" Type="http://schemas.openxmlformats.org/officeDocument/2006/relationships/slide" Id="rId53"/><Relationship Target="slides/slide47.xml" Type="http://schemas.openxmlformats.org/officeDocument/2006/relationships/slide" Id="rId52"/><Relationship Target="slides/slide46.xml" Type="http://schemas.openxmlformats.org/officeDocument/2006/relationships/slide" Id="rId51"/><Relationship Target="slides/slide45.xml" Type="http://schemas.openxmlformats.org/officeDocument/2006/relationships/slide" Id="rId50"/><Relationship Target="slides/slide64.xml" Type="http://schemas.openxmlformats.org/officeDocument/2006/relationships/slide" Id="rId69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slides/slide16.xml" Type="http://schemas.openxmlformats.org/officeDocument/2006/relationships/slide" Id="rId21"/><Relationship Target="slides/slide17.xml" Type="http://schemas.openxmlformats.org/officeDocument/2006/relationships/slide" Id="rId22"/><Relationship Target="slides/slide55.xml" Type="http://schemas.openxmlformats.org/officeDocument/2006/relationships/slide" Id="rId60"/><Relationship Target="slides/slide18.xml" Type="http://schemas.openxmlformats.org/officeDocument/2006/relationships/slide" Id="rId2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61.xml" Type="http://schemas.openxmlformats.org/officeDocument/2006/relationships/slide" Id="rId66"/><Relationship Target="slides/slide60.xml" Type="http://schemas.openxmlformats.org/officeDocument/2006/relationships/slide" Id="rId65"/><Relationship Target="slides/slide63.xml" Type="http://schemas.openxmlformats.org/officeDocument/2006/relationships/slide" Id="rId68"/><Relationship Target="slides/slide62.xml" Type="http://schemas.openxmlformats.org/officeDocument/2006/relationships/slide" Id="rId67"/><Relationship Target="slides/slide57.xml" Type="http://schemas.openxmlformats.org/officeDocument/2006/relationships/slide" Id="rId62"/><Relationship Target="slides/slide56.xml" Type="http://schemas.openxmlformats.org/officeDocument/2006/relationships/slide" Id="rId61"/><Relationship Target="slides/slide59.xml" Type="http://schemas.openxmlformats.org/officeDocument/2006/relationships/slide" Id="rId64"/><Relationship Target="slides/slide58.xml" Type="http://schemas.openxmlformats.org/officeDocument/2006/relationships/slide" Id="rId63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1" name="Shape 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7" name="Shape 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3" name="Shape 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8" name="Shape 2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4" name="Shape 2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0" name="Shape 2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6" name="Shape 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2" name="Shape 2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8" name="Shape 2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3" name="Shape 2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9" name="Shape 2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5" name="Shape 3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1" name="Shape 3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7" name="Shape 3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3" name="Shape 3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9" name="Shape 3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4" name="Shape 3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0" name="Shape 3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6" name="Shape 3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2" name="Shape 3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8" name="Shape 3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4" name="Shape 3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0" name="Shape 3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6" name="Shape 3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2" name="Shape 3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8" name="Shape 3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4" name="Shape 3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0" name="Shape 4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6" name="Shape 4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2" name="Shape 4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8" name="Shape 4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4" name="Shape 4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0" name="Shape 4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5" name="Shape 4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1" name="Shape 4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7" name="Shape 4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8" name="Shape 4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3" name="Shape 4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4" name="Shape 4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9" name="Shape 4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5" name="Shape 4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1" name="Shape 4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2" name="Shape 4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7" name="Shape 4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3" name="Shape 4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4" name="Shape 4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9" name="Shape 4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0" name="Shape 49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4" name="Shape 4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5" name="Shape 4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0" name="Shape 5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1" name="Shape 5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4691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9" name="Shape 9"/>
          <p:cNvCxnSpPr/>
          <p:nvPr/>
        </p:nvCxnSpPr>
        <p:spPr>
          <a:xfrm>
            <a:off y="4662139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4" name="Shape 14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9" name="Shape 19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5" name="Shape 25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1pPr>
            <a:lvl2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4pPr>
            <a:lvl5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7pPr>
            <a:lvl8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58752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30" name="Shape 30"/>
          <p:cNvCxnSpPr/>
          <p:nvPr/>
        </p:nvCxnSpPr>
        <p:spPr>
          <a:xfrm>
            <a:off y="5845828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api.mongodb.org/java/current/index.html" Type="http://schemas.openxmlformats.org/officeDocument/2006/relationships/hyperlink" TargetMode="External" Id="rId4"/><Relationship Target="http://api.mongodb.org/java/current/index.html" Type="http://schemas.openxmlformats.org/officeDocument/2006/relationships/hyperlink" TargetMode="External" Id="rId3"/><Relationship Target="http://api.mongodb.org/java/current/index.html" Type="http://schemas.openxmlformats.org/officeDocument/2006/relationships/hyperlink" TargetMode="External" Id="rId5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9.xml.rels><?xml version="1.0" encoding="UTF-8" standalone="yes"?><Relationships xmlns="http://schemas.openxmlformats.org/package/2006/relationships"><Relationship Target="../notesSlides/notesSlide4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0.xml.rels><?xml version="1.0" encoding="UTF-8" standalone="yes"?><Relationships xmlns="http://schemas.openxmlformats.org/package/2006/relationships"><Relationship Target="../notesSlides/notesSlide5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1.xml.rels><?xml version="1.0" encoding="UTF-8" standalone="yes"?><Relationships xmlns="http://schemas.openxmlformats.org/package/2006/relationships"><Relationship Target="../notesSlides/notesSlide5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2.xml.rels><?xml version="1.0" encoding="UTF-8" standalone="yes"?><Relationships xmlns="http://schemas.openxmlformats.org/package/2006/relationships"><Relationship Target="../notesSlides/notesSlide5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53.xml.rels><?xml version="1.0" encoding="UTF-8" standalone="yes"?><Relationships xmlns="http://schemas.openxmlformats.org/package/2006/relationships"><Relationship Target="../notesSlides/notesSlide5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4.xml.rels><?xml version="1.0" encoding="UTF-8" standalone="yes"?><Relationships xmlns="http://schemas.openxmlformats.org/package/2006/relationships"><Relationship Target="../notesSlides/notesSlide5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5.xml.rels><?xml version="1.0" encoding="UTF-8" standalone="yes"?><Relationships xmlns="http://schemas.openxmlformats.org/package/2006/relationships"><Relationship Target="../notesSlides/notesSlide5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6.xml.rels><?xml version="1.0" encoding="UTF-8" standalone="yes"?><Relationships xmlns="http://schemas.openxmlformats.org/package/2006/relationships"><Relationship Target="../notesSlides/notesSlide5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7.xml.rels><?xml version="1.0" encoding="UTF-8" standalone="yes"?><Relationships xmlns="http://schemas.openxmlformats.org/package/2006/relationships"><Relationship Target="../notesSlides/notesSlide5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8.xml.rels><?xml version="1.0" encoding="UTF-8" standalone="yes"?><Relationships xmlns="http://schemas.openxmlformats.org/package/2006/relationships"><Relationship Target="../notesSlides/notesSlide5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9.xml.rels><?xml version="1.0" encoding="UTF-8" standalone="yes"?><Relationships xmlns="http://schemas.openxmlformats.org/package/2006/relationships"><Relationship Target="../notesSlides/notesSlide5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0.xml.rels><?xml version="1.0" encoding="UTF-8" standalone="yes"?><Relationships xmlns="http://schemas.openxmlformats.org/package/2006/relationships"><Relationship Target="../notesSlides/notesSlide6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1.xml.rels><?xml version="1.0" encoding="UTF-8" standalone="yes"?><Relationships xmlns="http://schemas.openxmlformats.org/package/2006/relationships"><Relationship Target="../notesSlides/notesSlide6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2.xml.rels><?xml version="1.0" encoding="UTF-8" standalone="yes"?><Relationships xmlns="http://schemas.openxmlformats.org/package/2006/relationships"><Relationship Target="../notesSlides/notesSlide6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3.xml.rels><?xml version="1.0" encoding="UTF-8" standalone="yes"?><Relationships xmlns="http://schemas.openxmlformats.org/package/2006/relationships"><Relationship Target="../notesSlides/notesSlide6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4.xml.rels><?xml version="1.0" encoding="UTF-8" standalone="yes"?><Relationships xmlns="http://schemas.openxmlformats.org/package/2006/relationships"><Relationship Target="../notesSlides/notesSlide6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5.xml.rels><?xml version="1.0" encoding="UTF-8" standalone="yes"?><Relationships xmlns="http://schemas.openxmlformats.org/package/2006/relationships"><Relationship Target="../notesSlides/notesSlide6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6.xml.rels><?xml version="1.0" encoding="UTF-8" standalone="yes"?><Relationships xmlns="http://schemas.openxmlformats.org/package/2006/relationships"><Relationship Target="../notesSlides/notesSlide6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7.xml.rels><?xml version="1.0" encoding="UTF-8" standalone="yes"?><Relationships xmlns="http://schemas.openxmlformats.org/package/2006/relationships"><Relationship Target="../notesSlides/notesSlide6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8.xml.rels><?xml version="1.0" encoding="UTF-8" standalone="yes"?><Relationships xmlns="http://schemas.openxmlformats.org/package/2006/relationships"><Relationship Target="../notesSlides/notesSlide6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9.xml.rels><?xml version="1.0" encoding="UTF-8" standalone="yes"?><Relationships xmlns="http://schemas.openxmlformats.org/package/2006/relationships"><Relationship Target="../notesSlides/notesSlide69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0.xml.rels><?xml version="1.0" encoding="UTF-8" standalone="yes"?><Relationships xmlns="http://schemas.openxmlformats.org/package/2006/relationships"><Relationship Target="../notesSlides/notesSlide7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1.xml.rels><?xml version="1.0" encoding="UTF-8" standalone="yes"?><Relationships xmlns="http://schemas.openxmlformats.org/package/2006/relationships"><Relationship Target="../notesSlides/notesSlide7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2.xml.rels><?xml version="1.0" encoding="UTF-8" standalone="yes"?><Relationships xmlns="http://schemas.openxmlformats.org/package/2006/relationships"><Relationship Target="../notesSlides/notesSlide7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3.xml.rels><?xml version="1.0" encoding="UTF-8" standalone="yes"?><Relationships xmlns="http://schemas.openxmlformats.org/package/2006/relationships"><Relationship Target="../notesSlides/notesSlide7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74.xml.rels><?xml version="1.0" encoding="UTF-8" standalone="yes"?><Relationships xmlns="http://schemas.openxmlformats.org/package/2006/relationships"><Relationship Target="../notesSlides/notesSlide7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5.xml.rels><?xml version="1.0" encoding="UTF-8" standalone="yes"?><Relationships xmlns="http://schemas.openxmlformats.org/package/2006/relationships"><Relationship Target="../notesSlides/notesSlide7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6.xml.rels><?xml version="1.0" encoding="UTF-8" standalone="yes"?><Relationships xmlns="http://schemas.openxmlformats.org/package/2006/relationships"><Relationship Target="../notesSlides/notesSlide7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7.xml.rels><?xml version="1.0" encoding="UTF-8" standalone="yes"?><Relationships xmlns="http://schemas.openxmlformats.org/package/2006/relationships"><Relationship Target="../notesSlides/notesSlide7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8.xml.rels><?xml version="1.0" encoding="UTF-8" standalone="yes"?><Relationships xmlns="http://schemas.openxmlformats.org/package/2006/relationships"><Relationship Target="../notesSlides/notesSlide7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9.xml.rels><?xml version="1.0" encoding="UTF-8" standalone="yes"?><Relationships xmlns="http://schemas.openxmlformats.org/package/2006/relationships"><Relationship Target="../notesSlides/notesSlide79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80.xml.rels><?xml version="1.0" encoding="UTF-8" standalone="yes"?><Relationships xmlns="http://schemas.openxmlformats.org/package/2006/relationships"><Relationship Target="../notesSlides/notesSlide8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fr"/>
              <a:t>Cours 8 </a:t>
            </a:r>
          </a:p>
          <a:p>
            <a:pPr algn="ctr" rtl="0" lvl="0">
              <a:buNone/>
            </a:pPr>
            <a:r>
              <a:rPr lang="fr"/>
              <a:t>Not Only SQL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Documents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MongoDB est orienté document. Qu'est ce qu'un document ?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Un document est la représentation d'une donnée en BSON.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BSON = </a:t>
            </a:r>
            <a:r>
              <a:rPr sz="2400" lang="fr" i="1">
                <a:latin typeface="Ubuntu"/>
                <a:ea typeface="Ubuntu"/>
                <a:cs typeface="Ubuntu"/>
                <a:sym typeface="Ubuntu"/>
              </a:rPr>
              <a:t>Binary JSON. </a:t>
            </a:r>
            <a:r>
              <a:rPr sz="2400" lang="fr">
                <a:latin typeface="Ubuntu"/>
                <a:ea typeface="Ubuntu"/>
                <a:cs typeface="Ubuntu"/>
                <a:sym typeface="Ubuntu"/>
              </a:rPr>
              <a:t>Extension du JSON (support officiel du type Date, ... ).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Documents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3000" lang="fr"/>
              <a:t>Exemple : </a:t>
            </a:r>
          </a:p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>
                <a:solidFill>
                  <a:srgbClr val="222222"/>
                </a:solidFill>
              </a:rPr>
              <a:t>{</a:t>
            </a:r>
            <a:br>
              <a:rPr sz="2400" lang="fr">
                <a:solidFill>
                  <a:srgbClr val="222222"/>
                </a:solidFill>
              </a:rPr>
            </a:br>
            <a:r>
              <a:rPr sz="2400" lang="fr">
                <a:solidFill>
                  <a:srgbClr val="222222"/>
                </a:solidFill>
              </a:rPr>
              <a:t>   </a:t>
            </a:r>
            <a:r>
              <a:rPr sz="2400" lang="fr">
                <a:solidFill>
                  <a:srgbClr val="4070A0"/>
                </a:solidFill>
              </a:rPr>
              <a:t>"name"</a:t>
            </a:r>
            <a:r>
              <a:rPr sz="2400" lang="fr">
                <a:solidFill>
                  <a:srgbClr val="222222"/>
                </a:solidFill>
              </a:rPr>
              <a:t> </a:t>
            </a:r>
            <a:r>
              <a:rPr sz="2400" lang="fr">
                <a:solidFill>
                  <a:srgbClr val="666666"/>
                </a:solidFill>
              </a:rPr>
              <a:t>:</a:t>
            </a:r>
            <a:r>
              <a:rPr sz="2400" lang="fr">
                <a:solidFill>
                  <a:srgbClr val="222222"/>
                </a:solidFill>
              </a:rPr>
              <a:t> </a:t>
            </a:r>
            <a:r>
              <a:rPr sz="2400" lang="fr">
                <a:solidFill>
                  <a:srgbClr val="4070A0"/>
                </a:solidFill>
              </a:rPr>
              <a:t>"MongoDB"</a:t>
            </a:r>
            <a:r>
              <a:rPr sz="2400" lang="fr">
                <a:solidFill>
                  <a:srgbClr val="222222"/>
                </a:solidFill>
              </a:rPr>
              <a:t>,</a:t>
            </a:r>
            <a:br>
              <a:rPr sz="2400" lang="fr">
                <a:solidFill>
                  <a:srgbClr val="222222"/>
                </a:solidFill>
              </a:rPr>
            </a:br>
            <a:r>
              <a:rPr sz="2400" lang="fr">
                <a:solidFill>
                  <a:srgbClr val="222222"/>
                </a:solidFill>
              </a:rPr>
              <a:t>   </a:t>
            </a:r>
            <a:r>
              <a:rPr sz="2400" lang="fr">
                <a:solidFill>
                  <a:srgbClr val="4070A0"/>
                </a:solidFill>
              </a:rPr>
              <a:t>"type"</a:t>
            </a:r>
            <a:r>
              <a:rPr sz="2400" lang="fr">
                <a:solidFill>
                  <a:srgbClr val="222222"/>
                </a:solidFill>
              </a:rPr>
              <a:t> </a:t>
            </a:r>
            <a:r>
              <a:rPr sz="2400" lang="fr">
                <a:solidFill>
                  <a:srgbClr val="666666"/>
                </a:solidFill>
              </a:rPr>
              <a:t>:</a:t>
            </a:r>
            <a:r>
              <a:rPr sz="2400" lang="fr">
                <a:solidFill>
                  <a:srgbClr val="222222"/>
                </a:solidFill>
              </a:rPr>
              <a:t> </a:t>
            </a:r>
            <a:r>
              <a:rPr sz="2400" lang="fr">
                <a:solidFill>
                  <a:srgbClr val="4070A0"/>
                </a:solidFill>
              </a:rPr>
              <a:t>"database"</a:t>
            </a:r>
            <a:r>
              <a:rPr sz="2400" lang="fr">
                <a:solidFill>
                  <a:srgbClr val="222222"/>
                </a:solidFill>
              </a:rPr>
              <a:t>,</a:t>
            </a:r>
            <a:br>
              <a:rPr sz="2400" lang="fr">
                <a:solidFill>
                  <a:srgbClr val="222222"/>
                </a:solidFill>
              </a:rPr>
            </a:br>
            <a:r>
              <a:rPr sz="2400" lang="fr">
                <a:solidFill>
                  <a:srgbClr val="222222"/>
                </a:solidFill>
              </a:rPr>
              <a:t>   </a:t>
            </a:r>
            <a:r>
              <a:rPr sz="2400" lang="fr">
                <a:solidFill>
                  <a:srgbClr val="4070A0"/>
                </a:solidFill>
              </a:rPr>
              <a:t>"count"</a:t>
            </a:r>
            <a:r>
              <a:rPr sz="2400" lang="fr">
                <a:solidFill>
                  <a:srgbClr val="222222"/>
                </a:solidFill>
              </a:rPr>
              <a:t> </a:t>
            </a:r>
            <a:r>
              <a:rPr sz="2400" lang="fr">
                <a:solidFill>
                  <a:srgbClr val="666666"/>
                </a:solidFill>
              </a:rPr>
              <a:t>:</a:t>
            </a:r>
            <a:r>
              <a:rPr sz="2400" lang="fr">
                <a:solidFill>
                  <a:srgbClr val="222222"/>
                </a:solidFill>
              </a:rPr>
              <a:t> </a:t>
            </a:r>
            <a:r>
              <a:rPr sz="2400" lang="fr">
                <a:solidFill>
                  <a:srgbClr val="208050"/>
                </a:solidFill>
              </a:rPr>
              <a:t>1</a:t>
            </a:r>
            <a:r>
              <a:rPr sz="2400" lang="fr">
                <a:solidFill>
                  <a:srgbClr val="222222"/>
                </a:solidFill>
              </a:rPr>
              <a:t>,</a:t>
            </a:r>
            <a:br>
              <a:rPr sz="2400" lang="fr">
                <a:solidFill>
                  <a:srgbClr val="222222"/>
                </a:solidFill>
              </a:rPr>
            </a:br>
            <a:r>
              <a:rPr sz="2400" lang="fr">
                <a:solidFill>
                  <a:srgbClr val="222222"/>
                </a:solidFill>
              </a:rPr>
              <a:t>   </a:t>
            </a:r>
            <a:r>
              <a:rPr sz="2400" lang="fr">
                <a:solidFill>
                  <a:srgbClr val="4070A0"/>
                </a:solidFill>
              </a:rPr>
              <a:t>"info"</a:t>
            </a:r>
            <a:r>
              <a:rPr sz="2400" lang="fr">
                <a:solidFill>
                  <a:srgbClr val="222222"/>
                </a:solidFill>
              </a:rPr>
              <a:t> </a:t>
            </a:r>
            <a:r>
              <a:rPr sz="2400" lang="fr">
                <a:solidFill>
                  <a:srgbClr val="666666"/>
                </a:solidFill>
              </a:rPr>
              <a:t>:</a:t>
            </a:r>
            <a:r>
              <a:rPr sz="2400" lang="fr">
                <a:solidFill>
                  <a:srgbClr val="222222"/>
                </a:solidFill>
              </a:rPr>
              <a:t> {</a:t>
            </a:r>
            <a:br>
              <a:rPr sz="2400" lang="fr">
                <a:solidFill>
                  <a:srgbClr val="222222"/>
                </a:solidFill>
              </a:rPr>
            </a:br>
            <a:r>
              <a:rPr sz="2400" lang="fr">
                <a:solidFill>
                  <a:srgbClr val="222222"/>
                </a:solidFill>
              </a:rPr>
              <a:t>               x </a:t>
            </a:r>
            <a:r>
              <a:rPr sz="2400" lang="fr">
                <a:solidFill>
                  <a:srgbClr val="666666"/>
                </a:solidFill>
              </a:rPr>
              <a:t>:</a:t>
            </a:r>
            <a:r>
              <a:rPr sz="2400" lang="fr">
                <a:solidFill>
                  <a:srgbClr val="222222"/>
                </a:solidFill>
              </a:rPr>
              <a:t> </a:t>
            </a:r>
            <a:r>
              <a:rPr sz="2400" lang="fr">
                <a:solidFill>
                  <a:srgbClr val="208050"/>
                </a:solidFill>
              </a:rPr>
              <a:t>203</a:t>
            </a:r>
            <a:r>
              <a:rPr sz="2400" lang="fr">
                <a:solidFill>
                  <a:srgbClr val="222222"/>
                </a:solidFill>
              </a:rPr>
              <a:t>,</a:t>
            </a:r>
            <a:br>
              <a:rPr sz="2400" lang="fr">
                <a:solidFill>
                  <a:srgbClr val="222222"/>
                </a:solidFill>
              </a:rPr>
            </a:br>
            <a:r>
              <a:rPr sz="2400" lang="fr">
                <a:solidFill>
                  <a:srgbClr val="222222"/>
                </a:solidFill>
              </a:rPr>
              <a:t>               y </a:t>
            </a:r>
            <a:r>
              <a:rPr sz="2400" lang="fr">
                <a:solidFill>
                  <a:srgbClr val="666666"/>
                </a:solidFill>
              </a:rPr>
              <a:t>:</a:t>
            </a:r>
            <a:r>
              <a:rPr sz="2400" lang="fr">
                <a:solidFill>
                  <a:srgbClr val="222222"/>
                </a:solidFill>
              </a:rPr>
              <a:t> </a:t>
            </a:r>
            <a:r>
              <a:rPr sz="2400" lang="fr">
                <a:solidFill>
                  <a:srgbClr val="208050"/>
                </a:solidFill>
              </a:rPr>
              <a:t>102</a:t>
            </a:r>
            <a:br>
              <a:rPr sz="2400" lang="fr">
                <a:solidFill>
                  <a:srgbClr val="222222"/>
                </a:solidFill>
              </a:rPr>
            </a:br>
            <a:r>
              <a:rPr sz="2400" lang="fr">
                <a:solidFill>
                  <a:srgbClr val="222222"/>
                </a:solidFill>
              </a:rPr>
              <a:t>             }</a:t>
            </a:r>
            <a:br>
              <a:rPr sz="2400" lang="fr">
                <a:solidFill>
                  <a:srgbClr val="222222"/>
                </a:solidFill>
              </a:rPr>
            </a:br>
            <a:r>
              <a:rPr sz="2400" lang="fr">
                <a:solidFill>
                  <a:srgbClr val="222222"/>
                </a:solidFill>
              </a:rPr>
              <a:t>}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Organisation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marR="190500" indent="0" mar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/>
              <a:t>Un serveur MongoDB est composé de bases de données.</a:t>
            </a:r>
          </a:p>
          <a:p>
            <a:r>
              <a:t/>
            </a:r>
          </a:p>
          <a:p>
            <a:pPr rtl="0" lvl="0" marR="190500" indent="0" mar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/>
              <a:t>Une base de données contient des collections.</a:t>
            </a:r>
          </a:p>
          <a:p>
            <a:pPr rtl="0" lvl="0" marR="190500" indent="0" mar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/>
              <a:t>  </a:t>
            </a:r>
          </a:p>
          <a:p>
            <a:pPr rtl="0" lvl="0" marR="190500" indent="0" mar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/>
              <a:t>Les collections possèdent les documents.</a:t>
            </a:r>
          </a:p>
          <a:p>
            <a:r>
              <a:t/>
            </a:r>
          </a:p>
          <a:p>
            <a:pPr rtl="0" lvl="0" marR="190500" indent="0" mar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/>
              <a:t>Chaque document possède un identifiant unique généré par MongoDB, le champ _id.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Démarrage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MongoDB vient avec un shell : bin/mongo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Démarrage avec : bin/mongod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Quelques arguments :</a:t>
            </a:r>
          </a:p>
          <a:p>
            <a:r>
              <a:t/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fr"/>
              <a:t>--dbpath &lt;path&gt; : Chemin de stockage des données.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fr"/>
              <a:t>--port &lt;port&gt; : Port du serveur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fr"/>
              <a:t>--replSet &lt;nom&gt; : Introduire le serveur dans un cluster de réplicas.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fr"/>
              <a:t>Driver Java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Initialisation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Créer une connexion au serveur :</a:t>
            </a:r>
          </a:p>
          <a:p>
            <a:pPr rtl="0" lvl="0">
              <a:buNone/>
            </a:pPr>
            <a:r>
              <a:rPr sz="2400" lang="fr"/>
              <a:t>    </a:t>
            </a:r>
          </a:p>
          <a:p>
            <a:pPr rtl="0" lvl="0">
              <a:buNone/>
            </a:pPr>
            <a:r>
              <a:rPr sz="2400" lang="fr"/>
              <a:t>  </a:t>
            </a:r>
            <a:r>
              <a:rPr sz="2400" lang="fr">
                <a:latin typeface="Ubuntu"/>
                <a:ea typeface="Ubuntu"/>
                <a:cs typeface="Ubuntu"/>
                <a:sym typeface="Ubuntu"/>
              </a:rPr>
              <a:t>Mongo mongo = </a:t>
            </a:r>
            <a:r>
              <a:rPr sz="2400" lang="fr">
                <a:solidFill>
                  <a:srgbClr val="660000"/>
                </a:solidFill>
                <a:latin typeface="Ubuntu"/>
                <a:ea typeface="Ubuntu"/>
                <a:cs typeface="Ubuntu"/>
                <a:sym typeface="Ubuntu"/>
              </a:rPr>
              <a:t>new</a:t>
            </a:r>
            <a:r>
              <a:rPr sz="2400" lang="fr">
                <a:latin typeface="Ubuntu"/>
                <a:ea typeface="Ubuntu"/>
                <a:cs typeface="Ubuntu"/>
                <a:sym typeface="Ubuntu"/>
              </a:rPr>
              <a:t> Mongo(</a:t>
            </a:r>
            <a:r>
              <a:rPr sz="2400" lang="fr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"127.0.0.1"</a:t>
            </a:r>
            <a:r>
              <a:rPr sz="2400" lang="fr">
                <a:latin typeface="Ubuntu"/>
                <a:ea typeface="Ubuntu"/>
                <a:cs typeface="Ubuntu"/>
                <a:sym typeface="Ubuntu"/>
              </a:rPr>
              <a:t>, 27017);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Créer et/ou récupérer une base de données : 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  </a:t>
            </a:r>
            <a:r>
              <a:rPr sz="2400" lang="fr">
                <a:latin typeface="Ubuntu"/>
                <a:ea typeface="Ubuntu"/>
                <a:cs typeface="Ubuntu"/>
                <a:sym typeface="Ubuntu"/>
              </a:rPr>
              <a:t>DB db = mongo.getDB(</a:t>
            </a:r>
            <a:r>
              <a:rPr sz="2400" lang="fr">
                <a:solidFill>
                  <a:srgbClr val="1C4587"/>
                </a:solidFill>
                <a:latin typeface="Ubuntu"/>
                <a:ea typeface="Ubuntu"/>
                <a:cs typeface="Ubuntu"/>
                <a:sym typeface="Ubuntu"/>
              </a:rPr>
              <a:t>"ntw"</a:t>
            </a:r>
            <a:r>
              <a:rPr sz="2400" lang="fr">
                <a:latin typeface="Ubuntu"/>
                <a:ea typeface="Ubuntu"/>
                <a:cs typeface="Ubuntu"/>
                <a:sym typeface="Ubuntu"/>
              </a:rPr>
              <a:t>);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Créer et/ou récupérer une collection : 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  </a:t>
            </a:r>
            <a:r>
              <a:rPr sz="2400" lang="fr">
                <a:latin typeface="Ubuntu"/>
                <a:ea typeface="Ubuntu"/>
                <a:cs typeface="Ubuntu"/>
                <a:sym typeface="Ubuntu"/>
              </a:rPr>
              <a:t>DBCollection collection = db.getCollection(</a:t>
            </a:r>
            <a:r>
              <a:rPr sz="2400" lang="fr">
                <a:solidFill>
                  <a:srgbClr val="1C4587"/>
                </a:solidFill>
                <a:latin typeface="Ubuntu"/>
                <a:ea typeface="Ubuntu"/>
                <a:cs typeface="Ubuntu"/>
                <a:sym typeface="Ubuntu"/>
              </a:rPr>
              <a:t>"ntw_coll"</a:t>
            </a:r>
            <a:r>
              <a:rPr sz="2400" lang="fr">
                <a:latin typeface="Ubuntu"/>
                <a:ea typeface="Ubuntu"/>
                <a:cs typeface="Ubuntu"/>
                <a:sym typeface="Ubuntu"/>
              </a:rPr>
              <a:t>);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DBObject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L'interface </a:t>
            </a:r>
            <a:r>
              <a:rPr sz="2400" lang="fr">
                <a:latin typeface="Ubuntu"/>
                <a:ea typeface="Ubuntu"/>
                <a:cs typeface="Ubuntu"/>
                <a:sym typeface="Ubuntu"/>
              </a:rPr>
              <a:t>DBObject</a:t>
            </a:r>
            <a:r>
              <a:rPr sz="2400" lang="fr"/>
              <a:t> représente un document. L'implémentation par défaut, </a:t>
            </a:r>
            <a:r>
              <a:rPr sz="2400" lang="fr">
                <a:latin typeface="Ubuntu"/>
                <a:ea typeface="Ubuntu"/>
                <a:cs typeface="Ubuntu"/>
                <a:sym typeface="Ubuntu"/>
              </a:rPr>
              <a:t>BasicDBObject</a:t>
            </a:r>
            <a:r>
              <a:rPr sz="2400" lang="fr"/>
              <a:t>, est commune aux Maps de Java.</a:t>
            </a:r>
          </a:p>
          <a:p>
            <a:pPr rtl="0" lvl="0">
              <a:buNone/>
            </a:pPr>
            <a:r>
              <a:rPr sz="2400" lang="fr"/>
              <a:t>   </a:t>
            </a:r>
          </a:p>
          <a:p>
            <a:pPr rtl="0" lvl="0">
              <a:buNone/>
            </a:pPr>
            <a:r>
              <a:rPr sz="2400" lang="fr"/>
              <a:t>  </a:t>
            </a:r>
            <a:r>
              <a:rPr sz="2400" lang="fr">
                <a:latin typeface="Ubuntu"/>
                <a:ea typeface="Ubuntu"/>
                <a:cs typeface="Ubuntu"/>
                <a:sym typeface="Ubuntu"/>
              </a:rPr>
              <a:t>DBObject db = </a:t>
            </a:r>
            <a:r>
              <a:rPr sz="2400" lang="fr">
                <a:solidFill>
                  <a:srgbClr val="660000"/>
                </a:solidFill>
                <a:latin typeface="Ubuntu"/>
                <a:ea typeface="Ubuntu"/>
                <a:cs typeface="Ubuntu"/>
                <a:sym typeface="Ubuntu"/>
              </a:rPr>
              <a:t>new</a:t>
            </a:r>
            <a:r>
              <a:rPr sz="2400" lang="fr">
                <a:latin typeface="Ubuntu"/>
                <a:ea typeface="Ubuntu"/>
                <a:cs typeface="Ubuntu"/>
                <a:sym typeface="Ubuntu"/>
              </a:rPr>
              <a:t> BasicDBObject();</a:t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  db.put(</a:t>
            </a:r>
            <a:r>
              <a:rPr sz="2400" lang="fr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"lastname"</a:t>
            </a:r>
            <a:r>
              <a:rPr sz="2400" lang="fr"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sz="2400" lang="fr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"Pitton"</a:t>
            </a:r>
            <a:r>
              <a:rPr sz="2400" lang="fr">
                <a:latin typeface="Ubuntu"/>
                <a:ea typeface="Ubuntu"/>
                <a:cs typeface="Ubuntu"/>
                <a:sym typeface="Ubuntu"/>
              </a:rPr>
              <a:t>);</a:t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  db.put(</a:t>
            </a:r>
            <a:r>
              <a:rPr sz="2400" lang="fr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"firstname"</a:t>
            </a:r>
            <a:r>
              <a:rPr sz="2400" lang="fr"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sz="2400" lang="fr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"Olivier"</a:t>
            </a:r>
            <a:r>
              <a:rPr sz="2400" lang="fr">
                <a:latin typeface="Ubuntu"/>
                <a:ea typeface="Ubuntu"/>
                <a:cs typeface="Ubuntu"/>
                <a:sym typeface="Ubuntu"/>
              </a:rPr>
              <a:t>);</a:t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  db.put(</a:t>
            </a:r>
            <a:r>
              <a:rPr sz="2400" lang="fr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"age"</a:t>
            </a:r>
            <a:r>
              <a:rPr sz="2400" lang="fr">
                <a:latin typeface="Ubuntu"/>
                <a:ea typeface="Ubuntu"/>
                <a:cs typeface="Ubuntu"/>
                <a:sym typeface="Ubuntu"/>
              </a:rPr>
              <a:t>, 22);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Toutes les méthodes d'accès aux données passent par cette interface.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DBObject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/>
              <a:t>Le document : 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{  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"name"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: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"MongoDB"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,   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"type"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: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"database"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,   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"count"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: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208050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,    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"info"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: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{ x 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: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208050"/>
                </a:solidFill>
                <a:latin typeface="Ubuntu"/>
                <a:ea typeface="Ubuntu"/>
                <a:cs typeface="Ubuntu"/>
                <a:sym typeface="Ubuntu"/>
              </a:rPr>
              <a:t>203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, y 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: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208050"/>
                </a:solidFill>
                <a:latin typeface="Ubuntu"/>
                <a:ea typeface="Ubuntu"/>
                <a:cs typeface="Ubuntu"/>
                <a:sym typeface="Ubuntu"/>
              </a:rPr>
              <a:t>102 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} }</a:t>
            </a:r>
          </a:p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/>
              <a:t>Sera représenté ainsi en Java : </a:t>
            </a:r>
          </a:p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BasicDBObject doc 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sz="18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new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BasicDBObject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"name"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"MongoDB"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).</a:t>
            </a:r>
            <a:b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                             append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"type"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"database"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).</a:t>
            </a:r>
            <a:b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                             append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"count"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208050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).</a:t>
            </a:r>
            <a:b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                             append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"info"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sz="18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new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BasicDBObject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"x"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208050"/>
                </a:solidFill>
                <a:latin typeface="Ubuntu"/>
                <a:ea typeface="Ubuntu"/>
                <a:cs typeface="Ubuntu"/>
                <a:sym typeface="Ubuntu"/>
              </a:rPr>
              <a:t>203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)</a:t>
            </a:r>
            <a:r>
              <a:rPr sz="1800" lang="fr">
                <a:latin typeface="Ubuntu"/>
                <a:ea typeface="Ubuntu"/>
                <a:cs typeface="Ubuntu"/>
                <a:sym typeface="Ubuntu"/>
              </a:rPr>
              <a:t>.append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"y"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208050"/>
                </a:solidFill>
                <a:latin typeface="Ubuntu"/>
                <a:ea typeface="Ubuntu"/>
                <a:cs typeface="Ubuntu"/>
                <a:sym typeface="Ubuntu"/>
              </a:rPr>
              <a:t>102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));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Insertion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Méthode insert de la classe DBCollection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DBObject document = ... </a:t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collection.insert(document);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Cette méthode est surchargée et possède plusieurs variantes pour insérer.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Récupérer le premier document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Méthode findOne de la classe DBCollection.</a:t>
            </a:r>
          </a:p>
          <a:p>
            <a:r>
              <a:t/>
            </a:r>
          </a:p>
          <a:p>
            <a:r>
              <a:t/>
            </a:r>
          </a:p>
          <a:p>
            <a:pPr rtl="0" lvl="0" marR="190500" indent="0" mar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DBObject myDoc 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sz="24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coll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24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findOne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();</a:t>
            </a:r>
          </a:p>
          <a:p>
            <a:pPr rtl="0" lvl="0" marR="190500" indent="0" mar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System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24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out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24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println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24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myDoc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);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Affichera le document au format JSON.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Cours 8 - NoSQL</a:t>
            </a:r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Qu'est-ce que le NoSQL ?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Compter le nombre de documents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Méthode getCount() de la classe DBCollection.</a:t>
            </a:r>
          </a:p>
          <a:p>
            <a:r>
              <a:t/>
            </a:r>
          </a:p>
          <a:p>
            <a:r>
              <a:t/>
            </a:r>
          </a:p>
          <a:p>
            <a:pPr rtl="0" lvl="0" marR="190500" indent="0" mar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System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24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out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24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println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24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coll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24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getCount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());</a:t>
            </a:r>
          </a:p>
          <a:p>
            <a:r>
              <a:t/>
            </a:r>
          </a:p>
          <a:p>
            <a:pPr rtl="0" lvl="0" marR="190500" indent="0" mar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/>
              <a:t>Retourne le nombre de documents de la collection.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Récupérer tous les documents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Méthode find() de la classe DBCollection.</a:t>
            </a:r>
          </a:p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DBCursor cursor 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coll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find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();</a:t>
            </a:r>
            <a:r>
              <a:rPr b="1" sz="18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try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{</a:t>
            </a:r>
            <a:b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b="1" sz="18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while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cursor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hasNext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())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{</a:t>
            </a:r>
            <a:b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      System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out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println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cursor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next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());</a:t>
            </a:r>
            <a:b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sz="18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finally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{</a:t>
            </a:r>
            <a:b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  cursor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close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();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</a:p>
          <a:p>
            <a:pPr rtl="0" lvl="0" marR="190500" indent="0" mar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/>
              <a:t>Retourne l'ensemble des documents de la collection.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Effectuer des requêtes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Méthode find(DBObject db) de la classe DBCollection.</a:t>
            </a:r>
          </a:p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BasicDBObject query 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sz="18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new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BasicDBObject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"i"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208050"/>
                </a:solidFill>
                <a:latin typeface="Ubuntu"/>
                <a:ea typeface="Ubuntu"/>
                <a:cs typeface="Ubuntu"/>
                <a:sym typeface="Ubuntu"/>
              </a:rPr>
              <a:t>71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);</a:t>
            </a:r>
            <a:b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cursor 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coll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find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query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);</a:t>
            </a:r>
            <a:r>
              <a:rPr b="1" sz="18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try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{</a:t>
            </a:r>
            <a:b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b="1" sz="18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while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cursor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hasNext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())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{</a:t>
            </a:r>
            <a:b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      System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out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println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cursor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next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());</a:t>
            </a:r>
            <a:b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sz="18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finally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{</a:t>
            </a:r>
            <a:b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  cursor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close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();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</a:p>
          <a:p>
            <a:pPr rtl="0" lvl="0" marR="190500" indent="0" mar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/>
              <a:t>Retourne l'ensemble des documents de la collection dont le champ "id" égal 71.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Mettre à jour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Méthode update(DBObject q, DBObject o) de la classe DBCollection.</a:t>
            </a:r>
          </a:p>
          <a:p>
            <a:r>
              <a:t/>
            </a:r>
          </a:p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BasicDBObject query 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sz="18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new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BasicDBObject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"i"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208050"/>
                </a:solidFill>
                <a:latin typeface="Ubuntu"/>
                <a:ea typeface="Ubuntu"/>
                <a:cs typeface="Ubuntu"/>
                <a:sym typeface="Ubuntu"/>
              </a:rPr>
              <a:t>71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);</a:t>
            </a:r>
          </a:p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BasicDBObject update 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sz="18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new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BasicDBObject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"name"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"Bob"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);</a:t>
            </a:r>
            <a:b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coll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update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query, update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);</a:t>
            </a:r>
          </a:p>
          <a:p>
            <a:pPr rtl="0" lvl="0">
              <a:buNone/>
            </a:pPr>
            <a:r>
              <a:rPr sz="2400" lang="fr"/>
              <a:t>Remplace tous les documents dont le champ i est 71 par le champ name avec la valeur "Bob".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Suppression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Méthode remove(DBObject q) de la classe DBCollection.</a:t>
            </a:r>
          </a:p>
          <a:p>
            <a:r>
              <a:t/>
            </a:r>
          </a:p>
          <a:p>
            <a:r>
              <a:t/>
            </a:r>
          </a:p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BasicDBObject query 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sz="18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new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BasicDBObject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"i"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208050"/>
                </a:solidFill>
                <a:latin typeface="Ubuntu"/>
                <a:ea typeface="Ubuntu"/>
                <a:cs typeface="Ubuntu"/>
                <a:sym typeface="Ubuntu"/>
              </a:rPr>
              <a:t>71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);</a:t>
            </a:r>
          </a:p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coll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remove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query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);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Supprime tous les documents dont le champ i est égal à 71.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Cours 8 - Libération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Comme toutes les ressources persistantes, il faut toujours les libérer pour éviter les fuites.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Mongo m = ...</a:t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m.close();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DBCursor cursor = ...</a:t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cursor.close();</a:t>
            </a:r>
          </a:p>
          <a:p>
            <a:r>
              <a:t/>
            </a:r>
          </a:p>
          <a:p>
            <a:pPr>
              <a:buNone/>
            </a:pPr>
            <a:r>
              <a:rPr sz="2400" lang="fr"/>
              <a:t>Pensez au try / finally (comme dans les exemples précédents).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Java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Pour une utilisation simple de MongoDB : 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Les principales méthodes d'accès aux données se trouvent dans </a:t>
            </a:r>
            <a:r>
              <a:rPr u="sng" sz="2400" lang="fr">
                <a:solidFill>
                  <a:schemeClr val="hlink"/>
                </a:solidFill>
                <a:hlinkClick r:id="rId3"/>
              </a:rPr>
              <a:t>DBCollection</a:t>
            </a:r>
            <a:r>
              <a:rPr sz="2400" lang="fr"/>
              <a:t>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Les principales méthodes d'accès à l'administration se trouvent dans </a:t>
            </a:r>
            <a:r>
              <a:rPr u="sng" sz="2400" lang="fr">
                <a:solidFill>
                  <a:schemeClr val="hlink"/>
                </a:solidFill>
                <a:hlinkClick r:id="rId4"/>
              </a:rPr>
              <a:t>DB</a:t>
            </a:r>
            <a:r>
              <a:rPr sz="2400" lang="fr"/>
              <a:t> et </a:t>
            </a:r>
            <a:r>
              <a:rPr u="sng" sz="2400" lang="fr">
                <a:solidFill>
                  <a:schemeClr val="hlink"/>
                </a:solidFill>
                <a:hlinkClick r:id="rId5"/>
              </a:rPr>
              <a:t>Mongo</a:t>
            </a:r>
            <a:r>
              <a:rPr sz="2400" lang="fr"/>
              <a:t>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Opérateurs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MongoDB supporte un grand nombre d'opérateurs : $gt, $lt, $and, ... </a:t>
            </a:r>
          </a:p>
          <a:p>
            <a:r>
              <a:t/>
            </a:r>
          </a:p>
          <a:p>
            <a:pPr rtl="0" lvl="0" marR="190500" indent="0" mar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 BasicDBObject query 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sz="18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new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BasicDBObject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();</a:t>
            </a:r>
          </a:p>
          <a:p>
            <a:pPr rtl="0" lvl="0" marR="190500" indent="0" mar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sz="1800" lang="fr">
                <a:latin typeface="Ubuntu"/>
                <a:ea typeface="Ubuntu"/>
                <a:cs typeface="Ubuntu"/>
                <a:sym typeface="Ubuntu"/>
              </a:rPr>
              <a:t>  query.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put</a:t>
            </a:r>
            <a:r>
              <a:rPr sz="1800" lang="fr"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"quantity"</a:t>
            </a:r>
            <a:r>
              <a:rPr sz="1800" lang="fr"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b="1" sz="18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new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BasicDBObject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"$gt"</a:t>
            </a:r>
            <a:r>
              <a:rPr sz="1800" lang="fr">
                <a:latin typeface="Ubuntu"/>
                <a:ea typeface="Ubuntu"/>
                <a:cs typeface="Ubuntu"/>
                <a:sym typeface="Ubuntu"/>
              </a:rPr>
              <a:t>, 20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)</a:t>
            </a:r>
            <a:r>
              <a:rPr sz="1800" lang="fr">
                <a:latin typeface="Ubuntu"/>
                <a:ea typeface="Ubuntu"/>
                <a:cs typeface="Ubuntu"/>
                <a:sym typeface="Ubuntu"/>
              </a:rPr>
              <a:t>);</a:t>
            </a:r>
          </a:p>
          <a:p>
            <a:pPr rtl="0" lvl="0" marR="190500" indent="0" mar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 coll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find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query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);</a:t>
            </a:r>
          </a:p>
          <a:p>
            <a:r>
              <a:t/>
            </a:r>
          </a:p>
          <a:p>
            <a:pPr rtl="0" lvl="0" marR="190500" indent="0" mar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sz="2400" lang="fr"/>
              <a:t>Que fait ce code ?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JavaScript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MongoDB est capable d'exécuter du JavaScript. Vous pouvez donc effectuer des requêtes comme cela : </a:t>
            </a:r>
          </a:p>
          <a:p>
            <a:r>
              <a:t/>
            </a:r>
          </a:p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BasicDBObject query 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sz="18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new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BasicDBObject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();</a:t>
            </a:r>
          </a:p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sz="1800" lang="fr">
                <a:latin typeface="Ubuntu"/>
                <a:ea typeface="Ubuntu"/>
                <a:cs typeface="Ubuntu"/>
                <a:sym typeface="Ubuntu"/>
              </a:rPr>
              <a:t>query.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put</a:t>
            </a:r>
            <a:r>
              <a:rPr sz="1800" lang="fr"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"$where"</a:t>
            </a:r>
            <a:r>
              <a:rPr sz="1800" lang="fr">
                <a:latin typeface="Ubuntu"/>
                <a:ea typeface="Ubuntu"/>
                <a:cs typeface="Ubuntu"/>
                <a:sym typeface="Ubuntu"/>
              </a:rPr>
              <a:t>, "this.metadata.name === \"" + 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value </a:t>
            </a:r>
            <a:r>
              <a:rPr sz="1800" lang="fr">
                <a:latin typeface="Ubuntu"/>
                <a:ea typeface="Ubuntu"/>
                <a:cs typeface="Ubuntu"/>
                <a:sym typeface="Ubuntu"/>
              </a:rPr>
              <a:t>+ \"");</a:t>
            </a:r>
          </a:p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coll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remove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query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);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Que fait ce code ?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fr"/>
              <a:t>Indexation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NoSQL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Qu'est-ce que le NoSQL ?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Catégorie de SGBD s'affranchissant du modèle relationnel des SGBDR. Mouvance apparue par le biais des "grands du Web", popularisée en 2010.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Introduction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Très similaire aux SGBDR, l'indexation dans MongoDB se fait sur un ou plusieurs champs.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Permet d'améliorer les performances de recherche.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Cela améliore t'il toujours les performances ?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Présentation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Les indexes sont stockés au niveau des collections.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Apporte une surcharge pour les opérations d'écriture.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Le fonctionnement interne est très proche de ce que l’on trouve dans les SGBD actuels.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Présentation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Quel est le type d'index dans MongoDB ?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Présentation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Quel est le type d'index dans MongoDB ?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 - B-Tree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 - Hash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Créer un index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Créer un index se résume à :</a:t>
            </a:r>
          </a:p>
          <a:p>
            <a:r>
              <a:t/>
            </a:r>
          </a:p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DBCollection coll = ...</a:t>
            </a:r>
          </a:p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coll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24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ensureIndex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b="1" sz="24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new</a:t>
            </a:r>
            <a:r>
              <a:rPr sz="24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BasicDBObject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24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"i"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sz="24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2400" lang="fr">
                <a:solidFill>
                  <a:srgbClr val="208050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), "monindex");</a:t>
            </a:r>
            <a:r>
              <a:rPr sz="24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   </a:t>
            </a:r>
            <a:r>
              <a:rPr sz="2400" lang="fr" i="1">
                <a:solidFill>
                  <a:srgbClr val="408090"/>
                </a:solidFill>
                <a:latin typeface="Ubuntu"/>
                <a:ea typeface="Ubuntu"/>
                <a:cs typeface="Ubuntu"/>
                <a:sym typeface="Ubuntu"/>
              </a:rPr>
              <a:t>// crée un index sur le champs "i", ascendant</a:t>
            </a:r>
          </a:p>
          <a:p>
            <a:r>
              <a:t/>
            </a:r>
          </a:p>
          <a:p>
            <a:pPr rtl="0" lvl="0" marR="190500" indent="0" mar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Le second paramètre permet de spécifier s'il doit être ascendant ou descendant.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Créer un index unique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Créer un index unique se résume à :</a:t>
            </a:r>
          </a:p>
          <a:p>
            <a:r>
              <a:t/>
            </a:r>
          </a:p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DBCollection coll = ...</a:t>
            </a:r>
          </a:p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coll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24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ensureIndex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b="1" sz="24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new</a:t>
            </a:r>
            <a:r>
              <a:rPr sz="24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BasicDBObject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24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"i"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sz="24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2400" lang="fr">
                <a:solidFill>
                  <a:srgbClr val="208050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), "monindex", true);</a:t>
            </a:r>
            <a:r>
              <a:rPr sz="24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 </a:t>
            </a:r>
          </a:p>
          <a:p>
            <a:r>
              <a:t/>
            </a:r>
          </a:p>
          <a:p>
            <a:pPr rtl="0" lvl="0" marR="190500" indent="0" mar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Le troisième paramètre permet de spécifier s'il doit être unique ou non.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Créer un index hash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Créer un index de type hash se résume à :</a:t>
            </a:r>
          </a:p>
          <a:p>
            <a:r>
              <a:t/>
            </a:r>
          </a:p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DBCollection coll = ...</a:t>
            </a:r>
          </a:p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coll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24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ensureIndex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b="1" sz="24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new</a:t>
            </a:r>
            <a:r>
              <a:rPr sz="24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BasicDBObject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24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"i"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sz="24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24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"hashed"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), "monindex");</a:t>
            </a:r>
            <a:r>
              <a:rPr sz="24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 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Supprimer un index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Supprimer un index unique se résume à :</a:t>
            </a:r>
          </a:p>
          <a:p>
            <a:r>
              <a:t/>
            </a:r>
          </a:p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DBCollection coll = ...</a:t>
            </a:r>
          </a:p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coll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24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dropIndex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("monindex");</a:t>
            </a:r>
            <a:r>
              <a:rPr sz="24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 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Conclusion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y="1955025" x="484800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marR="190500" indent="0" mar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Penser à utiliser les indexes de manière efficace. </a:t>
            </a:r>
          </a:p>
          <a:p>
            <a:r>
              <a:t/>
            </a:r>
          </a:p>
          <a:p>
            <a:pPr rtl="0" lvl="0" marR="190500" indent="0" mar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Un champ peu requêté n'a aucun intérêt à être indexé</a:t>
            </a:r>
          </a:p>
          <a:p>
            <a:r>
              <a:t/>
            </a:r>
          </a:p>
          <a:p>
            <a:pPr rtl="0" lvl="0" marR="190500" indent="0" mar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Bien que l'on parle de NoSQL, le fonctionnement des indexes est similaire au monde SQL.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7" name="Shape 257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fr"/>
              <a:t>Mongo Shell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NoSQL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Pourquoi NoSQL ?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Shell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Le meilleur moyen d'interroger MongoDB est d'utiliser le shell.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Les commandes s'effectuent en JavaScript et les données sont en BSON.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Le shell possède l'autocomplétion.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Shell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Afficher la base de données courante : </a:t>
            </a:r>
            <a:r>
              <a:rPr sz="2400" lang="fr">
                <a:latin typeface="Ubuntu"/>
                <a:ea typeface="Ubuntu"/>
                <a:cs typeface="Ubuntu"/>
                <a:sym typeface="Ubuntu"/>
              </a:rPr>
              <a:t>db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Afficher la liste des bases de données : </a:t>
            </a:r>
            <a:r>
              <a:rPr sz="2400" lang="fr">
                <a:latin typeface="Ubuntu"/>
                <a:ea typeface="Ubuntu"/>
                <a:cs typeface="Ubuntu"/>
                <a:sym typeface="Ubuntu"/>
              </a:rPr>
              <a:t>show dbs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Sélectionner une base de données : </a:t>
            </a:r>
            <a:r>
              <a:rPr sz="2400" lang="fr">
                <a:latin typeface="Ubuntu"/>
                <a:ea typeface="Ubuntu"/>
                <a:cs typeface="Ubuntu"/>
                <a:sym typeface="Ubuntu"/>
              </a:rPr>
              <a:t>use &lt;name&gt;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Afficher les collections : </a:t>
            </a:r>
            <a:r>
              <a:rPr sz="2400" lang="fr">
                <a:latin typeface="Ubuntu"/>
                <a:ea typeface="Ubuntu"/>
                <a:cs typeface="Ubuntu"/>
                <a:sym typeface="Ubuntu"/>
              </a:rPr>
              <a:t>show collections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Cours 8 - Shell</a:t>
            </a:r>
          </a:p>
        </p:txBody>
      </p:sp>
      <p:pic>
        <p:nvPicPr>
          <p:cNvPr id="275" name="Shape 27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54952" x="0"/>
            <a:ext cy="5418821" cx="9176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Cours 8 - Shell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Les commandes d'accès aux données sont </a:t>
            </a:r>
            <a:r>
              <a:rPr b="1" sz="2400" lang="fr"/>
              <a:t>les mêmes</a:t>
            </a:r>
            <a:r>
              <a:rPr sz="2400" lang="fr"/>
              <a:t> que celles vues pour le driver Java.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Les commandes ont la syntaxe suivante : </a:t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db.&lt;collection&gt;.&lt;methode&gt;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Exemple : </a:t>
            </a:r>
          </a:p>
          <a:p>
            <a:pPr rtl="0" lvl="0" marR="190500" indent="0" mar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db.inventory.find( { qty: { $gt: 20 } } )</a:t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db.val.insert({"name": "Olivier", "etude" : "Master"})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Shell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Toute l'administration de MongoDB se fait grâce au shell.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La documentation et les exemples donnés par le site sont en JavaScript, autrement dit pour le shell.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Le shell MongoDB est très simple à utiliser.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2" name="Shape 292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fr"/>
              <a:t>GridFS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Présentation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GridFS est une spécification pour stocker et retrouver des fichiers de plus de 16 MB.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Les fichiers sont splittés en chunks et stockés dans différents documents.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Deux collections sont utilisées pour stocker d'un côté les chunks et de l'autre les méta-données.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Use case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Quand faut-il utiliser GridFS ?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Use case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Quand faut-il utiliser GridFS ?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Si le filesystem limite le nombre de fichiers dans un répertoire.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Lorsque l'on veut garder les fichiers synchronisés entre différentes instances de MongoDB, par le biais de la ... 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Lorsque l'on veut accéder à des portions de fichiers sans charger la totalité en mémoire.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Java GridFS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Récupérer un objet GridFS :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DB db = ... </a:t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GridFS gridfs = new GridFS(db);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Créer un fichier pour GridFS :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byte[] data = ...</a:t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GridFSInputFile file = gridfs.createFile(data);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NoSQL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Pourquoi NoSQL ?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 - Licence des SGBDR très chère (Oracle, ...).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 - Le SQL a un schéma fermé.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 - Performances faibles, sur de gros volumes de données, comparées au NoSQL.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Java GridFS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Rechercher des fichiers :</a:t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DBObject query = ...</a:t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List&lt;GridFSInputFile&gt; res = gridfs.find(query);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Récupérer la liste des fichiers :</a:t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DBCursor cursor = gridfs.getFileList();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Supprimer un fichier :</a:t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DBObject query = ...</a:t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gridfs.remove(query);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GridFSInputFile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Sauvegarder un fichier : </a:t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GridFSInputFile file = ...</a:t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file.save();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Ajouter des méta-données :</a:t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GridFSInputFile file = ...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DBObject meta = ...</a:t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file.setMetaData(meta);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3" name="Shape 333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fr"/>
              <a:t>Réplication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Introduction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Qu'apporte la réplication ?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Introduction</a:t>
            </a: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Qu'apporte la réplication ?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- Redondance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- Simplification de tâches (backups, ... )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- Augmentation de la capacité de lecture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Introduction</a:t>
            </a: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Un </a:t>
            </a:r>
            <a:r>
              <a:rPr sz="2400" lang="fr" i="1"/>
              <a:t>replica set</a:t>
            </a:r>
            <a:r>
              <a:rPr sz="2400" lang="fr"/>
              <a:t> est un cluster d'instances MongoDB.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Stratégie maître / esclaves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Il doit TOUJOURS y avoir un unique maître.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Les clients effectuent les écritures sur l'instance ... ?</a:t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Type de réplication</a:t>
            </a:r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La réplication du maître vers les esclaves est asynchrone.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Quels sont les avantages et inconvénients ?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Type de réplication</a:t>
            </a: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La réplication du maître vers les esclaves est asynchrone.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Quels sont les avantages et inconvénients ?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Synchrone : Bloquant / Coûteux / Forte cohérence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Asynchrone : Non bloquant / Rafraîchissement des données obligatoires.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7" name="Shape 3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Tolérance aux pannes</a:t>
            </a:r>
          </a:p>
        </p:txBody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Un </a:t>
            </a:r>
            <a:r>
              <a:rPr sz="2400" lang="fr" i="1"/>
              <a:t>replica set</a:t>
            </a:r>
            <a:r>
              <a:rPr sz="2400" lang="fr"/>
              <a:t> est tolérant aux pannes.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Si le noeud primaire tombe, les noeuds secondaires peuvent élire un nouveau noeud primaire.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Comment rendre l'élection automatique ?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Tolérance aux pannes</a:t>
            </a:r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Comment rendre l'élection automatique ?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- Détection de la mort du noeud primaire (ping / heartbeat)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- Lancement d'une élection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- Le noeud ayant reçu une majorité de vote devient le noeud primaire, grâce à une </a:t>
            </a:r>
            <a:r>
              <a:rPr b="1" sz="2400" lang="fr">
                <a:latin typeface="Ubuntu"/>
                <a:ea typeface="Ubuntu"/>
                <a:cs typeface="Ubuntu"/>
                <a:sym typeface="Ubuntu"/>
              </a:rPr>
              <a:t>priorité</a:t>
            </a:r>
            <a:r>
              <a:rPr sz="2400" lang="fr">
                <a:latin typeface="Ubuntu"/>
                <a:ea typeface="Ubuntu"/>
                <a:cs typeface="Ubuntu"/>
                <a:sym typeface="Ubuntu"/>
              </a:rPr>
              <a:t>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Le NoSQL vise :</a:t>
            </a:r>
          </a:p>
          <a:p>
            <a:r>
              <a:t/>
            </a:r>
          </a:p>
          <a:p>
            <a:r>
              <a:t/>
            </a:r>
          </a:p>
          <a:p>
            <a:pPr rtl="0" lvl="0" indent="-381000" marL="914400"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Gestion d'énormes quantités de données</a:t>
            </a:r>
          </a:p>
          <a:p>
            <a:r>
              <a:t/>
            </a:r>
          </a:p>
          <a:p>
            <a:pPr rtl="0" lvl="0" indent="-381000" marL="914400"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Structuration faible du modèle</a:t>
            </a:r>
          </a:p>
          <a:p>
            <a:r>
              <a:t/>
            </a:r>
          </a:p>
          <a:p>
            <a:pPr rtl="0" lvl="0" indent="-381000" marL="914400"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Montée en charge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NoSQL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9" name="Shape 3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Consistance</a:t>
            </a:r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Que se passe t'il si un noeud primaire accepte une écriture et tombe en panne avant la réplication de l'écriture ?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On perd la donnée, et le </a:t>
            </a:r>
            <a:r>
              <a:rPr sz="2400" lang="fr" i="1"/>
              <a:t>replica set</a:t>
            </a:r>
            <a:r>
              <a:rPr sz="2400" lang="fr"/>
              <a:t> devient inconsistent.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Peut arrivé lors d'une partition du réseau, avec un lag, par exemple.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Comment corriger cela ?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5" name="Shape 3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Consistance</a:t>
            </a:r>
          </a:p>
        </p:txBody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Idée inspirée des SGBDR : Le rollback 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Le noeud primaire écrit en local les opérations demandées lorsqu'il accepte une écriture.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Lors de son retour, soit il relance les opérations, soit il les annule (les rollback).</a:t>
            </a: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Préoccupations</a:t>
            </a:r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Lors de la mise en place d'un </a:t>
            </a:r>
            <a:r>
              <a:rPr sz="2400" lang="fr" i="1"/>
              <a:t>replica set</a:t>
            </a:r>
            <a:r>
              <a:rPr sz="2400" lang="fr"/>
              <a:t>, deux paramètres sont à prendre en compte :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- Write Concern : Message envoyé pour vérifier la validité d'une opération.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- Read Preferences : Favoriser les lectures sur les noeuds secondaires.</a:t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7" name="Shape 3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Write Concern</a:t>
            </a:r>
          </a:p>
        </p:txBody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Qualité de chaque opération d'écriture et décrit le montant de préoccupation d'une application pour l'écriture.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Plus la préoccupation augmente, plus les performances augmentent, plus la cohérence diminue.</a:t>
            </a: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3" name="Shape 4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Type de Write Concern</a:t>
            </a:r>
          </a:p>
        </p:txBody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000" lang="fr">
                <a:latin typeface="Ubuntu"/>
                <a:ea typeface="Ubuntu"/>
                <a:cs typeface="Ubuntu"/>
                <a:sym typeface="Ubuntu"/>
              </a:rPr>
              <a:t>Erreurs ignorés : Opérations non acquittées. Pas de notification d'erreurs (réseau, ...)</a:t>
            </a:r>
          </a:p>
          <a:p>
            <a:r>
              <a:t/>
            </a:r>
          </a:p>
          <a:p>
            <a:pPr rtl="0" lvl="0">
              <a:buNone/>
            </a:pPr>
            <a:r>
              <a:rPr sz="2000" lang="fr">
                <a:latin typeface="Ubuntu"/>
                <a:ea typeface="Ubuntu"/>
                <a:cs typeface="Ubuntu"/>
                <a:sym typeface="Ubuntu"/>
              </a:rPr>
              <a:t>Sans acquittement : Opérations non acquittées. Au courant des erreurs réseaux.</a:t>
            </a:r>
          </a:p>
          <a:p>
            <a:r>
              <a:t/>
            </a:r>
          </a:p>
          <a:p>
            <a:pPr rtl="0" lvl="0">
              <a:buNone/>
            </a:pPr>
            <a:r>
              <a:rPr sz="2000" lang="fr">
                <a:latin typeface="Ubuntu"/>
                <a:ea typeface="Ubuntu"/>
                <a:cs typeface="Ubuntu"/>
                <a:sym typeface="Ubuntu"/>
              </a:rPr>
              <a:t>Acquittement : Opérations acquittées. Ne résiste pas au failover.</a:t>
            </a:r>
          </a:p>
          <a:p>
            <a:r>
              <a:t/>
            </a:r>
          </a:p>
          <a:p>
            <a:pPr rtl="0" lvl="0">
              <a:buNone/>
            </a:pPr>
            <a:r>
              <a:rPr sz="2000" lang="fr">
                <a:latin typeface="Ubuntu"/>
                <a:ea typeface="Ubuntu"/>
                <a:cs typeface="Ubuntu"/>
                <a:sym typeface="Ubuntu"/>
              </a:rPr>
              <a:t>Journalisé : Opérations valides si acquittées et écrites dans le journal. </a:t>
            </a:r>
          </a:p>
          <a:p>
            <a:r>
              <a:t/>
            </a:r>
          </a:p>
          <a:p>
            <a:pPr rtl="0" lvl="0">
              <a:buNone/>
            </a:pPr>
            <a:r>
              <a:rPr sz="2000" lang="fr">
                <a:latin typeface="Ubuntu"/>
                <a:ea typeface="Ubuntu"/>
                <a:cs typeface="Ubuntu"/>
                <a:sym typeface="Ubuntu"/>
              </a:rPr>
              <a:t>Acquittement du réplica : Tous les noeuds secondaires acquittent les opérations.</a:t>
            </a: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9" name="Shape 4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Read Preferences</a:t>
            </a:r>
          </a:p>
        </p:txBody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Par défaut, les opérations de lecture sont envoyées au noeud primaire.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Les lectures sur le noeud primaire garantissent d'obtenir toujours les données les plus fraîches.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Les lectures sur les noeuds secondaires améliorent le débit de lecture en distribuant les lectures.</a:t>
            </a:r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5" name="Shape 4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6" name="Shape 41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Read Preferences</a:t>
            </a:r>
          </a:p>
        </p:txBody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Penser à modifier cela lorsque :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- Opérations n'affectant pas le front-end (backup, reporting, ...).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- Application distribuée géographiquement. On envoie le client sur le noeud secondaire le plus proche.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1" name="Shape 4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2" name="Shape 42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Types de Read Preferences</a:t>
            </a:r>
          </a:p>
        </p:txBody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2400" lang="fr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Les différents type de read preferences sont : 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b="1" sz="2000" lang="fr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primary</a:t>
            </a:r>
            <a:r>
              <a:rPr sz="2000" lang="fr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: Toujours utiliser le noeud primaire. Exception si pas de 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2000" lang="fr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noeud primaire.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b="1" sz="2000" lang="fr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primaryPreferred</a:t>
            </a:r>
            <a:r>
              <a:rPr sz="2000" lang="fr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: Toujours utiliser le noeud primaire. On utilise les noeuds secondaires si pas de noeud primaire.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b="1" sz="2000" lang="fr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secondary</a:t>
            </a:r>
            <a:r>
              <a:rPr sz="2000" lang="fr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: Toujours les noeuds secondaires. Exception si pas de noeuds secondaires.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b="1" sz="2000" lang="fr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secondaryPreferred</a:t>
            </a:r>
            <a:r>
              <a:rPr sz="2000" lang="fr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: Toujours les noeuds secondaires. On utilise le noeud primaire si pas de noeuds secondaires.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b="1" sz="2000" lang="fr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nearest</a:t>
            </a:r>
            <a:r>
              <a:rPr sz="2000" lang="fr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: On prend le noeud le plus proche, selon le choix fait par l'utilisateur.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7" name="Shape 4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Cours 8 - Conclusion</a:t>
            </a:r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La réplication est l'un des fondements du NoSQL.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De fait, il est important d'en connaître le fonctionnement interne et les implications : élection, tolérance aux pannes, cohérence, ... </a:t>
            </a:r>
          </a:p>
          <a:p>
            <a:r>
              <a:t/>
            </a:r>
          </a:p>
          <a:p>
            <a:r>
              <a:t/>
            </a:r>
          </a:p>
          <a:p>
            <a:pPr>
              <a:buNone/>
            </a:pPr>
            <a:r>
              <a:rPr sz="2400" lang="fr"/>
              <a:t>Notions supplémentaires : Arbitres, membres cachés, ... </a:t>
            </a:r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3" name="Shape 4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4" name="Shape 434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fr"/>
              <a:t>MapReduce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Il existe quatre types de SGBD NoSQL :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Orienté document (MongoDB, ...)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Clé / valeur (Redis, ...)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Orienté colonne (Cassandra, ...)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Orienté graphe (Neo4J, ...)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NoSQL</a:t>
            </a:r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8" name="Shape 4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Introduction</a:t>
            </a:r>
          </a:p>
        </p:txBody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Qu'est-ce que le MapReduce ?</a:t>
            </a:r>
          </a:p>
        </p:txBody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4" name="Shape 4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Introduction</a:t>
            </a:r>
          </a:p>
        </p:txBody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Qu'est-ce que le MapReduce ?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MapReduce est un patron d'architecture de développement informatique, popularisé (et non inventé) par Google, dans lequel sont effectués des calculs parallèles, et souvent distribués, de données potentiellement très volumineuses.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Utilisé dans tous les systèmes à forte volumétrie (NoSQL, BigData, ... ).</a:t>
            </a:r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0" name="Shape 4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1" name="Shape 45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Présentation</a:t>
            </a:r>
          </a:p>
        </p:txBody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Une tâche MapReduce s'effectue en deux temps :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 - Map : Analyse d'un problème, découpé en sous-problèmes (peut être récursif).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 - Reduce : Remontée des résultats au noeud parent l'ayant sollicité.</a:t>
            </a:r>
          </a:p>
        </p:txBody>
      </p:sp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6" name="Shape 4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7" name="Shape 45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Cours 8 - Exemple : Hadoop</a:t>
            </a:r>
          </a:p>
        </p:txBody>
      </p:sp>
      <p:pic>
        <p:nvPicPr>
          <p:cNvPr id="458" name="Shape 45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7350" x="958983"/>
            <a:ext cy="5330649" cx="7226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3" name="Shape 46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Une tâche MapReduce dans MongoDB réalise :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2200" lang="fr">
                <a:latin typeface="Ubuntu"/>
                <a:ea typeface="Ubuntu"/>
                <a:cs typeface="Ubuntu"/>
                <a:sym typeface="Ubuntu"/>
              </a:rPr>
              <a:t>- Lecture depuis la collection donnée en entrée</a:t>
            </a:r>
          </a:p>
          <a:p>
            <a:r>
              <a:t/>
            </a:r>
          </a:p>
          <a:p>
            <a:pPr rtl="0" lvl="0">
              <a:buNone/>
            </a:pPr>
            <a:r>
              <a:rPr sz="2200" lang="fr">
                <a:latin typeface="Ubuntu"/>
                <a:ea typeface="Ubuntu"/>
                <a:cs typeface="Ubuntu"/>
                <a:sym typeface="Ubuntu"/>
              </a:rPr>
              <a:t> - Map</a:t>
            </a:r>
          </a:p>
          <a:p>
            <a:r>
              <a:t/>
            </a:r>
          </a:p>
          <a:p>
            <a:pPr rtl="0" lvl="0">
              <a:buNone/>
            </a:pPr>
            <a:r>
              <a:rPr sz="2200" lang="fr">
                <a:latin typeface="Ubuntu"/>
                <a:ea typeface="Ubuntu"/>
                <a:cs typeface="Ubuntu"/>
                <a:sym typeface="Ubuntu"/>
              </a:rPr>
              <a:t> - Reduce</a:t>
            </a:r>
          </a:p>
          <a:p>
            <a:r>
              <a:t/>
            </a:r>
          </a:p>
          <a:p>
            <a:pPr rtl="0" lvl="0">
              <a:buNone/>
            </a:pPr>
            <a:r>
              <a:rPr sz="2200" lang="fr">
                <a:latin typeface="Ubuntu"/>
                <a:ea typeface="Ubuntu"/>
                <a:cs typeface="Ubuntu"/>
                <a:sym typeface="Ubuntu"/>
              </a:rPr>
              <a:t> - Écriture dans la collection de sortie</a:t>
            </a:r>
          </a:p>
          <a:p>
            <a:r>
              <a:t/>
            </a:r>
          </a:p>
          <a:p>
            <a:pPr rtl="0" lvl="0">
              <a:buNone/>
            </a:pPr>
            <a:r>
              <a:rPr sz="2200" lang="fr">
                <a:latin typeface="Ubuntu"/>
                <a:ea typeface="Ubuntu"/>
                <a:cs typeface="Ubuntu"/>
                <a:sym typeface="Ubuntu"/>
              </a:rPr>
              <a:t>On utilise donc une collection temporaire pour faire les opérations.</a:t>
            </a:r>
          </a:p>
        </p:txBody>
      </p:sp>
      <p:sp>
        <p:nvSpPr>
          <p:cNvPr id="464" name="Shape 46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Dans MongoDB</a:t>
            </a:r>
          </a:p>
        </p:txBody>
      </p: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8" name="Shape 4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9" name="Shape 46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Consistance dans une opération MapReduce :</a:t>
            </a:r>
          </a:p>
          <a:p>
            <a:r>
              <a:t/>
            </a:r>
          </a:p>
          <a:p>
            <a:pPr rtl="0" lvl="0">
              <a:buNone/>
            </a:pPr>
            <a:r>
              <a:rPr sz="2200" lang="fr">
                <a:latin typeface="Ubuntu"/>
                <a:ea typeface="Ubuntu"/>
                <a:cs typeface="Ubuntu"/>
                <a:sym typeface="Ubuntu"/>
              </a:rPr>
              <a:t> - </a:t>
            </a:r>
            <a:r>
              <a:rPr sz="2200" lang="fr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La phase de lecture consomme un verrou partagé. Libéré tous le</a:t>
            </a:r>
            <a:r>
              <a:rPr sz="2200" lang="fr">
                <a:latin typeface="Ubuntu"/>
                <a:ea typeface="Ubuntu"/>
                <a:cs typeface="Ubuntu"/>
                <a:sym typeface="Ubuntu"/>
              </a:rPr>
              <a:t>s 100 documents.</a:t>
            </a:r>
          </a:p>
          <a:p>
            <a:r>
              <a:t/>
            </a:r>
          </a:p>
          <a:p>
            <a:pPr rtl="0" lvl="0">
              <a:buNone/>
            </a:pPr>
            <a:r>
              <a:rPr sz="2200" lang="fr">
                <a:latin typeface="Ubuntu"/>
                <a:ea typeface="Ubuntu"/>
                <a:cs typeface="Ubuntu"/>
                <a:sym typeface="Ubuntu"/>
              </a:rPr>
              <a:t> - L'insertion dans la collection temporaire consomme un verrou exclusif pour chaque écriture.</a:t>
            </a:r>
          </a:p>
          <a:p>
            <a:r>
              <a:t/>
            </a:r>
          </a:p>
          <a:p>
            <a:pPr rtl="0" lvl="0">
              <a:buNone/>
            </a:pPr>
            <a:r>
              <a:rPr sz="2200" lang="fr">
                <a:latin typeface="Ubuntu"/>
                <a:ea typeface="Ubuntu"/>
                <a:cs typeface="Ubuntu"/>
                <a:sym typeface="Ubuntu"/>
              </a:rPr>
              <a:t> - Si la collection de sortie n'existe pas, la création consomme un verrou exclusif.</a:t>
            </a:r>
          </a:p>
          <a:p>
            <a:r>
              <a:t/>
            </a:r>
          </a:p>
          <a:p>
            <a:pPr rtl="0" lvl="0">
              <a:buNone/>
            </a:pPr>
            <a:r>
              <a:rPr sz="2200" lang="fr">
                <a:latin typeface="Ubuntu"/>
                <a:ea typeface="Ubuntu"/>
                <a:cs typeface="Ubuntu"/>
                <a:sym typeface="Ubuntu"/>
              </a:rPr>
              <a:t>- Si la collection de sortie existe, les actions de sorties consomme un verrou exclusif.</a:t>
            </a:r>
          </a:p>
        </p:txBody>
      </p:sp>
      <p:sp>
        <p:nvSpPr>
          <p:cNvPr id="470" name="Shape 47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Dans MongoDB</a:t>
            </a:r>
          </a:p>
        </p:txBody>
      </p:sp>
    </p:spTree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4" name="Shape 4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5" name="Shape 47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Création de l'opération Map </a:t>
            </a:r>
          </a:p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sz="18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var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mapFunction1 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sz="18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function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() {emit(</a:t>
            </a:r>
            <a:r>
              <a:rPr b="1" sz="18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this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.cust_id, </a:t>
            </a:r>
            <a:r>
              <a:rPr b="1" sz="18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this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.price);};</a:t>
            </a:r>
          </a:p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sz="2400" lang="fr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Création de l'opération Reduce </a:t>
            </a:r>
          </a:p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sz="18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var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reduceFunction1 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sz="18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function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(keyCustId, valuesPrices) {</a:t>
            </a:r>
            <a:b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                         </a:t>
            </a:r>
            <a:r>
              <a:rPr b="1" sz="18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return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Array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.sum(valuesPrices);</a:t>
            </a:r>
            <a:b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};</a:t>
            </a:r>
          </a:p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sz="2400" lang="fr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Lancement de l'opération MapReduce</a:t>
            </a:r>
          </a:p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db.orders.mapReduce(mapFunction1,reduceFunction1,{ out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: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"map_reduce_example"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})</a:t>
            </a:r>
          </a:p>
        </p:txBody>
      </p:sp>
      <p:sp>
        <p:nvSpPr>
          <p:cNvPr id="476" name="Shape 47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Exemple</a:t>
            </a:r>
          </a:p>
        </p:txBody>
      </p:sp>
    </p:spTree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0" name="Shape 4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1" name="Shape 48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Cours 8 - Exemple</a:t>
            </a:r>
          </a:p>
        </p:txBody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fr">
                <a:latin typeface="Ubuntu"/>
                <a:ea typeface="Ubuntu"/>
                <a:cs typeface="Ubuntu"/>
                <a:sym typeface="Ubuntu"/>
              </a:rPr>
              <a:t>   String map</a:t>
            </a:r>
            <a:r>
              <a:rPr sz="1800" lang="fr">
                <a:latin typeface="Ubuntu"/>
                <a:ea typeface="Ubuntu"/>
                <a:cs typeface="Ubuntu"/>
                <a:sym typeface="Ubuntu"/>
              </a:rPr>
              <a:t> = </a:t>
            </a:r>
            <a:r>
              <a:rPr sz="1800" lang="fr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"function() { var category; if ( this.pages &gt;= 250 ) category = 'Big Books'; else category = 'Small Books'; emit(category, {name: this.name});}"</a:t>
            </a:r>
            <a:r>
              <a:rPr sz="1800" lang="fr">
                <a:latin typeface="Ubuntu"/>
                <a:ea typeface="Ubuntu"/>
                <a:cs typeface="Ubuntu"/>
                <a:sym typeface="Ubuntu"/>
              </a:rPr>
              <a:t>;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fr"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b="1" sz="1800" lang="fr">
                <a:latin typeface="Ubuntu"/>
                <a:ea typeface="Ubuntu"/>
                <a:cs typeface="Ubuntu"/>
                <a:sym typeface="Ubuntu"/>
              </a:rPr>
              <a:t>String reduce</a:t>
            </a:r>
            <a:r>
              <a:rPr sz="1800" lang="fr">
                <a:latin typeface="Ubuntu"/>
                <a:ea typeface="Ubuntu"/>
                <a:cs typeface="Ubuntu"/>
                <a:sym typeface="Ubuntu"/>
              </a:rPr>
              <a:t> = </a:t>
            </a:r>
            <a:r>
              <a:rPr sz="1800" lang="fr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"function(key, values) { var sum = 0; " + "values.forEach(function(doc) {  sum += 1;}); return {books: sum};} "</a:t>
            </a:r>
            <a:r>
              <a:rPr sz="1800" lang="fr">
                <a:latin typeface="Ubuntu"/>
                <a:ea typeface="Ubuntu"/>
                <a:cs typeface="Ubuntu"/>
                <a:sym typeface="Ubuntu"/>
              </a:rPr>
              <a:t>;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fr"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b="1" sz="1800" lang="fr">
                <a:latin typeface="Ubuntu"/>
                <a:ea typeface="Ubuntu"/>
                <a:cs typeface="Ubuntu"/>
                <a:sym typeface="Ubuntu"/>
              </a:rPr>
              <a:t>MapReduceCommand cmd</a:t>
            </a:r>
            <a:r>
              <a:rPr sz="1800" lang="fr">
                <a:latin typeface="Ubuntu"/>
                <a:ea typeface="Ubuntu"/>
                <a:cs typeface="Ubuntu"/>
                <a:sym typeface="Ubuntu"/>
              </a:rPr>
              <a:t> = </a:t>
            </a:r>
            <a:r>
              <a:rPr sz="1800" lang="fr">
                <a:solidFill>
                  <a:srgbClr val="5B0F00"/>
                </a:solidFill>
                <a:latin typeface="Ubuntu"/>
                <a:ea typeface="Ubuntu"/>
                <a:cs typeface="Ubuntu"/>
                <a:sym typeface="Ubuntu"/>
              </a:rPr>
              <a:t>new</a:t>
            </a:r>
            <a:r>
              <a:rPr sz="1800" lang="fr">
                <a:latin typeface="Ubuntu"/>
                <a:ea typeface="Ubuntu"/>
                <a:cs typeface="Ubuntu"/>
                <a:sym typeface="Ubuntu"/>
              </a:rPr>
              <a:t> MapReduceCommand(books, map, reduce, null, MapReduceCommand.OutputType.INLINE, null);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fr"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b="1" sz="1800" lang="fr">
                <a:latin typeface="Ubuntu"/>
                <a:ea typeface="Ubuntu"/>
                <a:cs typeface="Ubuntu"/>
                <a:sym typeface="Ubuntu"/>
              </a:rPr>
              <a:t>MapReduceOutput out</a:t>
            </a:r>
            <a:r>
              <a:rPr sz="1800" lang="fr">
                <a:latin typeface="Ubuntu"/>
                <a:ea typeface="Ubuntu"/>
                <a:cs typeface="Ubuntu"/>
                <a:sym typeface="Ubuntu"/>
              </a:rPr>
              <a:t> = books.mapReduce(cmd);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fr">
                <a:latin typeface="Ubuntu"/>
                <a:ea typeface="Ubuntu"/>
                <a:cs typeface="Ubuntu"/>
                <a:sym typeface="Ubuntu"/>
              </a:rPr>
              <a:t>   for (</a:t>
            </a:r>
            <a:r>
              <a:rPr b="1" sz="1800" lang="fr">
                <a:latin typeface="Ubuntu"/>
                <a:ea typeface="Ubuntu"/>
                <a:cs typeface="Ubuntu"/>
                <a:sym typeface="Ubuntu"/>
              </a:rPr>
              <a:t>DBObject o</a:t>
            </a:r>
            <a:r>
              <a:rPr sz="1800" lang="fr">
                <a:latin typeface="Ubuntu"/>
                <a:ea typeface="Ubuntu"/>
                <a:cs typeface="Ubuntu"/>
                <a:sym typeface="Ubuntu"/>
              </a:rPr>
              <a:t> : out.results()) {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fr">
                <a:latin typeface="Ubuntu"/>
                <a:ea typeface="Ubuntu"/>
                <a:cs typeface="Ubuntu"/>
                <a:sym typeface="Ubuntu"/>
              </a:rPr>
              <a:t>    System.out.println(o.toString());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fr">
                <a:latin typeface="Ubuntu"/>
                <a:ea typeface="Ubuntu"/>
                <a:cs typeface="Ubuntu"/>
                <a:sym typeface="Ubuntu"/>
              </a:rPr>
              <a:t>   }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6" name="Shape 4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7" name="Shape 48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Conclusion</a:t>
            </a:r>
          </a:p>
        </p:txBody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L'objectif du MapReduce est de gérer de gros volumes de données. C'est inutile dès lors que vous en avez peu.</a:t>
            </a:r>
            <a:r>
              <a:rPr b="1" sz="2400" lang="fr">
                <a:latin typeface="Ubuntu"/>
                <a:ea typeface="Ubuntu"/>
                <a:cs typeface="Ubuntu"/>
                <a:sym typeface="Ubuntu"/>
              </a:rPr>
              <a:t>  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Pour cela, vous pouvez utiliser </a:t>
            </a:r>
            <a:r>
              <a:rPr sz="2400" lang="fr" i="1">
                <a:latin typeface="Ubuntu"/>
                <a:ea typeface="Ubuntu"/>
                <a:cs typeface="Ubuntu"/>
                <a:sym typeface="Ubuntu"/>
              </a:rPr>
              <a:t>Aggregation Framework</a:t>
            </a:r>
            <a:r>
              <a:rPr sz="2400" lang="fr">
                <a:latin typeface="Ubuntu"/>
                <a:ea typeface="Ubuntu"/>
                <a:cs typeface="Ubuntu"/>
                <a:sym typeface="Ubuntu"/>
              </a:rPr>
              <a:t>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Avec l'avènement du BigData, le MapReduce a le vent en poupe. Il est donc primordial de le connaître.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2" name="Shape 4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3" name="Shape 493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fr"/>
              <a:t>Conclusion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fr"/>
              <a:t>Présentation de MongoDB</a:t>
            </a:r>
          </a:p>
        </p:txBody>
      </p:sp>
    </p:spTree>
  </p:cSld>
  <p:clrMapOvr>
    <a:masterClrMapping/>
  </p:clrMapOvr>
  <p:transition spd="slow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7" name="Shape 4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8" name="Shape 49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Conclusion</a:t>
            </a:r>
          </a:p>
        </p:txBody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MongoDB est l'un des plus importants SGBD NoSQL actuel.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Cette technologie est jeune et contient d'importants pièges ! Ne vous fiez pas à 100% à cette tendance.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Il est néanmoins sur qu'elle sera présente dans les prochaines années à venir.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Documents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2400" lang="fr"/>
              <a:t>MongoDB est orienté document. Qu'est ce qu'un document 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